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996" r:id="rId1"/>
  </p:sldMasterIdLst>
  <p:notesMasterIdLst>
    <p:notesMasterId r:id="rId6"/>
  </p:notesMasterIdLst>
  <p:handoutMasterIdLst>
    <p:handoutMasterId r:id="rId7"/>
  </p:handoutMasterIdLst>
  <p:sldIdLst>
    <p:sldId id="298" r:id="rId2"/>
    <p:sldId id="333" r:id="rId3"/>
    <p:sldId id="441" r:id="rId4"/>
    <p:sldId id="442" r:id="rId5"/>
  </p:sldIdLst>
  <p:sldSz cx="9144000" cy="6858000" type="screen4x3"/>
  <p:notesSz cx="7010400" cy="92964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333399"/>
    <a:srgbClr val="000099"/>
    <a:srgbClr val="00CC00"/>
    <a:srgbClr val="FF3300"/>
    <a:srgbClr val="FF99CC"/>
    <a:srgbClr val="FF7C80"/>
    <a:srgbClr val="FF5050"/>
    <a:srgbClr val="66FF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25" autoAdjust="0"/>
    <p:restoredTop sz="94343" autoAdjust="0"/>
  </p:normalViewPr>
  <p:slideViewPr>
    <p:cSldViewPr snapToGrid="0">
      <p:cViewPr varScale="1">
        <p:scale>
          <a:sx n="69" d="100"/>
          <a:sy n="69" d="100"/>
        </p:scale>
        <p:origin x="124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-2856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21953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207" tIns="45295" rIns="92207" bIns="452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6041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27295092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405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137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91F656-CF80-4D1F-88C3-1DB64F061EBF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3544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lang="en-US" sz="3200" kern="1200" cap="all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D3937-7F94-49D0-88D5-E4B67C71175C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7341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>
            <a:normAutofit/>
          </a:bodyPr>
          <a:lstStyle>
            <a:lvl1pPr>
              <a:defRPr lang="en-US" sz="3200" kern="1200" cap="all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2F787-A280-4A6E-A328-54314ACEE0AE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4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8923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2C2F9-C35C-4B27-B145-72504110E4EE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Text Box 7"/>
          <p:cNvSpPr txBox="1">
            <a:spLocks noChangeArrowheads="1"/>
          </p:cNvSpPr>
          <p:nvPr userDrawn="1"/>
        </p:nvSpPr>
        <p:spPr bwMode="auto">
          <a:xfrm>
            <a:off x="485907" y="6313488"/>
            <a:ext cx="1088760" cy="36933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defPPr>
              <a:defRPr lang="en-US"/>
            </a:defPPr>
            <a:lvl1pPr algn="ctr">
              <a:defRPr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defRPr>
            </a:lvl1pPr>
          </a:lstStyle>
          <a:p>
            <a:pPr lvl="0"/>
            <a:r>
              <a:rPr lang="en-US" sz="1600" dirty="0"/>
              <a:t>Chapter </a:t>
            </a: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7821038" y="6348968"/>
            <a:ext cx="972766" cy="36933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defPPr>
              <a:defRPr lang="en-US"/>
            </a:defPPr>
            <a:lvl1pPr algn="ctr">
              <a:defRPr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defRPr>
            </a:lvl1pPr>
          </a:lstStyle>
          <a:p>
            <a:pPr lvl="0"/>
            <a:r>
              <a:rPr lang="en-US" sz="1600" dirty="0" smtClean="0"/>
              <a:t>2-</a:t>
            </a:r>
            <a:fld id="{6FB4FC82-C793-4410-817F-D8BC0BBDC2E9}" type="slidenum">
              <a:rPr lang="en-US" sz="1600" smtClean="0"/>
              <a:pPr lvl="0"/>
              <a:t>‹#›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19650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fld id="{B3801B0A-2E6A-4C7E-BC5D-3AFC3F9A3D91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 dirty="0">
                <a:solidFill>
                  <a:schemeClr val="accent1">
                    <a:shade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3" name="Text Box 7"/>
          <p:cNvSpPr txBox="1">
            <a:spLocks noChangeArrowheads="1"/>
          </p:cNvSpPr>
          <p:nvPr userDrawn="1"/>
        </p:nvSpPr>
        <p:spPr bwMode="auto">
          <a:xfrm>
            <a:off x="0" y="6361530"/>
            <a:ext cx="2456958" cy="36933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defPPr>
              <a:defRPr lang="en-US"/>
            </a:defPPr>
            <a:lvl1pPr algn="ctr">
              <a:defRPr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defRPr>
            </a:lvl1pPr>
          </a:lstStyle>
          <a:p>
            <a:pPr lvl="0"/>
            <a:r>
              <a:rPr lang="en-US" sz="1600" dirty="0"/>
              <a:t>Chapter </a:t>
            </a:r>
            <a:r>
              <a:rPr lang="en-US" sz="1600" dirty="0" smtClean="0"/>
              <a:t>0 - Roadmap</a:t>
            </a:r>
            <a:endParaRPr lang="en-US" sz="1600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8071698" y="6348968"/>
            <a:ext cx="972766" cy="36933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defPPr>
              <a:defRPr lang="en-US"/>
            </a:defPPr>
            <a:lvl1pPr algn="ctr">
              <a:defRPr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defRPr>
            </a:lvl1pPr>
          </a:lstStyle>
          <a:p>
            <a:pPr lvl="0"/>
            <a:r>
              <a:rPr lang="en-US" sz="1600" dirty="0" smtClean="0"/>
              <a:t>0-</a:t>
            </a:r>
            <a:fld id="{6FB4FC82-C793-4410-817F-D8BC0BBDC2E9}" type="slidenum">
              <a:rPr lang="en-US" sz="1600" smtClean="0"/>
              <a:pPr lvl="0"/>
              <a:t>‹#›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22505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3200" kern="1200" cap="all" dirty="0">
          <a:solidFill>
            <a:srgbClr val="000000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671455"/>
            <a:ext cx="7315200" cy="1752600"/>
          </a:xfrm>
        </p:spPr>
        <p:txBody>
          <a:bodyPr lIns="90488" tIns="44450" rIns="90488" bIns="44450">
            <a:normAutofit/>
          </a:bodyPr>
          <a:lstStyle/>
          <a:p>
            <a:pPr marL="342900" indent="-342900" algn="ctr" eaLnBrk="1" hangingPunct="1">
              <a:lnSpc>
                <a:spcPct val="90000"/>
              </a:lnSpc>
            </a:pPr>
            <a:r>
              <a:rPr lang="en-US" altLang="en-US" sz="2800" b="1" i="1" dirty="0" smtClean="0">
                <a:solidFill>
                  <a:srgbClr val="0070C0"/>
                </a:solidFill>
                <a:cs typeface="Times New Roman" pitchFamily="18" charset="0"/>
              </a:rPr>
              <a:t>Dr. Yüe “Jeff” Zhang</a:t>
            </a:r>
          </a:p>
          <a:p>
            <a:pPr marL="342900" indent="-342900" algn="ctr" eaLnBrk="1" hangingPunct="1">
              <a:lnSpc>
                <a:spcPct val="90000"/>
              </a:lnSpc>
            </a:pPr>
            <a:r>
              <a:rPr lang="en-US" altLang="en-US" sz="2800" b="1" i="1" dirty="0" smtClean="0">
                <a:solidFill>
                  <a:srgbClr val="0070C0"/>
                </a:solidFill>
                <a:cs typeface="Times New Roman" pitchFamily="18" charset="0"/>
              </a:rPr>
              <a:t>California State University, Northridge</a:t>
            </a:r>
            <a:endParaRPr lang="en-US" altLang="en-US" sz="2200" dirty="0" smtClean="0">
              <a:solidFill>
                <a:srgbClr val="443329"/>
              </a:solidFill>
            </a:endParaRPr>
          </a:p>
        </p:txBody>
      </p:sp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052945"/>
            <a:ext cx="7772400" cy="2951019"/>
          </a:xfrm>
        </p:spPr>
        <p:txBody>
          <a:bodyPr lIns="90488" tIns="44450" rIns="90488" bIns="4445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Chapter </a:t>
            </a:r>
            <a:r>
              <a:rPr lang="en-US" sz="4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0:</a:t>
            </a:r>
            <a:r>
              <a:rPr lang="en-US" sz="4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en-US" sz="4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4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roadmap to IS 441</a:t>
            </a:r>
            <a:br>
              <a:rPr lang="en-US" sz="4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4400" dirty="0" smtClean="0"/>
              <a:t>- </a:t>
            </a:r>
            <a:r>
              <a:rPr lang="en-US" sz="3000" dirty="0" smtClean="0">
                <a:solidFill>
                  <a:srgbClr val="00B050"/>
                </a:solidFill>
              </a:rPr>
              <a:t>Bring to EVERY class as a useful reminder and checklist</a:t>
            </a:r>
            <a:endParaRPr lang="en-US" sz="3000" dirty="0" smtClean="0">
              <a:solidFill>
                <a:srgbClr val="00B05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801092" y="5624945"/>
            <a:ext cx="5735782" cy="6511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First created July 2019 for Summer 2019 class</a:t>
            </a:r>
            <a:endParaRPr lang="en-US" sz="2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327025"/>
            <a:ext cx="8686800" cy="838200"/>
          </a:xfrm>
        </p:spPr>
        <p:txBody>
          <a:bodyPr lIns="90488" tIns="44450" rIns="90488" bIns="4445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Roadmap – logical structure of the course</a:t>
            </a:r>
            <a:endParaRPr lang="en-US" sz="400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123" name="Rectangle 1027"/>
          <p:cNvSpPr>
            <a:spLocks noGrp="1" noChangeArrowheads="1"/>
          </p:cNvSpPr>
          <p:nvPr>
            <p:ph idx="1"/>
          </p:nvPr>
        </p:nvSpPr>
        <p:spPr>
          <a:xfrm>
            <a:off x="381000" y="1413164"/>
            <a:ext cx="6019800" cy="5181600"/>
          </a:xfrm>
        </p:spPr>
        <p:txBody>
          <a:bodyPr lIns="90488" tIns="44450" rIns="90488" bIns="44450">
            <a:normAutofit/>
          </a:bodyPr>
          <a:lstStyle/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Understanding of </a:t>
            </a:r>
          </a:p>
          <a:p>
            <a:pPr marL="857250" lvl="1" indent="-457200"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sz="2400" dirty="0" smtClean="0">
                <a:solidFill>
                  <a:srgbClr val="333399"/>
                </a:solidFill>
              </a:rPr>
              <a:t>Objects </a:t>
            </a:r>
            <a:r>
              <a:rPr lang="en-US" sz="2400" dirty="0">
                <a:solidFill>
                  <a:srgbClr val="333399"/>
                </a:solidFill>
              </a:rPr>
              <a:t>in the system that we want to model and store information </a:t>
            </a:r>
            <a:r>
              <a:rPr lang="en-US" sz="2400" dirty="0" smtClean="0">
                <a:solidFill>
                  <a:srgbClr val="333399"/>
                </a:solidFill>
              </a:rPr>
              <a:t>about</a:t>
            </a:r>
          </a:p>
          <a:p>
            <a:pPr marL="857250" lvl="1" indent="-457200"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sz="2400" dirty="0" smtClean="0">
                <a:solidFill>
                  <a:srgbClr val="333399"/>
                </a:solidFill>
              </a:rPr>
              <a:t>Business processes</a:t>
            </a: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Representation of the above under-standing in a structured manner</a:t>
            </a: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Preparation of “2” for database implementation; checking for errors and improving the design</a:t>
            </a: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Implementation: Coding</a:t>
            </a: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“1” leads to “2”;                             “2” and “3” must be consistent</a:t>
            </a: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endParaRPr lang="en-US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530903"/>
              </p:ext>
            </p:extLst>
          </p:nvPr>
        </p:nvGraphicFramePr>
        <p:xfrm>
          <a:off x="6262255" y="1413162"/>
          <a:ext cx="2881745" cy="4770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1745">
                  <a:extLst>
                    <a:ext uri="{9D8B030D-6E8A-4147-A177-3AD203B41FA5}">
                      <a16:colId xmlns:a16="http://schemas.microsoft.com/office/drawing/2014/main" val="3153868376"/>
                    </a:ext>
                  </a:extLst>
                </a:gridCol>
              </a:tblGrid>
              <a:tr h="2438402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333399"/>
                          </a:solidFill>
                        </a:rPr>
                        <a:t>Chap 2: Modeling Data</a:t>
                      </a:r>
                      <a:r>
                        <a:rPr lang="en-US" b="1" baseline="0" dirty="0" smtClean="0">
                          <a:solidFill>
                            <a:srgbClr val="333399"/>
                          </a:solidFill>
                        </a:rPr>
                        <a:t> in the Organization</a:t>
                      </a:r>
                    </a:p>
                    <a:p>
                      <a:r>
                        <a:rPr lang="en-US" b="1" baseline="0" dirty="0" smtClean="0">
                          <a:solidFill>
                            <a:srgbClr val="333399"/>
                          </a:solidFill>
                        </a:rPr>
                        <a:t>(E-R modeling)</a:t>
                      </a:r>
                    </a:p>
                    <a:p>
                      <a:endParaRPr lang="en-US" b="1" baseline="0" dirty="0" smtClean="0">
                        <a:solidFill>
                          <a:srgbClr val="333399"/>
                        </a:solidFill>
                      </a:endParaRPr>
                    </a:p>
                    <a:p>
                      <a:r>
                        <a:rPr lang="en-US" b="1" baseline="0" dirty="0" smtClean="0">
                          <a:solidFill>
                            <a:srgbClr val="333399"/>
                          </a:solidFill>
                        </a:rPr>
                        <a:t>Chap 3: Enhanced E-R modeling</a:t>
                      </a:r>
                      <a:endParaRPr lang="en-US" b="1" dirty="0">
                        <a:solidFill>
                          <a:srgbClr val="333399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4650196"/>
                  </a:ext>
                </a:extLst>
              </a:tr>
              <a:tr h="12746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Chap 4: Logical Database Design and Relational Data Model</a:t>
                      </a:r>
                    </a:p>
                    <a:p>
                      <a:endParaRPr lang="en-US" b="1" dirty="0">
                        <a:solidFill>
                          <a:srgbClr val="333399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340175"/>
                  </a:ext>
                </a:extLst>
              </a:tr>
              <a:tr h="1057208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Chap 5: Intro to SQL</a:t>
                      </a:r>
                    </a:p>
                    <a:p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Chap 6: Advanced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SQL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153546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Difficult or important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25236"/>
            <a:ext cx="8686800" cy="5054889"/>
          </a:xfrm>
        </p:spPr>
        <p:txBody>
          <a:bodyPr/>
          <a:lstStyle/>
          <a:p>
            <a:r>
              <a:rPr lang="en-US" sz="2800" dirty="0" smtClean="0"/>
              <a:t>Chap 2 (ERD)</a:t>
            </a:r>
          </a:p>
          <a:p>
            <a:pPr lvl="1"/>
            <a:r>
              <a:rPr lang="en-US" sz="2400" dirty="0" smtClean="0"/>
              <a:t>Difference between </a:t>
            </a:r>
            <a:r>
              <a:rPr lang="en-US" sz="2400" u="sng" dirty="0" smtClean="0"/>
              <a:t>degree</a:t>
            </a:r>
            <a:r>
              <a:rPr lang="en-US" sz="2400" dirty="0" smtClean="0"/>
              <a:t> and </a:t>
            </a:r>
            <a:r>
              <a:rPr lang="en-US" sz="2400" u="sng" dirty="0" smtClean="0"/>
              <a:t>cardinality</a:t>
            </a:r>
          </a:p>
          <a:p>
            <a:pPr lvl="1"/>
            <a:r>
              <a:rPr lang="en-US" sz="2400" dirty="0" smtClean="0"/>
              <a:t>Associative entity: how to determine cardinality</a:t>
            </a:r>
          </a:p>
          <a:p>
            <a:pPr lvl="1"/>
            <a:r>
              <a:rPr lang="en-US" sz="2400" dirty="0" smtClean="0">
                <a:solidFill>
                  <a:srgbClr val="0000FF"/>
                </a:solidFill>
              </a:rPr>
              <a:t>Unary relationship</a:t>
            </a:r>
          </a:p>
          <a:p>
            <a:r>
              <a:rPr lang="en-US" sz="2800" dirty="0" smtClean="0"/>
              <a:t>Chap 4 (Relational modeling)</a:t>
            </a:r>
          </a:p>
          <a:p>
            <a:pPr lvl="1"/>
            <a:r>
              <a:rPr lang="en-US" sz="2400" dirty="0" smtClean="0"/>
              <a:t>Mapping </a:t>
            </a:r>
            <a:r>
              <a:rPr lang="en-US" sz="2400" dirty="0" smtClean="0">
                <a:solidFill>
                  <a:srgbClr val="0000FF"/>
                </a:solidFill>
              </a:rPr>
              <a:t>unary</a:t>
            </a:r>
            <a:r>
              <a:rPr lang="en-US" sz="2400" dirty="0" smtClean="0"/>
              <a:t> and 1-1 relationships</a:t>
            </a:r>
          </a:p>
          <a:p>
            <a:pPr lvl="1"/>
            <a:r>
              <a:rPr lang="en-US" sz="2400" dirty="0" smtClean="0"/>
              <a:t>Functional dependency - analytical </a:t>
            </a:r>
            <a:r>
              <a:rPr lang="en-US" sz="2400" dirty="0"/>
              <a:t>observation </a:t>
            </a:r>
            <a:endParaRPr lang="en-US" sz="2400" dirty="0" smtClean="0"/>
          </a:p>
          <a:p>
            <a:pPr lvl="1"/>
            <a:r>
              <a:rPr lang="en-US" sz="2400" dirty="0" smtClean="0"/>
              <a:t>Normalization: concept, procedure</a:t>
            </a:r>
          </a:p>
          <a:p>
            <a:r>
              <a:rPr lang="en-US" sz="2800" dirty="0" smtClean="0"/>
              <a:t>Chap 5 (Intro SQL)</a:t>
            </a:r>
          </a:p>
          <a:p>
            <a:pPr lvl="1"/>
            <a:r>
              <a:rPr lang="en-US" sz="2400" dirty="0" smtClean="0"/>
              <a:t>Structure of SELECT-clause (</a:t>
            </a:r>
            <a:r>
              <a:rPr lang="en-US" sz="2400" dirty="0" smtClean="0">
                <a:solidFill>
                  <a:srgbClr val="FF0000"/>
                </a:solidFill>
              </a:rPr>
              <a:t>***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>
                <a:solidFill>
                  <a:srgbClr val="C00000"/>
                </a:solidFill>
              </a:rPr>
              <a:t>GROUP BY</a:t>
            </a:r>
          </a:p>
          <a:p>
            <a:pPr lvl="2"/>
            <a:r>
              <a:rPr lang="en-US" sz="2200" dirty="0" smtClean="0">
                <a:solidFill>
                  <a:srgbClr val="C00000"/>
                </a:solidFill>
              </a:rPr>
              <a:t>“Deadly sin”: mistaken for ORDER BY</a:t>
            </a:r>
          </a:p>
          <a:p>
            <a:pPr lvl="2"/>
            <a:r>
              <a:rPr lang="en-US" sz="2200" dirty="0" smtClean="0">
                <a:solidFill>
                  <a:srgbClr val="C00000"/>
                </a:solidFill>
              </a:rPr>
              <a:t>Difference between WHERE- and HAVING-conditions</a:t>
            </a:r>
            <a:endParaRPr lang="en-US" sz="2000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85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Difficult or important points (</a:t>
            </a:r>
            <a:r>
              <a:rPr lang="en-US" dirty="0" err="1" smtClean="0"/>
              <a:t>contd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4784725"/>
          </a:xfrm>
        </p:spPr>
        <p:txBody>
          <a:bodyPr/>
          <a:lstStyle/>
          <a:p>
            <a:r>
              <a:rPr lang="en-US" dirty="0" smtClean="0"/>
              <a:t>Chap 6 (</a:t>
            </a:r>
            <a:r>
              <a:rPr lang="en-US" dirty="0" err="1" smtClean="0"/>
              <a:t>Adv</a:t>
            </a:r>
            <a:r>
              <a:rPr lang="en-US" dirty="0" smtClean="0"/>
              <a:t> SQL)</a:t>
            </a:r>
          </a:p>
          <a:p>
            <a:pPr lvl="1"/>
            <a:r>
              <a:rPr lang="en-US" dirty="0" smtClean="0"/>
              <a:t>Multi-table join</a:t>
            </a:r>
          </a:p>
          <a:p>
            <a:pPr lvl="1"/>
            <a:r>
              <a:rPr lang="en-US" dirty="0" smtClean="0"/>
              <a:t>Outer join: concept; avoid “abuse”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Self join: correct identification of PK and FK</a:t>
            </a:r>
          </a:p>
          <a:p>
            <a:pPr lvl="1"/>
            <a:r>
              <a:rPr lang="en-US" dirty="0" smtClean="0"/>
              <a:t>Subquery</a:t>
            </a:r>
          </a:p>
          <a:p>
            <a:pPr lvl="2"/>
            <a:r>
              <a:rPr lang="en-US" dirty="0" smtClean="0"/>
              <a:t>Relationship between main/outer and sub/inner queries</a:t>
            </a:r>
          </a:p>
          <a:p>
            <a:pPr lvl="2"/>
            <a:r>
              <a:rPr lang="en-US" dirty="0" smtClean="0"/>
              <a:t>*** Correlated subquery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36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11247</TotalTime>
  <Pages>9</Pages>
  <Words>244</Words>
  <Application>Microsoft Office PowerPoint</Application>
  <PresentationFormat>On-screen Show (4:3)</PresentationFormat>
  <Paragraphs>42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Franklin Gothic Book</vt:lpstr>
      <vt:lpstr>Franklin Gothic Medium</vt:lpstr>
      <vt:lpstr>Tahoma</vt:lpstr>
      <vt:lpstr>Times New Roman</vt:lpstr>
      <vt:lpstr>Wingdings</vt:lpstr>
      <vt:lpstr>Wingdings 2</vt:lpstr>
      <vt:lpstr>Trek</vt:lpstr>
      <vt:lpstr>Chapter 0: roadmap to IS 441 - Bring to EVERY class as a useful reminder and checklist</vt:lpstr>
      <vt:lpstr>Roadmap – logical structure of the course</vt:lpstr>
      <vt:lpstr>Difficult or important points</vt:lpstr>
      <vt:lpstr>Difficult or important points (contd)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Modeling Data in the Organization</dc:title>
  <dc:creator>Michel Mitri</dc:creator>
  <cp:lastModifiedBy>Zhang, Yue</cp:lastModifiedBy>
  <cp:revision>836</cp:revision>
  <cp:lastPrinted>2018-02-01T02:25:31Z</cp:lastPrinted>
  <dcterms:created xsi:type="dcterms:W3CDTF">1998-01-19T10:00:26Z</dcterms:created>
  <dcterms:modified xsi:type="dcterms:W3CDTF">2019-07-09T04:54:50Z</dcterms:modified>
</cp:coreProperties>
</file>