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87" r:id="rId2"/>
    <p:sldId id="347" r:id="rId3"/>
    <p:sldId id="348" r:id="rId4"/>
    <p:sldId id="349" r:id="rId5"/>
    <p:sldId id="350" r:id="rId6"/>
    <p:sldId id="351" r:id="rId7"/>
    <p:sldId id="352" r:id="rId8"/>
    <p:sldId id="388" r:id="rId9"/>
    <p:sldId id="353" r:id="rId10"/>
    <p:sldId id="354" r:id="rId11"/>
    <p:sldId id="355" r:id="rId12"/>
    <p:sldId id="356" r:id="rId13"/>
    <p:sldId id="357" r:id="rId14"/>
    <p:sldId id="358" r:id="rId15"/>
    <p:sldId id="389"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90" r:id="rId32"/>
    <p:sldId id="392" r:id="rId33"/>
    <p:sldId id="391" r:id="rId34"/>
    <p:sldId id="374" r:id="rId35"/>
    <p:sldId id="393" r:id="rId36"/>
    <p:sldId id="375" r:id="rId37"/>
    <p:sldId id="376" r:id="rId38"/>
    <p:sldId id="377" r:id="rId39"/>
    <p:sldId id="378" r:id="rId40"/>
    <p:sldId id="379" r:id="rId41"/>
    <p:sldId id="380" r:id="rId42"/>
    <p:sldId id="381" r:id="rId43"/>
    <p:sldId id="383" r:id="rId44"/>
    <p:sldId id="384" r:id="rId45"/>
    <p:sldId id="385" r:id="rId46"/>
    <p:sldId id="38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900FF"/>
    <a:srgbClr val="CC00FF"/>
    <a:srgbClr val="333399"/>
    <a:srgbClr val="6600FF"/>
    <a:srgbClr val="6600CC"/>
    <a:srgbClr val="FF9900"/>
    <a:srgbClr val="000099"/>
    <a:srgbClr val="0000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394" autoAdjust="0"/>
  </p:normalViewPr>
  <p:slideViewPr>
    <p:cSldViewPr>
      <p:cViewPr varScale="1">
        <p:scale>
          <a:sx n="63" d="100"/>
          <a:sy n="63" d="100"/>
        </p:scale>
        <p:origin x="1062" y="78"/>
      </p:cViewPr>
      <p:guideLst>
        <p:guide orient="horz" pos="2160"/>
        <p:guide pos="2880"/>
      </p:guideLst>
    </p:cSldViewPr>
  </p:slideViewPr>
  <p:outlineViewPr>
    <p:cViewPr>
      <p:scale>
        <a:sx n="33" d="100"/>
        <a:sy n="33" d="100"/>
      </p:scale>
      <p:origin x="0" y="141348"/>
    </p:cViewPr>
  </p:outlineViewPr>
  <p:notesTextViewPr>
    <p:cViewPr>
      <p:scale>
        <a:sx n="1" d="1"/>
        <a:sy n="1" d="1"/>
      </p:scale>
      <p:origin x="0" y="0"/>
    </p:cViewPr>
  </p:notesTextViewPr>
  <p:sorterViewPr>
    <p:cViewPr>
      <p:scale>
        <a:sx n="100" d="100"/>
        <a:sy n="100" d="100"/>
      </p:scale>
      <p:origin x="0" y="72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B6D6B-9C86-499A-A636-38829A5F60B2}" type="datetimeFigureOut">
              <a:rPr lang="en-US" smtClean="0"/>
              <a:t>5/10/2016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41C25-7A1F-47FB-B705-003A328B9163}" type="slidenum">
              <a:rPr lang="en-US" smtClean="0"/>
              <a:t>‹#›</a:t>
            </a:fld>
            <a:endParaRPr lang="en-US"/>
          </a:p>
        </p:txBody>
      </p:sp>
    </p:spTree>
    <p:extLst>
      <p:ext uri="{BB962C8B-B14F-4D97-AF65-F5344CB8AC3E}">
        <p14:creationId xmlns:p14="http://schemas.microsoft.com/office/powerpoint/2010/main" val="4252309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Organization Strategic Plan: </a:t>
            </a:r>
            <a:r>
              <a:rPr lang="en-US" dirty="0" smtClean="0"/>
              <a:t>identifies the firm’s overall mission, the goals that follow from that mission, and the broad steps required to reach these goals.</a:t>
            </a:r>
          </a:p>
          <a:p>
            <a:r>
              <a:rPr lang="en-US" b="1" dirty="0" smtClean="0"/>
              <a:t>IT Strategic Plan: </a:t>
            </a:r>
            <a:r>
              <a:rPr lang="en-US" dirty="0" smtClean="0"/>
              <a:t>a set of long-range goals that describe the IT infrastructure and identify the major IT initiatives needed to achieve the organization’s goals.</a:t>
            </a:r>
          </a:p>
          <a:p>
            <a:r>
              <a:rPr lang="en-US" b="1" dirty="0" smtClean="0"/>
              <a:t>IT Steering Committee: </a:t>
            </a:r>
            <a:r>
              <a:rPr lang="en-US" dirty="0" smtClean="0"/>
              <a:t>comprised of a group of managers and staff who represent the various organizational units, is created to establish IT priorities and to ensure that the MIS function is meeting the organization’s needs.</a:t>
            </a:r>
          </a:p>
          <a:p>
            <a:r>
              <a:rPr lang="en-US" b="1" dirty="0" smtClean="0"/>
              <a:t>IS Operational Plan: </a:t>
            </a:r>
            <a:r>
              <a:rPr lang="en-US" dirty="0" smtClean="0"/>
              <a:t>consists of a clear set of projects that the IS department and the functional area managers will execute in support of the IT strategic plan.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9</a:t>
            </a:fld>
            <a:endParaRPr lang="en-US"/>
          </a:p>
        </p:txBody>
      </p:sp>
    </p:spTree>
    <p:extLst>
      <p:ext uri="{BB962C8B-B14F-4D97-AF65-F5344CB8AC3E}">
        <p14:creationId xmlns:p14="http://schemas.microsoft.com/office/powerpoint/2010/main" val="1918737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 Development Life Cycle (SDLC): </a:t>
            </a:r>
            <a:r>
              <a:rPr lang="en-US" dirty="0" smtClean="0"/>
              <a:t>the traditional systems development method that organizations use for large-scale IT projects. The SDLC is a structured framework that consists of sequential processes by which information systems are developed.</a:t>
            </a:r>
          </a:p>
          <a:p>
            <a:r>
              <a:rPr lang="en-US" b="1" dirty="0" smtClean="0"/>
              <a:t>Systems Analysts: </a:t>
            </a:r>
            <a:r>
              <a:rPr lang="en-US" dirty="0" smtClean="0"/>
              <a:t>IS professionals who specialize in analyzing and designing information systems. </a:t>
            </a:r>
          </a:p>
          <a:p>
            <a:r>
              <a:rPr lang="en-US" b="1" dirty="0" smtClean="0"/>
              <a:t>Programmers: </a:t>
            </a:r>
            <a:r>
              <a:rPr lang="en-US" dirty="0" smtClean="0"/>
              <a:t>IS professionals who either modify existing computer programs or write new programs to satisfy user requirements. </a:t>
            </a:r>
          </a:p>
          <a:p>
            <a:r>
              <a:rPr lang="en-US" b="1" dirty="0" smtClean="0"/>
              <a:t>Technical Specialists: </a:t>
            </a:r>
            <a:r>
              <a:rPr lang="en-US" dirty="0" smtClean="0"/>
              <a:t>experts on a certain type of technology, such as databases or telecommunications. </a:t>
            </a:r>
          </a:p>
          <a:p>
            <a:r>
              <a:rPr lang="en-US" b="1" dirty="0" smtClean="0"/>
              <a:t>Systems Stakeholders: </a:t>
            </a:r>
            <a:r>
              <a:rPr lang="en-US" dirty="0" smtClean="0"/>
              <a:t>include everyone who is affected by changes in a company’s information systems—for example, users and managers. All stakeholders are typically involved in systems development at various times and in varying degrees.</a:t>
            </a:r>
          </a:p>
        </p:txBody>
      </p:sp>
      <p:sp>
        <p:nvSpPr>
          <p:cNvPr id="4" name="Slide Number Placeholder 3"/>
          <p:cNvSpPr>
            <a:spLocks noGrp="1"/>
          </p:cNvSpPr>
          <p:nvPr>
            <p:ph type="sldNum" sz="quarter" idx="10"/>
          </p:nvPr>
        </p:nvSpPr>
        <p:spPr/>
        <p:txBody>
          <a:bodyPr/>
          <a:lstStyle/>
          <a:p>
            <a:fld id="{2CF41C25-7A1F-47FB-B705-003A328B9163}" type="slidenum">
              <a:rPr lang="en-US" smtClean="0"/>
              <a:t>25</a:t>
            </a:fld>
            <a:endParaRPr lang="en-US"/>
          </a:p>
        </p:txBody>
      </p:sp>
    </p:spTree>
    <p:extLst>
      <p:ext uri="{BB962C8B-B14F-4D97-AF65-F5344CB8AC3E}">
        <p14:creationId xmlns:p14="http://schemas.microsoft.com/office/powerpoint/2010/main" val="198961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 Investigation: </a:t>
            </a:r>
            <a:r>
              <a:rPr lang="en-US" dirty="0" smtClean="0"/>
              <a:t>The initial stage in a traditional SDLC is systems investigation, and the primary task in the systems investigation stage is the feasibility study.</a:t>
            </a:r>
          </a:p>
          <a:p>
            <a:endParaRPr lang="en-US" dirty="0" smtClean="0"/>
          </a:p>
          <a:p>
            <a:r>
              <a:rPr lang="en-US" b="1" dirty="0" smtClean="0"/>
              <a:t>Organizations have three basic solutions to any business problem relating to an information system:</a:t>
            </a:r>
          </a:p>
          <a:p>
            <a:r>
              <a:rPr lang="en-US" dirty="0" smtClean="0"/>
              <a:t>(1) do nothing and continue to use the existing system unchanged</a:t>
            </a:r>
          </a:p>
          <a:p>
            <a:r>
              <a:rPr lang="en-US" dirty="0" smtClean="0"/>
              <a:t>(2) modify or enhance the existing system</a:t>
            </a:r>
          </a:p>
          <a:p>
            <a:r>
              <a:rPr lang="en-US" dirty="0" smtClean="0"/>
              <a:t>(3) develop a new system.</a:t>
            </a:r>
          </a:p>
          <a:p>
            <a:endParaRPr lang="en-US" dirty="0" smtClean="0"/>
          </a:p>
          <a:p>
            <a:r>
              <a:rPr lang="en-US" b="1" dirty="0" smtClean="0"/>
              <a:t>Feasibility Study: </a:t>
            </a:r>
            <a:r>
              <a:rPr lang="en-US" dirty="0" smtClean="0"/>
              <a:t>analyzes which of three basic solutions best fits the particular business problem. It also provides a rough assessment of the project’s technical, economic, and behavioral feasibility, as explained below.</a:t>
            </a:r>
          </a:p>
          <a:p>
            <a:r>
              <a:rPr lang="en-US" b="1" dirty="0" smtClean="0"/>
              <a:t>Technical Feasibility: </a:t>
            </a:r>
            <a:r>
              <a:rPr lang="en-US" dirty="0" smtClean="0"/>
              <a:t>determines whether the company can develop and/or acquire the hardware, soft ware, and communications components needed to solve the business problem. Technical feasibility also determines whether the organization can use its existing technology to achieve the project’s performance objectives.</a:t>
            </a:r>
          </a:p>
          <a:p>
            <a:r>
              <a:rPr lang="en-US" b="1" dirty="0" smtClean="0"/>
              <a:t>Economic Feasibility: </a:t>
            </a:r>
            <a:r>
              <a:rPr lang="en-US" dirty="0" smtClean="0"/>
              <a:t>determines whether the project is an acceptable financial risk and, if so, whether the organization has the necessary time and money to successfully complete the project. </a:t>
            </a:r>
          </a:p>
          <a:p>
            <a:r>
              <a:rPr lang="en-US" b="1" dirty="0" smtClean="0"/>
              <a:t>Behavioral Feasibility: </a:t>
            </a:r>
            <a:r>
              <a:rPr lang="en-US" dirty="0" smtClean="0"/>
              <a:t>addresses the human issues of the systems development project.</a:t>
            </a:r>
          </a:p>
          <a:p>
            <a:endParaRPr lang="en-US" dirty="0" smtClean="0"/>
          </a:p>
          <a:p>
            <a:r>
              <a:rPr lang="en-US" dirty="0" smtClean="0"/>
              <a:t>Outcome of the Feasibility Study is a “go/no-go” decision</a:t>
            </a:r>
          </a:p>
        </p:txBody>
      </p:sp>
      <p:sp>
        <p:nvSpPr>
          <p:cNvPr id="4" name="Slide Number Placeholder 3"/>
          <p:cNvSpPr>
            <a:spLocks noGrp="1"/>
          </p:cNvSpPr>
          <p:nvPr>
            <p:ph type="sldNum" sz="quarter" idx="10"/>
          </p:nvPr>
        </p:nvSpPr>
        <p:spPr/>
        <p:txBody>
          <a:bodyPr/>
          <a:lstStyle/>
          <a:p>
            <a:fld id="{2CF41C25-7A1F-47FB-B705-003A328B9163}" type="slidenum">
              <a:rPr lang="en-US" smtClean="0"/>
              <a:t>27</a:t>
            </a:fld>
            <a:endParaRPr lang="en-US"/>
          </a:p>
        </p:txBody>
      </p:sp>
    </p:spTree>
    <p:extLst>
      <p:ext uri="{BB962C8B-B14F-4D97-AF65-F5344CB8AC3E}">
        <p14:creationId xmlns:p14="http://schemas.microsoft.com/office/powerpoint/2010/main" val="302325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Feasibility Study: </a:t>
            </a:r>
            <a:r>
              <a:rPr lang="en-US" dirty="0" smtClean="0"/>
              <a:t>analyzes which of three basic solutions best fits the particular business problem. It also provides a rough assessment of the project’s technical, economic, and behavioral feasibility, as explained below.</a:t>
            </a:r>
          </a:p>
          <a:p>
            <a:r>
              <a:rPr lang="en-US" b="1" dirty="0" smtClean="0"/>
              <a:t>Technical Feasibility: </a:t>
            </a:r>
            <a:r>
              <a:rPr lang="en-US" dirty="0" smtClean="0"/>
              <a:t>determines whether the company can develop and/or acquire the hardware, soft ware, and communications components needed to solve the business problem. Technical feasibility also determines whether the organization can use its existing technology to achieve the project’s performance objectives.</a:t>
            </a:r>
          </a:p>
          <a:p>
            <a:r>
              <a:rPr lang="en-US" b="1" dirty="0" smtClean="0"/>
              <a:t>Economic Feasibility: </a:t>
            </a:r>
            <a:r>
              <a:rPr lang="en-US" dirty="0" smtClean="0"/>
              <a:t>determines whether the project is an acceptable financial risk and, if so, whether the organization has the necessary time and money to successfully complete the project. </a:t>
            </a:r>
          </a:p>
          <a:p>
            <a:r>
              <a:rPr lang="en-US" b="1" dirty="0" smtClean="0"/>
              <a:t>Behavioral Feasibility: </a:t>
            </a:r>
            <a:r>
              <a:rPr lang="en-US" dirty="0" smtClean="0"/>
              <a:t>addresses the human issues of the systems development project.</a:t>
            </a:r>
          </a:p>
          <a:p>
            <a:endParaRPr lang="en-US" dirty="0" smtClean="0"/>
          </a:p>
          <a:p>
            <a:r>
              <a:rPr lang="en-US" dirty="0" smtClean="0"/>
              <a:t>Outcome of the Feasibility Study is a “go/no-go” decision</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29</a:t>
            </a:fld>
            <a:endParaRPr lang="en-US"/>
          </a:p>
        </p:txBody>
      </p:sp>
    </p:spTree>
    <p:extLst>
      <p:ext uri="{BB962C8B-B14F-4D97-AF65-F5344CB8AC3E}">
        <p14:creationId xmlns:p14="http://schemas.microsoft.com/office/powerpoint/2010/main" val="255537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 analysis: </a:t>
            </a:r>
            <a:r>
              <a:rPr lang="en-US" dirty="0" smtClean="0"/>
              <a:t>the process whereby systems analysts examine the business problem that the organization plans to solve with an information system. Systems analysis deliverable is a set of system requirements.</a:t>
            </a:r>
          </a:p>
          <a:p>
            <a:endParaRPr lang="en-US" dirty="0" smtClean="0"/>
          </a:p>
          <a:p>
            <a:r>
              <a:rPr lang="en-US" b="1" dirty="0" smtClean="0"/>
              <a:t>User Requirements: </a:t>
            </a:r>
            <a:r>
              <a:rPr lang="en-US" dirty="0" smtClean="0"/>
              <a:t>identifying business requirements the system must satisfy which is provided by users. This is often the most difficult task in systems analysis.</a:t>
            </a:r>
          </a:p>
        </p:txBody>
      </p:sp>
      <p:sp>
        <p:nvSpPr>
          <p:cNvPr id="4" name="Slide Number Placeholder 3"/>
          <p:cNvSpPr>
            <a:spLocks noGrp="1"/>
          </p:cNvSpPr>
          <p:nvPr>
            <p:ph type="sldNum" sz="quarter" idx="10"/>
          </p:nvPr>
        </p:nvSpPr>
        <p:spPr/>
        <p:txBody>
          <a:bodyPr/>
          <a:lstStyle/>
          <a:p>
            <a:fld id="{2CF41C25-7A1F-47FB-B705-003A328B9163}" type="slidenum">
              <a:rPr lang="en-US" smtClean="0"/>
              <a:t>30</a:t>
            </a:fld>
            <a:endParaRPr lang="en-US"/>
          </a:p>
        </p:txBody>
      </p:sp>
    </p:spTree>
    <p:extLst>
      <p:ext uri="{BB962C8B-B14F-4D97-AF65-F5344CB8AC3E}">
        <p14:creationId xmlns:p14="http://schemas.microsoft.com/office/powerpoint/2010/main" val="141982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 Investigation: </a:t>
            </a:r>
            <a:r>
              <a:rPr lang="en-US" dirty="0" smtClean="0"/>
              <a:t>The initial stage in a traditional SDLC is systems investigation, and the primary task in the systems investigation stage is the feasibility study.</a:t>
            </a:r>
          </a:p>
          <a:p>
            <a:endParaRPr lang="en-US" dirty="0" smtClean="0"/>
          </a:p>
          <a:p>
            <a:r>
              <a:rPr lang="en-US" b="1" dirty="0" smtClean="0"/>
              <a:t>Organizations have three basic solutions to any business problem relating to an information system:</a:t>
            </a:r>
          </a:p>
          <a:p>
            <a:r>
              <a:rPr lang="en-US" dirty="0" smtClean="0"/>
              <a:t>(1) do nothing and continue to use the existing system unchanged</a:t>
            </a:r>
          </a:p>
          <a:p>
            <a:r>
              <a:rPr lang="en-US" dirty="0" smtClean="0"/>
              <a:t>(2) modify or enhance the existing system</a:t>
            </a:r>
          </a:p>
          <a:p>
            <a:r>
              <a:rPr lang="en-US" dirty="0" smtClean="0"/>
              <a:t>(3) develop a new system.</a:t>
            </a:r>
          </a:p>
          <a:p>
            <a:endParaRPr lang="en-US" dirty="0" smtClean="0"/>
          </a:p>
          <a:p>
            <a:r>
              <a:rPr lang="en-US" b="1" dirty="0" smtClean="0"/>
              <a:t>Feasibility Study: </a:t>
            </a:r>
            <a:r>
              <a:rPr lang="en-US" dirty="0" smtClean="0"/>
              <a:t>analyzes which of three basic solutions best fits the particular business problem. It also provides a rough assessment of the project’s technical, economic, and behavioral feasibility, as explained below.</a:t>
            </a:r>
          </a:p>
          <a:p>
            <a:r>
              <a:rPr lang="en-US" b="1" dirty="0" smtClean="0"/>
              <a:t>Technical Feasibility: </a:t>
            </a:r>
            <a:r>
              <a:rPr lang="en-US" dirty="0" smtClean="0"/>
              <a:t>determines whether the company can develop and/or acquire the hardware, soft ware, and communications components needed to solve the business problem. Technical feasibility also determines whether the organization can use its existing technology to achieve the project’s performance objectives.</a:t>
            </a:r>
          </a:p>
          <a:p>
            <a:r>
              <a:rPr lang="en-US" b="1" dirty="0" smtClean="0"/>
              <a:t>Economic Feasibility: </a:t>
            </a:r>
            <a:r>
              <a:rPr lang="en-US" dirty="0" smtClean="0"/>
              <a:t>determines whether the project is an acceptable financial risk and, if so, whether the organization has the necessary time and money to successfully complete the project. </a:t>
            </a:r>
          </a:p>
          <a:p>
            <a:r>
              <a:rPr lang="en-US" b="1" dirty="0" smtClean="0"/>
              <a:t>Behavioral Feasibility: </a:t>
            </a:r>
            <a:r>
              <a:rPr lang="en-US" dirty="0" smtClean="0"/>
              <a:t>addresses the human issues of the systems development project.</a:t>
            </a:r>
          </a:p>
          <a:p>
            <a:endParaRPr lang="en-US" dirty="0" smtClean="0"/>
          </a:p>
          <a:p>
            <a:r>
              <a:rPr lang="en-US" dirty="0" smtClean="0"/>
              <a:t>Outcome of the Feasibility Study is a “go/no-go” decision</a:t>
            </a:r>
          </a:p>
        </p:txBody>
      </p:sp>
      <p:sp>
        <p:nvSpPr>
          <p:cNvPr id="4" name="Slide Number Placeholder 3"/>
          <p:cNvSpPr>
            <a:spLocks noGrp="1"/>
          </p:cNvSpPr>
          <p:nvPr>
            <p:ph type="sldNum" sz="quarter" idx="10"/>
          </p:nvPr>
        </p:nvSpPr>
        <p:spPr/>
        <p:txBody>
          <a:bodyPr/>
          <a:lstStyle/>
          <a:p>
            <a:fld id="{2CF41C25-7A1F-47FB-B705-003A328B9163}" type="slidenum">
              <a:rPr lang="en-US" smtClean="0"/>
              <a:t>31</a:t>
            </a:fld>
            <a:endParaRPr lang="en-US"/>
          </a:p>
        </p:txBody>
      </p:sp>
    </p:spTree>
    <p:extLst>
      <p:ext uri="{BB962C8B-B14F-4D97-AF65-F5344CB8AC3E}">
        <p14:creationId xmlns:p14="http://schemas.microsoft.com/office/powerpoint/2010/main" val="2521181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humorous look at an information systems project gone astray.</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EC23D3-1AD3-45FC-B566-6DE1F8196464}" type="slidenum">
              <a:rPr lang="en-US" altLang="en-US"/>
              <a:pPr eaLnBrk="1" hangingPunct="1"/>
              <a:t>32</a:t>
            </a:fld>
            <a:endParaRPr lang="en-US" altLang="en-US"/>
          </a:p>
        </p:txBody>
      </p:sp>
    </p:spTree>
    <p:extLst>
      <p:ext uri="{BB962C8B-B14F-4D97-AF65-F5344CB8AC3E}">
        <p14:creationId xmlns:p14="http://schemas.microsoft.com/office/powerpoint/2010/main" val="384549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Systems Design:  </a:t>
            </a:r>
            <a:r>
              <a:rPr lang="en-US" dirty="0" smtClean="0"/>
              <a:t>describes how the system will resolve the business problem.</a:t>
            </a:r>
          </a:p>
          <a:p>
            <a:r>
              <a:rPr lang="en-US" b="1" dirty="0" smtClean="0"/>
              <a:t>Deliverable: </a:t>
            </a:r>
            <a:r>
              <a:rPr lang="en-US" dirty="0" smtClean="0"/>
              <a:t>a set of technical system specifications.</a:t>
            </a:r>
          </a:p>
          <a:p>
            <a:endParaRPr lang="en-US" dirty="0" smtClean="0"/>
          </a:p>
          <a:p>
            <a:r>
              <a:rPr lang="en-US" b="1" dirty="0" smtClean="0"/>
              <a:t>Technical Specifications include following:</a:t>
            </a:r>
          </a:p>
          <a:p>
            <a:r>
              <a:rPr lang="en-US" dirty="0" smtClean="0"/>
              <a:t>• System outputs, inputs, and user interfaces</a:t>
            </a:r>
          </a:p>
          <a:p>
            <a:r>
              <a:rPr lang="en-US" dirty="0" smtClean="0"/>
              <a:t>• Hardware, soft ware, databases, telecommunications, personnel, and procedures</a:t>
            </a:r>
          </a:p>
          <a:p>
            <a:r>
              <a:rPr lang="en-US" dirty="0" smtClean="0"/>
              <a:t>• A blueprint of how these components are integrated</a:t>
            </a:r>
          </a:p>
          <a:p>
            <a:endParaRPr lang="en-US" dirty="0" smtClean="0"/>
          </a:p>
          <a:p>
            <a:r>
              <a:rPr lang="en-US" sz="1200" b="1" i="0" u="none" strike="noStrike" kern="1200" baseline="0" dirty="0" smtClean="0">
                <a:solidFill>
                  <a:schemeClr val="tx1"/>
                </a:solidFill>
                <a:latin typeface="+mn-lt"/>
                <a:ea typeface="+mn-ea"/>
                <a:cs typeface="+mn-cs"/>
              </a:rPr>
              <a:t>Scope Creep: </a:t>
            </a:r>
            <a:r>
              <a:rPr lang="en-US" sz="1200" b="0" i="0" u="none" strike="noStrike" kern="1200" baseline="0" dirty="0" smtClean="0">
                <a:solidFill>
                  <a:schemeClr val="tx1"/>
                </a:solidFill>
                <a:latin typeface="+mn-lt"/>
                <a:ea typeface="+mn-ea"/>
                <a:cs typeface="+mn-cs"/>
              </a:rPr>
              <a:t>Adding functions after the project has been initiated causes  the time frame and expenses associated with the project expand beyond the agreed-upon limits.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34</a:t>
            </a:fld>
            <a:endParaRPr lang="en-US"/>
          </a:p>
        </p:txBody>
      </p:sp>
    </p:spTree>
    <p:extLst>
      <p:ext uri="{BB962C8B-B14F-4D97-AF65-F5344CB8AC3E}">
        <p14:creationId xmlns:p14="http://schemas.microsoft.com/office/powerpoint/2010/main" val="3759154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B1D189-61BA-464D-92FC-4DA5B7DBE9B4}" type="slidenum">
              <a:rPr lang="en-US" altLang="en-US"/>
              <a:pPr eaLnBrk="1" hangingPunct="1"/>
              <a:t>35</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54075" indent="-457200" eaLnBrk="1" hangingPunct="1">
              <a:buFontTx/>
              <a:buNone/>
            </a:pPr>
            <a:endParaRPr lang="en-US" altLang="en-US" smtClean="0">
              <a:ea typeface="Times New Roman" panose="02020603050405020304" pitchFamily="18" charset="0"/>
              <a:cs typeface="Courier New" panose="02070309020205020404" pitchFamily="49" charset="0"/>
            </a:endParaRPr>
          </a:p>
        </p:txBody>
      </p:sp>
    </p:spTree>
    <p:extLst>
      <p:ext uri="{BB962C8B-B14F-4D97-AF65-F5344CB8AC3E}">
        <p14:creationId xmlns:p14="http://schemas.microsoft.com/office/powerpoint/2010/main" val="1510104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Programming: </a:t>
            </a:r>
            <a:r>
              <a:rPr lang="en-US" dirty="0" smtClean="0"/>
              <a:t>involves translating the design specifications into computer code.</a:t>
            </a:r>
          </a:p>
          <a:p>
            <a:r>
              <a:rPr lang="en-US" b="1" dirty="0" smtClean="0"/>
              <a:t>Testing: </a:t>
            </a:r>
            <a:r>
              <a:rPr lang="en-US" dirty="0" smtClean="0"/>
              <a:t>the process that assesses whether the computer code will produce the expected and desired results.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37</a:t>
            </a:fld>
            <a:endParaRPr lang="en-US"/>
          </a:p>
        </p:txBody>
      </p:sp>
    </p:spTree>
    <p:extLst>
      <p:ext uri="{BB962C8B-B14F-4D97-AF65-F5344CB8AC3E}">
        <p14:creationId xmlns:p14="http://schemas.microsoft.com/office/powerpoint/2010/main" val="111249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Implementation (or deployment): </a:t>
            </a:r>
            <a:r>
              <a:rPr lang="en-US" dirty="0" smtClean="0"/>
              <a:t>the process of converting from an old computer system to a new one.</a:t>
            </a:r>
          </a:p>
          <a:p>
            <a:endParaRPr lang="en-US" dirty="0" smtClean="0"/>
          </a:p>
          <a:p>
            <a:r>
              <a:rPr lang="en-US" b="1" dirty="0" smtClean="0"/>
              <a:t>Three Major Conversion Strategies:</a:t>
            </a:r>
          </a:p>
          <a:p>
            <a:r>
              <a:rPr lang="en-US" b="1" i="1" dirty="0" smtClean="0"/>
              <a:t>Direct Conversion: </a:t>
            </a:r>
            <a:r>
              <a:rPr lang="en-US" dirty="0" smtClean="0"/>
              <a:t>the old system is cut off , and the new system is turned on at a certain point in time. This type of conversion is the least expensive and the most risky.</a:t>
            </a:r>
          </a:p>
          <a:p>
            <a:r>
              <a:rPr lang="en-US" b="1" i="1" dirty="0" smtClean="0"/>
              <a:t>Pilot Conversion:</a:t>
            </a:r>
            <a:r>
              <a:rPr lang="en-US" i="1" dirty="0" smtClean="0"/>
              <a:t> </a:t>
            </a:r>
            <a:r>
              <a:rPr lang="en-US" dirty="0" smtClean="0"/>
              <a:t>introduces the new system in one part of the organization, such as in one plant or one functional area. The new system runs for a period of time and is then assessed. If the assessment confirms that the system is working properly, then the system is implemented in other parts of the organization.</a:t>
            </a:r>
          </a:p>
          <a:p>
            <a:r>
              <a:rPr lang="en-US" b="1" i="1" dirty="0" smtClean="0"/>
              <a:t>Phased Conversion: </a:t>
            </a:r>
            <a:r>
              <a:rPr lang="en-US" dirty="0" smtClean="0"/>
              <a:t>introduces components of the new system, such as individual modules, in stages. Each module is assessed. If it works properly, then other modules are introduced, until the entire new system is operational.</a:t>
            </a:r>
          </a:p>
          <a:p>
            <a:r>
              <a:rPr lang="en-US" dirty="0" smtClean="0"/>
              <a:t>---------------------</a:t>
            </a:r>
          </a:p>
          <a:p>
            <a:r>
              <a:rPr lang="en-US" b="1" i="1" dirty="0" smtClean="0"/>
              <a:t>Parallel Conversion: </a:t>
            </a:r>
            <a:r>
              <a:rPr lang="en-US" dirty="0" smtClean="0"/>
              <a:t>old and new systems operate simultaneously for a time, but this strategy is seldom used today.</a:t>
            </a:r>
          </a:p>
        </p:txBody>
      </p:sp>
      <p:sp>
        <p:nvSpPr>
          <p:cNvPr id="4" name="Slide Number Placeholder 3"/>
          <p:cNvSpPr>
            <a:spLocks noGrp="1"/>
          </p:cNvSpPr>
          <p:nvPr>
            <p:ph type="sldNum" sz="quarter" idx="10"/>
          </p:nvPr>
        </p:nvSpPr>
        <p:spPr/>
        <p:txBody>
          <a:bodyPr/>
          <a:lstStyle/>
          <a:p>
            <a:fld id="{2CF41C25-7A1F-47FB-B705-003A328B9163}" type="slidenum">
              <a:rPr lang="en-US" smtClean="0"/>
              <a:t>38</a:t>
            </a:fld>
            <a:endParaRPr lang="en-US"/>
          </a:p>
        </p:txBody>
      </p:sp>
    </p:spTree>
    <p:extLst>
      <p:ext uri="{BB962C8B-B14F-4D97-AF65-F5344CB8AC3E}">
        <p14:creationId xmlns:p14="http://schemas.microsoft.com/office/powerpoint/2010/main" val="314377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Strategic Plan: </a:t>
            </a:r>
            <a:r>
              <a:rPr lang="en-US" dirty="0" smtClean="0"/>
              <a:t>a set of long-range goals that describe the IT infrastructure and identify the major IT initiatives needed to achieve the organization’s goals.</a:t>
            </a:r>
          </a:p>
          <a:p>
            <a:endParaRPr lang="en-US" dirty="0" smtClean="0"/>
          </a:p>
          <a:p>
            <a:r>
              <a:rPr lang="en-US" b="1" dirty="0" smtClean="0"/>
              <a:t>Three Objectives of an IT Strategic Plan:</a:t>
            </a:r>
          </a:p>
          <a:p>
            <a:r>
              <a:rPr lang="en-US" b="1" i="1" dirty="0" smtClean="0"/>
              <a:t>Must be aligned with the organization’s strategic plan. </a:t>
            </a:r>
            <a:r>
              <a:rPr lang="en-US" dirty="0" smtClean="0"/>
              <a:t>Alignment is critical because the organization’s information systems must support the organization’s strategies.</a:t>
            </a:r>
          </a:p>
          <a:p>
            <a:r>
              <a:rPr lang="en-US" b="1" i="1" dirty="0" smtClean="0"/>
              <a:t>Provide for an IT architecture </a:t>
            </a:r>
            <a:r>
              <a:rPr lang="en-US" dirty="0" smtClean="0"/>
              <a:t>that seamlessly networks users, applications, and databases.</a:t>
            </a:r>
          </a:p>
          <a:p>
            <a:r>
              <a:rPr lang="en-US" b="1" i="1" dirty="0" smtClean="0"/>
              <a:t>Efficiently allocate IS development resources </a:t>
            </a:r>
            <a:r>
              <a:rPr lang="en-US" dirty="0" smtClean="0"/>
              <a:t>among competing projects so that the projects can be completed on time and within budget and still have the required functionality.</a:t>
            </a:r>
          </a:p>
        </p:txBody>
      </p:sp>
      <p:sp>
        <p:nvSpPr>
          <p:cNvPr id="4" name="Slide Number Placeholder 3"/>
          <p:cNvSpPr>
            <a:spLocks noGrp="1"/>
          </p:cNvSpPr>
          <p:nvPr>
            <p:ph type="sldNum" sz="quarter" idx="10"/>
          </p:nvPr>
        </p:nvSpPr>
        <p:spPr/>
        <p:txBody>
          <a:bodyPr/>
          <a:lstStyle/>
          <a:p>
            <a:fld id="{2CF41C25-7A1F-47FB-B705-003A328B9163}" type="slidenum">
              <a:rPr lang="en-US" smtClean="0"/>
              <a:t>10</a:t>
            </a:fld>
            <a:endParaRPr lang="en-US"/>
          </a:p>
        </p:txBody>
      </p:sp>
    </p:spTree>
    <p:extLst>
      <p:ext uri="{BB962C8B-B14F-4D97-AF65-F5344CB8AC3E}">
        <p14:creationId xmlns:p14="http://schemas.microsoft.com/office/powerpoint/2010/main" val="1410073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Operation and Maintenance: </a:t>
            </a:r>
            <a:r>
              <a:rPr lang="en-US" dirty="0" smtClean="0"/>
              <a:t>once a new system’s operations are stabilized, the company performs audits to assess the system’s capabilities and to determine if it is being utilized correctly.</a:t>
            </a:r>
          </a:p>
          <a:p>
            <a:endParaRPr lang="en-US" dirty="0" smtClean="0"/>
          </a:p>
          <a:p>
            <a:r>
              <a:rPr lang="en-US" b="1" dirty="0" smtClean="0"/>
              <a:t>Systems Require Several Types of Maintenance:</a:t>
            </a:r>
          </a:p>
          <a:p>
            <a:r>
              <a:rPr lang="en-US" b="1" i="1" dirty="0" smtClean="0"/>
              <a:t>Debugging: </a:t>
            </a:r>
            <a:r>
              <a:rPr lang="en-US" dirty="0" smtClean="0"/>
              <a:t>(the system) a process that continues throughout the life of the system.</a:t>
            </a:r>
          </a:p>
          <a:p>
            <a:r>
              <a:rPr lang="en-US" b="1" i="1" dirty="0" smtClean="0"/>
              <a:t>Updating: </a:t>
            </a:r>
            <a:r>
              <a:rPr lang="en-US" dirty="0" smtClean="0"/>
              <a:t>(the system) to accommodate changes in business conditions (e.g., adjusting to new governmental regulations).</a:t>
            </a:r>
          </a:p>
          <a:p>
            <a:r>
              <a:rPr lang="en-US" b="1" i="1" dirty="0" smtClean="0"/>
              <a:t>Adding: </a:t>
            </a:r>
            <a:r>
              <a:rPr lang="en-US" dirty="0" smtClean="0"/>
              <a:t>new functions added to the existing system without disturbing its operation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40</a:t>
            </a:fld>
            <a:endParaRPr lang="en-US"/>
          </a:p>
        </p:txBody>
      </p:sp>
    </p:spTree>
    <p:extLst>
      <p:ext uri="{BB962C8B-B14F-4D97-AF65-F5344CB8AC3E}">
        <p14:creationId xmlns:p14="http://schemas.microsoft.com/office/powerpoint/2010/main" val="27441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Joint Application Design (JAD): </a:t>
            </a:r>
            <a:r>
              <a:rPr lang="en-US" dirty="0" smtClean="0"/>
              <a:t>a group-based tool for collecting user requirements and creating system designs. It is most often used within the systems analysis and systems design stages of the SDLC. JAD involves a group meeting attended by the analysts and all of the users that can be conducted either in person or via the computer. During this meeting, all users jointly define and agree on the systems requirements.</a:t>
            </a:r>
          </a:p>
          <a:p>
            <a:r>
              <a:rPr lang="en-US" b="1" dirty="0" smtClean="0"/>
              <a:t>Rapid Application Development (RAD): </a:t>
            </a:r>
            <a:r>
              <a:rPr lang="en-US" dirty="0" smtClean="0"/>
              <a:t>a systems development method that can combine JAD, prototyping, and integrated computer-assisted software engineering (ICASE) tools to rapidly produce a high-quality system. In the first RAD stage, developers use JAD sessions to collect system requirements. This strategy ensures that users are intensively involved early on. The development process in RAD is iterative.</a:t>
            </a:r>
          </a:p>
          <a:p>
            <a:r>
              <a:rPr lang="en-US" b="1" dirty="0" smtClean="0"/>
              <a:t>Agile Development: </a:t>
            </a:r>
            <a:r>
              <a:rPr lang="en-US" dirty="0" smtClean="0"/>
              <a:t>a software development methodology that delivers functionality in rapid iterations, which are usually measured in weeks. To be successful, this methodology requires frequent communication, development, testing, and delivery.</a:t>
            </a:r>
          </a:p>
          <a:p>
            <a:r>
              <a:rPr lang="en-US" b="1" dirty="0" smtClean="0"/>
              <a:t>End-User Development: </a:t>
            </a:r>
            <a:r>
              <a:rPr lang="en-US" dirty="0" smtClean="0"/>
              <a:t>an approach in which the organization’s end users develop their own applications with little or no formal assistance from the IT department.</a:t>
            </a:r>
          </a:p>
          <a:p>
            <a:endParaRPr lang="en-US" dirty="0" smtClean="0"/>
          </a:p>
          <a:p>
            <a:r>
              <a:rPr lang="en-US" dirty="0" smtClean="0"/>
              <a:t>Tools for Systems Development:</a:t>
            </a:r>
          </a:p>
          <a:p>
            <a:r>
              <a:rPr lang="en-US" dirty="0" smtClean="0"/>
              <a:t>prototyping</a:t>
            </a:r>
          </a:p>
          <a:p>
            <a:r>
              <a:rPr lang="en-US" dirty="0" smtClean="0"/>
              <a:t>integrated computer-assisted software engineering</a:t>
            </a:r>
          </a:p>
          <a:p>
            <a:r>
              <a:rPr lang="en-US" dirty="0" smtClean="0"/>
              <a:t>component-based development,</a:t>
            </a:r>
          </a:p>
          <a:p>
            <a:r>
              <a:rPr lang="en-US" dirty="0" smtClean="0"/>
              <a:t>object-oriented development.</a:t>
            </a:r>
          </a:p>
          <a:p>
            <a:endParaRPr lang="en-US" dirty="0" smtClean="0"/>
          </a:p>
          <a:p>
            <a:r>
              <a:rPr lang="en-US" dirty="0" smtClean="0"/>
              <a:t>Prototyping: a development approach that defines an initial list of user requirements, builds a model of the system, and then refines the system in several iterations based on users’ feedback. Developers quickly develop a smaller version of the system.</a:t>
            </a:r>
          </a:p>
          <a:p>
            <a:endParaRPr lang="en-US" dirty="0" smtClean="0"/>
          </a:p>
          <a:p>
            <a:endParaRPr lang="en-US" dirty="0" smtClean="0"/>
          </a:p>
          <a:p>
            <a:r>
              <a:rPr lang="en-US" dirty="0" smtClean="0"/>
              <a:t>Integrated Computer-Assisted Software Engineering Tools (CASE): a group of tools that automate many of the tasks in the SDLC. </a:t>
            </a:r>
          </a:p>
          <a:p>
            <a:endParaRPr lang="en-US" dirty="0" smtClean="0"/>
          </a:p>
          <a:p>
            <a:r>
              <a:rPr lang="en-US" dirty="0" smtClean="0"/>
              <a:t>Upper Case Tools: used to automate the early stages of the SDLC (systems investigation, analysis, and design). </a:t>
            </a:r>
          </a:p>
          <a:p>
            <a:endParaRPr lang="en-US" dirty="0" smtClean="0"/>
          </a:p>
          <a:p>
            <a:r>
              <a:rPr lang="en-US" dirty="0" smtClean="0"/>
              <a:t>Lower Case Tools: used to automate later stages in the SDLC (programming, testing, operation, and maintenance).</a:t>
            </a:r>
          </a:p>
          <a:p>
            <a:endParaRPr lang="en-US" dirty="0" smtClean="0"/>
          </a:p>
          <a:p>
            <a:r>
              <a:rPr lang="en-US" dirty="0" smtClean="0"/>
              <a:t>Integrated CASE (ICASE) Tools: provide links between upper CASE and lower CASE tools.</a:t>
            </a:r>
          </a:p>
          <a:p>
            <a:endParaRPr lang="en-US" dirty="0" smtClean="0"/>
          </a:p>
          <a:p>
            <a:endParaRPr lang="en-US" dirty="0" smtClean="0"/>
          </a:p>
          <a:p>
            <a:r>
              <a:rPr lang="en-US" dirty="0" smtClean="0"/>
              <a:t>Component-Based Development: uses standard components to build applications. Components are reusable applications that generally have one specific function, such as a shopping cart, user authentication, or a catalog.</a:t>
            </a:r>
          </a:p>
          <a:p>
            <a:endParaRPr lang="en-US" dirty="0" smtClean="0"/>
          </a:p>
          <a:p>
            <a:r>
              <a:rPr lang="en-US" dirty="0" smtClean="0"/>
              <a:t>Object-Oriented Development: based on a different view of computer systems than the perception that characterizes traditional development approaches. An object-oriented (OO) system begins not with the task to be performed, but with the aspects of the real world that must be modeled to perform that task.</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42</a:t>
            </a:fld>
            <a:endParaRPr lang="en-US"/>
          </a:p>
        </p:txBody>
      </p:sp>
    </p:spTree>
    <p:extLst>
      <p:ext uri="{BB962C8B-B14F-4D97-AF65-F5344CB8AC3E}">
        <p14:creationId xmlns:p14="http://schemas.microsoft.com/office/powerpoint/2010/main" val="2893661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Tools for Systems Development:</a:t>
            </a:r>
          </a:p>
          <a:p>
            <a:r>
              <a:rPr lang="en-US" b="1" dirty="0" smtClean="0"/>
              <a:t>Prototyping: </a:t>
            </a:r>
            <a:r>
              <a:rPr lang="en-US" dirty="0" smtClean="0"/>
              <a:t>a development approach that defines an initial list of user requirements, builds a model of the system, and then refines the system in several iterations based on users’ feedback. Developers quickly develop a smaller version of the system.</a:t>
            </a:r>
          </a:p>
          <a:p>
            <a:endParaRPr lang="en-US" b="1" dirty="0" smtClean="0"/>
          </a:p>
          <a:p>
            <a:r>
              <a:rPr lang="en-US" b="1" dirty="0" smtClean="0"/>
              <a:t>Integrated Computer-Assisted Software Engineering Tools (CASE): </a:t>
            </a:r>
            <a:r>
              <a:rPr lang="en-US" dirty="0" smtClean="0"/>
              <a:t>a group of tools that automate many of the tasks in the SDLC. </a:t>
            </a:r>
          </a:p>
          <a:p>
            <a:r>
              <a:rPr lang="en-US" b="1" i="1" dirty="0" smtClean="0"/>
              <a:t>Upper Case Tools: </a:t>
            </a:r>
            <a:r>
              <a:rPr lang="en-US" dirty="0" smtClean="0"/>
              <a:t>used to automate the early stages of the SDLC (systems investigation, analysis, and design). </a:t>
            </a:r>
          </a:p>
          <a:p>
            <a:r>
              <a:rPr lang="en-US" b="1" i="1" dirty="0" smtClean="0"/>
              <a:t>Lower Case Tools: </a:t>
            </a:r>
            <a:r>
              <a:rPr lang="en-US" dirty="0" smtClean="0"/>
              <a:t>used to automate later stages in the SDLC (programming, testing, operation, and maintenance).</a:t>
            </a:r>
          </a:p>
          <a:p>
            <a:r>
              <a:rPr lang="en-US" b="1" i="1" dirty="0" smtClean="0"/>
              <a:t>Integrated CASE (ICASE) Tools:  </a:t>
            </a:r>
            <a:r>
              <a:rPr lang="en-US" dirty="0" smtClean="0"/>
              <a:t>provide links between upper CASE and lower CASE tools.</a:t>
            </a:r>
          </a:p>
          <a:p>
            <a:endParaRPr lang="en-US" b="1" dirty="0" smtClean="0"/>
          </a:p>
          <a:p>
            <a:r>
              <a:rPr lang="en-US" b="1" dirty="0" smtClean="0"/>
              <a:t>Component-Based Development: </a:t>
            </a:r>
            <a:r>
              <a:rPr lang="en-US" dirty="0" smtClean="0"/>
              <a:t>uses standard components to build applications. Components are reusable applications that generally have one specific function, such as a shopping cart, user authentication, or a catalog.</a:t>
            </a:r>
          </a:p>
          <a:p>
            <a:r>
              <a:rPr lang="en-US" b="1" dirty="0" smtClean="0"/>
              <a:t>Object-Oriented Development: </a:t>
            </a:r>
            <a:r>
              <a:rPr lang="en-US" dirty="0" smtClean="0"/>
              <a:t>based on a different view of computer systems than the perception that characterizes traditional development approaches. An object-oriented (OO) system begins not with the task to be performed, but with the aspects of the real world that must be modeled to perform that task.</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43</a:t>
            </a:fld>
            <a:endParaRPr lang="en-US"/>
          </a:p>
        </p:txBody>
      </p:sp>
    </p:spTree>
    <p:extLst>
      <p:ext uri="{BB962C8B-B14F-4D97-AF65-F5344CB8AC3E}">
        <p14:creationId xmlns:p14="http://schemas.microsoft.com/office/powerpoint/2010/main" val="120410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Integrated Computer-Assisted Software Engineering Tools (CASE): </a:t>
            </a:r>
            <a:r>
              <a:rPr lang="en-US" dirty="0" smtClean="0"/>
              <a:t>a group of tools that automate many of the tasks in the SDLC. </a:t>
            </a:r>
          </a:p>
          <a:p>
            <a:r>
              <a:rPr lang="en-US" b="1" i="1" dirty="0" smtClean="0"/>
              <a:t>Upper Case Tools: </a:t>
            </a:r>
            <a:r>
              <a:rPr lang="en-US" dirty="0" smtClean="0"/>
              <a:t>used to automate the early stages of the SDLC (systems investigation, analysis, and design). </a:t>
            </a:r>
          </a:p>
          <a:p>
            <a:r>
              <a:rPr lang="en-US" b="1" i="1" dirty="0" smtClean="0"/>
              <a:t>Lower Case Tools: </a:t>
            </a:r>
            <a:r>
              <a:rPr lang="en-US" dirty="0" smtClean="0"/>
              <a:t>used to automate later stages in the SDLC (programming, testing, operation, and maintenance).</a:t>
            </a:r>
          </a:p>
          <a:p>
            <a:r>
              <a:rPr lang="en-US" b="1" i="1" dirty="0" smtClean="0"/>
              <a:t>Integrated CASE (ICASE) Tools:  </a:t>
            </a:r>
            <a:r>
              <a:rPr lang="en-US" dirty="0" smtClean="0"/>
              <a:t>provide links between upper CASE and lower CASE tools.</a:t>
            </a:r>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44</a:t>
            </a:fld>
            <a:endParaRPr lang="en-US"/>
          </a:p>
        </p:txBody>
      </p:sp>
    </p:spTree>
    <p:extLst>
      <p:ext uri="{BB962C8B-B14F-4D97-AF65-F5344CB8AC3E}">
        <p14:creationId xmlns:p14="http://schemas.microsoft.com/office/powerpoint/2010/main" val="570940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46</a:t>
            </a:fld>
            <a:endParaRPr lang="en-US"/>
          </a:p>
        </p:txBody>
      </p:sp>
    </p:spTree>
    <p:extLst>
      <p:ext uri="{BB962C8B-B14F-4D97-AF65-F5344CB8AC3E}">
        <p14:creationId xmlns:p14="http://schemas.microsoft.com/office/powerpoint/2010/main" val="424103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IT Steering Committee: </a:t>
            </a:r>
            <a:r>
              <a:rPr lang="en-US" dirty="0" smtClean="0"/>
              <a:t>comprised of a group of managers and staff who represent the various organizational units, is created to establish IT priorities and to ensure that the MIS function is meeting the organization’s needs.</a:t>
            </a:r>
          </a:p>
          <a:p>
            <a:endParaRPr lang="en-US" dirty="0" smtClean="0"/>
          </a:p>
          <a:p>
            <a:r>
              <a:rPr lang="en-US" b="1" dirty="0" smtClean="0"/>
              <a:t>Major Tasks of an IT Steering Committee:</a:t>
            </a:r>
          </a:p>
          <a:p>
            <a:pPr marL="171450" indent="-171450">
              <a:buFont typeface="Arial" panose="020B0604020202020204" pitchFamily="34" charset="0"/>
              <a:buChar char="•"/>
            </a:pPr>
            <a:r>
              <a:rPr lang="en-US" dirty="0" smtClean="0"/>
              <a:t>Link corporate strategy with IT strategy</a:t>
            </a:r>
          </a:p>
          <a:p>
            <a:pPr marL="171450" indent="-171450">
              <a:buFont typeface="Arial" panose="020B0604020202020204" pitchFamily="34" charset="0"/>
              <a:buChar char="•"/>
            </a:pPr>
            <a:r>
              <a:rPr lang="en-US" dirty="0" smtClean="0"/>
              <a:t>Approve the allocation of resources for the MIS function</a:t>
            </a:r>
          </a:p>
          <a:p>
            <a:pPr marL="171450" indent="-171450">
              <a:buFont typeface="Arial" panose="020B0604020202020204" pitchFamily="34" charset="0"/>
              <a:buChar char="•"/>
            </a:pPr>
            <a:r>
              <a:rPr lang="en-US" dirty="0" smtClean="0"/>
              <a:t>Establish performance measures for the MIS function and ensure they are met</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11</a:t>
            </a:fld>
            <a:endParaRPr lang="en-US"/>
          </a:p>
        </p:txBody>
      </p:sp>
    </p:spTree>
    <p:extLst>
      <p:ext uri="{BB962C8B-B14F-4D97-AF65-F5344CB8AC3E}">
        <p14:creationId xmlns:p14="http://schemas.microsoft.com/office/powerpoint/2010/main" val="2965340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IS Operational Plan: </a:t>
            </a:r>
            <a:r>
              <a:rPr lang="en-US" b="0" dirty="0" smtClean="0"/>
              <a:t>consists of a clear set of projects that the IS department and the functional area managers will execute in support of the IT strategic plan.</a:t>
            </a:r>
          </a:p>
          <a:p>
            <a:endParaRPr lang="en-US" b="1" dirty="0" smtClean="0"/>
          </a:p>
          <a:p>
            <a:r>
              <a:rPr lang="en-US" b="1" dirty="0" smtClean="0"/>
              <a:t>Elements of an IS operational plan:</a:t>
            </a:r>
          </a:p>
          <a:p>
            <a:r>
              <a:rPr lang="en-US" b="1" dirty="0" smtClean="0"/>
              <a:t>Mission: </a:t>
            </a:r>
            <a:r>
              <a:rPr lang="en-US" dirty="0" smtClean="0"/>
              <a:t>The mission of the IS function (derived from the IT strategy).</a:t>
            </a:r>
          </a:p>
          <a:p>
            <a:r>
              <a:rPr lang="en-US" b="1" dirty="0" smtClean="0"/>
              <a:t>IS Environment: </a:t>
            </a:r>
            <a:r>
              <a:rPr lang="en-US" dirty="0" smtClean="0"/>
              <a:t>A summary of the information needs of the individual functional areas and of the organization as a whole.</a:t>
            </a:r>
          </a:p>
          <a:p>
            <a:r>
              <a:rPr lang="en-US" b="1" dirty="0" smtClean="0"/>
              <a:t>Objectives of the IS Function: </a:t>
            </a:r>
            <a:r>
              <a:rPr lang="en-US" dirty="0" smtClean="0"/>
              <a:t>The best current estimate of the goals of the IS function.</a:t>
            </a:r>
          </a:p>
          <a:p>
            <a:r>
              <a:rPr lang="en-US" b="1" dirty="0" smtClean="0"/>
              <a:t>Constraints on the IS function: </a:t>
            </a:r>
            <a:r>
              <a:rPr lang="en-US" dirty="0" smtClean="0"/>
              <a:t>Technological, financial, personnel, and other resource limitations on the IS function.</a:t>
            </a:r>
          </a:p>
          <a:p>
            <a:r>
              <a:rPr lang="en-US" b="1" dirty="0" smtClean="0"/>
              <a:t>Application Portfolio: </a:t>
            </a:r>
            <a:r>
              <a:rPr lang="en-US" dirty="0" smtClean="0"/>
              <a:t>prioritized inventory of present applications and a detailed plan of projects to be developed or continued during the current year.</a:t>
            </a:r>
          </a:p>
          <a:p>
            <a:r>
              <a:rPr lang="en-US" b="1" dirty="0" smtClean="0"/>
              <a:t>Resource Allocation and Project Management: </a:t>
            </a:r>
            <a:r>
              <a:rPr lang="en-US" dirty="0" smtClean="0"/>
              <a:t>A listing of who is going to do what, how, and when.</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12</a:t>
            </a:fld>
            <a:endParaRPr lang="en-US"/>
          </a:p>
        </p:txBody>
      </p:sp>
    </p:spTree>
    <p:extLst>
      <p:ext uri="{BB962C8B-B14F-4D97-AF65-F5344CB8AC3E}">
        <p14:creationId xmlns:p14="http://schemas.microsoft.com/office/powerpoint/2010/main" val="335332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Assessing the Costs: </a:t>
            </a:r>
            <a:r>
              <a:rPr lang="en-US" dirty="0" smtClean="0"/>
              <a:t>Calculating the dollar value of IT investments is not as simple as it may seem. One of the major challenges --&gt; allocating fixed costs among different IT projects. </a:t>
            </a:r>
          </a:p>
          <a:p>
            <a:r>
              <a:rPr lang="en-US" b="1" dirty="0" smtClean="0"/>
              <a:t>Fixed Costs: </a:t>
            </a:r>
            <a:r>
              <a:rPr lang="en-US" dirty="0" smtClean="0"/>
              <a:t>are those costs that remain the same regardless of any change in the company’s activity level (e.g., costs associated with infrastructure ,IT services, and IT management. </a:t>
            </a:r>
          </a:p>
          <a:p>
            <a:r>
              <a:rPr lang="en-US" dirty="0" smtClean="0"/>
              <a:t>-----------------</a:t>
            </a:r>
          </a:p>
          <a:p>
            <a:r>
              <a:rPr lang="en-US" b="1" dirty="0" smtClean="0"/>
              <a:t>Assessing the Benefits: </a:t>
            </a:r>
            <a:r>
              <a:rPr lang="en-US" dirty="0" smtClean="0"/>
              <a:t>benefits may be more difficult to quantify, especially because many of them are intangible.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13</a:t>
            </a:fld>
            <a:endParaRPr lang="en-US"/>
          </a:p>
        </p:txBody>
      </p:sp>
    </p:spTree>
    <p:extLst>
      <p:ext uri="{BB962C8B-B14F-4D97-AF65-F5344CB8AC3E}">
        <p14:creationId xmlns:p14="http://schemas.microsoft.com/office/powerpoint/2010/main" val="343767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Four Common Approaches for Cost-Benefit Analysis:</a:t>
            </a:r>
          </a:p>
          <a:p>
            <a:r>
              <a:rPr lang="en-US" b="1" dirty="0" smtClean="0"/>
              <a:t>Net Present Value: </a:t>
            </a:r>
            <a:r>
              <a:rPr lang="en-US" dirty="0" smtClean="0"/>
              <a:t>Analysts use the net present value (NPV) method to convert future values of benefits to their present-value equivalent by “discounting” them at the organization’s cost of funds. </a:t>
            </a:r>
            <a:r>
              <a:rPr lang="en-US" dirty="0" err="1" smtClean="0"/>
              <a:t>Th</a:t>
            </a:r>
            <a:r>
              <a:rPr lang="en-US" dirty="0" smtClean="0"/>
              <a:t> </a:t>
            </a:r>
            <a:r>
              <a:rPr lang="en-US" dirty="0" err="1" smtClean="0"/>
              <a:t>ey</a:t>
            </a:r>
            <a:r>
              <a:rPr lang="en-US" dirty="0" smtClean="0"/>
              <a:t> can then compare the present value of the future </a:t>
            </a:r>
            <a:r>
              <a:rPr lang="en-US" dirty="0" err="1" smtClean="0"/>
              <a:t>benefi</a:t>
            </a:r>
            <a:r>
              <a:rPr lang="en-US" dirty="0" smtClean="0"/>
              <a:t> </a:t>
            </a:r>
            <a:r>
              <a:rPr lang="en-US" dirty="0" err="1" smtClean="0"/>
              <a:t>ts</a:t>
            </a:r>
            <a:r>
              <a:rPr lang="en-US" dirty="0" smtClean="0"/>
              <a:t> with the cost required to achieve those benefits to determine whether the benefits exceed the costs.</a:t>
            </a:r>
          </a:p>
          <a:p>
            <a:r>
              <a:rPr lang="en-US" b="1" dirty="0" smtClean="0"/>
              <a:t>Return on Investment (ROI): </a:t>
            </a:r>
            <a:r>
              <a:rPr lang="en-US" dirty="0" smtClean="0"/>
              <a:t>measures management’s effectiveness in generating profits with its available assets. ROI is calculated by dividing the net income generated by a project by the average assets invested in the project. ROI is a percentage, and the higher the percentage return, the better.</a:t>
            </a:r>
          </a:p>
          <a:p>
            <a:r>
              <a:rPr lang="en-US" b="1" dirty="0" smtClean="0"/>
              <a:t>Breakeven Analysis: </a:t>
            </a:r>
            <a:r>
              <a:rPr lang="en-US" dirty="0" smtClean="0"/>
              <a:t>determines the point at which the cumulative dollar value of the benefits from a project equals the investment made in the project.</a:t>
            </a:r>
          </a:p>
          <a:p>
            <a:r>
              <a:rPr lang="en-US" b="1" dirty="0" smtClean="0"/>
              <a:t>Business Case Approach: </a:t>
            </a:r>
            <a:r>
              <a:rPr lang="en-US" dirty="0" smtClean="0"/>
              <a:t>system developers write a business case to justify funding one or more specific applications or projects. IS professionals will be a major source of input when business cases are developed because these cases describe what you do, how you do it, and how a new system could better support you.</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14</a:t>
            </a:fld>
            <a:endParaRPr lang="en-US"/>
          </a:p>
        </p:txBody>
      </p:sp>
    </p:spTree>
    <p:extLst>
      <p:ext uri="{BB962C8B-B14F-4D97-AF65-F5344CB8AC3E}">
        <p14:creationId xmlns:p14="http://schemas.microsoft.com/office/powerpoint/2010/main" val="421678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Four Common Approaches for Cost-Benefit Analysis:</a:t>
            </a:r>
          </a:p>
          <a:p>
            <a:r>
              <a:rPr lang="en-US" b="1" dirty="0" smtClean="0"/>
              <a:t>Net Present Value: </a:t>
            </a:r>
            <a:r>
              <a:rPr lang="en-US" dirty="0" smtClean="0"/>
              <a:t>Analysts use the net present value (NPV) method to convert future values of benefits to their present-value equivalent by “discounting” them at the organization’s cost of funds. </a:t>
            </a:r>
            <a:r>
              <a:rPr lang="en-US" dirty="0" err="1" smtClean="0"/>
              <a:t>Th</a:t>
            </a:r>
            <a:r>
              <a:rPr lang="en-US" dirty="0" smtClean="0"/>
              <a:t> </a:t>
            </a:r>
            <a:r>
              <a:rPr lang="en-US" dirty="0" err="1" smtClean="0"/>
              <a:t>ey</a:t>
            </a:r>
            <a:r>
              <a:rPr lang="en-US" dirty="0" smtClean="0"/>
              <a:t> can then compare the present value of the future </a:t>
            </a:r>
            <a:r>
              <a:rPr lang="en-US" dirty="0" err="1" smtClean="0"/>
              <a:t>benefi</a:t>
            </a:r>
            <a:r>
              <a:rPr lang="en-US" dirty="0" smtClean="0"/>
              <a:t> </a:t>
            </a:r>
            <a:r>
              <a:rPr lang="en-US" dirty="0" err="1" smtClean="0"/>
              <a:t>ts</a:t>
            </a:r>
            <a:r>
              <a:rPr lang="en-US" dirty="0" smtClean="0"/>
              <a:t> with the cost required to achieve those benefits to determine whether the benefits exceed the costs.</a:t>
            </a:r>
          </a:p>
          <a:p>
            <a:r>
              <a:rPr lang="en-US" b="1" dirty="0" smtClean="0"/>
              <a:t>Return on Investment (ROI): </a:t>
            </a:r>
            <a:r>
              <a:rPr lang="en-US" dirty="0" smtClean="0"/>
              <a:t>measures management’s effectiveness in generating profits with its available assets. ROI is calculated by dividing the net income generated by a project by the average assets invested in the project. ROI is a percentage, and the higher the percentage return, the better.</a:t>
            </a:r>
          </a:p>
          <a:p>
            <a:r>
              <a:rPr lang="en-US" b="1" dirty="0" smtClean="0"/>
              <a:t>Breakeven Analysis: </a:t>
            </a:r>
            <a:r>
              <a:rPr lang="en-US" dirty="0" smtClean="0"/>
              <a:t>determines the point at which the cumulative dollar value of the benefits from a project equals the investment made in the project.</a:t>
            </a:r>
          </a:p>
          <a:p>
            <a:r>
              <a:rPr lang="en-US" b="1" dirty="0" smtClean="0"/>
              <a:t>Business Case Approach: </a:t>
            </a:r>
            <a:r>
              <a:rPr lang="en-US" dirty="0" smtClean="0"/>
              <a:t>system developers write a business case to justify funding one or more specific applications or projects. IS professionals will be a major source of input when business cases are developed because these cases describe what you do, how you do it, and how a new system could better support you.</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15</a:t>
            </a:fld>
            <a:endParaRPr lang="en-US"/>
          </a:p>
        </p:txBody>
      </p:sp>
    </p:spTree>
    <p:extLst>
      <p:ext uri="{BB962C8B-B14F-4D97-AF65-F5344CB8AC3E}">
        <p14:creationId xmlns:p14="http://schemas.microsoft.com/office/powerpoint/2010/main" val="144651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Fundamental Decisions in IT Application </a:t>
            </a:r>
            <a:r>
              <a:rPr lang="en-US" dirty="0" err="1" smtClean="0"/>
              <a:t>Acquistion</a:t>
            </a:r>
            <a:r>
              <a:rPr lang="en-US" dirty="0" smtClean="0"/>
              <a:t>:</a:t>
            </a:r>
          </a:p>
          <a:p>
            <a:pPr marL="171450" indent="-171450">
              <a:buFont typeface="Arial" panose="020B0604020202020204" pitchFamily="34" charset="0"/>
              <a:buChar char="•"/>
            </a:pPr>
            <a:r>
              <a:rPr lang="en-US" b="1" i="1" dirty="0" smtClean="0"/>
              <a:t>How much computer code does the company want to write? </a:t>
            </a:r>
            <a:r>
              <a:rPr lang="en-US" dirty="0" smtClean="0"/>
              <a:t>A company can choose to use a totally prewritten application (write no computer code), to customize a prewritten application (write some computer code), or to custom-write an entire application (write all new computer code).</a:t>
            </a:r>
          </a:p>
          <a:p>
            <a:pPr marL="171450" indent="-171450">
              <a:buFont typeface="Arial" panose="020B0604020202020204" pitchFamily="34" charset="0"/>
              <a:buChar char="•"/>
            </a:pPr>
            <a:r>
              <a:rPr lang="en-US" b="1" i="1" dirty="0" smtClean="0"/>
              <a:t>How will the company pay for the application? </a:t>
            </a:r>
            <a:r>
              <a:rPr lang="en-US" dirty="0" smtClean="0"/>
              <a:t>Once the company has decided how much computer code to write, it must decide how to pay for it. With prewritten applications or customized prewritten applications, companies can buy them or lease them. With totally custom applications, companies use internal funding.</a:t>
            </a:r>
          </a:p>
          <a:p>
            <a:pPr marL="171450" indent="-171450">
              <a:buFont typeface="Arial" panose="020B0604020202020204" pitchFamily="34" charset="0"/>
              <a:buChar char="•"/>
            </a:pPr>
            <a:r>
              <a:rPr lang="en-US" b="1" i="1" dirty="0" smtClean="0"/>
              <a:t>Where will the application run? </a:t>
            </a:r>
            <a:r>
              <a:rPr lang="en-US" dirty="0" smtClean="0"/>
              <a:t>The next decision is whether to run the application on the company’s platform or on someone else’s platform. In other words, the company can employ either a soft ware-as-a-service vendor or an application service provider.</a:t>
            </a:r>
          </a:p>
          <a:p>
            <a:pPr marL="171450" indent="-171450">
              <a:buFont typeface="Arial" panose="020B0604020202020204" pitchFamily="34" charset="0"/>
              <a:buChar char="•"/>
            </a:pPr>
            <a:r>
              <a:rPr lang="en-US" b="1" i="1" dirty="0" smtClean="0"/>
              <a:t>Where will the application originate? </a:t>
            </a:r>
            <a:r>
              <a:rPr lang="en-US" dirty="0" smtClean="0"/>
              <a:t>Prewritten applications can be open-source software or they can come from a vendor. </a:t>
            </a:r>
            <a:r>
              <a:rPr lang="en-US" dirty="0" err="1" smtClean="0"/>
              <a:t>Th</a:t>
            </a:r>
            <a:r>
              <a:rPr lang="en-US" dirty="0" smtClean="0"/>
              <a:t> e company may choose to customize prewritten open-source applications or prewritten proprietary applications from vendors.</a:t>
            </a:r>
            <a:endParaRPr lang="en-US" dirty="0"/>
          </a:p>
        </p:txBody>
      </p:sp>
      <p:sp>
        <p:nvSpPr>
          <p:cNvPr id="4" name="Slide Number Placeholder 3"/>
          <p:cNvSpPr>
            <a:spLocks noGrp="1"/>
          </p:cNvSpPr>
          <p:nvPr>
            <p:ph type="sldNum" sz="quarter" idx="10"/>
          </p:nvPr>
        </p:nvSpPr>
        <p:spPr/>
        <p:txBody>
          <a:bodyPr/>
          <a:lstStyle/>
          <a:p>
            <a:fld id="{2CF41C25-7A1F-47FB-B705-003A328B9163}" type="slidenum">
              <a:rPr lang="en-US" smtClean="0"/>
              <a:t>17</a:t>
            </a:fld>
            <a:endParaRPr lang="en-US"/>
          </a:p>
        </p:txBody>
      </p:sp>
    </p:spTree>
    <p:extLst>
      <p:ext uri="{BB962C8B-B14F-4D97-AF65-F5344CB8AC3E}">
        <p14:creationId xmlns:p14="http://schemas.microsoft.com/office/powerpoint/2010/main" val="89714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Purchase a Prewritten Application: </a:t>
            </a:r>
            <a:r>
              <a:rPr lang="en-US" dirty="0" smtClean="0"/>
              <a:t>Many commercial soft ware packages contain the standard features required by IT applications. Therefore, purchasing an existing package can be a cost-effective and time-saving strategy compared with custom-developing the application in-house.</a:t>
            </a:r>
          </a:p>
          <a:p>
            <a:r>
              <a:rPr lang="en-US" b="1" dirty="0" smtClean="0"/>
              <a:t>Customize a Prewritten Application: </a:t>
            </a:r>
            <a:r>
              <a:rPr lang="en-US" dirty="0" smtClean="0"/>
              <a:t>Customizing existing software is an especially attractive option if the software vendor allows the company to modify the application to meet its needs. However, this option may not be attractive in cases where customization is the only method of providing the necessary flexibility to address the company’s needs. It also is not the best strategy when the software is either very expensive or likely to become obsolete in a short time.</a:t>
            </a:r>
          </a:p>
          <a:p>
            <a:r>
              <a:rPr lang="en-US" b="1" dirty="0" smtClean="0"/>
              <a:t>Lease the Application: </a:t>
            </a:r>
            <a:r>
              <a:rPr lang="en-US" dirty="0" smtClean="0"/>
              <a:t>Compared with the buy option and the option to develop applications in-house, the lease option can save a company both time and money. Leased packages (like purchased packages) may not exactly fit the company’s application requirements. Leasing can be especially attractive to small and medium-sized enterprises (SMEs) that cannot </a:t>
            </a:r>
            <a:r>
              <a:rPr lang="en-US" dirty="0" err="1" smtClean="0"/>
              <a:t>aff</a:t>
            </a:r>
            <a:r>
              <a:rPr lang="en-US" dirty="0" smtClean="0"/>
              <a:t> </a:t>
            </a:r>
            <a:r>
              <a:rPr lang="en-US" dirty="0" err="1" smtClean="0"/>
              <a:t>ord</a:t>
            </a:r>
            <a:r>
              <a:rPr lang="en-US" dirty="0" smtClean="0"/>
              <a:t> major investments in IT software.</a:t>
            </a:r>
          </a:p>
          <a:p>
            <a:r>
              <a:rPr lang="en-US" b="1" dirty="0" smtClean="0"/>
              <a:t>Application Service Provider (ASP): </a:t>
            </a:r>
            <a:r>
              <a:rPr lang="en-US" dirty="0" smtClean="0"/>
              <a:t>an agent or a vendor who assembles the software needed by enterprises and then packages it with services such as development, operations, and maintenance. The customer then accesses these applications via the Internet. </a:t>
            </a:r>
          </a:p>
          <a:p>
            <a:r>
              <a:rPr lang="en-US" b="1" dirty="0" smtClean="0"/>
              <a:t>Software-as-a-Service (SaaS): </a:t>
            </a:r>
            <a:r>
              <a:rPr lang="en-US" dirty="0" smtClean="0"/>
              <a:t>a method of delivering software in which a vendor hosts the applications and provides them as a service to customers over a network, typically the Internet. Customers do not own the software; rather, they pay for using it. SaaS eliminates the need for customers to install and run the application on their own computers. Therefore, SaaS customers save the expense (money, time, IT staff) of buying, operating, and maintaining the software.</a:t>
            </a:r>
          </a:p>
          <a:p>
            <a:r>
              <a:rPr lang="en-US" b="1" dirty="0" smtClean="0"/>
              <a:t>Use Open-Source Software: </a:t>
            </a:r>
            <a:r>
              <a:rPr lang="en-US" dirty="0" smtClean="0"/>
              <a:t>Organizations obtain a license to implement an open-source soft ware product and either use it as is, customize it, or develop applications with it.</a:t>
            </a:r>
          </a:p>
          <a:p>
            <a:r>
              <a:rPr lang="en-US" b="1" dirty="0" smtClean="0"/>
              <a:t>Outsourcing: </a:t>
            </a:r>
            <a:r>
              <a:rPr lang="en-US" dirty="0" smtClean="0"/>
              <a:t>Acquiring IT applications from outside contractors or external organizations is called outsourcing.</a:t>
            </a:r>
          </a:p>
          <a:p>
            <a:r>
              <a:rPr lang="en-US" b="1" dirty="0" smtClean="0"/>
              <a:t>Employ Custom Development: </a:t>
            </a:r>
            <a:r>
              <a:rPr lang="en-US" dirty="0" smtClean="0"/>
              <a:t>Another option is to custom-build an application. Companies can either perform this operation in-house or outsource the process.</a:t>
            </a:r>
          </a:p>
        </p:txBody>
      </p:sp>
      <p:sp>
        <p:nvSpPr>
          <p:cNvPr id="4" name="Slide Number Placeholder 3"/>
          <p:cNvSpPr>
            <a:spLocks noGrp="1"/>
          </p:cNvSpPr>
          <p:nvPr>
            <p:ph type="sldNum" sz="quarter" idx="10"/>
          </p:nvPr>
        </p:nvSpPr>
        <p:spPr/>
        <p:txBody>
          <a:bodyPr/>
          <a:lstStyle/>
          <a:p>
            <a:fld id="{2CF41C25-7A1F-47FB-B705-003A328B9163}" type="slidenum">
              <a:rPr lang="en-US" smtClean="0"/>
              <a:t>18</a:t>
            </a:fld>
            <a:endParaRPr lang="en-US"/>
          </a:p>
        </p:txBody>
      </p:sp>
    </p:spTree>
    <p:extLst>
      <p:ext uri="{BB962C8B-B14F-4D97-AF65-F5344CB8AC3E}">
        <p14:creationId xmlns:p14="http://schemas.microsoft.com/office/powerpoint/2010/main" val="3832564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8"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590799" y="17526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685800" y="2133600"/>
            <a:ext cx="23622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CHAPTER</a:t>
            </a:r>
            <a:endParaRPr lang="en-US" sz="3600" dirty="0">
              <a:solidFill>
                <a:schemeClr val="bg1">
                  <a:lumMod val="50000"/>
                </a:schemeClr>
              </a:solidFill>
            </a:endParaRPr>
          </a:p>
        </p:txBody>
      </p:sp>
      <p:cxnSp>
        <p:nvCxnSpPr>
          <p:cNvPr id="14" name="Straight Connector 13"/>
          <p:cNvCxnSpPr/>
          <p:nvPr userDrawn="1"/>
        </p:nvCxnSpPr>
        <p:spPr>
          <a:xfrm flipH="1">
            <a:off x="3048000" y="33528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Subtitle 2"/>
          <p:cNvSpPr>
            <a:spLocks noGrp="1"/>
          </p:cNvSpPr>
          <p:nvPr>
            <p:ph type="subTitle" idx="1" hasCustomPrompt="1"/>
          </p:nvPr>
        </p:nvSpPr>
        <p:spPr>
          <a:xfrm>
            <a:off x="609600" y="3810000"/>
            <a:ext cx="8382000" cy="2895600"/>
          </a:xfrm>
        </p:spPr>
        <p:txBody>
          <a:bodyPr>
            <a:normAutofit/>
          </a:bodyPr>
          <a:lstStyle>
            <a:lvl1pPr marL="0" indent="0" algn="l">
              <a:lnSpc>
                <a:spcPts val="72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2752020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ic Level5">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2286000"/>
            <a:ext cx="8229600" cy="3962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256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_Level3">
    <p:spTree>
      <p:nvGrpSpPr>
        <p:cNvPr id="1" name=""/>
        <p:cNvGrpSpPr/>
        <p:nvPr/>
      </p:nvGrpSpPr>
      <p:grpSpPr>
        <a:xfrm>
          <a:off x="0" y="0"/>
          <a:ext cx="0" cy="0"/>
          <a:chOff x="0" y="0"/>
          <a:chExt cx="0" cy="0"/>
        </a:xfrm>
      </p:grpSpPr>
      <p:sp>
        <p:nvSpPr>
          <p:cNvPr id="21" name="Subtitle 2"/>
          <p:cNvSpPr>
            <a:spLocks noGrp="1"/>
          </p:cNvSpPr>
          <p:nvPr>
            <p:ph type="subTitle" idx="1"/>
          </p:nvPr>
        </p:nvSpPr>
        <p:spPr>
          <a:xfrm>
            <a:off x="457200" y="76200"/>
            <a:ext cx="8153399" cy="14478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04800" y="1828800"/>
            <a:ext cx="8305800" cy="48006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676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5947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lug It In Titl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813" t="1641" r="1785"/>
          <a:stretch/>
        </p:blipFill>
        <p:spPr>
          <a:xfrm>
            <a:off x="-1" y="0"/>
            <a:ext cx="9144001" cy="4571999"/>
          </a:xfrm>
          <a:prstGeom prst="rect">
            <a:avLst/>
          </a:prstGeom>
        </p:spPr>
      </p:pic>
      <p:sp>
        <p:nvSpPr>
          <p:cNvPr id="23" name="Rectangle 7"/>
          <p:cNvSpPr/>
          <p:nvPr userDrawn="1"/>
        </p:nvSpPr>
        <p:spPr>
          <a:xfrm>
            <a:off x="-4762" y="1478378"/>
            <a:ext cx="9154254" cy="5387145"/>
          </a:xfrm>
          <a:custGeom>
            <a:avLst/>
            <a:gdLst>
              <a:gd name="connsiteX0" fmla="*/ 0 w 9159175"/>
              <a:gd name="connsiteY0" fmla="*/ 0 h 6841524"/>
              <a:gd name="connsiteX1" fmla="*/ 9159175 w 9159175"/>
              <a:gd name="connsiteY1" fmla="*/ 0 h 6841524"/>
              <a:gd name="connsiteX2" fmla="*/ 9159175 w 9159175"/>
              <a:gd name="connsiteY2" fmla="*/ 6841524 h 6841524"/>
              <a:gd name="connsiteX3" fmla="*/ 0 w 9159175"/>
              <a:gd name="connsiteY3" fmla="*/ 6841524 h 6841524"/>
              <a:gd name="connsiteX4" fmla="*/ 0 w 9159175"/>
              <a:gd name="connsiteY4" fmla="*/ 0 h 6841524"/>
              <a:gd name="connsiteX0" fmla="*/ 0 w 9207301"/>
              <a:gd name="connsiteY0" fmla="*/ 3140242 h 6841524"/>
              <a:gd name="connsiteX1" fmla="*/ 9207301 w 9207301"/>
              <a:gd name="connsiteY1" fmla="*/ 0 h 6841524"/>
              <a:gd name="connsiteX2" fmla="*/ 9207301 w 9207301"/>
              <a:gd name="connsiteY2" fmla="*/ 6841524 h 6841524"/>
              <a:gd name="connsiteX3" fmla="*/ 48126 w 9207301"/>
              <a:gd name="connsiteY3" fmla="*/ 6841524 h 6841524"/>
              <a:gd name="connsiteX4" fmla="*/ 0 w 9207301"/>
              <a:gd name="connsiteY4" fmla="*/ 3140242 h 6841524"/>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0 h 3701282"/>
              <a:gd name="connsiteX1" fmla="*/ 9219332 w 9219332"/>
              <a:gd name="connsiteY1" fmla="*/ 782053 h 3701282"/>
              <a:gd name="connsiteX2" fmla="*/ 9207301 w 9219332"/>
              <a:gd name="connsiteY2" fmla="*/ 3701282 h 3701282"/>
              <a:gd name="connsiteX3" fmla="*/ 48126 w 9219332"/>
              <a:gd name="connsiteY3" fmla="*/ 3701282 h 3701282"/>
              <a:gd name="connsiteX4" fmla="*/ 0 w 9219332"/>
              <a:gd name="connsiteY4" fmla="*/ 0 h 3701282"/>
              <a:gd name="connsiteX0" fmla="*/ 0 w 9219332"/>
              <a:gd name="connsiteY0" fmla="*/ 140297 h 3841579"/>
              <a:gd name="connsiteX1" fmla="*/ 3985595 w 9219332"/>
              <a:gd name="connsiteY1" fmla="*/ 790002 h 3841579"/>
              <a:gd name="connsiteX2" fmla="*/ 9219332 w 9219332"/>
              <a:gd name="connsiteY2" fmla="*/ 922350 h 3841579"/>
              <a:gd name="connsiteX3" fmla="*/ 9207301 w 9219332"/>
              <a:gd name="connsiteY3" fmla="*/ 3841579 h 3841579"/>
              <a:gd name="connsiteX4" fmla="*/ 48126 w 9219332"/>
              <a:gd name="connsiteY4" fmla="*/ 3841579 h 3841579"/>
              <a:gd name="connsiteX5" fmla="*/ 0 w 9219332"/>
              <a:gd name="connsiteY5" fmla="*/ 140297 h 3841579"/>
              <a:gd name="connsiteX0" fmla="*/ 0 w 9219332"/>
              <a:gd name="connsiteY0" fmla="*/ 1454745 h 5156027"/>
              <a:gd name="connsiteX1" fmla="*/ 2662121 w 9219332"/>
              <a:gd name="connsiteY1" fmla="*/ 10956 h 5156027"/>
              <a:gd name="connsiteX2" fmla="*/ 9219332 w 9219332"/>
              <a:gd name="connsiteY2" fmla="*/ 2236798 h 5156027"/>
              <a:gd name="connsiteX3" fmla="*/ 9207301 w 9219332"/>
              <a:gd name="connsiteY3" fmla="*/ 5156027 h 5156027"/>
              <a:gd name="connsiteX4" fmla="*/ 48126 w 9219332"/>
              <a:gd name="connsiteY4" fmla="*/ 5156027 h 5156027"/>
              <a:gd name="connsiteX5" fmla="*/ 0 w 9219332"/>
              <a:gd name="connsiteY5" fmla="*/ 1454745 h 5156027"/>
              <a:gd name="connsiteX0" fmla="*/ 0 w 9219332"/>
              <a:gd name="connsiteY0" fmla="*/ 1443789 h 5145071"/>
              <a:gd name="connsiteX1" fmla="*/ 2662121 w 9219332"/>
              <a:gd name="connsiteY1" fmla="*/ 0 h 5145071"/>
              <a:gd name="connsiteX2" fmla="*/ 9219332 w 9219332"/>
              <a:gd name="connsiteY2" fmla="*/ 2225842 h 5145071"/>
              <a:gd name="connsiteX3" fmla="*/ 9207301 w 9219332"/>
              <a:gd name="connsiteY3" fmla="*/ 5145071 h 5145071"/>
              <a:gd name="connsiteX4" fmla="*/ 48126 w 9219332"/>
              <a:gd name="connsiteY4" fmla="*/ 5145071 h 5145071"/>
              <a:gd name="connsiteX5" fmla="*/ 0 w 9219332"/>
              <a:gd name="connsiteY5" fmla="*/ 1443789 h 5145071"/>
              <a:gd name="connsiteX0" fmla="*/ 0 w 9219332"/>
              <a:gd name="connsiteY0" fmla="*/ 1449612 h 5150894"/>
              <a:gd name="connsiteX1" fmla="*/ 2662121 w 9219332"/>
              <a:gd name="connsiteY1" fmla="*/ 5823 h 5150894"/>
              <a:gd name="connsiteX2" fmla="*/ 9219332 w 9219332"/>
              <a:gd name="connsiteY2" fmla="*/ 2231665 h 5150894"/>
              <a:gd name="connsiteX3" fmla="*/ 9207301 w 9219332"/>
              <a:gd name="connsiteY3" fmla="*/ 5150894 h 5150894"/>
              <a:gd name="connsiteX4" fmla="*/ 48126 w 9219332"/>
              <a:gd name="connsiteY4" fmla="*/ 5150894 h 5150894"/>
              <a:gd name="connsiteX5" fmla="*/ 0 w 9219332"/>
              <a:gd name="connsiteY5" fmla="*/ 1449612 h 5150894"/>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73604 h 5174886"/>
              <a:gd name="connsiteX1" fmla="*/ 2613995 w 9219332"/>
              <a:gd name="connsiteY1" fmla="*/ 5752 h 5174886"/>
              <a:gd name="connsiteX2" fmla="*/ 9219332 w 9219332"/>
              <a:gd name="connsiteY2" fmla="*/ 2255657 h 5174886"/>
              <a:gd name="connsiteX3" fmla="*/ 9207301 w 9219332"/>
              <a:gd name="connsiteY3" fmla="*/ 5174886 h 5174886"/>
              <a:gd name="connsiteX4" fmla="*/ 48126 w 9219332"/>
              <a:gd name="connsiteY4" fmla="*/ 5174886 h 5174886"/>
              <a:gd name="connsiteX5" fmla="*/ 0 w 9219332"/>
              <a:gd name="connsiteY5" fmla="*/ 1473604 h 517488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83124 h 5184406"/>
              <a:gd name="connsiteX1" fmla="*/ 2613995 w 9219332"/>
              <a:gd name="connsiteY1" fmla="*/ 15272 h 5184406"/>
              <a:gd name="connsiteX2" fmla="*/ 5874553 w 9219332"/>
              <a:gd name="connsiteY2" fmla="*/ 809357 h 5184406"/>
              <a:gd name="connsiteX3" fmla="*/ 9219332 w 9219332"/>
              <a:gd name="connsiteY3" fmla="*/ 2265177 h 5184406"/>
              <a:gd name="connsiteX4" fmla="*/ 9207301 w 9219332"/>
              <a:gd name="connsiteY4" fmla="*/ 5184406 h 5184406"/>
              <a:gd name="connsiteX5" fmla="*/ 48126 w 9219332"/>
              <a:gd name="connsiteY5" fmla="*/ 5184406 h 5184406"/>
              <a:gd name="connsiteX6" fmla="*/ 0 w 9219332"/>
              <a:gd name="connsiteY6" fmla="*/ 1483124 h 5184406"/>
              <a:gd name="connsiteX0" fmla="*/ 0 w 9219332"/>
              <a:gd name="connsiteY0" fmla="*/ 1472999 h 5174281"/>
              <a:gd name="connsiteX1" fmla="*/ 2613995 w 9219332"/>
              <a:gd name="connsiteY1" fmla="*/ 5147 h 5174281"/>
              <a:gd name="connsiteX2" fmla="*/ 6223468 w 9219332"/>
              <a:gd name="connsiteY2" fmla="*/ 2026453 h 5174281"/>
              <a:gd name="connsiteX3" fmla="*/ 9219332 w 9219332"/>
              <a:gd name="connsiteY3" fmla="*/ 2255052 h 5174281"/>
              <a:gd name="connsiteX4" fmla="*/ 9207301 w 9219332"/>
              <a:gd name="connsiteY4" fmla="*/ 5174281 h 5174281"/>
              <a:gd name="connsiteX5" fmla="*/ 48126 w 9219332"/>
              <a:gd name="connsiteY5" fmla="*/ 5174281 h 5174281"/>
              <a:gd name="connsiteX6" fmla="*/ 0 w 9219332"/>
              <a:gd name="connsiteY6" fmla="*/ 1472999 h 5174281"/>
              <a:gd name="connsiteX0" fmla="*/ 0 w 9219332"/>
              <a:gd name="connsiteY0" fmla="*/ 1479523 h 5180805"/>
              <a:gd name="connsiteX1" fmla="*/ 2613995 w 9219332"/>
              <a:gd name="connsiteY1" fmla="*/ 11671 h 5180805"/>
              <a:gd name="connsiteX2" fmla="*/ 6223468 w 9219332"/>
              <a:gd name="connsiteY2" fmla="*/ 2032977 h 5180805"/>
              <a:gd name="connsiteX3" fmla="*/ 9219332 w 9219332"/>
              <a:gd name="connsiteY3" fmla="*/ 2261576 h 5180805"/>
              <a:gd name="connsiteX4" fmla="*/ 9207301 w 9219332"/>
              <a:gd name="connsiteY4" fmla="*/ 5180805 h 5180805"/>
              <a:gd name="connsiteX5" fmla="*/ 48126 w 9219332"/>
              <a:gd name="connsiteY5" fmla="*/ 5180805 h 5180805"/>
              <a:gd name="connsiteX6" fmla="*/ 0 w 9219332"/>
              <a:gd name="connsiteY6" fmla="*/ 1479523 h 5180805"/>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8352 h 5179634"/>
              <a:gd name="connsiteX1" fmla="*/ 2613995 w 9219332"/>
              <a:gd name="connsiteY1" fmla="*/ 10500 h 5179634"/>
              <a:gd name="connsiteX2" fmla="*/ 6223468 w 9219332"/>
              <a:gd name="connsiteY2" fmla="*/ 2031806 h 5179634"/>
              <a:gd name="connsiteX3" fmla="*/ 9219332 w 9219332"/>
              <a:gd name="connsiteY3" fmla="*/ 2260405 h 5179634"/>
              <a:gd name="connsiteX4" fmla="*/ 9207301 w 9219332"/>
              <a:gd name="connsiteY4" fmla="*/ 5179634 h 5179634"/>
              <a:gd name="connsiteX5" fmla="*/ 48126 w 9219332"/>
              <a:gd name="connsiteY5" fmla="*/ 5179634 h 5179634"/>
              <a:gd name="connsiteX6" fmla="*/ 0 w 9219332"/>
              <a:gd name="connsiteY6" fmla="*/ 1478352 h 5179634"/>
              <a:gd name="connsiteX0" fmla="*/ 0 w 9219332"/>
              <a:gd name="connsiteY0" fmla="*/ 1475965 h 5177247"/>
              <a:gd name="connsiteX1" fmla="*/ 2613995 w 9219332"/>
              <a:gd name="connsiteY1" fmla="*/ 8113 h 5177247"/>
              <a:gd name="connsiteX2" fmla="*/ 6223468 w 9219332"/>
              <a:gd name="connsiteY2" fmla="*/ 2029419 h 5177247"/>
              <a:gd name="connsiteX3" fmla="*/ 9219332 w 9219332"/>
              <a:gd name="connsiteY3" fmla="*/ 2258018 h 5177247"/>
              <a:gd name="connsiteX4" fmla="*/ 9207301 w 9219332"/>
              <a:gd name="connsiteY4" fmla="*/ 5177247 h 5177247"/>
              <a:gd name="connsiteX5" fmla="*/ 48126 w 9219332"/>
              <a:gd name="connsiteY5" fmla="*/ 5177247 h 5177247"/>
              <a:gd name="connsiteX6" fmla="*/ 0 w 9219332"/>
              <a:gd name="connsiteY6" fmla="*/ 1475965 h 5177247"/>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2966 h 5174248"/>
              <a:gd name="connsiteX1" fmla="*/ 2613995 w 9219332"/>
              <a:gd name="connsiteY1" fmla="*/ 5114 h 5174248"/>
              <a:gd name="connsiteX2" fmla="*/ 6223468 w 9219332"/>
              <a:gd name="connsiteY2" fmla="*/ 2026420 h 5174248"/>
              <a:gd name="connsiteX3" fmla="*/ 9219332 w 9219332"/>
              <a:gd name="connsiteY3" fmla="*/ 2182829 h 5174248"/>
              <a:gd name="connsiteX4" fmla="*/ 9207301 w 9219332"/>
              <a:gd name="connsiteY4" fmla="*/ 5174248 h 5174248"/>
              <a:gd name="connsiteX5" fmla="*/ 48126 w 9219332"/>
              <a:gd name="connsiteY5" fmla="*/ 5174248 h 5174248"/>
              <a:gd name="connsiteX6" fmla="*/ 0 w 9219332"/>
              <a:gd name="connsiteY6" fmla="*/ 1472966 h 5174248"/>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73550 h 5174832"/>
              <a:gd name="connsiteX1" fmla="*/ 2613995 w 9219332"/>
              <a:gd name="connsiteY1" fmla="*/ 5698 h 5174832"/>
              <a:gd name="connsiteX2" fmla="*/ 6223468 w 9219332"/>
              <a:gd name="connsiteY2" fmla="*/ 2027004 h 5174832"/>
              <a:gd name="connsiteX3" fmla="*/ 9219332 w 9219332"/>
              <a:gd name="connsiteY3" fmla="*/ 2183413 h 5174832"/>
              <a:gd name="connsiteX4" fmla="*/ 9207301 w 9219332"/>
              <a:gd name="connsiteY4" fmla="*/ 5174832 h 5174832"/>
              <a:gd name="connsiteX5" fmla="*/ 48126 w 9219332"/>
              <a:gd name="connsiteY5" fmla="*/ 5174832 h 5174832"/>
              <a:gd name="connsiteX6" fmla="*/ 0 w 9219332"/>
              <a:gd name="connsiteY6" fmla="*/ 1473550 h 5174832"/>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98176 h 5199458"/>
              <a:gd name="connsiteX1" fmla="*/ 2613995 w 9219332"/>
              <a:gd name="connsiteY1" fmla="*/ 30324 h 5199458"/>
              <a:gd name="connsiteX2" fmla="*/ 6223468 w 9219332"/>
              <a:gd name="connsiteY2" fmla="*/ 2051630 h 5199458"/>
              <a:gd name="connsiteX3" fmla="*/ 9219332 w 9219332"/>
              <a:gd name="connsiteY3" fmla="*/ 2208039 h 5199458"/>
              <a:gd name="connsiteX4" fmla="*/ 9207301 w 9219332"/>
              <a:gd name="connsiteY4" fmla="*/ 5199458 h 5199458"/>
              <a:gd name="connsiteX5" fmla="*/ 48126 w 9219332"/>
              <a:gd name="connsiteY5" fmla="*/ 5199458 h 5199458"/>
              <a:gd name="connsiteX6" fmla="*/ 0 w 9219332"/>
              <a:gd name="connsiteY6" fmla="*/ 1498176 h 5199458"/>
              <a:gd name="connsiteX0" fmla="*/ 0 w 9219332"/>
              <a:gd name="connsiteY0" fmla="*/ 1468793 h 5170075"/>
              <a:gd name="connsiteX1" fmla="*/ 2613995 w 9219332"/>
              <a:gd name="connsiteY1" fmla="*/ 941 h 5170075"/>
              <a:gd name="connsiteX2" fmla="*/ 6223468 w 9219332"/>
              <a:gd name="connsiteY2" fmla="*/ 2022247 h 5170075"/>
              <a:gd name="connsiteX3" fmla="*/ 9219332 w 9219332"/>
              <a:gd name="connsiteY3" fmla="*/ 2178656 h 5170075"/>
              <a:gd name="connsiteX4" fmla="*/ 9207301 w 9219332"/>
              <a:gd name="connsiteY4" fmla="*/ 5170075 h 5170075"/>
              <a:gd name="connsiteX5" fmla="*/ 48126 w 9219332"/>
              <a:gd name="connsiteY5" fmla="*/ 5170075 h 5170075"/>
              <a:gd name="connsiteX6" fmla="*/ 0 w 9219332"/>
              <a:gd name="connsiteY6" fmla="*/ 1468793 h 5170075"/>
              <a:gd name="connsiteX0" fmla="*/ 0 w 9219332"/>
              <a:gd name="connsiteY0" fmla="*/ 1482160 h 5183442"/>
              <a:gd name="connsiteX1" fmla="*/ 2613995 w 9219332"/>
              <a:gd name="connsiteY1" fmla="*/ 14308 h 5183442"/>
              <a:gd name="connsiteX2" fmla="*/ 6223468 w 9219332"/>
              <a:gd name="connsiteY2" fmla="*/ 2035614 h 5183442"/>
              <a:gd name="connsiteX3" fmla="*/ 9219332 w 9219332"/>
              <a:gd name="connsiteY3" fmla="*/ 2192023 h 5183442"/>
              <a:gd name="connsiteX4" fmla="*/ 9207301 w 9219332"/>
              <a:gd name="connsiteY4" fmla="*/ 5183442 h 5183442"/>
              <a:gd name="connsiteX5" fmla="*/ 48126 w 9219332"/>
              <a:gd name="connsiteY5" fmla="*/ 5183442 h 5183442"/>
              <a:gd name="connsiteX6" fmla="*/ 0 w 9219332"/>
              <a:gd name="connsiteY6" fmla="*/ 1482160 h 5183442"/>
              <a:gd name="connsiteX0" fmla="*/ 0 w 9219332"/>
              <a:gd name="connsiteY0" fmla="*/ 1493749 h 5195031"/>
              <a:gd name="connsiteX1" fmla="*/ 2613995 w 9219332"/>
              <a:gd name="connsiteY1" fmla="*/ 25897 h 5195031"/>
              <a:gd name="connsiteX2" fmla="*/ 6223468 w 9219332"/>
              <a:gd name="connsiteY2" fmla="*/ 2047203 h 5195031"/>
              <a:gd name="connsiteX3" fmla="*/ 9219332 w 9219332"/>
              <a:gd name="connsiteY3" fmla="*/ 2203612 h 5195031"/>
              <a:gd name="connsiteX4" fmla="*/ 9207301 w 9219332"/>
              <a:gd name="connsiteY4" fmla="*/ 5195031 h 5195031"/>
              <a:gd name="connsiteX5" fmla="*/ 48126 w 9219332"/>
              <a:gd name="connsiteY5" fmla="*/ 5195031 h 5195031"/>
              <a:gd name="connsiteX6" fmla="*/ 0 w 9219332"/>
              <a:gd name="connsiteY6" fmla="*/ 1493749 h 5195031"/>
              <a:gd name="connsiteX0" fmla="*/ 0 w 9219332"/>
              <a:gd name="connsiteY0" fmla="*/ 1539121 h 5240403"/>
              <a:gd name="connsiteX1" fmla="*/ 2493679 w 9219332"/>
              <a:gd name="connsiteY1" fmla="*/ 23143 h 5240403"/>
              <a:gd name="connsiteX2" fmla="*/ 6223468 w 9219332"/>
              <a:gd name="connsiteY2" fmla="*/ 2092575 h 5240403"/>
              <a:gd name="connsiteX3" fmla="*/ 9219332 w 9219332"/>
              <a:gd name="connsiteY3" fmla="*/ 2248984 h 5240403"/>
              <a:gd name="connsiteX4" fmla="*/ 9207301 w 9219332"/>
              <a:gd name="connsiteY4" fmla="*/ 5240403 h 5240403"/>
              <a:gd name="connsiteX5" fmla="*/ 48126 w 9219332"/>
              <a:gd name="connsiteY5" fmla="*/ 5240403 h 5240403"/>
              <a:gd name="connsiteX6" fmla="*/ 0 w 9219332"/>
              <a:gd name="connsiteY6" fmla="*/ 1539121 h 5240403"/>
              <a:gd name="connsiteX0" fmla="*/ 0 w 9219332"/>
              <a:gd name="connsiteY0" fmla="*/ 1556620 h 5257902"/>
              <a:gd name="connsiteX1" fmla="*/ 2493679 w 9219332"/>
              <a:gd name="connsiteY1" fmla="*/ 40642 h 5257902"/>
              <a:gd name="connsiteX2" fmla="*/ 6223468 w 9219332"/>
              <a:gd name="connsiteY2" fmla="*/ 2110074 h 5257902"/>
              <a:gd name="connsiteX3" fmla="*/ 9219332 w 9219332"/>
              <a:gd name="connsiteY3" fmla="*/ 2266483 h 5257902"/>
              <a:gd name="connsiteX4" fmla="*/ 9207301 w 9219332"/>
              <a:gd name="connsiteY4" fmla="*/ 5257902 h 5257902"/>
              <a:gd name="connsiteX5" fmla="*/ 48126 w 9219332"/>
              <a:gd name="connsiteY5" fmla="*/ 5257902 h 5257902"/>
              <a:gd name="connsiteX6" fmla="*/ 0 w 9219332"/>
              <a:gd name="connsiteY6" fmla="*/ 1556620 h 5257902"/>
              <a:gd name="connsiteX0" fmla="*/ 0 w 9219332"/>
              <a:gd name="connsiteY0" fmla="*/ 1562740 h 5264022"/>
              <a:gd name="connsiteX1" fmla="*/ 2493679 w 9219332"/>
              <a:gd name="connsiteY1" fmla="*/ 46762 h 5264022"/>
              <a:gd name="connsiteX2" fmla="*/ 6223468 w 9219332"/>
              <a:gd name="connsiteY2" fmla="*/ 2116194 h 5264022"/>
              <a:gd name="connsiteX3" fmla="*/ 9219332 w 9219332"/>
              <a:gd name="connsiteY3" fmla="*/ 2272603 h 5264022"/>
              <a:gd name="connsiteX4" fmla="*/ 9207301 w 9219332"/>
              <a:gd name="connsiteY4" fmla="*/ 5264022 h 5264022"/>
              <a:gd name="connsiteX5" fmla="*/ 48126 w 9219332"/>
              <a:gd name="connsiteY5" fmla="*/ 5264022 h 5264022"/>
              <a:gd name="connsiteX6" fmla="*/ 0 w 9219332"/>
              <a:gd name="connsiteY6" fmla="*/ 1562740 h 5264022"/>
              <a:gd name="connsiteX0" fmla="*/ 0 w 9219332"/>
              <a:gd name="connsiteY0" fmla="*/ 1556621 h 5257903"/>
              <a:gd name="connsiteX1" fmla="*/ 2469615 w 9219332"/>
              <a:gd name="connsiteY1" fmla="*/ 40643 h 5257903"/>
              <a:gd name="connsiteX2" fmla="*/ 6223468 w 9219332"/>
              <a:gd name="connsiteY2" fmla="*/ 2110075 h 5257903"/>
              <a:gd name="connsiteX3" fmla="*/ 9219332 w 9219332"/>
              <a:gd name="connsiteY3" fmla="*/ 2266484 h 5257903"/>
              <a:gd name="connsiteX4" fmla="*/ 9207301 w 9219332"/>
              <a:gd name="connsiteY4" fmla="*/ 5257903 h 5257903"/>
              <a:gd name="connsiteX5" fmla="*/ 48126 w 9219332"/>
              <a:gd name="connsiteY5" fmla="*/ 5257903 h 5257903"/>
              <a:gd name="connsiteX6" fmla="*/ 0 w 9219332"/>
              <a:gd name="connsiteY6" fmla="*/ 1556621 h 5257903"/>
              <a:gd name="connsiteX0" fmla="*/ 0 w 9219332"/>
              <a:gd name="connsiteY0" fmla="*/ 1545248 h 5246530"/>
              <a:gd name="connsiteX1" fmla="*/ 2469615 w 9219332"/>
              <a:gd name="connsiteY1" fmla="*/ 29270 h 5246530"/>
              <a:gd name="connsiteX2" fmla="*/ 6223468 w 9219332"/>
              <a:gd name="connsiteY2" fmla="*/ 2098702 h 5246530"/>
              <a:gd name="connsiteX3" fmla="*/ 9219332 w 9219332"/>
              <a:gd name="connsiteY3" fmla="*/ 2255111 h 5246530"/>
              <a:gd name="connsiteX4" fmla="*/ 9207301 w 9219332"/>
              <a:gd name="connsiteY4" fmla="*/ 5246530 h 5246530"/>
              <a:gd name="connsiteX5" fmla="*/ 48126 w 9219332"/>
              <a:gd name="connsiteY5" fmla="*/ 5246530 h 5246530"/>
              <a:gd name="connsiteX6" fmla="*/ 0 w 9219332"/>
              <a:gd name="connsiteY6" fmla="*/ 1545248 h 5246530"/>
              <a:gd name="connsiteX0" fmla="*/ 0 w 9219332"/>
              <a:gd name="connsiteY0" fmla="*/ 1547962 h 5249244"/>
              <a:gd name="connsiteX1" fmla="*/ 2469615 w 9219332"/>
              <a:gd name="connsiteY1" fmla="*/ 31984 h 5249244"/>
              <a:gd name="connsiteX2" fmla="*/ 6223468 w 9219332"/>
              <a:gd name="connsiteY2" fmla="*/ 2101416 h 5249244"/>
              <a:gd name="connsiteX3" fmla="*/ 9219332 w 9219332"/>
              <a:gd name="connsiteY3" fmla="*/ 2257825 h 5249244"/>
              <a:gd name="connsiteX4" fmla="*/ 9207301 w 9219332"/>
              <a:gd name="connsiteY4" fmla="*/ 5249244 h 5249244"/>
              <a:gd name="connsiteX5" fmla="*/ 48126 w 9219332"/>
              <a:gd name="connsiteY5" fmla="*/ 5249244 h 5249244"/>
              <a:gd name="connsiteX6" fmla="*/ 0 w 9219332"/>
              <a:gd name="connsiteY6" fmla="*/ 1547962 h 5249244"/>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21267 h 5222549"/>
              <a:gd name="connsiteX1" fmla="*/ 2469615 w 9219332"/>
              <a:gd name="connsiteY1" fmla="*/ 5289 h 5222549"/>
              <a:gd name="connsiteX2" fmla="*/ 6223468 w 9219332"/>
              <a:gd name="connsiteY2" fmla="*/ 2014563 h 5222549"/>
              <a:gd name="connsiteX3" fmla="*/ 9219332 w 9219332"/>
              <a:gd name="connsiteY3" fmla="*/ 2231130 h 5222549"/>
              <a:gd name="connsiteX4" fmla="*/ 9207301 w 9219332"/>
              <a:gd name="connsiteY4" fmla="*/ 5222549 h 5222549"/>
              <a:gd name="connsiteX5" fmla="*/ 48126 w 9219332"/>
              <a:gd name="connsiteY5" fmla="*/ 5222549 h 5222549"/>
              <a:gd name="connsiteX6" fmla="*/ 0 w 9219332"/>
              <a:gd name="connsiteY6" fmla="*/ 1521267 h 5222549"/>
              <a:gd name="connsiteX0" fmla="*/ 0 w 9219332"/>
              <a:gd name="connsiteY0" fmla="*/ 1552938 h 5254220"/>
              <a:gd name="connsiteX1" fmla="*/ 2469615 w 9219332"/>
              <a:gd name="connsiteY1" fmla="*/ 36960 h 5254220"/>
              <a:gd name="connsiteX2" fmla="*/ 6223468 w 9219332"/>
              <a:gd name="connsiteY2" fmla="*/ 2046234 h 5254220"/>
              <a:gd name="connsiteX3" fmla="*/ 9219332 w 9219332"/>
              <a:gd name="connsiteY3" fmla="*/ 2262801 h 5254220"/>
              <a:gd name="connsiteX4" fmla="*/ 9207301 w 9219332"/>
              <a:gd name="connsiteY4" fmla="*/ 5254220 h 5254220"/>
              <a:gd name="connsiteX5" fmla="*/ 48126 w 9219332"/>
              <a:gd name="connsiteY5" fmla="*/ 5254220 h 5254220"/>
              <a:gd name="connsiteX6" fmla="*/ 0 w 9219332"/>
              <a:gd name="connsiteY6" fmla="*/ 1552938 h 5254220"/>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49990 h 5251272"/>
              <a:gd name="connsiteX1" fmla="*/ 2469615 w 9243396"/>
              <a:gd name="connsiteY1" fmla="*/ 34012 h 5251272"/>
              <a:gd name="connsiteX2" fmla="*/ 6223468 w 9243396"/>
              <a:gd name="connsiteY2" fmla="*/ 2043286 h 5251272"/>
              <a:gd name="connsiteX3" fmla="*/ 9243396 w 9243396"/>
              <a:gd name="connsiteY3" fmla="*/ 2187664 h 5251272"/>
              <a:gd name="connsiteX4" fmla="*/ 9207301 w 9243396"/>
              <a:gd name="connsiteY4" fmla="*/ 5251272 h 5251272"/>
              <a:gd name="connsiteX5" fmla="*/ 48126 w 9243396"/>
              <a:gd name="connsiteY5" fmla="*/ 5251272 h 5251272"/>
              <a:gd name="connsiteX6" fmla="*/ 0 w 9243396"/>
              <a:gd name="connsiteY6" fmla="*/ 1549990 h 5251272"/>
              <a:gd name="connsiteX0" fmla="*/ 0 w 9243396"/>
              <a:gd name="connsiteY0" fmla="*/ 1553368 h 5254650"/>
              <a:gd name="connsiteX1" fmla="*/ 2469615 w 9243396"/>
              <a:gd name="connsiteY1" fmla="*/ 37390 h 5254650"/>
              <a:gd name="connsiteX2" fmla="*/ 6223468 w 9243396"/>
              <a:gd name="connsiteY2" fmla="*/ 2046664 h 5254650"/>
              <a:gd name="connsiteX3" fmla="*/ 9243396 w 9243396"/>
              <a:gd name="connsiteY3" fmla="*/ 2191042 h 5254650"/>
              <a:gd name="connsiteX4" fmla="*/ 9207301 w 9243396"/>
              <a:gd name="connsiteY4" fmla="*/ 5254650 h 5254650"/>
              <a:gd name="connsiteX5" fmla="*/ 48126 w 9243396"/>
              <a:gd name="connsiteY5" fmla="*/ 5254650 h 5254650"/>
              <a:gd name="connsiteX6" fmla="*/ 0 w 9243396"/>
              <a:gd name="connsiteY6" fmla="*/ 1553368 h 5254650"/>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55192 h 5256474"/>
              <a:gd name="connsiteX1" fmla="*/ 2469615 w 9243396"/>
              <a:gd name="connsiteY1" fmla="*/ 39214 h 5256474"/>
              <a:gd name="connsiteX2" fmla="*/ 6223468 w 9243396"/>
              <a:gd name="connsiteY2" fmla="*/ 2048488 h 5256474"/>
              <a:gd name="connsiteX3" fmla="*/ 9243396 w 9243396"/>
              <a:gd name="connsiteY3" fmla="*/ 2192866 h 5256474"/>
              <a:gd name="connsiteX4" fmla="*/ 9207301 w 9243396"/>
              <a:gd name="connsiteY4" fmla="*/ 5256474 h 5256474"/>
              <a:gd name="connsiteX5" fmla="*/ 48126 w 9243396"/>
              <a:gd name="connsiteY5" fmla="*/ 5256474 h 5256474"/>
              <a:gd name="connsiteX6" fmla="*/ 0 w 9243396"/>
              <a:gd name="connsiteY6" fmla="*/ 1555192 h 5256474"/>
              <a:gd name="connsiteX0" fmla="*/ 0 w 9243396"/>
              <a:gd name="connsiteY0" fmla="*/ 1514369 h 5215651"/>
              <a:gd name="connsiteX1" fmla="*/ 2373363 w 9243396"/>
              <a:gd name="connsiteY1" fmla="*/ 34486 h 5215651"/>
              <a:gd name="connsiteX2" fmla="*/ 6223468 w 9243396"/>
              <a:gd name="connsiteY2" fmla="*/ 2007665 h 5215651"/>
              <a:gd name="connsiteX3" fmla="*/ 9243396 w 9243396"/>
              <a:gd name="connsiteY3" fmla="*/ 2152043 h 5215651"/>
              <a:gd name="connsiteX4" fmla="*/ 9207301 w 9243396"/>
              <a:gd name="connsiteY4" fmla="*/ 5215651 h 5215651"/>
              <a:gd name="connsiteX5" fmla="*/ 48126 w 9243396"/>
              <a:gd name="connsiteY5" fmla="*/ 5215651 h 5215651"/>
              <a:gd name="connsiteX6" fmla="*/ 0 w 9243396"/>
              <a:gd name="connsiteY6" fmla="*/ 1514369 h 5215651"/>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3351 h 5184633"/>
              <a:gd name="connsiteX1" fmla="*/ 2373363 w 9243396"/>
              <a:gd name="connsiteY1" fmla="*/ 3468 h 5184633"/>
              <a:gd name="connsiteX2" fmla="*/ 6271595 w 9243396"/>
              <a:gd name="connsiteY2" fmla="*/ 1868363 h 5184633"/>
              <a:gd name="connsiteX3" fmla="*/ 9243396 w 9243396"/>
              <a:gd name="connsiteY3" fmla="*/ 2121025 h 5184633"/>
              <a:gd name="connsiteX4" fmla="*/ 9207301 w 9243396"/>
              <a:gd name="connsiteY4" fmla="*/ 5184633 h 5184633"/>
              <a:gd name="connsiteX5" fmla="*/ 48126 w 9243396"/>
              <a:gd name="connsiteY5" fmla="*/ 5184633 h 5184633"/>
              <a:gd name="connsiteX6" fmla="*/ 0 w 9243396"/>
              <a:gd name="connsiteY6" fmla="*/ 1483351 h 5184633"/>
              <a:gd name="connsiteX0" fmla="*/ 0 w 9243396"/>
              <a:gd name="connsiteY0" fmla="*/ 1480225 h 5181507"/>
              <a:gd name="connsiteX1" fmla="*/ 2373363 w 9243396"/>
              <a:gd name="connsiteY1" fmla="*/ 342 h 5181507"/>
              <a:gd name="connsiteX2" fmla="*/ 5537669 w 9243396"/>
              <a:gd name="connsiteY2" fmla="*/ 1371942 h 5181507"/>
              <a:gd name="connsiteX3" fmla="*/ 9243396 w 9243396"/>
              <a:gd name="connsiteY3" fmla="*/ 2117899 h 5181507"/>
              <a:gd name="connsiteX4" fmla="*/ 9207301 w 9243396"/>
              <a:gd name="connsiteY4" fmla="*/ 5181507 h 5181507"/>
              <a:gd name="connsiteX5" fmla="*/ 48126 w 9243396"/>
              <a:gd name="connsiteY5" fmla="*/ 5181507 h 5181507"/>
              <a:gd name="connsiteX6" fmla="*/ 0 w 9243396"/>
              <a:gd name="connsiteY6" fmla="*/ 1480225 h 5181507"/>
              <a:gd name="connsiteX0" fmla="*/ 0 w 9243396"/>
              <a:gd name="connsiteY0" fmla="*/ 1480319 h 5181601"/>
              <a:gd name="connsiteX1" fmla="*/ 2373363 w 9243396"/>
              <a:gd name="connsiteY1" fmla="*/ 436 h 5181601"/>
              <a:gd name="connsiteX2" fmla="*/ 5537669 w 9243396"/>
              <a:gd name="connsiteY2" fmla="*/ 1372036 h 5181601"/>
              <a:gd name="connsiteX3" fmla="*/ 9243396 w 9243396"/>
              <a:gd name="connsiteY3" fmla="*/ 2117993 h 5181601"/>
              <a:gd name="connsiteX4" fmla="*/ 9207301 w 9243396"/>
              <a:gd name="connsiteY4" fmla="*/ 5181601 h 5181601"/>
              <a:gd name="connsiteX5" fmla="*/ 48126 w 9243396"/>
              <a:gd name="connsiteY5" fmla="*/ 5181601 h 5181601"/>
              <a:gd name="connsiteX6" fmla="*/ 0 w 9243396"/>
              <a:gd name="connsiteY6" fmla="*/ 1480319 h 5181601"/>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111 h 5181393"/>
              <a:gd name="connsiteX1" fmla="*/ 2373363 w 9231365"/>
              <a:gd name="connsiteY1" fmla="*/ 228 h 5181393"/>
              <a:gd name="connsiteX2" fmla="*/ 5537669 w 9231365"/>
              <a:gd name="connsiteY2" fmla="*/ 1371828 h 5181393"/>
              <a:gd name="connsiteX3" fmla="*/ 9231365 w 9231365"/>
              <a:gd name="connsiteY3" fmla="*/ 1985437 h 5181393"/>
              <a:gd name="connsiteX4" fmla="*/ 9207301 w 9231365"/>
              <a:gd name="connsiteY4" fmla="*/ 5181393 h 5181393"/>
              <a:gd name="connsiteX5" fmla="*/ 48126 w 9231365"/>
              <a:gd name="connsiteY5" fmla="*/ 5181393 h 5181393"/>
              <a:gd name="connsiteX6" fmla="*/ 0 w 9231365"/>
              <a:gd name="connsiteY6" fmla="*/ 1480111 h 5181393"/>
              <a:gd name="connsiteX0" fmla="*/ 0 w 9231365"/>
              <a:gd name="connsiteY0" fmla="*/ 1480237 h 5181519"/>
              <a:gd name="connsiteX1" fmla="*/ 2373363 w 9231365"/>
              <a:gd name="connsiteY1" fmla="*/ 354 h 5181519"/>
              <a:gd name="connsiteX2" fmla="*/ 5537669 w 9231365"/>
              <a:gd name="connsiteY2" fmla="*/ 1371954 h 5181519"/>
              <a:gd name="connsiteX3" fmla="*/ 9231365 w 9231365"/>
              <a:gd name="connsiteY3" fmla="*/ 1985563 h 5181519"/>
              <a:gd name="connsiteX4" fmla="*/ 9207301 w 9231365"/>
              <a:gd name="connsiteY4" fmla="*/ 5181519 h 5181519"/>
              <a:gd name="connsiteX5" fmla="*/ 48126 w 9231365"/>
              <a:gd name="connsiteY5" fmla="*/ 5181519 h 5181519"/>
              <a:gd name="connsiteX6" fmla="*/ 0 w 9231365"/>
              <a:gd name="connsiteY6" fmla="*/ 1480237 h 5181519"/>
              <a:gd name="connsiteX0" fmla="*/ 0 w 9231365"/>
              <a:gd name="connsiteY0" fmla="*/ 1480660 h 5181942"/>
              <a:gd name="connsiteX1" fmla="*/ 2373363 w 9231365"/>
              <a:gd name="connsiteY1" fmla="*/ 777 h 5181942"/>
              <a:gd name="connsiteX2" fmla="*/ 5537669 w 9231365"/>
              <a:gd name="connsiteY2" fmla="*/ 1324251 h 5181942"/>
              <a:gd name="connsiteX3" fmla="*/ 9231365 w 9231365"/>
              <a:gd name="connsiteY3" fmla="*/ 1985986 h 5181942"/>
              <a:gd name="connsiteX4" fmla="*/ 9207301 w 9231365"/>
              <a:gd name="connsiteY4" fmla="*/ 5181942 h 5181942"/>
              <a:gd name="connsiteX5" fmla="*/ 48126 w 9231365"/>
              <a:gd name="connsiteY5" fmla="*/ 5181942 h 5181942"/>
              <a:gd name="connsiteX6" fmla="*/ 0 w 9231365"/>
              <a:gd name="connsiteY6" fmla="*/ 1480660 h 5181942"/>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0562 h 5181844"/>
              <a:gd name="connsiteX1" fmla="*/ 2373363 w 9231365"/>
              <a:gd name="connsiteY1" fmla="*/ 679 h 5181844"/>
              <a:gd name="connsiteX2" fmla="*/ 5537669 w 9231365"/>
              <a:gd name="connsiteY2" fmla="*/ 1324153 h 5181844"/>
              <a:gd name="connsiteX3" fmla="*/ 9231365 w 9231365"/>
              <a:gd name="connsiteY3" fmla="*/ 1985888 h 5181844"/>
              <a:gd name="connsiteX4" fmla="*/ 9207301 w 9231365"/>
              <a:gd name="connsiteY4" fmla="*/ 5181844 h 5181844"/>
              <a:gd name="connsiteX5" fmla="*/ 48126 w 9231365"/>
              <a:gd name="connsiteY5" fmla="*/ 5181844 h 5181844"/>
              <a:gd name="connsiteX6" fmla="*/ 0 w 9231365"/>
              <a:gd name="connsiteY6" fmla="*/ 1480562 h 5181844"/>
              <a:gd name="connsiteX0" fmla="*/ 0 w 9231365"/>
              <a:gd name="connsiteY0" fmla="*/ 1484814 h 5186096"/>
              <a:gd name="connsiteX1" fmla="*/ 2373363 w 9231365"/>
              <a:gd name="connsiteY1" fmla="*/ 4931 h 5186096"/>
              <a:gd name="connsiteX2" fmla="*/ 5537669 w 9231365"/>
              <a:gd name="connsiteY2" fmla="*/ 1328405 h 5186096"/>
              <a:gd name="connsiteX3" fmla="*/ 9231365 w 9231365"/>
              <a:gd name="connsiteY3" fmla="*/ 1990140 h 5186096"/>
              <a:gd name="connsiteX4" fmla="*/ 9207301 w 9231365"/>
              <a:gd name="connsiteY4" fmla="*/ 5186096 h 5186096"/>
              <a:gd name="connsiteX5" fmla="*/ 48126 w 9231365"/>
              <a:gd name="connsiteY5" fmla="*/ 5186096 h 5186096"/>
              <a:gd name="connsiteX6" fmla="*/ 0 w 9231365"/>
              <a:gd name="connsiteY6" fmla="*/ 1484814 h 5186096"/>
              <a:gd name="connsiteX0" fmla="*/ 0 w 9231365"/>
              <a:gd name="connsiteY0" fmla="*/ 1519567 h 5220849"/>
              <a:gd name="connsiteX1" fmla="*/ 2662121 w 9231365"/>
              <a:gd name="connsiteY1" fmla="*/ 3589 h 5220849"/>
              <a:gd name="connsiteX2" fmla="*/ 5537669 w 9231365"/>
              <a:gd name="connsiteY2" fmla="*/ 1363158 h 5220849"/>
              <a:gd name="connsiteX3" fmla="*/ 9231365 w 9231365"/>
              <a:gd name="connsiteY3" fmla="*/ 2024893 h 5220849"/>
              <a:gd name="connsiteX4" fmla="*/ 9207301 w 9231365"/>
              <a:gd name="connsiteY4" fmla="*/ 5220849 h 5220849"/>
              <a:gd name="connsiteX5" fmla="*/ 48126 w 9231365"/>
              <a:gd name="connsiteY5" fmla="*/ 5220849 h 5220849"/>
              <a:gd name="connsiteX6" fmla="*/ 0 w 9231365"/>
              <a:gd name="connsiteY6" fmla="*/ 1519567 h 5220849"/>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89 h 5217287"/>
              <a:gd name="connsiteX1" fmla="*/ 2662121 w 9231365"/>
              <a:gd name="connsiteY1" fmla="*/ 27 h 5217287"/>
              <a:gd name="connsiteX2" fmla="*/ 5537669 w 9231365"/>
              <a:gd name="connsiteY2" fmla="*/ 1359596 h 5217287"/>
              <a:gd name="connsiteX3" fmla="*/ 9231365 w 9231365"/>
              <a:gd name="connsiteY3" fmla="*/ 2021331 h 5217287"/>
              <a:gd name="connsiteX4" fmla="*/ 9207301 w 9231365"/>
              <a:gd name="connsiteY4" fmla="*/ 5217287 h 5217287"/>
              <a:gd name="connsiteX5" fmla="*/ 48126 w 9231365"/>
              <a:gd name="connsiteY5" fmla="*/ 5217287 h 5217287"/>
              <a:gd name="connsiteX6" fmla="*/ 0 w 9231365"/>
              <a:gd name="connsiteY6" fmla="*/ 1395689 h 5217287"/>
              <a:gd name="connsiteX0" fmla="*/ 0 w 9231365"/>
              <a:gd name="connsiteY0" fmla="*/ 1395694 h 5217292"/>
              <a:gd name="connsiteX1" fmla="*/ 2662121 w 9231365"/>
              <a:gd name="connsiteY1" fmla="*/ 32 h 5217292"/>
              <a:gd name="connsiteX2" fmla="*/ 5537669 w 9231365"/>
              <a:gd name="connsiteY2" fmla="*/ 1359601 h 5217292"/>
              <a:gd name="connsiteX3" fmla="*/ 9231365 w 9231365"/>
              <a:gd name="connsiteY3" fmla="*/ 2021336 h 5217292"/>
              <a:gd name="connsiteX4" fmla="*/ 9207301 w 9231365"/>
              <a:gd name="connsiteY4" fmla="*/ 5217292 h 5217292"/>
              <a:gd name="connsiteX5" fmla="*/ 48126 w 9231365"/>
              <a:gd name="connsiteY5" fmla="*/ 5217292 h 5217292"/>
              <a:gd name="connsiteX6" fmla="*/ 0 w 9231365"/>
              <a:gd name="connsiteY6" fmla="*/ 1395694 h 5217292"/>
              <a:gd name="connsiteX0" fmla="*/ 0 w 9231365"/>
              <a:gd name="connsiteY0" fmla="*/ 1395697 h 5217295"/>
              <a:gd name="connsiteX1" fmla="*/ 2662121 w 9231365"/>
              <a:gd name="connsiteY1" fmla="*/ 35 h 5217295"/>
              <a:gd name="connsiteX2" fmla="*/ 5537669 w 9231365"/>
              <a:gd name="connsiteY2" fmla="*/ 1359604 h 5217295"/>
              <a:gd name="connsiteX3" fmla="*/ 9231365 w 9231365"/>
              <a:gd name="connsiteY3" fmla="*/ 2021339 h 5217295"/>
              <a:gd name="connsiteX4" fmla="*/ 9207301 w 9231365"/>
              <a:gd name="connsiteY4" fmla="*/ 5217295 h 5217295"/>
              <a:gd name="connsiteX5" fmla="*/ 48126 w 9231365"/>
              <a:gd name="connsiteY5" fmla="*/ 5217295 h 5217295"/>
              <a:gd name="connsiteX6" fmla="*/ 0 w 9231365"/>
              <a:gd name="connsiteY6" fmla="*/ 1395697 h 5217295"/>
              <a:gd name="connsiteX0" fmla="*/ 0 w 9231365"/>
              <a:gd name="connsiteY0" fmla="*/ 1399409 h 5221007"/>
              <a:gd name="connsiteX1" fmla="*/ 2662121 w 9231365"/>
              <a:gd name="connsiteY1" fmla="*/ 3747 h 5221007"/>
              <a:gd name="connsiteX2" fmla="*/ 5537669 w 9231365"/>
              <a:gd name="connsiteY2" fmla="*/ 1363316 h 5221007"/>
              <a:gd name="connsiteX3" fmla="*/ 9231365 w 9231365"/>
              <a:gd name="connsiteY3" fmla="*/ 2025051 h 5221007"/>
              <a:gd name="connsiteX4" fmla="*/ 9207301 w 9231365"/>
              <a:gd name="connsiteY4" fmla="*/ 5221007 h 5221007"/>
              <a:gd name="connsiteX5" fmla="*/ 48126 w 9231365"/>
              <a:gd name="connsiteY5" fmla="*/ 5221007 h 5221007"/>
              <a:gd name="connsiteX6" fmla="*/ 0 w 9231365"/>
              <a:gd name="connsiteY6" fmla="*/ 1399409 h 5221007"/>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9088 h 5220686"/>
              <a:gd name="connsiteX1" fmla="*/ 2662121 w 9231365"/>
              <a:gd name="connsiteY1" fmla="*/ 3426 h 5220686"/>
              <a:gd name="connsiteX2" fmla="*/ 5537669 w 9231365"/>
              <a:gd name="connsiteY2" fmla="*/ 1362995 h 5220686"/>
              <a:gd name="connsiteX3" fmla="*/ 9231365 w 9231365"/>
              <a:gd name="connsiteY3" fmla="*/ 2024730 h 5220686"/>
              <a:gd name="connsiteX4" fmla="*/ 9207301 w 9231365"/>
              <a:gd name="connsiteY4" fmla="*/ 5220686 h 5220686"/>
              <a:gd name="connsiteX5" fmla="*/ 48126 w 9231365"/>
              <a:gd name="connsiteY5" fmla="*/ 5220686 h 5220686"/>
              <a:gd name="connsiteX6" fmla="*/ 0 w 9231365"/>
              <a:gd name="connsiteY6" fmla="*/ 1399088 h 5220686"/>
              <a:gd name="connsiteX0" fmla="*/ 0 w 9231365"/>
              <a:gd name="connsiteY0" fmla="*/ 1398527 h 5220125"/>
              <a:gd name="connsiteX1" fmla="*/ 2662121 w 9231365"/>
              <a:gd name="connsiteY1" fmla="*/ 2865 h 5220125"/>
              <a:gd name="connsiteX2" fmla="*/ 5537669 w 9231365"/>
              <a:gd name="connsiteY2" fmla="*/ 1362434 h 5220125"/>
              <a:gd name="connsiteX3" fmla="*/ 9231365 w 9231365"/>
              <a:gd name="connsiteY3" fmla="*/ 1964012 h 5220125"/>
              <a:gd name="connsiteX4" fmla="*/ 9207301 w 9231365"/>
              <a:gd name="connsiteY4" fmla="*/ 5220125 h 5220125"/>
              <a:gd name="connsiteX5" fmla="*/ 48126 w 9231365"/>
              <a:gd name="connsiteY5" fmla="*/ 5220125 h 5220125"/>
              <a:gd name="connsiteX6" fmla="*/ 0 w 9231365"/>
              <a:gd name="connsiteY6" fmla="*/ 1398527 h 5220125"/>
              <a:gd name="connsiteX0" fmla="*/ 0 w 9231365"/>
              <a:gd name="connsiteY0" fmla="*/ 1399319 h 5220917"/>
              <a:gd name="connsiteX1" fmla="*/ 2662121 w 9231365"/>
              <a:gd name="connsiteY1" fmla="*/ 3657 h 5220917"/>
              <a:gd name="connsiteX2" fmla="*/ 5537669 w 9231365"/>
              <a:gd name="connsiteY2" fmla="*/ 1363226 h 5220917"/>
              <a:gd name="connsiteX3" fmla="*/ 9231365 w 9231365"/>
              <a:gd name="connsiteY3" fmla="*/ 1964804 h 5220917"/>
              <a:gd name="connsiteX4" fmla="*/ 9207301 w 9231365"/>
              <a:gd name="connsiteY4" fmla="*/ 5220917 h 5220917"/>
              <a:gd name="connsiteX5" fmla="*/ 48126 w 9231365"/>
              <a:gd name="connsiteY5" fmla="*/ 5220917 h 5220917"/>
              <a:gd name="connsiteX6" fmla="*/ 0 w 9231365"/>
              <a:gd name="connsiteY6" fmla="*/ 1399319 h 5220917"/>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418 h 5221016"/>
              <a:gd name="connsiteX1" fmla="*/ 2662121 w 9231365"/>
              <a:gd name="connsiteY1" fmla="*/ 3756 h 5221016"/>
              <a:gd name="connsiteX2" fmla="*/ 5537669 w 9231365"/>
              <a:gd name="connsiteY2" fmla="*/ 1363325 h 5221016"/>
              <a:gd name="connsiteX3" fmla="*/ 9231365 w 9231365"/>
              <a:gd name="connsiteY3" fmla="*/ 1964903 h 5221016"/>
              <a:gd name="connsiteX4" fmla="*/ 9207301 w 9231365"/>
              <a:gd name="connsiteY4" fmla="*/ 5221016 h 5221016"/>
              <a:gd name="connsiteX5" fmla="*/ 48126 w 9231365"/>
              <a:gd name="connsiteY5" fmla="*/ 5221016 h 5221016"/>
              <a:gd name="connsiteX6" fmla="*/ 0 w 9231365"/>
              <a:gd name="connsiteY6" fmla="*/ 1399418 h 5221016"/>
              <a:gd name="connsiteX0" fmla="*/ 0 w 9231365"/>
              <a:gd name="connsiteY0" fmla="*/ 1399688 h 5221286"/>
              <a:gd name="connsiteX1" fmla="*/ 2662121 w 9231365"/>
              <a:gd name="connsiteY1" fmla="*/ 4026 h 5221286"/>
              <a:gd name="connsiteX2" fmla="*/ 5537669 w 9231365"/>
              <a:gd name="connsiteY2" fmla="*/ 1363595 h 5221286"/>
              <a:gd name="connsiteX3" fmla="*/ 9231365 w 9231365"/>
              <a:gd name="connsiteY3" fmla="*/ 1965173 h 5221286"/>
              <a:gd name="connsiteX4" fmla="*/ 9207301 w 9231365"/>
              <a:gd name="connsiteY4" fmla="*/ 5221286 h 5221286"/>
              <a:gd name="connsiteX5" fmla="*/ 48126 w 9231365"/>
              <a:gd name="connsiteY5" fmla="*/ 5221286 h 5221286"/>
              <a:gd name="connsiteX6" fmla="*/ 0 w 9231365"/>
              <a:gd name="connsiteY6" fmla="*/ 1399688 h 5221286"/>
              <a:gd name="connsiteX0" fmla="*/ 0 w 9219333"/>
              <a:gd name="connsiteY0" fmla="*/ 1215923 h 5217995"/>
              <a:gd name="connsiteX1" fmla="*/ 2650089 w 9219333"/>
              <a:gd name="connsiteY1" fmla="*/ 735 h 5217995"/>
              <a:gd name="connsiteX2" fmla="*/ 5525637 w 9219333"/>
              <a:gd name="connsiteY2" fmla="*/ 1360304 h 5217995"/>
              <a:gd name="connsiteX3" fmla="*/ 9219333 w 9219333"/>
              <a:gd name="connsiteY3" fmla="*/ 1961882 h 5217995"/>
              <a:gd name="connsiteX4" fmla="*/ 9195269 w 9219333"/>
              <a:gd name="connsiteY4" fmla="*/ 5217995 h 5217995"/>
              <a:gd name="connsiteX5" fmla="*/ 36094 w 9219333"/>
              <a:gd name="connsiteY5" fmla="*/ 5217995 h 5217995"/>
              <a:gd name="connsiteX6" fmla="*/ 0 w 9219333"/>
              <a:gd name="connsiteY6" fmla="*/ 1215923 h 5217995"/>
              <a:gd name="connsiteX0" fmla="*/ 0 w 9219333"/>
              <a:gd name="connsiteY0" fmla="*/ 1396225 h 5398297"/>
              <a:gd name="connsiteX1" fmla="*/ 2674153 w 9219333"/>
              <a:gd name="connsiteY1" fmla="*/ 563 h 5398297"/>
              <a:gd name="connsiteX2" fmla="*/ 5525637 w 9219333"/>
              <a:gd name="connsiteY2" fmla="*/ 1540606 h 5398297"/>
              <a:gd name="connsiteX3" fmla="*/ 9219333 w 9219333"/>
              <a:gd name="connsiteY3" fmla="*/ 2142184 h 5398297"/>
              <a:gd name="connsiteX4" fmla="*/ 9195269 w 9219333"/>
              <a:gd name="connsiteY4" fmla="*/ 5398297 h 5398297"/>
              <a:gd name="connsiteX5" fmla="*/ 36094 w 9219333"/>
              <a:gd name="connsiteY5" fmla="*/ 5398297 h 5398297"/>
              <a:gd name="connsiteX6" fmla="*/ 0 w 9219333"/>
              <a:gd name="connsiteY6" fmla="*/ 1396225 h 539829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141624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5 h 5397737"/>
              <a:gd name="connsiteX1" fmla="*/ 2674153 w 9219333"/>
              <a:gd name="connsiteY1" fmla="*/ 3 h 5397737"/>
              <a:gd name="connsiteX2" fmla="*/ 5585795 w 9219333"/>
              <a:gd name="connsiteY2" fmla="*/ 1383636 h 5397737"/>
              <a:gd name="connsiteX3" fmla="*/ 9219333 w 9219333"/>
              <a:gd name="connsiteY3" fmla="*/ 2009276 h 5397737"/>
              <a:gd name="connsiteX4" fmla="*/ 9195269 w 9219333"/>
              <a:gd name="connsiteY4" fmla="*/ 5397737 h 5397737"/>
              <a:gd name="connsiteX5" fmla="*/ 36094 w 9219333"/>
              <a:gd name="connsiteY5" fmla="*/ 5397737 h 5397737"/>
              <a:gd name="connsiteX6" fmla="*/ 0 w 9219333"/>
              <a:gd name="connsiteY6" fmla="*/ 1395665 h 5397737"/>
              <a:gd name="connsiteX0" fmla="*/ 0 w 9219333"/>
              <a:gd name="connsiteY0" fmla="*/ 1395666 h 5397738"/>
              <a:gd name="connsiteX1" fmla="*/ 2674153 w 9219333"/>
              <a:gd name="connsiteY1" fmla="*/ 4 h 5397738"/>
              <a:gd name="connsiteX2" fmla="*/ 5585795 w 9219333"/>
              <a:gd name="connsiteY2" fmla="*/ 1383637 h 5397738"/>
              <a:gd name="connsiteX3" fmla="*/ 9219333 w 9219333"/>
              <a:gd name="connsiteY3" fmla="*/ 2009277 h 5397738"/>
              <a:gd name="connsiteX4" fmla="*/ 9195269 w 9219333"/>
              <a:gd name="connsiteY4" fmla="*/ 5397738 h 5397738"/>
              <a:gd name="connsiteX5" fmla="*/ 36094 w 9219333"/>
              <a:gd name="connsiteY5" fmla="*/ 5397738 h 5397738"/>
              <a:gd name="connsiteX6" fmla="*/ 0 w 9219333"/>
              <a:gd name="connsiteY6" fmla="*/ 1395666 h 5397738"/>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7014 h 5399086"/>
              <a:gd name="connsiteX1" fmla="*/ 2674153 w 9219333"/>
              <a:gd name="connsiteY1" fmla="*/ 1352 h 5399086"/>
              <a:gd name="connsiteX2" fmla="*/ 5585795 w 9219333"/>
              <a:gd name="connsiteY2" fmla="*/ 1384985 h 5399086"/>
              <a:gd name="connsiteX3" fmla="*/ 9219333 w 9219333"/>
              <a:gd name="connsiteY3" fmla="*/ 2010625 h 5399086"/>
              <a:gd name="connsiteX4" fmla="*/ 9195269 w 9219333"/>
              <a:gd name="connsiteY4" fmla="*/ 5399086 h 5399086"/>
              <a:gd name="connsiteX5" fmla="*/ 36094 w 9219333"/>
              <a:gd name="connsiteY5" fmla="*/ 5399086 h 5399086"/>
              <a:gd name="connsiteX6" fmla="*/ 0 w 9219333"/>
              <a:gd name="connsiteY6" fmla="*/ 1397014 h 5399086"/>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633 h 5398705"/>
              <a:gd name="connsiteX1" fmla="*/ 2674153 w 9219333"/>
              <a:gd name="connsiteY1" fmla="*/ 971 h 5398705"/>
              <a:gd name="connsiteX2" fmla="*/ 5585795 w 9219333"/>
              <a:gd name="connsiteY2" fmla="*/ 1384604 h 5398705"/>
              <a:gd name="connsiteX3" fmla="*/ 9219333 w 9219333"/>
              <a:gd name="connsiteY3" fmla="*/ 1962118 h 5398705"/>
              <a:gd name="connsiteX4" fmla="*/ 9195269 w 9219333"/>
              <a:gd name="connsiteY4" fmla="*/ 5398705 h 5398705"/>
              <a:gd name="connsiteX5" fmla="*/ 36094 w 9219333"/>
              <a:gd name="connsiteY5" fmla="*/ 5398705 h 5398705"/>
              <a:gd name="connsiteX6" fmla="*/ 0 w 9219333"/>
              <a:gd name="connsiteY6" fmla="*/ 1396633 h 5398705"/>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396945 h 5399017"/>
              <a:gd name="connsiteX1" fmla="*/ 2674153 w 9219333"/>
              <a:gd name="connsiteY1" fmla="*/ 1283 h 5399017"/>
              <a:gd name="connsiteX2" fmla="*/ 5585795 w 9219333"/>
              <a:gd name="connsiteY2" fmla="*/ 1384916 h 5399017"/>
              <a:gd name="connsiteX3" fmla="*/ 9219333 w 9219333"/>
              <a:gd name="connsiteY3" fmla="*/ 1962430 h 5399017"/>
              <a:gd name="connsiteX4" fmla="*/ 9195269 w 9219333"/>
              <a:gd name="connsiteY4" fmla="*/ 5399017 h 5399017"/>
              <a:gd name="connsiteX5" fmla="*/ 36094 w 9219333"/>
              <a:gd name="connsiteY5" fmla="*/ 5399017 h 5399017"/>
              <a:gd name="connsiteX6" fmla="*/ 0 w 9219333"/>
              <a:gd name="connsiteY6" fmla="*/ 1396945 h 5399017"/>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36094 w 9219333"/>
              <a:gd name="connsiteY5" fmla="*/ 5402259 h 5402259"/>
              <a:gd name="connsiteX6" fmla="*/ 0 w 9219333"/>
              <a:gd name="connsiteY6" fmla="*/ 1400187 h 5402259"/>
              <a:gd name="connsiteX0" fmla="*/ 10488 w 9229821"/>
              <a:gd name="connsiteY0" fmla="*/ 1400187 h 5426411"/>
              <a:gd name="connsiteX1" fmla="*/ 2684641 w 9229821"/>
              <a:gd name="connsiteY1" fmla="*/ 4525 h 5426411"/>
              <a:gd name="connsiteX2" fmla="*/ 5596283 w 9229821"/>
              <a:gd name="connsiteY2" fmla="*/ 1388158 h 5426411"/>
              <a:gd name="connsiteX3" fmla="*/ 9229821 w 9229821"/>
              <a:gd name="connsiteY3" fmla="*/ 1965672 h 5426411"/>
              <a:gd name="connsiteX4" fmla="*/ 9205757 w 9229821"/>
              <a:gd name="connsiteY4" fmla="*/ 5402259 h 5426411"/>
              <a:gd name="connsiteX5" fmla="*/ 0 w 9229821"/>
              <a:gd name="connsiteY5" fmla="*/ 5426411 h 5426411"/>
              <a:gd name="connsiteX6" fmla="*/ 10488 w 9229821"/>
              <a:gd name="connsiteY6" fmla="*/ 1400187 h 5426411"/>
              <a:gd name="connsiteX0" fmla="*/ 0 w 9219333"/>
              <a:gd name="connsiteY0" fmla="*/ 1400187 h 5426411"/>
              <a:gd name="connsiteX1" fmla="*/ 2674153 w 9219333"/>
              <a:gd name="connsiteY1" fmla="*/ 4525 h 5426411"/>
              <a:gd name="connsiteX2" fmla="*/ 5585795 w 9219333"/>
              <a:gd name="connsiteY2" fmla="*/ 1388158 h 5426411"/>
              <a:gd name="connsiteX3" fmla="*/ 9219333 w 9219333"/>
              <a:gd name="connsiteY3" fmla="*/ 1965672 h 5426411"/>
              <a:gd name="connsiteX4" fmla="*/ 9195269 w 9219333"/>
              <a:gd name="connsiteY4" fmla="*/ 5402259 h 5426411"/>
              <a:gd name="connsiteX5" fmla="*/ 12803 w 9219333"/>
              <a:gd name="connsiteY5" fmla="*/ 5426411 h 5426411"/>
              <a:gd name="connsiteX6" fmla="*/ 0 w 9219333"/>
              <a:gd name="connsiteY6" fmla="*/ 1400187 h 5426411"/>
              <a:gd name="connsiteX0" fmla="*/ 11116 w 9230449"/>
              <a:gd name="connsiteY0" fmla="*/ 1400187 h 5426411"/>
              <a:gd name="connsiteX1" fmla="*/ 2685269 w 9230449"/>
              <a:gd name="connsiteY1" fmla="*/ 4525 h 5426411"/>
              <a:gd name="connsiteX2" fmla="*/ 5596911 w 9230449"/>
              <a:gd name="connsiteY2" fmla="*/ 1388158 h 5426411"/>
              <a:gd name="connsiteX3" fmla="*/ 9230449 w 9230449"/>
              <a:gd name="connsiteY3" fmla="*/ 1965672 h 5426411"/>
              <a:gd name="connsiteX4" fmla="*/ 9206385 w 9230449"/>
              <a:gd name="connsiteY4" fmla="*/ 5402259 h 5426411"/>
              <a:gd name="connsiteX5" fmla="*/ 628 w 9230449"/>
              <a:gd name="connsiteY5" fmla="*/ 5426411 h 5426411"/>
              <a:gd name="connsiteX6" fmla="*/ 11116 w 9230449"/>
              <a:gd name="connsiteY6" fmla="*/ 1400187 h 5426411"/>
              <a:gd name="connsiteX0" fmla="*/ 225 w 9219558"/>
              <a:gd name="connsiteY0" fmla="*/ 1400187 h 5438486"/>
              <a:gd name="connsiteX1" fmla="*/ 2674378 w 9219558"/>
              <a:gd name="connsiteY1" fmla="*/ 4525 h 5438486"/>
              <a:gd name="connsiteX2" fmla="*/ 5586020 w 9219558"/>
              <a:gd name="connsiteY2" fmla="*/ 1388158 h 5438486"/>
              <a:gd name="connsiteX3" fmla="*/ 9219558 w 9219558"/>
              <a:gd name="connsiteY3" fmla="*/ 1965672 h 5438486"/>
              <a:gd name="connsiteX4" fmla="*/ 9195494 w 9219558"/>
              <a:gd name="connsiteY4" fmla="*/ 5402259 h 5438486"/>
              <a:gd name="connsiteX5" fmla="*/ 1383 w 9219558"/>
              <a:gd name="connsiteY5" fmla="*/ 5438486 h 5438486"/>
              <a:gd name="connsiteX6" fmla="*/ 225 w 9219558"/>
              <a:gd name="connsiteY6" fmla="*/ 1400187 h 5438486"/>
              <a:gd name="connsiteX0" fmla="*/ 0 w 9219333"/>
              <a:gd name="connsiteY0" fmla="*/ 1400187 h 5402259"/>
              <a:gd name="connsiteX1" fmla="*/ 2674153 w 9219333"/>
              <a:gd name="connsiteY1" fmla="*/ 4525 h 5402259"/>
              <a:gd name="connsiteX2" fmla="*/ 5585795 w 9219333"/>
              <a:gd name="connsiteY2" fmla="*/ 1388158 h 5402259"/>
              <a:gd name="connsiteX3" fmla="*/ 9219333 w 9219333"/>
              <a:gd name="connsiteY3" fmla="*/ 1965672 h 5402259"/>
              <a:gd name="connsiteX4" fmla="*/ 9195269 w 9219333"/>
              <a:gd name="connsiteY4" fmla="*/ 5402259 h 5402259"/>
              <a:gd name="connsiteX5" fmla="*/ 58781 w 9219333"/>
              <a:gd name="connsiteY5" fmla="*/ 5371568 h 5402259"/>
              <a:gd name="connsiteX6" fmla="*/ 0 w 9219333"/>
              <a:gd name="connsiteY6" fmla="*/ 1400187 h 5402259"/>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199834 w 9223898"/>
              <a:gd name="connsiteY4" fmla="*/ 5402259 h 5409807"/>
              <a:gd name="connsiteX5" fmla="*/ 921 w 9223898"/>
              <a:gd name="connsiteY5" fmla="*/ 5409807 h 5409807"/>
              <a:gd name="connsiteX6" fmla="*/ 4565 w 9223898"/>
              <a:gd name="connsiteY6" fmla="*/ 1400187 h 5409807"/>
              <a:gd name="connsiteX0" fmla="*/ 4565 w 9223898"/>
              <a:gd name="connsiteY0" fmla="*/ 1400187 h 5409807"/>
              <a:gd name="connsiteX1" fmla="*/ 2678718 w 9223898"/>
              <a:gd name="connsiteY1" fmla="*/ 4525 h 5409807"/>
              <a:gd name="connsiteX2" fmla="*/ 5590360 w 9223898"/>
              <a:gd name="connsiteY2" fmla="*/ 1388158 h 5409807"/>
              <a:gd name="connsiteX3" fmla="*/ 9223898 w 9223898"/>
              <a:gd name="connsiteY3" fmla="*/ 1965672 h 5409807"/>
              <a:gd name="connsiteX4" fmla="*/ 9079788 w 9223898"/>
              <a:gd name="connsiteY4" fmla="*/ 5254083 h 5409807"/>
              <a:gd name="connsiteX5" fmla="*/ 921 w 9223898"/>
              <a:gd name="connsiteY5" fmla="*/ 5409807 h 5409807"/>
              <a:gd name="connsiteX6" fmla="*/ 4565 w 9223898"/>
              <a:gd name="connsiteY6" fmla="*/ 1400187 h 5409807"/>
              <a:gd name="connsiteX0" fmla="*/ 4565 w 9229434"/>
              <a:gd name="connsiteY0" fmla="*/ 1400187 h 5409807"/>
              <a:gd name="connsiteX1" fmla="*/ 2678718 w 9229434"/>
              <a:gd name="connsiteY1" fmla="*/ 4525 h 5409807"/>
              <a:gd name="connsiteX2" fmla="*/ 5590360 w 9229434"/>
              <a:gd name="connsiteY2" fmla="*/ 1388158 h 5409807"/>
              <a:gd name="connsiteX3" fmla="*/ 9223898 w 9229434"/>
              <a:gd name="connsiteY3" fmla="*/ 1965672 h 5409807"/>
              <a:gd name="connsiteX4" fmla="*/ 9228645 w 9229434"/>
              <a:gd name="connsiteY4" fmla="*/ 5407039 h 5409807"/>
              <a:gd name="connsiteX5" fmla="*/ 921 w 9229434"/>
              <a:gd name="connsiteY5" fmla="*/ 5409807 h 5409807"/>
              <a:gd name="connsiteX6" fmla="*/ 4565 w 9229434"/>
              <a:gd name="connsiteY6" fmla="*/ 1400187 h 5409807"/>
              <a:gd name="connsiteX0" fmla="*/ 4565 w 9229434"/>
              <a:gd name="connsiteY0" fmla="*/ 1399152 h 5408772"/>
              <a:gd name="connsiteX1" fmla="*/ 2678718 w 9229434"/>
              <a:gd name="connsiteY1" fmla="*/ 3490 h 5408772"/>
              <a:gd name="connsiteX2" fmla="*/ 5590360 w 9229434"/>
              <a:gd name="connsiteY2" fmla="*/ 1387123 h 5408772"/>
              <a:gd name="connsiteX3" fmla="*/ 9223898 w 9229434"/>
              <a:gd name="connsiteY3" fmla="*/ 1969416 h 5408772"/>
              <a:gd name="connsiteX4" fmla="*/ 9228645 w 9229434"/>
              <a:gd name="connsiteY4" fmla="*/ 5406004 h 5408772"/>
              <a:gd name="connsiteX5" fmla="*/ 921 w 9229434"/>
              <a:gd name="connsiteY5" fmla="*/ 5408772 h 5408772"/>
              <a:gd name="connsiteX6" fmla="*/ 4565 w 9229434"/>
              <a:gd name="connsiteY6" fmla="*/ 1399152 h 5408772"/>
              <a:gd name="connsiteX0" fmla="*/ 224 w 9229895"/>
              <a:gd name="connsiteY0" fmla="*/ 1400449 h 5405288"/>
              <a:gd name="connsiteX1" fmla="*/ 2679179 w 9229895"/>
              <a:gd name="connsiteY1" fmla="*/ 6 h 5405288"/>
              <a:gd name="connsiteX2" fmla="*/ 5590821 w 9229895"/>
              <a:gd name="connsiteY2" fmla="*/ 1383639 h 5405288"/>
              <a:gd name="connsiteX3" fmla="*/ 9224359 w 9229895"/>
              <a:gd name="connsiteY3" fmla="*/ 1965932 h 5405288"/>
              <a:gd name="connsiteX4" fmla="*/ 9229106 w 9229895"/>
              <a:gd name="connsiteY4" fmla="*/ 5402520 h 5405288"/>
              <a:gd name="connsiteX5" fmla="*/ 1382 w 9229895"/>
              <a:gd name="connsiteY5" fmla="*/ 5405288 h 5405288"/>
              <a:gd name="connsiteX6" fmla="*/ 224 w 9229895"/>
              <a:gd name="connsiteY6" fmla="*/ 1400449 h 5405288"/>
              <a:gd name="connsiteX0" fmla="*/ 157384 w 9228594"/>
              <a:gd name="connsiteY0" fmla="*/ 1371769 h 5405287"/>
              <a:gd name="connsiteX1" fmla="*/ 2677878 w 9228594"/>
              <a:gd name="connsiteY1" fmla="*/ 5 h 5405287"/>
              <a:gd name="connsiteX2" fmla="*/ 5589520 w 9228594"/>
              <a:gd name="connsiteY2" fmla="*/ 1383638 h 5405287"/>
              <a:gd name="connsiteX3" fmla="*/ 9223058 w 9228594"/>
              <a:gd name="connsiteY3" fmla="*/ 1965931 h 5405287"/>
              <a:gd name="connsiteX4" fmla="*/ 9227805 w 9228594"/>
              <a:gd name="connsiteY4" fmla="*/ 5402519 h 5405287"/>
              <a:gd name="connsiteX5" fmla="*/ 81 w 9228594"/>
              <a:gd name="connsiteY5" fmla="*/ 5405287 h 5405287"/>
              <a:gd name="connsiteX6" fmla="*/ 157384 w 9228594"/>
              <a:gd name="connsiteY6" fmla="*/ 1371769 h 5405287"/>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2217 h 5405295"/>
              <a:gd name="connsiteX1" fmla="*/ 2679179 w 9229895"/>
              <a:gd name="connsiteY1" fmla="*/ 13 h 5405295"/>
              <a:gd name="connsiteX2" fmla="*/ 5590821 w 9229895"/>
              <a:gd name="connsiteY2" fmla="*/ 1383646 h 5405295"/>
              <a:gd name="connsiteX3" fmla="*/ 9224359 w 9229895"/>
              <a:gd name="connsiteY3" fmla="*/ 1965939 h 5405295"/>
              <a:gd name="connsiteX4" fmla="*/ 9229106 w 9229895"/>
              <a:gd name="connsiteY4" fmla="*/ 5402527 h 5405295"/>
              <a:gd name="connsiteX5" fmla="*/ 1382 w 9229895"/>
              <a:gd name="connsiteY5" fmla="*/ 5405295 h 5405295"/>
              <a:gd name="connsiteX6" fmla="*/ 223 w 9229895"/>
              <a:gd name="connsiteY6" fmla="*/ 1362217 h 5405295"/>
              <a:gd name="connsiteX0" fmla="*/ 223 w 9229895"/>
              <a:gd name="connsiteY0" fmla="*/ 1363702 h 5406780"/>
              <a:gd name="connsiteX1" fmla="*/ 2679179 w 9229895"/>
              <a:gd name="connsiteY1" fmla="*/ 1498 h 5406780"/>
              <a:gd name="connsiteX2" fmla="*/ 5590821 w 9229895"/>
              <a:gd name="connsiteY2" fmla="*/ 1385131 h 5406780"/>
              <a:gd name="connsiteX3" fmla="*/ 9224359 w 9229895"/>
              <a:gd name="connsiteY3" fmla="*/ 1967424 h 5406780"/>
              <a:gd name="connsiteX4" fmla="*/ 9229106 w 9229895"/>
              <a:gd name="connsiteY4" fmla="*/ 5404012 h 5406780"/>
              <a:gd name="connsiteX5" fmla="*/ 1382 w 9229895"/>
              <a:gd name="connsiteY5" fmla="*/ 5406780 h 5406780"/>
              <a:gd name="connsiteX6" fmla="*/ 223 w 9229895"/>
              <a:gd name="connsiteY6" fmla="*/ 1363702 h 54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9895" h="5406780">
                <a:moveTo>
                  <a:pt x="223" y="1363702"/>
                </a:moveTo>
                <a:cubicBezTo>
                  <a:pt x="776784" y="694686"/>
                  <a:pt x="1565447" y="46228"/>
                  <a:pt x="2679179" y="1498"/>
                </a:cubicBezTo>
                <a:cubicBezTo>
                  <a:pt x="3792911" y="-43232"/>
                  <a:pt x="4924544" y="924647"/>
                  <a:pt x="5590821" y="1385131"/>
                </a:cubicBezTo>
                <a:cubicBezTo>
                  <a:pt x="6257098" y="1845615"/>
                  <a:pt x="7574028" y="2886575"/>
                  <a:pt x="9224359" y="1967424"/>
                </a:cubicBezTo>
                <a:cubicBezTo>
                  <a:pt x="9220349" y="2940500"/>
                  <a:pt x="9233116" y="4430936"/>
                  <a:pt x="9229106" y="5404012"/>
                </a:cubicBezTo>
                <a:lnTo>
                  <a:pt x="1382" y="5406780"/>
                </a:lnTo>
                <a:cubicBezTo>
                  <a:pt x="-2886" y="4064705"/>
                  <a:pt x="4491" y="2705777"/>
                  <a:pt x="223" y="1363702"/>
                </a:cubicBezTo>
                <a:close/>
              </a:path>
            </a:pathLst>
          </a:custGeom>
          <a:gradFill flip="none" rotWithShape="1">
            <a:gsLst>
              <a:gs pos="0">
                <a:schemeClr val="bg1">
                  <a:lumMod val="85000"/>
                </a:schemeClr>
              </a:gs>
              <a:gs pos="29000">
                <a:srgbClr val="F3F3F3"/>
              </a:gs>
              <a:gs pos="82000">
                <a:schemeClr val="bg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C392DC9-9688-4E44-A90B-C333AD8FEA09}" type="slidenum">
              <a:rPr lang="en-US" smtClean="0"/>
              <a:t>‹#›</a:t>
            </a:fld>
            <a:endParaRPr lang="en-US" dirty="0"/>
          </a:p>
        </p:txBody>
      </p:sp>
      <p:sp>
        <p:nvSpPr>
          <p:cNvPr id="13" name="Text Placeholder 12"/>
          <p:cNvSpPr>
            <a:spLocks noGrp="1"/>
          </p:cNvSpPr>
          <p:nvPr>
            <p:ph type="body" sz="quarter" idx="13" hasCustomPrompt="1"/>
          </p:nvPr>
        </p:nvSpPr>
        <p:spPr>
          <a:xfrm>
            <a:off x="2743199" y="1828800"/>
            <a:ext cx="2057401" cy="1752600"/>
          </a:xfrm>
        </p:spPr>
        <p:txBody>
          <a:bodyPr anchor="ctr" anchorCtr="0">
            <a:noAutofit/>
          </a:bodyPr>
          <a:lstStyle>
            <a:lvl1pPr marL="0" indent="0" algn="ctr">
              <a:buFontTx/>
              <a:buNone/>
              <a:defRPr sz="11500" b="0" i="0" baseline="0">
                <a:solidFill>
                  <a:srgbClr val="A0B94F"/>
                </a:solidFill>
                <a:effectLst/>
                <a:latin typeface="Adobe Fan Heiti Std B" pitchFamily="34" charset="-128"/>
                <a:ea typeface="Adobe Fan Heiti Std B" pitchFamily="34" charset="-128"/>
              </a:defRPr>
            </a:lvl1pPr>
          </a:lstStyle>
          <a:p>
            <a:pPr lvl="0"/>
            <a:r>
              <a:rPr lang="en-US" dirty="0" smtClean="0"/>
              <a:t>1</a:t>
            </a:r>
            <a:endParaRPr lang="en-US" dirty="0"/>
          </a:p>
        </p:txBody>
      </p:sp>
      <p:sp>
        <p:nvSpPr>
          <p:cNvPr id="11" name="Subtitle 2"/>
          <p:cNvSpPr txBox="1">
            <a:spLocks/>
          </p:cNvSpPr>
          <p:nvPr userDrawn="1"/>
        </p:nvSpPr>
        <p:spPr>
          <a:xfrm>
            <a:off x="457200" y="2209800"/>
            <a:ext cx="2971800" cy="1066800"/>
          </a:xfrm>
          <a:prstGeom prst="rect">
            <a:avLst/>
          </a:prstGeom>
          <a:noFill/>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6600" kern="1200" baseline="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600" dirty="0" smtClean="0">
                <a:solidFill>
                  <a:schemeClr val="bg1">
                    <a:lumMod val="50000"/>
                  </a:schemeClr>
                </a:solidFill>
              </a:rPr>
              <a:t>PLUG</a:t>
            </a:r>
            <a:r>
              <a:rPr lang="en-US" sz="3600" baseline="0" dirty="0" smtClean="0">
                <a:solidFill>
                  <a:schemeClr val="bg1">
                    <a:lumMod val="50000"/>
                  </a:schemeClr>
                </a:solidFill>
              </a:rPr>
              <a:t> IT IN</a:t>
            </a:r>
            <a:endParaRPr lang="en-US" sz="3600" dirty="0">
              <a:solidFill>
                <a:schemeClr val="bg1">
                  <a:lumMod val="50000"/>
                </a:schemeClr>
              </a:solidFill>
            </a:endParaRPr>
          </a:p>
        </p:txBody>
      </p:sp>
      <p:cxnSp>
        <p:nvCxnSpPr>
          <p:cNvPr id="14" name="Straight Connector 13"/>
          <p:cNvCxnSpPr/>
          <p:nvPr userDrawn="1"/>
        </p:nvCxnSpPr>
        <p:spPr>
          <a:xfrm flipH="1">
            <a:off x="3200400" y="3429000"/>
            <a:ext cx="1143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a:spLocks noGrp="1"/>
          </p:cNvSpPr>
          <p:nvPr>
            <p:ph type="subTitle" idx="1" hasCustomPrompt="1"/>
          </p:nvPr>
        </p:nvSpPr>
        <p:spPr>
          <a:xfrm>
            <a:off x="609600" y="3886200"/>
            <a:ext cx="8382000" cy="2819400"/>
          </a:xfrm>
        </p:spPr>
        <p:txBody>
          <a:bodyPr>
            <a:normAutofit/>
          </a:bodyPr>
          <a:lstStyle>
            <a:lvl1pPr marL="0" indent="0" algn="l">
              <a:lnSpc>
                <a:spcPts val="6000"/>
              </a:lnSpc>
              <a:spcBef>
                <a:spcPts val="600"/>
              </a:spcBef>
              <a:spcAft>
                <a:spcPts val="600"/>
              </a:spcAft>
              <a:buNone/>
              <a:defRPr sz="7200" baseline="0">
                <a:solidFill>
                  <a:srgbClr val="D74B13"/>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Chapter Title</a:t>
            </a:r>
            <a:endParaRPr lang="en-US" dirty="0"/>
          </a:p>
        </p:txBody>
      </p:sp>
    </p:spTree>
    <p:extLst>
      <p:ext uri="{BB962C8B-B14F-4D97-AF65-F5344CB8AC3E}">
        <p14:creationId xmlns:p14="http://schemas.microsoft.com/office/powerpoint/2010/main" val="41516290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_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152400"/>
            <a:ext cx="1981200" cy="1524000"/>
          </a:xfrm>
        </p:spPr>
        <p:txBody>
          <a:bodyPr>
            <a:noAutofit/>
          </a:bodyPr>
          <a:lstStyle>
            <a:lvl1pPr marL="0" indent="0" algn="ctr">
              <a:buNone/>
              <a:defRPr sz="60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609600" y="2133600"/>
            <a:ext cx="8001000" cy="41148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561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 Example / 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600" b="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914400" indent="-457200">
              <a:buClr>
                <a:srgbClr val="FF9900"/>
              </a:buClr>
              <a:buFont typeface="+mj-lt"/>
              <a:buAutoNum type="arabicPeriod"/>
              <a:defRPr sz="32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8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228600"/>
            <a:ext cx="5029200" cy="1143000"/>
          </a:xfrm>
        </p:spPr>
        <p:txBody>
          <a:bodyPr>
            <a:noAutofit/>
          </a:bodyPr>
          <a:lstStyle>
            <a:lvl1pPr algn="l">
              <a:defRPr sz="4400" b="1"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EXAMPLE</a:t>
            </a:r>
            <a:endParaRPr lang="en-US" dirty="0"/>
          </a:p>
        </p:txBody>
      </p:sp>
    </p:spTree>
    <p:extLst>
      <p:ext uri="{BB962C8B-B14F-4D97-AF65-F5344CB8AC3E}">
        <p14:creationId xmlns:p14="http://schemas.microsoft.com/office/powerpoint/2010/main" val="243461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_IT's_Personal">
    <p:spTree>
      <p:nvGrpSpPr>
        <p:cNvPr id="1" name=""/>
        <p:cNvGrpSpPr/>
        <p:nvPr/>
      </p:nvGrpSpPr>
      <p:grpSpPr>
        <a:xfrm>
          <a:off x="0" y="0"/>
          <a:ext cx="0" cy="0"/>
          <a:chOff x="0" y="0"/>
          <a:chExt cx="0" cy="0"/>
        </a:xfrm>
      </p:grpSpPr>
      <p:sp>
        <p:nvSpPr>
          <p:cNvPr id="4" name="Rectangle 3"/>
          <p:cNvSpPr/>
          <p:nvPr userDrawn="1"/>
        </p:nvSpPr>
        <p:spPr>
          <a:xfrm>
            <a:off x="0" y="2057400"/>
            <a:ext cx="9144000" cy="42672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3200400"/>
            <a:ext cx="7772400" cy="2743200"/>
          </a:xfrm>
        </p:spPr>
        <p:txBody>
          <a:bodyPr>
            <a:normAutofit/>
          </a:bodyPr>
          <a:lstStyle>
            <a:lvl1pPr marL="0" indent="0" algn="l">
              <a:spcBef>
                <a:spcPts val="600"/>
              </a:spcBef>
              <a:spcAft>
                <a:spcPts val="600"/>
              </a:spcAft>
              <a:buNone/>
              <a:defRPr sz="5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1219200"/>
            <a:ext cx="7391400" cy="990600"/>
          </a:xfrm>
        </p:spPr>
        <p:txBody>
          <a:bodyPr>
            <a:normAutofit/>
          </a:bodyPr>
          <a:lstStyle>
            <a:lvl1pPr marL="0" indent="0">
              <a:buNone/>
              <a:defRPr sz="5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PERSONAL:</a:t>
            </a:r>
            <a:endParaRPr lang="en-US" dirty="0"/>
          </a:p>
        </p:txBody>
      </p:sp>
      <p:cxnSp>
        <p:nvCxnSpPr>
          <p:cNvPr id="15" name="Straight Connector 14"/>
          <p:cNvCxnSpPr/>
          <p:nvPr userDrawn="1"/>
        </p:nvCxnSpPr>
        <p:spPr>
          <a:xfrm>
            <a:off x="0" y="20574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888704"/>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1082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h_Outline">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143000"/>
          </a:xfrm>
        </p:spPr>
        <p:txBody>
          <a:bodyPr>
            <a:noAutofit/>
          </a:bodyPr>
          <a:lstStyle>
            <a:lvl1pPr algn="l">
              <a:defRPr sz="4400" b="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CHAPTER OUTLINE</a:t>
            </a:r>
            <a:endParaRPr lang="en-US" dirty="0"/>
          </a:p>
        </p:txBody>
      </p:sp>
      <p:sp>
        <p:nvSpPr>
          <p:cNvPr id="3" name="Content Placeholder 2"/>
          <p:cNvSpPr>
            <a:spLocks noGrp="1"/>
          </p:cNvSpPr>
          <p:nvPr>
            <p:ph idx="1"/>
          </p:nvPr>
        </p:nvSpPr>
        <p:spPr>
          <a:xfrm>
            <a:off x="457200" y="1371600"/>
            <a:ext cx="8229600" cy="4754563"/>
          </a:xfrm>
        </p:spPr>
        <p:txBody>
          <a:bodyPr/>
          <a:lstStyle>
            <a:lvl1pPr marL="514350" indent="-514350">
              <a:buClr>
                <a:srgbClr val="00B0F0"/>
              </a:buClr>
              <a:buSzPct val="100000"/>
              <a:buFont typeface="+mj-lt"/>
              <a:buAutoNum type="arabicPeriod"/>
              <a:defRPr baseline="0">
                <a:latin typeface="Verdana" panose="020B0604030504040204" pitchFamily="34" charset="0"/>
                <a:ea typeface="Verdana" panose="020B0604030504040204" pitchFamily="34" charset="0"/>
                <a:cs typeface="Verdana" panose="020B0604030504040204" pitchFamily="34"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392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_Learning_Obj">
    <p:spTree>
      <p:nvGrpSpPr>
        <p:cNvPr id="1" name=""/>
        <p:cNvGrpSpPr/>
        <p:nvPr/>
      </p:nvGrpSpPr>
      <p:grpSpPr>
        <a:xfrm>
          <a:off x="0" y="0"/>
          <a:ext cx="0" cy="0"/>
          <a:chOff x="0" y="0"/>
          <a:chExt cx="0" cy="0"/>
        </a:xfrm>
      </p:grpSpPr>
      <p:sp>
        <p:nvSpPr>
          <p:cNvPr id="8" name="Rectangle 7"/>
          <p:cNvSpPr/>
          <p:nvPr userDrawn="1"/>
        </p:nvSpPr>
        <p:spPr>
          <a:xfrm>
            <a:off x="6781800" y="6362700"/>
            <a:ext cx="2362200" cy="342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8229600" cy="4525963"/>
          </a:xfrm>
        </p:spPr>
        <p:txBody>
          <a:bodyPr/>
          <a:lstStyle>
            <a:lvl1pPr marL="514350" indent="-514350">
              <a:buClr>
                <a:srgbClr val="FF9900"/>
              </a:buClr>
              <a:buSzPct val="100000"/>
              <a:buFont typeface="+mj-lt"/>
              <a:buAutoNum type="arabicPeriod"/>
              <a:defRPr baseline="0">
                <a:latin typeface="Times New Roman" panose="02020603050405020304" pitchFamily="18" charset="0"/>
                <a:ea typeface="Verdana" panose="020B0604030504040204" pitchFamily="34" charset="0"/>
                <a:cs typeface="Times New Roman" panose="02020603050405020304"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p:txBody>
          <a:bodyPr/>
          <a:lstStyle>
            <a:lvl1pPr>
              <a:defRPr sz="1800" b="1">
                <a:solidFill>
                  <a:schemeClr val="bg1"/>
                </a:solidFill>
              </a:defRPr>
            </a:lvl1pPr>
          </a:lstStyle>
          <a:p>
            <a:fld id="{AC392DC9-9688-4E44-A90B-C333AD8FEA09}" type="slidenum">
              <a:rPr lang="en-US" smtClean="0"/>
              <a:pPr/>
              <a:t>‹#›</a:t>
            </a:fld>
            <a:endParaRPr lang="en-US" dirty="0"/>
          </a:p>
        </p:txBody>
      </p:sp>
      <p:cxnSp>
        <p:nvCxnSpPr>
          <p:cNvPr id="10" name="Straight Connector 9"/>
          <p:cNvCxnSpPr/>
          <p:nvPr userDrawn="1"/>
        </p:nvCxnSpPr>
        <p:spPr>
          <a:xfrm>
            <a:off x="609600" y="63246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85344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Subtitle 2"/>
          <p:cNvSpPr>
            <a:spLocks noGrp="1"/>
          </p:cNvSpPr>
          <p:nvPr>
            <p:ph type="subTitle" idx="13" hasCustomPrompt="1"/>
          </p:nvPr>
        </p:nvSpPr>
        <p:spPr>
          <a:xfrm>
            <a:off x="457200" y="533400"/>
            <a:ext cx="8686800" cy="1066800"/>
          </a:xfrm>
        </p:spPr>
        <p:txBody>
          <a:bodyPr>
            <a:normAutofit/>
          </a:bodyPr>
          <a:lstStyle>
            <a:lvl1pPr marL="0" indent="0" algn="l">
              <a:lnSpc>
                <a:spcPts val="6800"/>
              </a:lnSpc>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LEARNING OBJECTIVES</a:t>
            </a:r>
            <a:endParaRPr lang="en-US" dirty="0"/>
          </a:p>
        </p:txBody>
      </p:sp>
      <p:sp>
        <p:nvSpPr>
          <p:cNvPr id="11" name="Subtitle 2"/>
          <p:cNvSpPr txBox="1">
            <a:spLocks/>
          </p:cNvSpPr>
          <p:nvPr userDrawn="1"/>
        </p:nvSpPr>
        <p:spPr>
          <a:xfrm>
            <a:off x="7263063" y="533400"/>
            <a:ext cx="1652337" cy="1066800"/>
          </a:xfrm>
          <a:prstGeom prst="rect">
            <a:avLst/>
          </a:prstGeom>
        </p:spPr>
        <p:txBody>
          <a:bodyPr vert="horz" lIns="91440" tIns="45720" rIns="91440" bIns="45720" rtlCol="0">
            <a:normAutofit/>
          </a:bodyPr>
          <a:lstStyle>
            <a:lvl1pPr marL="0" indent="0" algn="l" defTabSz="914400" rtl="0" eaLnBrk="1" latinLnBrk="0" hangingPunct="1">
              <a:lnSpc>
                <a:spcPts val="6800"/>
              </a:lnSpc>
              <a:spcBef>
                <a:spcPts val="600"/>
              </a:spcBef>
              <a:spcAft>
                <a:spcPts val="600"/>
              </a:spcAft>
              <a:buFont typeface="Arial" pitchFamily="34" charset="0"/>
              <a:buNone/>
              <a:defRPr sz="4400" kern="1200" baseline="0">
                <a:solidFill>
                  <a:srgbClr val="FFC0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&gt;&gt;&gt;</a:t>
            </a:r>
            <a:endParaRPr lang="en-US" dirty="0">
              <a:solidFill>
                <a:schemeClr val="tx2">
                  <a:lumMod val="60000"/>
                  <a:lumOff val="40000"/>
                </a:schemeClr>
              </a:solidFill>
            </a:endParaRPr>
          </a:p>
        </p:txBody>
      </p:sp>
    </p:spTree>
    <p:extLst>
      <p:ext uri="{BB962C8B-B14F-4D97-AF65-F5344CB8AC3E}">
        <p14:creationId xmlns:p14="http://schemas.microsoft.com/office/powerpoint/2010/main" val="40593933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Case">
    <p:spTree>
      <p:nvGrpSpPr>
        <p:cNvPr id="1" name=""/>
        <p:cNvGrpSpPr/>
        <p:nvPr/>
      </p:nvGrpSpPr>
      <p:grpSpPr>
        <a:xfrm>
          <a:off x="0" y="0"/>
          <a:ext cx="0" cy="0"/>
          <a:chOff x="0" y="0"/>
          <a:chExt cx="0" cy="0"/>
        </a:xfrm>
      </p:grpSpPr>
      <p:cxnSp>
        <p:nvCxnSpPr>
          <p:cNvPr id="8" name="Straight Connector 7"/>
          <p:cNvCxnSpPr/>
          <p:nvPr userDrawn="1"/>
        </p:nvCxnSpPr>
        <p:spPr>
          <a:xfrm>
            <a:off x="0" y="6477000"/>
            <a:ext cx="86868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382000" y="5715000"/>
            <a:ext cx="304800" cy="76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609600" y="12192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6553200" y="6119896"/>
            <a:ext cx="2133600" cy="365125"/>
          </a:xfrm>
        </p:spPr>
        <p:txBody>
          <a:bodyPr/>
          <a:lstStyle/>
          <a:p>
            <a:fld id="{AC392DC9-9688-4E44-A90B-C333AD8FEA09}" type="slidenum">
              <a:rPr lang="en-US" smtClean="0"/>
              <a:t>‹#›</a:t>
            </a:fld>
            <a:endParaRPr lang="en-US"/>
          </a:p>
        </p:txBody>
      </p:sp>
      <p:sp>
        <p:nvSpPr>
          <p:cNvPr id="7" name="Text Placeholder 6"/>
          <p:cNvSpPr>
            <a:spLocks noGrp="1"/>
          </p:cNvSpPr>
          <p:nvPr>
            <p:ph type="body" sz="quarter" idx="13"/>
          </p:nvPr>
        </p:nvSpPr>
        <p:spPr>
          <a:xfrm>
            <a:off x="457200" y="1371600"/>
            <a:ext cx="8229600" cy="4876800"/>
          </a:xfrm>
        </p:spPr>
        <p:txBody>
          <a:bodyPr>
            <a:normAutofit/>
          </a:bodyPr>
          <a:lstStyle>
            <a:lvl1pPr>
              <a:defRPr sz="3200" b="1" baseline="0">
                <a:latin typeface="Verdana" panose="020B0604030504040204" pitchFamily="34" charset="0"/>
                <a:ea typeface="Verdana" panose="020B0604030504040204" pitchFamily="34" charset="0"/>
                <a:cs typeface="Verdana" panose="020B0604030504040204" pitchFamily="34" charset="0"/>
              </a:defRPr>
            </a:lvl1pPr>
            <a:lvl2pPr marL="914400" indent="-457200">
              <a:buClr>
                <a:schemeClr val="accent1">
                  <a:lumMod val="75000"/>
                </a:schemeClr>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3276600" y="228600"/>
            <a:ext cx="2209800" cy="1143000"/>
          </a:xfrm>
        </p:spPr>
        <p:txBody>
          <a:bodyPr>
            <a:noAutofit/>
          </a:bodyPr>
          <a:lstStyle>
            <a:lvl1pPr algn="l">
              <a:defRPr sz="4400" b="1" baseline="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CASE</a:t>
            </a:r>
            <a:endParaRPr lang="en-US" dirty="0"/>
          </a:p>
        </p:txBody>
      </p:sp>
      <p:sp>
        <p:nvSpPr>
          <p:cNvPr id="14" name="Title 1"/>
          <p:cNvSpPr txBox="1">
            <a:spLocks/>
          </p:cNvSpPr>
          <p:nvPr userDrawn="1"/>
        </p:nvSpPr>
        <p:spPr>
          <a:xfrm>
            <a:off x="457200" y="228600"/>
            <a:ext cx="3276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b="0" dirty="0" smtClean="0">
                <a:solidFill>
                  <a:schemeClr val="accent1">
                    <a:lumMod val="75000"/>
                  </a:schemeClr>
                </a:solidFill>
              </a:rPr>
              <a:t>OPENING</a:t>
            </a:r>
            <a:endParaRPr lang="en-US" b="0" dirty="0">
              <a:solidFill>
                <a:schemeClr val="accent1">
                  <a:lumMod val="75000"/>
                </a:schemeClr>
              </a:solidFill>
            </a:endParaRPr>
          </a:p>
        </p:txBody>
      </p:sp>
      <p:sp>
        <p:nvSpPr>
          <p:cNvPr id="15" name="Title 1"/>
          <p:cNvSpPr txBox="1">
            <a:spLocks/>
          </p:cNvSpPr>
          <p:nvPr userDrawn="1"/>
        </p:nvSpPr>
        <p:spPr>
          <a:xfrm>
            <a:off x="5181600" y="228600"/>
            <a:ext cx="2438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baseline="0">
                <a:solidFill>
                  <a:srgbClr val="00CC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solidFill>
                  <a:srgbClr val="6600CC"/>
                </a:solidFill>
              </a:rPr>
              <a:t>&gt;</a:t>
            </a:r>
            <a:endParaRPr lang="en-US" dirty="0">
              <a:solidFill>
                <a:srgbClr val="6600CC"/>
              </a:solidFill>
            </a:endParaRPr>
          </a:p>
        </p:txBody>
      </p:sp>
    </p:spTree>
    <p:extLst>
      <p:ext uri="{BB962C8B-B14F-4D97-AF65-F5344CB8AC3E}">
        <p14:creationId xmlns:p14="http://schemas.microsoft.com/office/powerpoint/2010/main" val="385618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ts_about_bus">
    <p:spTree>
      <p:nvGrpSpPr>
        <p:cNvPr id="1" name=""/>
        <p:cNvGrpSpPr/>
        <p:nvPr/>
      </p:nvGrpSpPr>
      <p:grpSpPr>
        <a:xfrm>
          <a:off x="0" y="0"/>
          <a:ext cx="0" cy="0"/>
          <a:chOff x="0" y="0"/>
          <a:chExt cx="0" cy="0"/>
        </a:xfrm>
      </p:grpSpPr>
      <p:sp>
        <p:nvSpPr>
          <p:cNvPr id="4" name="Rectangle 3"/>
          <p:cNvSpPr/>
          <p:nvPr userDrawn="1"/>
        </p:nvSpPr>
        <p:spPr>
          <a:xfrm>
            <a:off x="0" y="1397296"/>
            <a:ext cx="9144000" cy="4927304"/>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953000" y="6356350"/>
            <a:ext cx="37338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5" name="Text Placeholder 24"/>
          <p:cNvSpPr>
            <a:spLocks noGrp="1"/>
          </p:cNvSpPr>
          <p:nvPr>
            <p:ph type="body" sz="quarter" idx="15" hasCustomPrompt="1"/>
          </p:nvPr>
        </p:nvSpPr>
        <p:spPr>
          <a:xfrm>
            <a:off x="1295400" y="635296"/>
            <a:ext cx="7772400" cy="990600"/>
          </a:xfrm>
        </p:spPr>
        <p:txBody>
          <a:bodyPr>
            <a:normAutofit/>
          </a:bodyPr>
          <a:lstStyle>
            <a:lvl1pPr marL="0" indent="0">
              <a:buNone/>
              <a:defRPr sz="4400" b="0" i="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’S ABOUT BUSINESS  0.0</a:t>
            </a:r>
            <a:endParaRPr lang="en-US" dirty="0"/>
          </a:p>
        </p:txBody>
      </p:sp>
      <p:cxnSp>
        <p:nvCxnSpPr>
          <p:cNvPr id="15" name="Straight Connector 14"/>
          <p:cNvCxnSpPr/>
          <p:nvPr userDrawn="1"/>
        </p:nvCxnSpPr>
        <p:spPr>
          <a:xfrm>
            <a:off x="0" y="1397296"/>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609600" y="228600"/>
            <a:ext cx="923260" cy="1473496"/>
            <a:chOff x="495300" y="888704"/>
            <a:chExt cx="923260" cy="1473496"/>
          </a:xfrm>
          <a:effectLst>
            <a:outerShdw blurRad="76200" dist="88900" dir="4620000" sx="109000" sy="109000" algn="ctr" rotWithShape="0">
              <a:schemeClr val="bg1">
                <a:lumMod val="65000"/>
                <a:alpha val="19000"/>
              </a:schemeClr>
            </a:outerShdw>
          </a:effectLst>
        </p:grpSpPr>
        <p:sp>
          <p:nvSpPr>
            <p:cNvPr id="5" name="Rectangle 4"/>
            <p:cNvSpPr/>
            <p:nvPr userDrawn="1"/>
          </p:nvSpPr>
          <p:spPr>
            <a:xfrm>
              <a:off x="838200" y="1008888"/>
              <a:ext cx="246888" cy="135331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95300" y="1219200"/>
              <a:ext cx="246888" cy="11430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rot="5400000">
              <a:off x="847060" y="545804"/>
              <a:ext cx="228600" cy="91440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Content Placeholder 20"/>
          <p:cNvSpPr>
            <a:spLocks noGrp="1"/>
          </p:cNvSpPr>
          <p:nvPr>
            <p:ph sz="quarter" idx="16"/>
          </p:nvPr>
        </p:nvSpPr>
        <p:spPr>
          <a:xfrm>
            <a:off x="609600" y="1828800"/>
            <a:ext cx="8001000" cy="4419600"/>
          </a:xfrm>
        </p:spPr>
        <p:txBody>
          <a:bodyPr/>
          <a:lstStyle>
            <a:lvl1pPr>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71550" indent="-514350">
              <a:buClr>
                <a:srgbClr val="0000CC"/>
              </a:buClr>
              <a:buFont typeface="Wingdings" panose="05000000000000000000" pitchFamily="2" charset="2"/>
              <a:buChar char="v"/>
              <a:defRPr sz="2400"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2000"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8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8594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Level2">
    <p:spTree>
      <p:nvGrpSpPr>
        <p:cNvPr id="1" name=""/>
        <p:cNvGrpSpPr/>
        <p:nvPr/>
      </p:nvGrpSpPr>
      <p:grpSpPr>
        <a:xfrm>
          <a:off x="0" y="0"/>
          <a:ext cx="0" cy="0"/>
          <a:chOff x="0" y="0"/>
          <a:chExt cx="0" cy="0"/>
        </a:xfrm>
      </p:grpSpPr>
      <p:sp>
        <p:nvSpPr>
          <p:cNvPr id="13" name="Rectangle 12"/>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781800" y="6362700"/>
            <a:ext cx="2362200" cy="342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057400" y="304800"/>
            <a:ext cx="6553199" cy="1676400"/>
          </a:xfrm>
        </p:spPr>
        <p:txBody>
          <a:bodyPr>
            <a:normAutofit/>
          </a:bodyPr>
          <a:lstStyle>
            <a:lvl1pPr marL="0" indent="0" algn="l">
              <a:spcBef>
                <a:spcPts val="600"/>
              </a:spcBef>
              <a:spcAft>
                <a:spcPts val="600"/>
              </a:spcAft>
              <a:buNone/>
              <a:defRPr sz="4400" baseline="0">
                <a:solidFill>
                  <a:srgbClr val="FF990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C392DC9-9688-4E44-A90B-C333AD8FEA09}" type="slidenum">
              <a:rPr lang="en-US" smtClean="0"/>
              <a:pPr/>
              <a:t>‹#›</a:t>
            </a:fld>
            <a:endParaRPr lang="en-US" dirty="0"/>
          </a:p>
        </p:txBody>
      </p:sp>
      <p:sp>
        <p:nvSpPr>
          <p:cNvPr id="10" name="Text Placeholder 9"/>
          <p:cNvSpPr>
            <a:spLocks noGrp="1"/>
          </p:cNvSpPr>
          <p:nvPr>
            <p:ph type="body" sz="quarter" idx="14" hasCustomPrompt="1"/>
          </p:nvPr>
        </p:nvSpPr>
        <p:spPr>
          <a:xfrm>
            <a:off x="76200" y="0"/>
            <a:ext cx="1981200" cy="1524000"/>
          </a:xfrm>
        </p:spPr>
        <p:txBody>
          <a:bodyPr>
            <a:noAutofit/>
          </a:bodyPr>
          <a:lstStyle>
            <a:lvl1pPr marL="0" indent="0" algn="ctr">
              <a:buNone/>
              <a:defRPr sz="7200" baseline="0">
                <a:solidFill>
                  <a:schemeClr val="bg1">
                    <a:lumMod val="50000"/>
                  </a:schemeClr>
                </a:solidFill>
                <a:latin typeface="Century Gothic" pitchFamily="34" charset="0"/>
              </a:defRPr>
            </a:lvl1pPr>
            <a:lvl2pPr marL="457200" indent="0">
              <a:buNone/>
              <a:defRPr sz="7200" baseline="0">
                <a:latin typeface="Century Gothic" pitchFamily="34" charset="0"/>
              </a:defRPr>
            </a:lvl2pPr>
            <a:lvl3pPr marL="914400" indent="0">
              <a:buNone/>
              <a:defRPr sz="7200" baseline="0">
                <a:latin typeface="Century Gothic" pitchFamily="34" charset="0"/>
              </a:defRPr>
            </a:lvl3pPr>
            <a:lvl4pPr marL="1371600" indent="0">
              <a:buNone/>
              <a:defRPr sz="7200" baseline="0">
                <a:latin typeface="Century Gothic" pitchFamily="34" charset="0"/>
              </a:defRPr>
            </a:lvl4pPr>
            <a:lvl5pPr marL="1828800" indent="0">
              <a:buNone/>
              <a:defRPr sz="7200" baseline="0">
                <a:latin typeface="Century Gothic" pitchFamily="34" charset="0"/>
              </a:defRPr>
            </a:lvl5pPr>
          </a:lstStyle>
          <a:p>
            <a:pPr lvl="0"/>
            <a:r>
              <a:rPr lang="en-US" dirty="0" smtClean="0"/>
              <a:t>0.0</a:t>
            </a:r>
            <a:endParaRPr lang="en-US" dirty="0"/>
          </a:p>
        </p:txBody>
      </p:sp>
      <p:sp>
        <p:nvSpPr>
          <p:cNvPr id="21" name="Content Placeholder 20"/>
          <p:cNvSpPr>
            <a:spLocks noGrp="1"/>
          </p:cNvSpPr>
          <p:nvPr>
            <p:ph sz="quarter" idx="15"/>
          </p:nvPr>
        </p:nvSpPr>
        <p:spPr>
          <a:xfrm>
            <a:off x="1066800" y="2438400"/>
            <a:ext cx="7543800" cy="3810000"/>
          </a:xfrm>
        </p:spPr>
        <p:txBody>
          <a:bodyPr/>
          <a:lstStyle>
            <a:lvl1pPr>
              <a:defRPr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4564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zaxcv">
    <p:spTree>
      <p:nvGrpSpPr>
        <p:cNvPr id="1" name=""/>
        <p:cNvGrpSpPr/>
        <p:nvPr/>
      </p:nvGrpSpPr>
      <p:grpSpPr>
        <a:xfrm>
          <a:off x="0" y="0"/>
          <a:ext cx="0" cy="0"/>
          <a:chOff x="0" y="0"/>
          <a:chExt cx="0" cy="0"/>
        </a:xfrm>
      </p:grpSpPr>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3716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1524000"/>
            <a:ext cx="8229600" cy="472440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4478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40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ic Level3">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66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rgbClr val="6600CC"/>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2057401"/>
            <a:ext cx="8229600" cy="4235450"/>
          </a:xfrm>
        </p:spPr>
        <p:txBody>
          <a:bodyPr/>
          <a:lstStyle>
            <a:lvl1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354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ic Level4">
    <p:spTree>
      <p:nvGrpSpPr>
        <p:cNvPr id="1" name=""/>
        <p:cNvGrpSpPr/>
        <p:nvPr/>
      </p:nvGrpSpPr>
      <p:grpSpPr>
        <a:xfrm>
          <a:off x="0" y="0"/>
          <a:ext cx="0" cy="0"/>
          <a:chOff x="0" y="0"/>
          <a:chExt cx="0" cy="0"/>
        </a:xfrm>
      </p:grpSpPr>
      <p:sp>
        <p:nvSpPr>
          <p:cNvPr id="26" name="Rectangle 25"/>
          <p:cNvSpPr/>
          <p:nvPr userDrawn="1"/>
        </p:nvSpPr>
        <p:spPr>
          <a:xfrm>
            <a:off x="0" y="1905000"/>
            <a:ext cx="9144000" cy="4419600"/>
          </a:xfrm>
          <a:prstGeom prst="rect">
            <a:avLst/>
          </a:prstGeom>
          <a:solidFill>
            <a:srgbClr val="FFFFC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609600" y="63246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6781800" y="6362700"/>
            <a:ext cx="2362200" cy="342900"/>
          </a:xfrm>
          <a:prstGeom prst="rect">
            <a:avLst/>
          </a:prstGeom>
          <a:solidFill>
            <a:srgbClr val="99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ubtitle 2"/>
          <p:cNvSpPr>
            <a:spLocks noGrp="1"/>
          </p:cNvSpPr>
          <p:nvPr>
            <p:ph type="subTitle" idx="1"/>
          </p:nvPr>
        </p:nvSpPr>
        <p:spPr>
          <a:xfrm>
            <a:off x="457200" y="76200"/>
            <a:ext cx="8153399" cy="1676400"/>
          </a:xfrm>
        </p:spPr>
        <p:txBody>
          <a:bodyPr anchor="b" anchorCtr="0">
            <a:normAutofit/>
          </a:bodyPr>
          <a:lstStyle>
            <a:lvl1pPr marL="0" indent="0" algn="l">
              <a:spcBef>
                <a:spcPts val="600"/>
              </a:spcBef>
              <a:spcAft>
                <a:spcPts val="600"/>
              </a:spcAft>
              <a:buNone/>
              <a:defRPr sz="4400" baseline="0">
                <a:solidFill>
                  <a:srgbClr val="9900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Slide Number Placeholder 5"/>
          <p:cNvSpPr>
            <a:spLocks noGrp="1"/>
          </p:cNvSpPr>
          <p:nvPr>
            <p:ph type="sldNum" sz="quarter" idx="12"/>
          </p:nvPr>
        </p:nvSpPr>
        <p:spPr>
          <a:xfrm>
            <a:off x="6553200" y="6356350"/>
            <a:ext cx="2133600" cy="365125"/>
          </a:xfrm>
        </p:spPr>
        <p:txBody>
          <a:bodyPr/>
          <a:lstStyle>
            <a:lvl1pPr>
              <a:defRPr>
                <a:solidFill>
                  <a:schemeClr val="bg1"/>
                </a:solidFill>
              </a:defRPr>
            </a:lvl1pPr>
          </a:lstStyle>
          <a:p>
            <a:fld id="{AC392DC9-9688-4E44-A90B-C333AD8FEA09}" type="slidenum">
              <a:rPr lang="en-US" smtClean="0"/>
              <a:pPr/>
              <a:t>‹#›</a:t>
            </a:fld>
            <a:endParaRPr lang="en-US" dirty="0"/>
          </a:p>
        </p:txBody>
      </p:sp>
      <p:sp>
        <p:nvSpPr>
          <p:cNvPr id="24" name="Content Placeholder 20"/>
          <p:cNvSpPr>
            <a:spLocks noGrp="1"/>
          </p:cNvSpPr>
          <p:nvPr>
            <p:ph sz="quarter" idx="15"/>
          </p:nvPr>
        </p:nvSpPr>
        <p:spPr>
          <a:xfrm>
            <a:off x="381000" y="2286000"/>
            <a:ext cx="8229600" cy="3962400"/>
          </a:xfrm>
        </p:spPr>
        <p:txBody>
          <a:bodyPr/>
          <a:lstStyle>
            <a:lvl1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0" y="1905000"/>
            <a:ext cx="85344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3130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600200"/>
            <a:ext cx="8382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87F45-E11C-412C-9F3D-F85C35FB4C0B}" type="datetime1">
              <a:rPr lang="en-US" smtClean="0"/>
              <a:t>5/10/2016</a:t>
            </a:fld>
            <a:endParaRPr lang="en-US"/>
          </a:p>
        </p:txBody>
      </p:sp>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 Wiley; Edited by Yue Zhang, CSU-Northridge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AC392DC9-9688-4E44-A90B-C333AD8FEA09}" type="slidenum">
              <a:rPr lang="en-US" smtClean="0"/>
              <a:pPr/>
              <a:t>‹#›</a:t>
            </a:fld>
            <a:endParaRPr lang="en-US" dirty="0"/>
          </a:p>
        </p:txBody>
      </p:sp>
    </p:spTree>
    <p:extLst>
      <p:ext uri="{BB962C8B-B14F-4D97-AF65-F5344CB8AC3E}">
        <p14:creationId xmlns:p14="http://schemas.microsoft.com/office/powerpoint/2010/main" val="291864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54" r:id="rId4"/>
    <p:sldLayoutId id="2147483662" r:id="rId5"/>
    <p:sldLayoutId id="2147483663" r:id="rId6"/>
    <p:sldLayoutId id="2147483676" r:id="rId7"/>
    <p:sldLayoutId id="2147483677" r:id="rId8"/>
    <p:sldLayoutId id="2147483682" r:id="rId9"/>
    <p:sldLayoutId id="2147483683" r:id="rId10"/>
    <p:sldLayoutId id="2147483664" r:id="rId11"/>
    <p:sldLayoutId id="2147483678" r:id="rId12"/>
    <p:sldLayoutId id="2147483679" r:id="rId13"/>
    <p:sldLayoutId id="2147483680" r:id="rId14"/>
    <p:sldLayoutId id="2147483681" r:id="rId15"/>
  </p:sldLayoutIdLst>
  <p:timing>
    <p:tnLst>
      <p:par>
        <p:cTn id="1" dur="indefinite" restart="never" nodeType="tmRoot"/>
      </p:par>
    </p:tnLst>
  </p:timing>
  <p:hf hdr="0" dt="0"/>
  <p:txStyles>
    <p:titleStyle>
      <a:lvl1pPr algn="l" defTabSz="914400" rtl="0" eaLnBrk="1" latinLnBrk="0" hangingPunct="1">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Wingdings" panose="05000000000000000000" pitchFamily="2" charset="2"/>
        <a:buChar char="v"/>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Wingdings" panose="05000000000000000000" pitchFamily="2" charset="2"/>
        <a:buChar char="Ø"/>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softwaretestinghelp.com/types-of-software-testin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14</a:t>
            </a:r>
            <a:endParaRPr lang="en-US" dirty="0"/>
          </a:p>
        </p:txBody>
      </p:sp>
      <p:sp>
        <p:nvSpPr>
          <p:cNvPr id="4" name="Subtitle 3"/>
          <p:cNvSpPr>
            <a:spLocks noGrp="1"/>
          </p:cNvSpPr>
          <p:nvPr>
            <p:ph type="subTitle" idx="1"/>
          </p:nvPr>
        </p:nvSpPr>
        <p:spPr>
          <a:xfrm>
            <a:off x="381000" y="3810000"/>
            <a:ext cx="8610600" cy="2895600"/>
          </a:xfrm>
        </p:spPr>
        <p:txBody>
          <a:bodyPr>
            <a:normAutofit fontScale="47500" lnSpcReduction="20000"/>
          </a:bodyPr>
          <a:lstStyle/>
          <a:p>
            <a:pPr>
              <a:lnSpc>
                <a:spcPct val="120000"/>
              </a:lnSpc>
              <a:spcBef>
                <a:spcPts val="0"/>
              </a:spcBef>
              <a:spcAft>
                <a:spcPts val="0"/>
              </a:spcAft>
            </a:pPr>
            <a:r>
              <a:rPr lang="en-US" dirty="0" smtClean="0"/>
              <a:t>Acquiring </a:t>
            </a:r>
            <a:br>
              <a:rPr lang="en-US" dirty="0" smtClean="0"/>
            </a:br>
            <a:r>
              <a:rPr lang="en-US" dirty="0" smtClean="0"/>
              <a:t>Information Systems and Applications</a:t>
            </a:r>
          </a:p>
          <a:p>
            <a:pPr>
              <a:lnSpc>
                <a:spcPct val="120000"/>
              </a:lnSpc>
              <a:spcBef>
                <a:spcPts val="0"/>
              </a:spcBef>
              <a:spcAft>
                <a:spcPts val="0"/>
              </a:spcAft>
            </a:pPr>
            <a:r>
              <a:rPr lang="en-US" dirty="0" smtClean="0">
                <a:solidFill>
                  <a:srgbClr val="0033CC"/>
                </a:solidFill>
              </a:rPr>
              <a:t>(To serve </a:t>
            </a:r>
            <a:r>
              <a:rPr lang="en-US" dirty="0" smtClean="0">
                <a:solidFill>
                  <a:srgbClr val="FF0000"/>
                </a:solidFill>
              </a:rPr>
              <a:t>biz</a:t>
            </a:r>
            <a:r>
              <a:rPr lang="en-US" dirty="0" smtClean="0">
                <a:solidFill>
                  <a:srgbClr val="0033CC"/>
                </a:solidFill>
              </a:rPr>
              <a:t> purposes; to deliver </a:t>
            </a:r>
            <a:r>
              <a:rPr lang="en-US" dirty="0" smtClean="0">
                <a:solidFill>
                  <a:srgbClr val="FF0000"/>
                </a:solidFill>
              </a:rPr>
              <a:t>biz</a:t>
            </a:r>
            <a:r>
              <a:rPr lang="en-US" dirty="0" smtClean="0">
                <a:solidFill>
                  <a:srgbClr val="0033CC"/>
                </a:solidFill>
              </a:rPr>
              <a:t> values)</a:t>
            </a:r>
            <a:endParaRPr lang="en-US" dirty="0">
              <a:solidFill>
                <a:srgbClr val="0033CC"/>
              </a:solidFill>
            </a:endParaRPr>
          </a:p>
        </p:txBody>
      </p:sp>
    </p:spTree>
    <p:extLst>
      <p:ext uri="{BB962C8B-B14F-4D97-AF65-F5344CB8AC3E}">
        <p14:creationId xmlns:p14="http://schemas.microsoft.com/office/powerpoint/2010/main" val="671895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1. IT Strategic Plan</a:t>
            </a:r>
            <a:endParaRPr lang="en-US" dirty="0"/>
          </a:p>
        </p:txBody>
      </p:sp>
      <p:sp>
        <p:nvSpPr>
          <p:cNvPr id="5" name="Content Placeholder 4"/>
          <p:cNvSpPr>
            <a:spLocks noGrp="1"/>
          </p:cNvSpPr>
          <p:nvPr>
            <p:ph sz="quarter" idx="15"/>
          </p:nvPr>
        </p:nvSpPr>
        <p:spPr/>
        <p:txBody>
          <a:bodyPr>
            <a:normAutofit/>
          </a:bodyPr>
          <a:lstStyle/>
          <a:p>
            <a:pPr marL="0" indent="0">
              <a:buNone/>
            </a:pPr>
            <a:r>
              <a:rPr lang="en-US" dirty="0"/>
              <a:t>Three Objectives of an IT Strategic Plan:</a:t>
            </a:r>
          </a:p>
          <a:p>
            <a:pPr lvl="1"/>
            <a:r>
              <a:rPr lang="en-US" dirty="0"/>
              <a:t>Must be </a:t>
            </a:r>
            <a:r>
              <a:rPr lang="en-US" dirty="0">
                <a:solidFill>
                  <a:srgbClr val="FF0000"/>
                </a:solidFill>
              </a:rPr>
              <a:t>aligned with </a:t>
            </a:r>
            <a:r>
              <a:rPr lang="en-US" dirty="0"/>
              <a:t>the organization’s </a:t>
            </a:r>
            <a:r>
              <a:rPr lang="en-US" dirty="0">
                <a:solidFill>
                  <a:srgbClr val="FF0000"/>
                </a:solidFill>
              </a:rPr>
              <a:t>strategic </a:t>
            </a:r>
            <a:r>
              <a:rPr lang="en-US" dirty="0" smtClean="0">
                <a:solidFill>
                  <a:srgbClr val="FF0000"/>
                </a:solidFill>
              </a:rPr>
              <a:t>plan</a:t>
            </a:r>
          </a:p>
          <a:p>
            <a:pPr lvl="1"/>
            <a:r>
              <a:rPr lang="en-US" dirty="0" smtClean="0"/>
              <a:t>Provide </a:t>
            </a:r>
            <a:r>
              <a:rPr lang="en-US" dirty="0"/>
              <a:t>for an </a:t>
            </a:r>
            <a:r>
              <a:rPr lang="en-US" dirty="0">
                <a:solidFill>
                  <a:srgbClr val="FF0000"/>
                </a:solidFill>
              </a:rPr>
              <a:t>IT </a:t>
            </a:r>
            <a:r>
              <a:rPr lang="en-US" dirty="0" smtClean="0">
                <a:solidFill>
                  <a:srgbClr val="FF0000"/>
                </a:solidFill>
              </a:rPr>
              <a:t>architecture</a:t>
            </a:r>
          </a:p>
          <a:p>
            <a:pPr lvl="1"/>
            <a:r>
              <a:rPr lang="en-US" dirty="0" smtClean="0"/>
              <a:t>Efficiently </a:t>
            </a:r>
            <a:r>
              <a:rPr lang="en-US" dirty="0"/>
              <a:t>allocate IS development </a:t>
            </a:r>
            <a:r>
              <a:rPr lang="en-US" dirty="0" smtClean="0"/>
              <a:t>resources</a:t>
            </a:r>
            <a:endParaRPr lang="en-US" dirty="0"/>
          </a:p>
        </p:txBody>
      </p:sp>
    </p:spTree>
    <p:extLst>
      <p:ext uri="{BB962C8B-B14F-4D97-AF65-F5344CB8AC3E}">
        <p14:creationId xmlns:p14="http://schemas.microsoft.com/office/powerpoint/2010/main" val="194248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2. IT Steering Committee</a:t>
            </a:r>
            <a:endParaRPr lang="en-US" dirty="0"/>
          </a:p>
        </p:txBody>
      </p:sp>
      <p:sp>
        <p:nvSpPr>
          <p:cNvPr id="5" name="Content Placeholder 4"/>
          <p:cNvSpPr>
            <a:spLocks noGrp="1"/>
          </p:cNvSpPr>
          <p:nvPr>
            <p:ph sz="quarter" idx="15"/>
          </p:nvPr>
        </p:nvSpPr>
        <p:spPr/>
        <p:txBody>
          <a:bodyPr>
            <a:normAutofit/>
          </a:bodyPr>
          <a:lstStyle/>
          <a:p>
            <a:pPr marL="0" indent="0">
              <a:buNone/>
            </a:pPr>
            <a:r>
              <a:rPr lang="en-US" dirty="0" smtClean="0"/>
              <a:t>Major Tasks of an IT Steering Committee</a:t>
            </a:r>
          </a:p>
          <a:p>
            <a:pPr lvl="1"/>
            <a:r>
              <a:rPr lang="en-US" u="sng" dirty="0"/>
              <a:t>Link corporate strategy </a:t>
            </a:r>
            <a:r>
              <a:rPr lang="en-US" dirty="0"/>
              <a:t>with IT strategy</a:t>
            </a:r>
          </a:p>
          <a:p>
            <a:pPr lvl="1"/>
            <a:r>
              <a:rPr lang="en-US" dirty="0">
                <a:solidFill>
                  <a:srgbClr val="FF0000"/>
                </a:solidFill>
              </a:rPr>
              <a:t>Approve the allocation </a:t>
            </a:r>
            <a:r>
              <a:rPr lang="en-US" dirty="0"/>
              <a:t>of resources for the MIS function</a:t>
            </a:r>
          </a:p>
          <a:p>
            <a:pPr lvl="1"/>
            <a:r>
              <a:rPr lang="en-US" dirty="0"/>
              <a:t>Establish </a:t>
            </a:r>
            <a:r>
              <a:rPr lang="en-US" dirty="0">
                <a:solidFill>
                  <a:srgbClr val="FF0000"/>
                </a:solidFill>
              </a:rPr>
              <a:t>performance measures </a:t>
            </a:r>
            <a:r>
              <a:rPr lang="en-US" dirty="0"/>
              <a:t>for the MIS function and ensure they are </a:t>
            </a:r>
            <a:r>
              <a:rPr lang="en-US" dirty="0" smtClean="0"/>
              <a:t>met</a:t>
            </a:r>
            <a:endParaRPr lang="en-US" dirty="0"/>
          </a:p>
        </p:txBody>
      </p:sp>
      <p:sp>
        <p:nvSpPr>
          <p:cNvPr id="6" name="Rounded Rectangular Callout 5"/>
          <p:cNvSpPr/>
          <p:nvPr/>
        </p:nvSpPr>
        <p:spPr>
          <a:xfrm>
            <a:off x="7162800" y="1752600"/>
            <a:ext cx="2006600" cy="1143000"/>
          </a:xfrm>
          <a:prstGeom prst="wedgeRoundRectCallout">
            <a:avLst>
              <a:gd name="adj1" fmla="val -78238"/>
              <a:gd name="adj2" fmla="val -547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Who should be  there?</a:t>
            </a:r>
            <a:endParaRPr lang="en-US" sz="2800" dirty="0"/>
          </a:p>
        </p:txBody>
      </p:sp>
    </p:spTree>
    <p:extLst>
      <p:ext uri="{BB962C8B-B14F-4D97-AF65-F5344CB8AC3E}">
        <p14:creationId xmlns:p14="http://schemas.microsoft.com/office/powerpoint/2010/main" val="145217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3. IS Operational Plan</a:t>
            </a:r>
            <a:endParaRPr lang="en-US" dirty="0"/>
          </a:p>
        </p:txBody>
      </p:sp>
      <p:sp>
        <p:nvSpPr>
          <p:cNvPr id="5" name="Content Placeholder 4"/>
          <p:cNvSpPr>
            <a:spLocks noGrp="1"/>
          </p:cNvSpPr>
          <p:nvPr>
            <p:ph sz="quarter" idx="15"/>
          </p:nvPr>
        </p:nvSpPr>
        <p:spPr/>
        <p:txBody>
          <a:bodyPr>
            <a:normAutofit lnSpcReduction="10000"/>
          </a:bodyPr>
          <a:lstStyle/>
          <a:p>
            <a:pPr marL="0" indent="0">
              <a:buNone/>
            </a:pPr>
            <a:r>
              <a:rPr lang="en-US" dirty="0" smtClean="0"/>
              <a:t>Elements of an IS Operational Plan:</a:t>
            </a:r>
          </a:p>
          <a:p>
            <a:pPr lvl="1"/>
            <a:r>
              <a:rPr lang="en-US" dirty="0" smtClean="0"/>
              <a:t>Mission</a:t>
            </a:r>
          </a:p>
          <a:p>
            <a:pPr lvl="1"/>
            <a:r>
              <a:rPr lang="en-US" dirty="0" smtClean="0"/>
              <a:t>IS Environment</a:t>
            </a:r>
          </a:p>
          <a:p>
            <a:pPr lvl="1"/>
            <a:r>
              <a:rPr lang="en-US" dirty="0" smtClean="0"/>
              <a:t>Objectives </a:t>
            </a:r>
            <a:r>
              <a:rPr lang="en-US" dirty="0"/>
              <a:t>of the IS </a:t>
            </a:r>
            <a:r>
              <a:rPr lang="en-US" dirty="0" smtClean="0"/>
              <a:t>Function</a:t>
            </a:r>
          </a:p>
          <a:p>
            <a:pPr lvl="1"/>
            <a:r>
              <a:rPr lang="en-US" dirty="0" smtClean="0"/>
              <a:t>Constraints </a:t>
            </a:r>
            <a:r>
              <a:rPr lang="en-US" dirty="0"/>
              <a:t>on the IS </a:t>
            </a:r>
            <a:r>
              <a:rPr lang="en-US" dirty="0" smtClean="0"/>
              <a:t>function</a:t>
            </a:r>
          </a:p>
          <a:p>
            <a:pPr lvl="1"/>
            <a:r>
              <a:rPr lang="en-US" dirty="0" smtClean="0"/>
              <a:t>Application Portfolio</a:t>
            </a:r>
          </a:p>
          <a:p>
            <a:pPr lvl="1"/>
            <a:r>
              <a:rPr lang="en-US" dirty="0" smtClean="0"/>
              <a:t>Resource </a:t>
            </a:r>
            <a:r>
              <a:rPr lang="en-US" dirty="0"/>
              <a:t>Allocation </a:t>
            </a:r>
            <a:r>
              <a:rPr lang="en-US" dirty="0" smtClean="0"/>
              <a:t>   and </a:t>
            </a:r>
          </a:p>
          <a:p>
            <a:pPr lvl="1"/>
            <a:r>
              <a:rPr lang="en-US" dirty="0" smtClean="0"/>
              <a:t>Project Management</a:t>
            </a:r>
            <a:endParaRPr lang="en-US" dirty="0"/>
          </a:p>
        </p:txBody>
      </p:sp>
      <p:sp>
        <p:nvSpPr>
          <p:cNvPr id="2" name="Left Brace 1"/>
          <p:cNvSpPr/>
          <p:nvPr/>
        </p:nvSpPr>
        <p:spPr>
          <a:xfrm>
            <a:off x="609600" y="2895600"/>
            <a:ext cx="304800" cy="68580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flipH="1">
            <a:off x="228600" y="32004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8600" y="3200400"/>
            <a:ext cx="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 y="396240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eft Brace 10"/>
          <p:cNvSpPr/>
          <p:nvPr/>
        </p:nvSpPr>
        <p:spPr>
          <a:xfrm>
            <a:off x="609600" y="3886200"/>
            <a:ext cx="304800" cy="68580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flipH="1">
            <a:off x="228600" y="422910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8599" y="4229100"/>
            <a:ext cx="0" cy="72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04800" y="4953000"/>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rved Right Arrow 19"/>
          <p:cNvSpPr/>
          <p:nvPr/>
        </p:nvSpPr>
        <p:spPr>
          <a:xfrm>
            <a:off x="329293" y="5029201"/>
            <a:ext cx="34290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Right Arrow 20"/>
          <p:cNvSpPr/>
          <p:nvPr/>
        </p:nvSpPr>
        <p:spPr>
          <a:xfrm>
            <a:off x="419100" y="5562601"/>
            <a:ext cx="34290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9637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20000"/>
          </a:bodyPr>
          <a:lstStyle/>
          <a:p>
            <a:r>
              <a:rPr lang="en-US" dirty="0" smtClean="0"/>
              <a:t>Evaluation </a:t>
            </a:r>
            <a:r>
              <a:rPr lang="en-US" dirty="0"/>
              <a:t>and Justifying IT </a:t>
            </a:r>
            <a:r>
              <a:rPr lang="en-US" dirty="0">
                <a:solidFill>
                  <a:srgbClr val="FF0000"/>
                </a:solidFill>
              </a:rPr>
              <a:t>Investment</a:t>
            </a:r>
            <a:r>
              <a:rPr lang="en-US" dirty="0"/>
              <a:t>: Benefits, Costs, and </a:t>
            </a:r>
            <a:r>
              <a:rPr lang="en-US" dirty="0" smtClean="0"/>
              <a:t>Issues</a:t>
            </a:r>
            <a:endParaRPr lang="en-US" dirty="0"/>
          </a:p>
        </p:txBody>
      </p:sp>
      <p:sp>
        <p:nvSpPr>
          <p:cNvPr id="6" name="Content Placeholder 5"/>
          <p:cNvSpPr>
            <a:spLocks noGrp="1"/>
          </p:cNvSpPr>
          <p:nvPr>
            <p:ph sz="quarter" idx="15"/>
          </p:nvPr>
        </p:nvSpPr>
        <p:spPr/>
        <p:txBody>
          <a:bodyPr/>
          <a:lstStyle/>
          <a:p>
            <a:r>
              <a:rPr lang="en-US" dirty="0" smtClean="0"/>
              <a:t>Assessing the Costs</a:t>
            </a:r>
          </a:p>
          <a:p>
            <a:r>
              <a:rPr lang="en-US" dirty="0" smtClean="0"/>
              <a:t>Assessing the Benefits</a:t>
            </a:r>
          </a:p>
          <a:p>
            <a:r>
              <a:rPr lang="en-US" dirty="0" smtClean="0"/>
              <a:t>Conducting the Cost-Benefit Analysis</a:t>
            </a:r>
          </a:p>
          <a:p>
            <a:endParaRPr lang="en-US" dirty="0"/>
          </a:p>
          <a:p>
            <a:r>
              <a:rPr lang="en-US" dirty="0" smtClean="0"/>
              <a:t>Challenge: </a:t>
            </a:r>
            <a:r>
              <a:rPr lang="en-US" dirty="0" smtClean="0">
                <a:solidFill>
                  <a:srgbClr val="FF0000"/>
                </a:solidFill>
              </a:rPr>
              <a:t>intangible</a:t>
            </a:r>
            <a:r>
              <a:rPr lang="en-US" dirty="0" smtClean="0"/>
              <a:t> costs/benefits</a:t>
            </a:r>
          </a:p>
          <a:p>
            <a:endParaRPr lang="en-US" dirty="0"/>
          </a:p>
        </p:txBody>
      </p:sp>
    </p:spTree>
    <p:extLst>
      <p:ext uri="{BB962C8B-B14F-4D97-AF65-F5344CB8AC3E}">
        <p14:creationId xmlns:p14="http://schemas.microsoft.com/office/powerpoint/2010/main" val="2932225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Conducting </a:t>
            </a:r>
            <a:r>
              <a:rPr lang="en-US" dirty="0"/>
              <a:t>the Cost-Benefit </a:t>
            </a:r>
            <a:r>
              <a:rPr lang="en-US" dirty="0" smtClean="0"/>
              <a:t>Analysis</a:t>
            </a:r>
            <a:endParaRPr lang="en-US" dirty="0"/>
          </a:p>
        </p:txBody>
      </p:sp>
      <p:sp>
        <p:nvSpPr>
          <p:cNvPr id="5" name="Content Placeholder 4"/>
          <p:cNvSpPr>
            <a:spLocks noGrp="1"/>
          </p:cNvSpPr>
          <p:nvPr>
            <p:ph sz="quarter" idx="15"/>
          </p:nvPr>
        </p:nvSpPr>
        <p:spPr/>
        <p:txBody>
          <a:bodyPr>
            <a:normAutofit/>
          </a:bodyPr>
          <a:lstStyle/>
          <a:p>
            <a:pPr marL="0" indent="0">
              <a:buNone/>
            </a:pPr>
            <a:r>
              <a:rPr lang="en-US" dirty="0"/>
              <a:t>Four Common Approaches for Cost-Benefit Analysis:</a:t>
            </a:r>
          </a:p>
          <a:p>
            <a:r>
              <a:rPr lang="en-US" dirty="0"/>
              <a:t>Net Present </a:t>
            </a:r>
            <a:r>
              <a:rPr lang="en-US" dirty="0" smtClean="0"/>
              <a:t>Value </a:t>
            </a:r>
            <a:r>
              <a:rPr lang="en-US" dirty="0" smtClean="0">
                <a:solidFill>
                  <a:srgbClr val="FF0000"/>
                </a:solidFill>
              </a:rPr>
              <a:t>(NPV)</a:t>
            </a:r>
            <a:endParaRPr lang="en-US" dirty="0">
              <a:solidFill>
                <a:srgbClr val="FF0000"/>
              </a:solidFill>
            </a:endParaRPr>
          </a:p>
          <a:p>
            <a:r>
              <a:rPr lang="en-US" dirty="0"/>
              <a:t>Return on Investment </a:t>
            </a:r>
            <a:r>
              <a:rPr lang="en-US" dirty="0">
                <a:solidFill>
                  <a:srgbClr val="FF0000"/>
                </a:solidFill>
              </a:rPr>
              <a:t>(</a:t>
            </a:r>
            <a:r>
              <a:rPr lang="en-US" dirty="0" smtClean="0">
                <a:solidFill>
                  <a:srgbClr val="FF0000"/>
                </a:solidFill>
              </a:rPr>
              <a:t>ROI)</a:t>
            </a:r>
            <a:endParaRPr lang="en-US" dirty="0">
              <a:solidFill>
                <a:srgbClr val="FF0000"/>
              </a:solidFill>
            </a:endParaRPr>
          </a:p>
          <a:p>
            <a:r>
              <a:rPr lang="en-US" dirty="0"/>
              <a:t>Breakeven </a:t>
            </a:r>
            <a:r>
              <a:rPr lang="en-US" dirty="0" smtClean="0"/>
              <a:t>Analysis</a:t>
            </a:r>
            <a:endParaRPr lang="en-US" dirty="0"/>
          </a:p>
          <a:p>
            <a:r>
              <a:rPr lang="en-US" dirty="0"/>
              <a:t>Business Case </a:t>
            </a:r>
            <a:r>
              <a:rPr lang="en-US" dirty="0" smtClean="0"/>
              <a:t>Approach</a:t>
            </a:r>
            <a:endParaRPr lang="en-US" dirty="0"/>
          </a:p>
        </p:txBody>
      </p:sp>
    </p:spTree>
    <p:extLst>
      <p:ext uri="{BB962C8B-B14F-4D97-AF65-F5344CB8AC3E}">
        <p14:creationId xmlns:p14="http://schemas.microsoft.com/office/powerpoint/2010/main" val="2406961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solidFill>
                  <a:srgbClr val="C00000"/>
                </a:solidFill>
              </a:rPr>
              <a:t>More about Cost-Benefit Analysis</a:t>
            </a:r>
            <a:endParaRPr lang="en-US" dirty="0">
              <a:solidFill>
                <a:srgbClr val="C00000"/>
              </a:solidFill>
            </a:endParaRPr>
          </a:p>
        </p:txBody>
      </p:sp>
      <p:sp>
        <p:nvSpPr>
          <p:cNvPr id="5" name="Content Placeholder 4"/>
          <p:cNvSpPr>
            <a:spLocks noGrp="1"/>
          </p:cNvSpPr>
          <p:nvPr>
            <p:ph sz="quarter" idx="15"/>
          </p:nvPr>
        </p:nvSpPr>
        <p:spPr>
          <a:xfrm>
            <a:off x="381000" y="2133600"/>
            <a:ext cx="8229600" cy="4114800"/>
          </a:xfrm>
        </p:spPr>
        <p:txBody>
          <a:bodyPr>
            <a:normAutofit fontScale="92500" lnSpcReduction="10000"/>
          </a:bodyPr>
          <a:lstStyle/>
          <a:p>
            <a:pPr marL="0" indent="0">
              <a:buNone/>
            </a:pPr>
            <a:r>
              <a:rPr lang="en-US" dirty="0" smtClean="0"/>
              <a:t>Issues to be aware and addressed:</a:t>
            </a:r>
            <a:endParaRPr lang="en-US" dirty="0"/>
          </a:p>
          <a:p>
            <a:r>
              <a:rPr lang="en-US" dirty="0" smtClean="0">
                <a:solidFill>
                  <a:srgbClr val="FF0000"/>
                </a:solidFill>
              </a:rPr>
              <a:t>Intangible</a:t>
            </a:r>
            <a:r>
              <a:rPr lang="en-US" dirty="0" smtClean="0"/>
              <a:t> costs:</a:t>
            </a:r>
          </a:p>
          <a:p>
            <a:pPr lvl="1"/>
            <a:r>
              <a:rPr lang="en-US" dirty="0" smtClean="0">
                <a:solidFill>
                  <a:srgbClr val="C00000"/>
                </a:solidFill>
              </a:rPr>
              <a:t>Satisfaction; user resistance; customer loyalty</a:t>
            </a:r>
            <a:endParaRPr lang="en-US" dirty="0">
              <a:solidFill>
                <a:srgbClr val="C00000"/>
              </a:solidFill>
            </a:endParaRPr>
          </a:p>
          <a:p>
            <a:r>
              <a:rPr lang="en-US" dirty="0" smtClean="0"/>
              <a:t>TCO (Total Cost of Ownership)</a:t>
            </a:r>
          </a:p>
          <a:p>
            <a:pPr lvl="1"/>
            <a:r>
              <a:rPr lang="en-US" dirty="0" smtClean="0">
                <a:solidFill>
                  <a:srgbClr val="C00000"/>
                </a:solidFill>
              </a:rPr>
              <a:t>Acquisition (buying, installing), training, service and support, maintenance/repair, upgrades, security, retirement</a:t>
            </a:r>
          </a:p>
          <a:p>
            <a:pPr lvl="1"/>
            <a:r>
              <a:rPr lang="en-US" dirty="0" smtClean="0">
                <a:solidFill>
                  <a:srgbClr val="C00000"/>
                </a:solidFill>
              </a:rPr>
              <a:t>10-15K TCO for PC</a:t>
            </a:r>
            <a:endParaRPr lang="en-US" dirty="0">
              <a:solidFill>
                <a:srgbClr val="C00000"/>
              </a:solidFill>
            </a:endParaRPr>
          </a:p>
        </p:txBody>
      </p:sp>
    </p:spTree>
    <p:extLst>
      <p:ext uri="{BB962C8B-B14F-4D97-AF65-F5344CB8AC3E}">
        <p14:creationId xmlns:p14="http://schemas.microsoft.com/office/powerpoint/2010/main" val="258159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Strategies for Acquiring IT Applications</a:t>
            </a:r>
            <a:endParaRPr lang="en-US" dirty="0"/>
          </a:p>
        </p:txBody>
      </p:sp>
      <p:sp>
        <p:nvSpPr>
          <p:cNvPr id="5" name="Text Placeholder 4"/>
          <p:cNvSpPr>
            <a:spLocks noGrp="1"/>
          </p:cNvSpPr>
          <p:nvPr>
            <p:ph type="body" sz="quarter" idx="14"/>
          </p:nvPr>
        </p:nvSpPr>
        <p:spPr/>
        <p:txBody>
          <a:bodyPr/>
          <a:lstStyle/>
          <a:p>
            <a:r>
              <a:rPr lang="en-US" dirty="0" smtClean="0"/>
              <a:t>14.2</a:t>
            </a:r>
            <a:endParaRPr lang="en-US" dirty="0"/>
          </a:p>
        </p:txBody>
      </p:sp>
      <p:sp>
        <p:nvSpPr>
          <p:cNvPr id="6" name="Content Placeholder 5"/>
          <p:cNvSpPr>
            <a:spLocks noGrp="1"/>
          </p:cNvSpPr>
          <p:nvPr>
            <p:ph sz="quarter" idx="15"/>
          </p:nvPr>
        </p:nvSpPr>
        <p:spPr/>
        <p:txBody>
          <a:bodyPr>
            <a:normAutofit/>
          </a:bodyPr>
          <a:lstStyle/>
          <a:p>
            <a:r>
              <a:rPr lang="en-US" dirty="0" smtClean="0"/>
              <a:t>Fundamental Decisions</a:t>
            </a:r>
          </a:p>
          <a:p>
            <a:r>
              <a:rPr lang="en-US" dirty="0" smtClean="0"/>
              <a:t>Acquisition Methods</a:t>
            </a:r>
          </a:p>
          <a:p>
            <a:endParaRPr lang="en-US" dirty="0" smtClean="0"/>
          </a:p>
          <a:p>
            <a:endParaRPr lang="en-US" dirty="0" smtClean="0"/>
          </a:p>
          <a:p>
            <a:endParaRPr lang="en-US" dirty="0"/>
          </a:p>
        </p:txBody>
      </p:sp>
    </p:spTree>
    <p:extLst>
      <p:ext uri="{BB962C8B-B14F-4D97-AF65-F5344CB8AC3E}">
        <p14:creationId xmlns:p14="http://schemas.microsoft.com/office/powerpoint/2010/main" val="376303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Fundamental </a:t>
            </a:r>
            <a:r>
              <a:rPr lang="en-US" dirty="0" smtClean="0"/>
              <a:t>Decisions</a:t>
            </a:r>
            <a:endParaRPr lang="en-US" dirty="0"/>
          </a:p>
        </p:txBody>
      </p:sp>
      <p:sp>
        <p:nvSpPr>
          <p:cNvPr id="6" name="Content Placeholder 5"/>
          <p:cNvSpPr>
            <a:spLocks noGrp="1"/>
          </p:cNvSpPr>
          <p:nvPr>
            <p:ph sz="quarter" idx="15"/>
          </p:nvPr>
        </p:nvSpPr>
        <p:spPr>
          <a:xfrm>
            <a:off x="228600" y="2057401"/>
            <a:ext cx="8686800" cy="4235450"/>
          </a:xfrm>
        </p:spPr>
        <p:txBody>
          <a:bodyPr>
            <a:normAutofit/>
          </a:bodyPr>
          <a:lstStyle/>
          <a:p>
            <a:r>
              <a:rPr lang="en-US" dirty="0"/>
              <a:t>How much computer code does the company want to write? </a:t>
            </a:r>
            <a:r>
              <a:rPr lang="en-US" dirty="0" smtClean="0"/>
              <a:t>(Buy-</a:t>
            </a:r>
            <a:r>
              <a:rPr lang="en-US" dirty="0" smtClean="0">
                <a:solidFill>
                  <a:srgbClr val="C00000"/>
                </a:solidFill>
              </a:rPr>
              <a:t>Build</a:t>
            </a:r>
            <a:r>
              <a:rPr lang="en-US" dirty="0" smtClean="0"/>
              <a:t>)</a:t>
            </a:r>
          </a:p>
          <a:p>
            <a:pPr lvl="1"/>
            <a:r>
              <a:rPr lang="en-US" sz="2600" dirty="0" smtClean="0">
                <a:solidFill>
                  <a:srgbClr val="C00000"/>
                </a:solidFill>
              </a:rPr>
              <a:t>In-house develop. vs consulting firm </a:t>
            </a:r>
            <a:r>
              <a:rPr lang="en-US" sz="2600" dirty="0" err="1" smtClean="0">
                <a:solidFill>
                  <a:srgbClr val="C00000"/>
                </a:solidFill>
              </a:rPr>
              <a:t>devel</a:t>
            </a:r>
            <a:r>
              <a:rPr lang="en-US" sz="2600" dirty="0" smtClean="0">
                <a:solidFill>
                  <a:srgbClr val="C00000"/>
                </a:solidFill>
              </a:rPr>
              <a:t>.</a:t>
            </a:r>
            <a:endParaRPr lang="en-US" sz="2600" dirty="0">
              <a:solidFill>
                <a:srgbClr val="C00000"/>
              </a:solidFill>
            </a:endParaRPr>
          </a:p>
          <a:p>
            <a:r>
              <a:rPr lang="en-US" dirty="0" smtClean="0"/>
              <a:t>Where </a:t>
            </a:r>
            <a:r>
              <a:rPr lang="en-US" dirty="0"/>
              <a:t>will the application </a:t>
            </a:r>
            <a:r>
              <a:rPr lang="en-US" dirty="0" smtClean="0"/>
              <a:t>run?</a:t>
            </a:r>
          </a:p>
          <a:p>
            <a:pPr lvl="1"/>
            <a:r>
              <a:rPr lang="en-US" dirty="0" smtClean="0">
                <a:solidFill>
                  <a:srgbClr val="C00000"/>
                </a:solidFill>
              </a:rPr>
              <a:t>In house vs SaaS option</a:t>
            </a:r>
          </a:p>
          <a:p>
            <a:pPr lvl="2"/>
            <a:r>
              <a:rPr lang="en-US" dirty="0" smtClean="0">
                <a:solidFill>
                  <a:srgbClr val="C00000"/>
                </a:solidFill>
              </a:rPr>
              <a:t>Software as a service</a:t>
            </a:r>
          </a:p>
          <a:p>
            <a:r>
              <a:rPr lang="en-US" dirty="0" smtClean="0"/>
              <a:t>Where </a:t>
            </a:r>
            <a:r>
              <a:rPr lang="en-US" dirty="0"/>
              <a:t>will the application originate</a:t>
            </a:r>
            <a:r>
              <a:rPr lang="en-US" dirty="0" smtClean="0"/>
              <a:t>?</a:t>
            </a:r>
          </a:p>
          <a:p>
            <a:pPr lvl="1"/>
            <a:r>
              <a:rPr lang="en-US" dirty="0" smtClean="0"/>
              <a:t>IT-initiated vs </a:t>
            </a:r>
            <a:r>
              <a:rPr lang="en-US" dirty="0" smtClean="0">
                <a:solidFill>
                  <a:srgbClr val="C00000"/>
                </a:solidFill>
              </a:rPr>
              <a:t>biz-initiated</a:t>
            </a:r>
            <a:endParaRPr lang="en-US" dirty="0">
              <a:solidFill>
                <a:srgbClr val="C00000"/>
              </a:solidFill>
            </a:endParaRPr>
          </a:p>
        </p:txBody>
      </p:sp>
    </p:spTree>
    <p:extLst>
      <p:ext uri="{BB962C8B-B14F-4D97-AF65-F5344CB8AC3E}">
        <p14:creationId xmlns:p14="http://schemas.microsoft.com/office/powerpoint/2010/main" val="1407958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solidFill>
                  <a:srgbClr val="FF0000"/>
                </a:solidFill>
              </a:rPr>
              <a:t>Acqui</a:t>
            </a:r>
            <a:r>
              <a:rPr lang="en-US" dirty="0" smtClean="0"/>
              <a:t>sition Methods</a:t>
            </a:r>
            <a:endParaRPr lang="en-US" dirty="0"/>
          </a:p>
        </p:txBody>
      </p:sp>
      <p:sp>
        <p:nvSpPr>
          <p:cNvPr id="6" name="Content Placeholder 5"/>
          <p:cNvSpPr>
            <a:spLocks noGrp="1"/>
          </p:cNvSpPr>
          <p:nvPr>
            <p:ph sz="quarter" idx="15"/>
          </p:nvPr>
        </p:nvSpPr>
        <p:spPr>
          <a:xfrm>
            <a:off x="381000" y="2057401"/>
            <a:ext cx="8534400" cy="4235450"/>
          </a:xfrm>
        </p:spPr>
        <p:txBody>
          <a:bodyPr>
            <a:normAutofit fontScale="85000" lnSpcReduction="20000"/>
          </a:bodyPr>
          <a:lstStyle/>
          <a:p>
            <a:pPr marL="514350" indent="-514350">
              <a:buFont typeface="+mj-lt"/>
              <a:buAutoNum type="arabicPeriod"/>
            </a:pPr>
            <a:r>
              <a:rPr lang="en-US" dirty="0"/>
              <a:t>Purchase a Prewritten </a:t>
            </a:r>
            <a:r>
              <a:rPr lang="en-US" dirty="0" smtClean="0"/>
              <a:t>Application </a:t>
            </a:r>
            <a:r>
              <a:rPr lang="en-US" sz="2200" dirty="0" smtClean="0">
                <a:solidFill>
                  <a:srgbClr val="C00000"/>
                </a:solidFill>
              </a:rPr>
              <a:t>(“</a:t>
            </a:r>
            <a:r>
              <a:rPr lang="en-US" sz="2200" dirty="0" err="1" smtClean="0">
                <a:solidFill>
                  <a:srgbClr val="C00000"/>
                </a:solidFill>
              </a:rPr>
              <a:t>Pkg</a:t>
            </a:r>
            <a:r>
              <a:rPr lang="en-US" sz="2200" dirty="0" smtClean="0">
                <a:solidFill>
                  <a:srgbClr val="C00000"/>
                </a:solidFill>
              </a:rPr>
              <a:t>”)</a:t>
            </a:r>
          </a:p>
          <a:p>
            <a:pPr marL="514350" indent="-514350">
              <a:buFont typeface="+mj-lt"/>
              <a:buAutoNum type="arabicPeriod"/>
            </a:pPr>
            <a:r>
              <a:rPr lang="en-US" dirty="0" smtClean="0"/>
              <a:t>Customize </a:t>
            </a:r>
            <a:r>
              <a:rPr lang="en-US" dirty="0"/>
              <a:t>a Prewritten </a:t>
            </a:r>
            <a:r>
              <a:rPr lang="en-US" dirty="0" smtClean="0"/>
              <a:t>Application – </a:t>
            </a:r>
            <a:r>
              <a:rPr lang="en-US" sz="2200" dirty="0" err="1">
                <a:solidFill>
                  <a:srgbClr val="C00000"/>
                </a:solidFill>
              </a:rPr>
              <a:t>cust</a:t>
            </a:r>
            <a:r>
              <a:rPr lang="en-US" sz="2200" dirty="0">
                <a:solidFill>
                  <a:srgbClr val="C00000"/>
                </a:solidFill>
              </a:rPr>
              <a:t> E</a:t>
            </a:r>
            <a:r>
              <a:rPr lang="en-US" sz="2200" dirty="0" smtClean="0">
                <a:solidFill>
                  <a:srgbClr val="C00000"/>
                </a:solidFill>
              </a:rPr>
              <a:t>RP</a:t>
            </a:r>
          </a:p>
          <a:p>
            <a:pPr marL="514350" indent="-514350">
              <a:buFont typeface="+mj-lt"/>
              <a:buAutoNum type="arabicPeriod"/>
            </a:pPr>
            <a:r>
              <a:rPr lang="en-US" dirty="0" smtClean="0"/>
              <a:t>Lease </a:t>
            </a:r>
            <a:r>
              <a:rPr lang="en-US" dirty="0"/>
              <a:t>the </a:t>
            </a:r>
            <a:r>
              <a:rPr lang="en-US" dirty="0" smtClean="0"/>
              <a:t>Application </a:t>
            </a:r>
            <a:r>
              <a:rPr lang="en-US" dirty="0" smtClean="0">
                <a:solidFill>
                  <a:srgbClr val="C00000"/>
                </a:solidFill>
              </a:rPr>
              <a:t>– more common w cloud</a:t>
            </a:r>
          </a:p>
          <a:p>
            <a:pPr marL="514350" indent="-514350">
              <a:buFont typeface="+mj-lt"/>
              <a:buAutoNum type="arabicPeriod"/>
            </a:pPr>
            <a:r>
              <a:rPr lang="en-US" dirty="0" smtClean="0">
                <a:solidFill>
                  <a:srgbClr val="0033CC"/>
                </a:solidFill>
              </a:rPr>
              <a:t>Application </a:t>
            </a:r>
            <a:r>
              <a:rPr lang="en-US" dirty="0">
                <a:solidFill>
                  <a:srgbClr val="0033CC"/>
                </a:solidFill>
              </a:rPr>
              <a:t>Service Provider (</a:t>
            </a:r>
            <a:r>
              <a:rPr lang="en-US" dirty="0" smtClean="0">
                <a:solidFill>
                  <a:srgbClr val="0033CC"/>
                </a:solidFill>
              </a:rPr>
              <a:t>ASP) – more </a:t>
            </a:r>
            <a:r>
              <a:rPr lang="en-US" dirty="0" err="1" smtClean="0">
                <a:solidFill>
                  <a:srgbClr val="0033CC"/>
                </a:solidFill>
              </a:rPr>
              <a:t>cust</a:t>
            </a:r>
            <a:endParaRPr lang="en-US" dirty="0" smtClean="0">
              <a:solidFill>
                <a:srgbClr val="0033CC"/>
              </a:solidFill>
            </a:endParaRPr>
          </a:p>
          <a:p>
            <a:pPr marL="514350" indent="-514350">
              <a:buFont typeface="+mj-lt"/>
              <a:buAutoNum type="arabicPeriod"/>
            </a:pPr>
            <a:r>
              <a:rPr lang="en-US" dirty="0" smtClean="0">
                <a:solidFill>
                  <a:srgbClr val="0033CC"/>
                </a:solidFill>
              </a:rPr>
              <a:t>Software-as-a-Service </a:t>
            </a:r>
            <a:r>
              <a:rPr lang="en-US" dirty="0">
                <a:solidFill>
                  <a:srgbClr val="0033CC"/>
                </a:solidFill>
              </a:rPr>
              <a:t>(SaaS</a:t>
            </a:r>
            <a:r>
              <a:rPr lang="en-US" dirty="0" smtClean="0">
                <a:solidFill>
                  <a:srgbClr val="0033CC"/>
                </a:solidFill>
              </a:rPr>
              <a:t>) – fits all</a:t>
            </a:r>
          </a:p>
          <a:p>
            <a:pPr marL="514350" indent="-514350">
              <a:buFont typeface="+mj-lt"/>
              <a:buAutoNum type="arabicPeriod"/>
            </a:pPr>
            <a:r>
              <a:rPr lang="en-US" dirty="0" smtClean="0"/>
              <a:t>Use </a:t>
            </a:r>
            <a:r>
              <a:rPr lang="en-US" dirty="0"/>
              <a:t>Open-Source </a:t>
            </a:r>
            <a:r>
              <a:rPr lang="en-US" dirty="0" smtClean="0"/>
              <a:t>Software</a:t>
            </a:r>
          </a:p>
          <a:p>
            <a:pPr marL="514350" indent="-514350">
              <a:buFont typeface="+mj-lt"/>
              <a:buAutoNum type="arabicPeriod"/>
            </a:pPr>
            <a:r>
              <a:rPr lang="en-US" dirty="0" smtClean="0"/>
              <a:t>Outsourcing</a:t>
            </a:r>
          </a:p>
          <a:p>
            <a:pPr marL="514350" indent="-514350">
              <a:buFont typeface="+mj-lt"/>
              <a:buAutoNum type="arabicPeriod"/>
            </a:pPr>
            <a:r>
              <a:rPr lang="en-US" dirty="0" smtClean="0"/>
              <a:t>Employ </a:t>
            </a:r>
            <a:r>
              <a:rPr lang="en-US" dirty="0">
                <a:solidFill>
                  <a:srgbClr val="FF0000"/>
                </a:solidFill>
              </a:rPr>
              <a:t>Custom </a:t>
            </a:r>
            <a:r>
              <a:rPr lang="en-US" dirty="0" smtClean="0">
                <a:solidFill>
                  <a:srgbClr val="FF0000"/>
                </a:solidFill>
              </a:rPr>
              <a:t>Development</a:t>
            </a:r>
            <a:endParaRPr lang="en-US" dirty="0">
              <a:solidFill>
                <a:srgbClr val="FF0000"/>
              </a:solidFill>
            </a:endParaRPr>
          </a:p>
        </p:txBody>
      </p:sp>
    </p:spTree>
    <p:extLst>
      <p:ext uri="{BB962C8B-B14F-4D97-AF65-F5344CB8AC3E}">
        <p14:creationId xmlns:p14="http://schemas.microsoft.com/office/powerpoint/2010/main" val="332647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a:bodyPr>
          <a:lstStyle/>
          <a:p>
            <a:r>
              <a:rPr lang="en-US" dirty="0" smtClean="0"/>
              <a:t>Table 14.1: Advantages &amp; Disadvantages of Buy Option</a:t>
            </a:r>
            <a:endParaRPr lang="en-US" dirty="0"/>
          </a:p>
        </p:txBody>
      </p:sp>
      <p:pic>
        <p:nvPicPr>
          <p:cNvPr id="3074"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635567" y="1524000"/>
            <a:ext cx="779666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4499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a:t>Planning for and Justifying IT Applications</a:t>
            </a:r>
          </a:p>
          <a:p>
            <a:r>
              <a:rPr lang="en-US" dirty="0"/>
              <a:t>Strategies for Acquiring IT Applications</a:t>
            </a:r>
          </a:p>
          <a:p>
            <a:r>
              <a:rPr lang="en-US" dirty="0"/>
              <a:t>The Traditional Systems Development Life </a:t>
            </a:r>
            <a:r>
              <a:rPr lang="en-US" dirty="0" smtClean="0"/>
              <a:t>Cycle</a:t>
            </a:r>
          </a:p>
          <a:p>
            <a:r>
              <a:rPr lang="en-US" dirty="0" smtClean="0"/>
              <a:t>Alternative Methods and Tools for Systems Development</a:t>
            </a:r>
          </a:p>
          <a:p>
            <a:r>
              <a:rPr lang="en-US" dirty="0" smtClean="0"/>
              <a:t>Vendor and Software Selection</a:t>
            </a:r>
            <a:endParaRPr lang="en-US" dirty="0"/>
          </a:p>
        </p:txBody>
      </p:sp>
    </p:spTree>
    <p:extLst>
      <p:ext uri="{BB962C8B-B14F-4D97-AF65-F5344CB8AC3E}">
        <p14:creationId xmlns:p14="http://schemas.microsoft.com/office/powerpoint/2010/main" val="125394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14.2: Operation of an ASP</a:t>
            </a:r>
            <a:endParaRPr lang="en-US" dirty="0"/>
          </a:p>
        </p:txBody>
      </p:sp>
      <p:pic>
        <p:nvPicPr>
          <p:cNvPr id="4098"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432408" y="1524000"/>
            <a:ext cx="620298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031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r>
              <a:rPr lang="en-US" dirty="0" smtClean="0"/>
              <a:t>Figure 14.3: Operation of a SaaS Vendor</a:t>
            </a:r>
            <a:endParaRPr lang="en-US" dirty="0"/>
          </a:p>
        </p:txBody>
      </p:sp>
      <p:pic>
        <p:nvPicPr>
          <p:cNvPr id="5122"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1410992" y="1524000"/>
            <a:ext cx="624581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44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14.1</a:t>
            </a:r>
            <a:endParaRPr lang="en-US" dirty="0"/>
          </a:p>
        </p:txBody>
      </p:sp>
      <p:sp>
        <p:nvSpPr>
          <p:cNvPr id="4" name="Subtitle 3"/>
          <p:cNvSpPr>
            <a:spLocks noGrp="1"/>
          </p:cNvSpPr>
          <p:nvPr>
            <p:ph sz="quarter" idx="16"/>
          </p:nvPr>
        </p:nvSpPr>
        <p:spPr/>
        <p:txBody>
          <a:bodyPr>
            <a:normAutofit fontScale="92500" lnSpcReduction="20000"/>
          </a:bodyPr>
          <a:lstStyle/>
          <a:p>
            <a:r>
              <a:rPr lang="en-US" dirty="0" smtClean="0"/>
              <a:t>A Disastrous Development Project</a:t>
            </a:r>
          </a:p>
          <a:p>
            <a:pPr lvl="1"/>
            <a:r>
              <a:rPr lang="en-US" dirty="0"/>
              <a:t>Debate the lawsuit from the point of view of Deloitte and SAP.</a:t>
            </a:r>
          </a:p>
          <a:p>
            <a:pPr lvl="1"/>
            <a:r>
              <a:rPr lang="en-US" dirty="0"/>
              <a:t>Debate the lawsuit from the point of view of Marin County.</a:t>
            </a:r>
          </a:p>
          <a:p>
            <a:pPr lvl="1"/>
            <a:r>
              <a:rPr lang="en-US" dirty="0"/>
              <a:t>Is it a good idea for Marin County to attempt another ERP implementation? Why or why not? Support your answer. </a:t>
            </a:r>
          </a:p>
          <a:p>
            <a:pPr lvl="1"/>
            <a:r>
              <a:rPr lang="en-US" dirty="0"/>
              <a:t>Are there other types of software that Marin County might use? (Hint: Consider cloud computing (see Plug IT In 4).)</a:t>
            </a:r>
          </a:p>
          <a:p>
            <a:pPr lvl="1"/>
            <a:r>
              <a:rPr lang="en-US" dirty="0"/>
              <a:t>Is it a good idea for Marin County to use software products from different vendors? Why or why not? Support your answer.</a:t>
            </a:r>
          </a:p>
        </p:txBody>
      </p:sp>
    </p:spTree>
    <p:extLst>
      <p:ext uri="{BB962C8B-B14F-4D97-AF65-F5344CB8AC3E}">
        <p14:creationId xmlns:p14="http://schemas.microsoft.com/office/powerpoint/2010/main" val="355289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14.2</a:t>
            </a:r>
            <a:endParaRPr lang="en-US" dirty="0"/>
          </a:p>
        </p:txBody>
      </p:sp>
      <p:sp>
        <p:nvSpPr>
          <p:cNvPr id="4" name="Subtitle 3"/>
          <p:cNvSpPr>
            <a:spLocks noGrp="1"/>
          </p:cNvSpPr>
          <p:nvPr>
            <p:ph sz="quarter" idx="16"/>
          </p:nvPr>
        </p:nvSpPr>
        <p:spPr/>
        <p:txBody>
          <a:bodyPr>
            <a:normAutofit/>
          </a:bodyPr>
          <a:lstStyle/>
          <a:p>
            <a:r>
              <a:rPr lang="en-US" dirty="0" smtClean="0"/>
              <a:t>General Motors Insources Its Information Technology Function</a:t>
            </a:r>
          </a:p>
          <a:p>
            <a:pPr lvl="1"/>
            <a:r>
              <a:rPr lang="en-US" dirty="0"/>
              <a:t>What are potential disadvantages of Mott’s insourcing strategy?</a:t>
            </a:r>
          </a:p>
          <a:p>
            <a:pPr lvl="1"/>
            <a:r>
              <a:rPr lang="en-US" dirty="0"/>
              <a:t>Why did GM’s outsourcing strategy result in the company’s using 4,000 software applications? In your opinion, will Mott’s insourcing strategy resolve this problem? Why or why not?</a:t>
            </a:r>
          </a:p>
        </p:txBody>
      </p:sp>
    </p:spTree>
    <p:extLst>
      <p:ext uri="{BB962C8B-B14F-4D97-AF65-F5344CB8AC3E}">
        <p14:creationId xmlns:p14="http://schemas.microsoft.com/office/powerpoint/2010/main" val="1486643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14.3</a:t>
            </a:r>
            <a:endParaRPr lang="en-US" dirty="0"/>
          </a:p>
        </p:txBody>
      </p:sp>
      <p:sp>
        <p:nvSpPr>
          <p:cNvPr id="4" name="Subtitle 3"/>
          <p:cNvSpPr>
            <a:spLocks noGrp="1"/>
          </p:cNvSpPr>
          <p:nvPr>
            <p:ph sz="quarter" idx="16"/>
          </p:nvPr>
        </p:nvSpPr>
        <p:spPr/>
        <p:txBody>
          <a:bodyPr>
            <a:normAutofit/>
          </a:bodyPr>
          <a:lstStyle/>
          <a:p>
            <a:r>
              <a:rPr lang="en-US" dirty="0" smtClean="0"/>
              <a:t>Build Your Apps Yourself</a:t>
            </a:r>
          </a:p>
          <a:p>
            <a:pPr lvl="1"/>
            <a:r>
              <a:rPr lang="en-US" dirty="0"/>
              <a:t>What are the advantages of learning to code so that you can build your own mobile apps? Provide </a:t>
            </a:r>
            <a:r>
              <a:rPr lang="en-US" dirty="0" smtClean="0"/>
              <a:t>specific </a:t>
            </a:r>
            <a:r>
              <a:rPr lang="en-US" dirty="0"/>
              <a:t>examples to support your answer.</a:t>
            </a:r>
          </a:p>
          <a:p>
            <a:pPr lvl="1"/>
            <a:r>
              <a:rPr lang="en-US" dirty="0"/>
              <a:t>What are the disadvantages of learning to code so that you can build your own mobile apps? Provide </a:t>
            </a:r>
            <a:r>
              <a:rPr lang="en-US" dirty="0" smtClean="0"/>
              <a:t>specific </a:t>
            </a:r>
            <a:r>
              <a:rPr lang="en-US" dirty="0"/>
              <a:t>examples to support your answer.</a:t>
            </a:r>
          </a:p>
        </p:txBody>
      </p:sp>
    </p:spTree>
    <p:extLst>
      <p:ext uri="{BB962C8B-B14F-4D97-AF65-F5344CB8AC3E}">
        <p14:creationId xmlns:p14="http://schemas.microsoft.com/office/powerpoint/2010/main" val="2468115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10000"/>
          </a:bodyPr>
          <a:lstStyle/>
          <a:p>
            <a:r>
              <a:rPr lang="en-US" dirty="0" smtClean="0"/>
              <a:t>The Traditional </a:t>
            </a:r>
            <a:r>
              <a:rPr lang="en-US" dirty="0" smtClean="0">
                <a:solidFill>
                  <a:srgbClr val="0033CC"/>
                </a:solidFill>
              </a:rPr>
              <a:t>Systems Development Life Cycle </a:t>
            </a:r>
            <a:r>
              <a:rPr lang="en-US" sz="3500" dirty="0" smtClean="0">
                <a:solidFill>
                  <a:srgbClr val="FF0000"/>
                </a:solidFill>
              </a:rPr>
              <a:t>(SDLC)</a:t>
            </a:r>
            <a:endParaRPr lang="en-US" sz="3500" dirty="0">
              <a:solidFill>
                <a:srgbClr val="FF0000"/>
              </a:solidFill>
            </a:endParaRPr>
          </a:p>
        </p:txBody>
      </p:sp>
      <p:sp>
        <p:nvSpPr>
          <p:cNvPr id="5" name="Text Placeholder 4"/>
          <p:cNvSpPr>
            <a:spLocks noGrp="1"/>
          </p:cNvSpPr>
          <p:nvPr>
            <p:ph type="body" sz="quarter" idx="14"/>
          </p:nvPr>
        </p:nvSpPr>
        <p:spPr/>
        <p:txBody>
          <a:bodyPr/>
          <a:lstStyle/>
          <a:p>
            <a:r>
              <a:rPr lang="en-US" dirty="0" smtClean="0"/>
              <a:t>14.3</a:t>
            </a:r>
            <a:endParaRPr lang="en-US" dirty="0"/>
          </a:p>
        </p:txBody>
      </p:sp>
      <p:sp>
        <p:nvSpPr>
          <p:cNvPr id="6" name="Content Placeholder 5"/>
          <p:cNvSpPr>
            <a:spLocks noGrp="1"/>
          </p:cNvSpPr>
          <p:nvPr>
            <p:ph sz="quarter" idx="15"/>
          </p:nvPr>
        </p:nvSpPr>
        <p:spPr>
          <a:xfrm>
            <a:off x="304800" y="2209800"/>
            <a:ext cx="8305800" cy="4267200"/>
          </a:xfrm>
        </p:spPr>
        <p:txBody>
          <a:bodyPr>
            <a:normAutofit fontScale="92500"/>
          </a:bodyPr>
          <a:lstStyle/>
          <a:p>
            <a:r>
              <a:rPr lang="en-US" dirty="0" smtClean="0"/>
              <a:t>Systems Development Life Cycle (SDLC)</a:t>
            </a:r>
          </a:p>
          <a:p>
            <a:pPr marL="971550" lvl="1" indent="-514350">
              <a:buFont typeface="+mj-lt"/>
              <a:buAutoNum type="arabicPeriod"/>
            </a:pPr>
            <a:r>
              <a:rPr lang="en-US" dirty="0" smtClean="0"/>
              <a:t>Systems Investigation: </a:t>
            </a:r>
            <a:r>
              <a:rPr lang="en-US" sz="2200" dirty="0" smtClean="0">
                <a:solidFill>
                  <a:srgbClr val="C00000"/>
                </a:solidFill>
              </a:rPr>
              <a:t>Go-</a:t>
            </a:r>
            <a:r>
              <a:rPr lang="en-US" sz="2200" dirty="0" err="1" smtClean="0">
                <a:solidFill>
                  <a:srgbClr val="C00000"/>
                </a:solidFill>
              </a:rPr>
              <a:t>NoGo</a:t>
            </a:r>
            <a:r>
              <a:rPr lang="en-US" sz="2200" dirty="0" smtClean="0">
                <a:solidFill>
                  <a:srgbClr val="C00000"/>
                </a:solidFill>
              </a:rPr>
              <a:t>; Buy-Build</a:t>
            </a:r>
          </a:p>
          <a:p>
            <a:pPr marL="971550" lvl="1" indent="-514350">
              <a:buFont typeface="+mj-lt"/>
              <a:buAutoNum type="arabicPeriod"/>
            </a:pPr>
            <a:r>
              <a:rPr lang="en-US" dirty="0" smtClean="0"/>
              <a:t>Systems Analysis: </a:t>
            </a:r>
            <a:r>
              <a:rPr lang="en-US" sz="2200" dirty="0" smtClean="0">
                <a:solidFill>
                  <a:srgbClr val="C00000"/>
                </a:solidFill>
              </a:rPr>
              <a:t>find out WHAT the users really need</a:t>
            </a:r>
            <a:r>
              <a:rPr lang="en-US" dirty="0" smtClean="0"/>
              <a:t> </a:t>
            </a:r>
          </a:p>
          <a:p>
            <a:pPr marL="971550" lvl="1" indent="-514350">
              <a:buFont typeface="+mj-lt"/>
              <a:buAutoNum type="arabicPeriod"/>
            </a:pPr>
            <a:r>
              <a:rPr lang="en-US" dirty="0" smtClean="0"/>
              <a:t>Systems Design: </a:t>
            </a:r>
            <a:r>
              <a:rPr lang="en-US" dirty="0" smtClean="0">
                <a:solidFill>
                  <a:srgbClr val="C00000"/>
                </a:solidFill>
              </a:rPr>
              <a:t>In/output, DB, network…</a:t>
            </a:r>
          </a:p>
          <a:p>
            <a:pPr marL="971550" lvl="1" indent="-514350">
              <a:buFont typeface="+mj-lt"/>
              <a:buAutoNum type="arabicPeriod"/>
            </a:pPr>
            <a:r>
              <a:rPr lang="en-US" dirty="0" smtClean="0"/>
              <a:t>Programming and Testing</a:t>
            </a:r>
          </a:p>
          <a:p>
            <a:pPr marL="971550" lvl="1" indent="-514350">
              <a:buFont typeface="+mj-lt"/>
              <a:buAutoNum type="arabicPeriod"/>
            </a:pPr>
            <a:r>
              <a:rPr lang="en-US" dirty="0" smtClean="0"/>
              <a:t>Implementation: </a:t>
            </a:r>
            <a:r>
              <a:rPr lang="en-US" dirty="0" smtClean="0">
                <a:solidFill>
                  <a:srgbClr val="C00000"/>
                </a:solidFill>
              </a:rPr>
              <a:t>“roll-out” of new sys</a:t>
            </a:r>
          </a:p>
          <a:p>
            <a:pPr marL="971550" lvl="1" indent="-514350">
              <a:buFont typeface="+mj-lt"/>
              <a:buAutoNum type="arabicPeriod"/>
            </a:pPr>
            <a:r>
              <a:rPr lang="en-US" dirty="0" smtClean="0"/>
              <a:t>Operations and Maintenance: </a:t>
            </a:r>
            <a:r>
              <a:rPr lang="en-US" sz="2200" dirty="0" smtClean="0">
                <a:solidFill>
                  <a:srgbClr val="C00000"/>
                </a:solidFill>
              </a:rPr>
              <a:t>use &amp; upgrade</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74661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lnSpcReduction="10000"/>
          </a:bodyPr>
          <a:lstStyle/>
          <a:p>
            <a:r>
              <a:rPr lang="en-US" dirty="0" smtClean="0"/>
              <a:t>Figure 14.4: A six-stage SDLC with Supporting Tools</a:t>
            </a:r>
            <a:endParaRPr lang="en-US" dirty="0"/>
          </a:p>
        </p:txBody>
      </p:sp>
      <p:pic>
        <p:nvPicPr>
          <p:cNvPr id="6146"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52202" y="2057400"/>
            <a:ext cx="9196202"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809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SDLC: </a:t>
            </a:r>
            <a:br>
              <a:rPr lang="en-US" dirty="0" smtClean="0"/>
            </a:br>
            <a:r>
              <a:rPr lang="en-US" dirty="0" smtClean="0"/>
              <a:t>Systems Investigation</a:t>
            </a:r>
            <a:endParaRPr lang="en-US" dirty="0"/>
          </a:p>
        </p:txBody>
      </p:sp>
      <p:sp>
        <p:nvSpPr>
          <p:cNvPr id="6" name="Content Placeholder 5"/>
          <p:cNvSpPr>
            <a:spLocks noGrp="1"/>
          </p:cNvSpPr>
          <p:nvPr>
            <p:ph sz="quarter" idx="15"/>
          </p:nvPr>
        </p:nvSpPr>
        <p:spPr/>
        <p:txBody>
          <a:bodyPr/>
          <a:lstStyle/>
          <a:p>
            <a:r>
              <a:rPr lang="en-US" dirty="0" smtClean="0"/>
              <a:t>Three Basic Solutions</a:t>
            </a:r>
          </a:p>
          <a:p>
            <a:pPr lvl="1"/>
            <a:r>
              <a:rPr lang="en-US" dirty="0" smtClean="0">
                <a:solidFill>
                  <a:srgbClr val="C00000"/>
                </a:solidFill>
              </a:rPr>
              <a:t>Differences in the degree of action:</a:t>
            </a:r>
          </a:p>
          <a:p>
            <a:r>
              <a:rPr lang="en-US" dirty="0" smtClean="0"/>
              <a:t>Feasibility Study</a:t>
            </a:r>
          </a:p>
          <a:p>
            <a:pPr lvl="1"/>
            <a:r>
              <a:rPr lang="en-US" dirty="0" smtClean="0">
                <a:solidFill>
                  <a:srgbClr val="C00000"/>
                </a:solidFill>
              </a:rPr>
              <a:t>Tech, Econ, Behavioral</a:t>
            </a:r>
          </a:p>
          <a:p>
            <a:endParaRPr lang="en-US" dirty="0" smtClean="0"/>
          </a:p>
          <a:p>
            <a:r>
              <a:rPr lang="en-US" dirty="0" smtClean="0"/>
              <a:t>Go / No Go Decision</a:t>
            </a:r>
          </a:p>
          <a:p>
            <a:endParaRPr lang="en-US" dirty="0"/>
          </a:p>
        </p:txBody>
      </p:sp>
    </p:spTree>
    <p:extLst>
      <p:ext uri="{BB962C8B-B14F-4D97-AF65-F5344CB8AC3E}">
        <p14:creationId xmlns:p14="http://schemas.microsoft.com/office/powerpoint/2010/main" val="2365232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Systems Investigation: Three Basic Solutions</a:t>
            </a:r>
            <a:endParaRPr lang="en-US" dirty="0"/>
          </a:p>
        </p:txBody>
      </p:sp>
      <p:sp>
        <p:nvSpPr>
          <p:cNvPr id="5" name="Content Placeholder 4"/>
          <p:cNvSpPr>
            <a:spLocks noGrp="1"/>
          </p:cNvSpPr>
          <p:nvPr>
            <p:ph sz="quarter" idx="15"/>
          </p:nvPr>
        </p:nvSpPr>
        <p:spPr/>
        <p:txBody>
          <a:bodyPr/>
          <a:lstStyle/>
          <a:p>
            <a:pPr marL="514350" indent="-514350">
              <a:buFont typeface="+mj-lt"/>
              <a:buAutoNum type="arabicPeriod"/>
            </a:pPr>
            <a:r>
              <a:rPr lang="en-US" dirty="0">
                <a:solidFill>
                  <a:srgbClr val="C00000"/>
                </a:solidFill>
              </a:rPr>
              <a:t>Do nothing </a:t>
            </a:r>
            <a:r>
              <a:rPr lang="en-US" dirty="0"/>
              <a:t>and continue to use the existing system unchanged</a:t>
            </a:r>
          </a:p>
          <a:p>
            <a:pPr marL="514350" indent="-514350">
              <a:buFont typeface="+mj-lt"/>
              <a:buAutoNum type="arabicPeriod"/>
            </a:pPr>
            <a:r>
              <a:rPr lang="en-US" dirty="0">
                <a:solidFill>
                  <a:srgbClr val="C00000"/>
                </a:solidFill>
              </a:rPr>
              <a:t>Modify or enhance </a:t>
            </a:r>
            <a:r>
              <a:rPr lang="en-US" dirty="0"/>
              <a:t>the existing system</a:t>
            </a:r>
          </a:p>
          <a:p>
            <a:pPr marL="514350" indent="-514350">
              <a:buFont typeface="+mj-lt"/>
              <a:buAutoNum type="arabicPeriod"/>
            </a:pPr>
            <a:r>
              <a:rPr lang="en-US" dirty="0"/>
              <a:t>Develop a </a:t>
            </a:r>
            <a:r>
              <a:rPr lang="en-US" dirty="0">
                <a:solidFill>
                  <a:srgbClr val="C00000"/>
                </a:solidFill>
              </a:rPr>
              <a:t>new system</a:t>
            </a:r>
            <a:r>
              <a:rPr lang="en-US" dirty="0" smtClean="0"/>
              <a:t>.</a:t>
            </a:r>
            <a:endParaRPr lang="en-US" dirty="0"/>
          </a:p>
        </p:txBody>
      </p:sp>
    </p:spTree>
    <p:extLst>
      <p:ext uri="{BB962C8B-B14F-4D97-AF65-F5344CB8AC3E}">
        <p14:creationId xmlns:p14="http://schemas.microsoft.com/office/powerpoint/2010/main" val="292510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Systems Investigation: </a:t>
            </a:r>
            <a:r>
              <a:rPr lang="en-US" dirty="0" smtClean="0"/>
              <a:t>Feasibility Study</a:t>
            </a:r>
            <a:endParaRPr lang="en-US" dirty="0"/>
          </a:p>
        </p:txBody>
      </p:sp>
      <p:sp>
        <p:nvSpPr>
          <p:cNvPr id="5" name="Content Placeholder 4"/>
          <p:cNvSpPr>
            <a:spLocks noGrp="1"/>
          </p:cNvSpPr>
          <p:nvPr>
            <p:ph sz="quarter" idx="15"/>
          </p:nvPr>
        </p:nvSpPr>
        <p:spPr/>
        <p:txBody>
          <a:bodyPr/>
          <a:lstStyle/>
          <a:p>
            <a:r>
              <a:rPr lang="en-US" dirty="0" smtClean="0"/>
              <a:t>Technical Feasibility: </a:t>
            </a:r>
            <a:r>
              <a:rPr lang="en-US" sz="2400" dirty="0" smtClean="0">
                <a:solidFill>
                  <a:srgbClr val="FF0000"/>
                </a:solidFill>
              </a:rPr>
              <a:t>HW/SW? IT expertise?</a:t>
            </a:r>
            <a:endParaRPr lang="en-US" dirty="0" smtClean="0">
              <a:solidFill>
                <a:srgbClr val="FF0000"/>
              </a:solidFill>
            </a:endParaRPr>
          </a:p>
          <a:p>
            <a:r>
              <a:rPr lang="en-US" dirty="0" smtClean="0"/>
              <a:t>Economic Feasibility: </a:t>
            </a:r>
            <a:r>
              <a:rPr lang="en-US" sz="2400" dirty="0" smtClean="0">
                <a:solidFill>
                  <a:srgbClr val="FF0000"/>
                </a:solidFill>
              </a:rPr>
              <a:t>worth it? Profit/loss?</a:t>
            </a:r>
            <a:endParaRPr lang="en-US" dirty="0" smtClean="0">
              <a:solidFill>
                <a:srgbClr val="FF0000"/>
              </a:solidFill>
            </a:endParaRPr>
          </a:p>
          <a:p>
            <a:r>
              <a:rPr lang="en-US" dirty="0" smtClean="0"/>
              <a:t>Behavioral Feasibility: </a:t>
            </a:r>
            <a:r>
              <a:rPr lang="en-US" sz="2800" dirty="0" smtClean="0">
                <a:solidFill>
                  <a:srgbClr val="FF0000"/>
                </a:solidFill>
              </a:rPr>
              <a:t>fit our org culture/OB?</a:t>
            </a:r>
          </a:p>
          <a:p>
            <a:pPr lvl="1"/>
            <a:r>
              <a:rPr lang="en-US" dirty="0" smtClean="0">
                <a:solidFill>
                  <a:srgbClr val="C00000"/>
                </a:solidFill>
              </a:rPr>
              <a:t>OSU faculty email (1996) </a:t>
            </a:r>
          </a:p>
          <a:p>
            <a:pPr marL="514350" indent="-514350">
              <a:buFont typeface="+mj-lt"/>
              <a:buAutoNum type="arabicPeriod"/>
            </a:pPr>
            <a:endParaRPr lang="en-US" dirty="0"/>
          </a:p>
        </p:txBody>
      </p:sp>
    </p:spTree>
    <p:extLst>
      <p:ext uri="{BB962C8B-B14F-4D97-AF65-F5344CB8AC3E}">
        <p14:creationId xmlns:p14="http://schemas.microsoft.com/office/powerpoint/2010/main" val="2670176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Discuss the </a:t>
            </a:r>
            <a:r>
              <a:rPr lang="en-US" dirty="0" smtClean="0"/>
              <a:t>different cost–benefit </a:t>
            </a:r>
            <a:r>
              <a:rPr lang="en-US" dirty="0"/>
              <a:t>analyses that companies must take into account when formulating an IT strategic plan.</a:t>
            </a:r>
          </a:p>
          <a:p>
            <a:r>
              <a:rPr lang="en-US" dirty="0"/>
              <a:t>Discuss the four business decisions that companies must make when they acquire new applications</a:t>
            </a:r>
            <a:r>
              <a:rPr lang="en-US" dirty="0" smtClean="0"/>
              <a:t>.</a:t>
            </a:r>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105104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92500" lnSpcReduction="20000"/>
          </a:bodyPr>
          <a:lstStyle/>
          <a:p>
            <a:r>
              <a:rPr lang="en-US" dirty="0" smtClean="0"/>
              <a:t>SDLC:</a:t>
            </a:r>
          </a:p>
          <a:p>
            <a:r>
              <a:rPr lang="en-US" dirty="0" smtClean="0"/>
              <a:t>Systems Analysis </a:t>
            </a:r>
            <a:r>
              <a:rPr lang="en-US" sz="3500" dirty="0" smtClean="0">
                <a:solidFill>
                  <a:srgbClr val="C00000"/>
                </a:solidFill>
              </a:rPr>
              <a:t>– find out needs</a:t>
            </a:r>
            <a:endParaRPr lang="en-US" sz="3500" dirty="0">
              <a:solidFill>
                <a:srgbClr val="C00000"/>
              </a:solidFill>
            </a:endParaRPr>
          </a:p>
        </p:txBody>
      </p:sp>
      <p:sp>
        <p:nvSpPr>
          <p:cNvPr id="6" name="Content Placeholder 5"/>
          <p:cNvSpPr>
            <a:spLocks noGrp="1"/>
          </p:cNvSpPr>
          <p:nvPr>
            <p:ph sz="quarter" idx="15"/>
          </p:nvPr>
        </p:nvSpPr>
        <p:spPr/>
        <p:txBody>
          <a:bodyPr>
            <a:normAutofit/>
          </a:bodyPr>
          <a:lstStyle/>
          <a:p>
            <a:pPr marL="0" indent="0">
              <a:buNone/>
            </a:pPr>
            <a:r>
              <a:rPr lang="en-US" dirty="0" smtClean="0"/>
              <a:t>The process </a:t>
            </a:r>
            <a:r>
              <a:rPr lang="en-US" dirty="0"/>
              <a:t>whereby systems analysts </a:t>
            </a:r>
            <a:r>
              <a:rPr lang="en-US" dirty="0">
                <a:solidFill>
                  <a:srgbClr val="C00000"/>
                </a:solidFill>
              </a:rPr>
              <a:t>examine the business problem </a:t>
            </a:r>
            <a:r>
              <a:rPr lang="en-US" dirty="0"/>
              <a:t>that the organization </a:t>
            </a:r>
            <a:r>
              <a:rPr lang="en-US" dirty="0">
                <a:solidFill>
                  <a:srgbClr val="C00000"/>
                </a:solidFill>
              </a:rPr>
              <a:t>plans to solve with </a:t>
            </a:r>
            <a:r>
              <a:rPr lang="en-US" dirty="0" smtClean="0">
                <a:solidFill>
                  <a:srgbClr val="C00000"/>
                </a:solidFill>
              </a:rPr>
              <a:t>an IS</a:t>
            </a:r>
            <a:r>
              <a:rPr lang="en-US" dirty="0" smtClean="0"/>
              <a:t>.</a:t>
            </a:r>
          </a:p>
          <a:p>
            <a:pPr marL="0" indent="0">
              <a:buNone/>
            </a:pPr>
            <a:r>
              <a:rPr lang="en-US" sz="2800" dirty="0" smtClean="0">
                <a:solidFill>
                  <a:srgbClr val="C00000"/>
                </a:solidFill>
              </a:rPr>
              <a:t>*Know the needs of the intended/ perspective users</a:t>
            </a:r>
          </a:p>
          <a:p>
            <a:r>
              <a:rPr lang="en-US" dirty="0" smtClean="0"/>
              <a:t>Deliverable:</a:t>
            </a:r>
          </a:p>
          <a:p>
            <a:pPr lvl="1"/>
            <a:r>
              <a:rPr lang="en-US" dirty="0" smtClean="0"/>
              <a:t>A </a:t>
            </a:r>
            <a:r>
              <a:rPr lang="en-US" dirty="0"/>
              <a:t>set of system </a:t>
            </a:r>
            <a:r>
              <a:rPr lang="en-US" dirty="0" smtClean="0"/>
              <a:t>requirements (or </a:t>
            </a:r>
            <a:r>
              <a:rPr lang="en-US" dirty="0" smtClean="0">
                <a:solidFill>
                  <a:srgbClr val="C00000"/>
                </a:solidFill>
              </a:rPr>
              <a:t>User Requirements</a:t>
            </a:r>
            <a:r>
              <a:rPr lang="en-US" dirty="0" smtClean="0"/>
              <a:t>)</a:t>
            </a:r>
            <a:endParaRPr lang="en-US" dirty="0"/>
          </a:p>
        </p:txBody>
      </p:sp>
      <p:cxnSp>
        <p:nvCxnSpPr>
          <p:cNvPr id="3" name="Straight Arrow Connector 2"/>
          <p:cNvCxnSpPr/>
          <p:nvPr/>
        </p:nvCxnSpPr>
        <p:spPr>
          <a:xfrm flipH="1" flipV="1">
            <a:off x="1676400" y="1752600"/>
            <a:ext cx="990600" cy="403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11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76200"/>
            <a:ext cx="8153399" cy="914400"/>
          </a:xfrm>
        </p:spPr>
        <p:txBody>
          <a:bodyPr>
            <a:normAutofit/>
          </a:bodyPr>
          <a:lstStyle/>
          <a:p>
            <a:r>
              <a:rPr lang="en-US" dirty="0" smtClean="0">
                <a:solidFill>
                  <a:srgbClr val="C00000"/>
                </a:solidFill>
              </a:rPr>
              <a:t>Development Team </a:t>
            </a:r>
            <a:endParaRPr lang="en-US" dirty="0">
              <a:solidFill>
                <a:srgbClr val="C00000"/>
              </a:solidFill>
            </a:endParaRPr>
          </a:p>
        </p:txBody>
      </p:sp>
      <p:sp>
        <p:nvSpPr>
          <p:cNvPr id="6" name="Content Placeholder 5"/>
          <p:cNvSpPr>
            <a:spLocks noGrp="1"/>
          </p:cNvSpPr>
          <p:nvPr>
            <p:ph sz="quarter" idx="15"/>
          </p:nvPr>
        </p:nvSpPr>
        <p:spPr/>
        <p:txBody>
          <a:bodyPr/>
          <a:lstStyle/>
          <a:p>
            <a:r>
              <a:rPr lang="en-US" dirty="0" smtClean="0">
                <a:solidFill>
                  <a:srgbClr val="FF0000"/>
                </a:solidFill>
              </a:rPr>
              <a:t>Users</a:t>
            </a:r>
          </a:p>
          <a:p>
            <a:r>
              <a:rPr lang="en-US" dirty="0" smtClean="0"/>
              <a:t>Systems analysts </a:t>
            </a:r>
            <a:r>
              <a:rPr lang="en-US" dirty="0" smtClean="0">
                <a:solidFill>
                  <a:srgbClr val="C00000"/>
                </a:solidFill>
              </a:rPr>
              <a:t>(IS professionals)</a:t>
            </a:r>
          </a:p>
          <a:p>
            <a:r>
              <a:rPr lang="en-US" dirty="0" smtClean="0"/>
              <a:t>Programmers </a:t>
            </a:r>
            <a:r>
              <a:rPr lang="en-US" dirty="0" smtClean="0">
                <a:solidFill>
                  <a:srgbClr val="C00000"/>
                </a:solidFill>
              </a:rPr>
              <a:t>(CS professionals)</a:t>
            </a:r>
          </a:p>
          <a:p>
            <a:r>
              <a:rPr lang="en-US" dirty="0" smtClean="0"/>
              <a:t>Technical specialists </a:t>
            </a:r>
            <a:r>
              <a:rPr lang="en-US" dirty="0" smtClean="0">
                <a:solidFill>
                  <a:srgbClr val="C00000"/>
                </a:solidFill>
              </a:rPr>
              <a:t>(telecom/net; DB; security…)</a:t>
            </a:r>
          </a:p>
          <a:p>
            <a:endParaRPr lang="en-US" sz="2400" dirty="0"/>
          </a:p>
          <a:p>
            <a:r>
              <a:rPr lang="en-US" dirty="0" smtClean="0"/>
              <a:t>Systems stakeholders</a:t>
            </a:r>
          </a:p>
          <a:p>
            <a:endParaRPr lang="en-US" dirty="0"/>
          </a:p>
        </p:txBody>
      </p:sp>
      <p:sp>
        <p:nvSpPr>
          <p:cNvPr id="2" name="Right Arrow 1"/>
          <p:cNvSpPr/>
          <p:nvPr/>
        </p:nvSpPr>
        <p:spPr>
          <a:xfrm>
            <a:off x="2667000" y="5797551"/>
            <a:ext cx="6172200" cy="990600"/>
          </a:xfrm>
          <a:prstGeom prst="rightArrow">
            <a:avLst>
              <a:gd name="adj1" fmla="val 6786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CRITICAL: User requirements</a:t>
            </a:r>
            <a:endParaRPr lang="en-US" sz="3200" b="1" dirty="0"/>
          </a:p>
        </p:txBody>
      </p:sp>
    </p:spTree>
    <p:extLst>
      <p:ext uri="{BB962C8B-B14F-4D97-AF65-F5344CB8AC3E}">
        <p14:creationId xmlns:p14="http://schemas.microsoft.com/office/powerpoint/2010/main" val="166178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381000"/>
            <a:ext cx="8153400" cy="609600"/>
          </a:xfrm>
        </p:spPr>
        <p:txBody>
          <a:bodyPr/>
          <a:lstStyle/>
          <a:p>
            <a:r>
              <a:rPr lang="en-US" altLang="en-US" dirty="0" smtClean="0"/>
              <a:t>    </a:t>
            </a:r>
            <a:r>
              <a:rPr lang="en-US" altLang="en-US" sz="3200" b="1" dirty="0" smtClean="0">
                <a:solidFill>
                  <a:srgbClr val="C00000"/>
                </a:solidFill>
              </a:rPr>
              <a:t>An IS Project Gone Astray</a:t>
            </a:r>
          </a:p>
        </p:txBody>
      </p:sp>
      <p:pic>
        <p:nvPicPr>
          <p:cNvPr id="10243" name="Picture 2" descr="http://www.compulegal.eu/images/Projectdefini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8" y="1098550"/>
            <a:ext cx="7859712"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Footer Placeholder 4"/>
          <p:cNvSpPr>
            <a:spLocks noGrp="1"/>
          </p:cNvSpPr>
          <p:nvPr>
            <p:ph type="ftr" sz="quarter" idx="4294967295"/>
          </p:nvPr>
        </p:nvSpPr>
        <p:spPr bwMode="auto">
          <a:xfrm>
            <a:off x="2590800" y="6477000"/>
            <a:ext cx="4191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Rainer &amp; Cegielski, (C) Wiley 2010; </a:t>
            </a:r>
          </a:p>
        </p:txBody>
      </p:sp>
    </p:spTree>
    <p:extLst>
      <p:ext uri="{BB962C8B-B14F-4D97-AF65-F5344CB8AC3E}">
        <p14:creationId xmlns:p14="http://schemas.microsoft.com/office/powerpoint/2010/main" val="696403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solidFill>
                  <a:srgbClr val="C00000"/>
                </a:solidFill>
              </a:rPr>
              <a:t>Fig 14-3: User involvement in different stages</a:t>
            </a:r>
            <a:endParaRPr lang="en-US"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33</a:t>
            </a:fld>
            <a:endParaRPr lang="en-US" dirty="0"/>
          </a:p>
        </p:txBody>
      </p:sp>
      <p:pic>
        <p:nvPicPr>
          <p:cNvPr id="5" name="Content Placeholder 4"/>
          <p:cNvPicPr>
            <a:picLocks noGrp="1" noChangeAspect="1"/>
          </p:cNvPicPr>
          <p:nvPr>
            <p:ph sz="quarter" idx="15"/>
          </p:nvPr>
        </p:nvPicPr>
        <p:blipFill>
          <a:blip r:embed="rId2"/>
          <a:stretch>
            <a:fillRect/>
          </a:stretch>
        </p:blipFill>
        <p:spPr>
          <a:xfrm>
            <a:off x="493486" y="2142307"/>
            <a:ext cx="7696200" cy="4396605"/>
          </a:xfrm>
          <a:prstGeom prst="rect">
            <a:avLst/>
          </a:prstGeom>
        </p:spPr>
      </p:pic>
    </p:spTree>
    <p:extLst>
      <p:ext uri="{BB962C8B-B14F-4D97-AF65-F5344CB8AC3E}">
        <p14:creationId xmlns:p14="http://schemas.microsoft.com/office/powerpoint/2010/main" val="3365248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SLDC:</a:t>
            </a:r>
          </a:p>
          <a:p>
            <a:r>
              <a:rPr lang="en-US" dirty="0" smtClean="0"/>
              <a:t>Systems Design</a:t>
            </a:r>
            <a:endParaRPr lang="en-US" dirty="0"/>
          </a:p>
        </p:txBody>
      </p:sp>
      <p:sp>
        <p:nvSpPr>
          <p:cNvPr id="6" name="Content Placeholder 5"/>
          <p:cNvSpPr>
            <a:spLocks noGrp="1"/>
          </p:cNvSpPr>
          <p:nvPr>
            <p:ph sz="quarter" idx="15"/>
          </p:nvPr>
        </p:nvSpPr>
        <p:spPr/>
        <p:txBody>
          <a:bodyPr>
            <a:normAutofit/>
          </a:bodyPr>
          <a:lstStyle/>
          <a:p>
            <a:pPr marL="0" indent="0">
              <a:buNone/>
            </a:pPr>
            <a:r>
              <a:rPr lang="en-US" dirty="0"/>
              <a:t>D</a:t>
            </a:r>
            <a:r>
              <a:rPr lang="en-US" dirty="0" smtClean="0"/>
              <a:t>escribes </a:t>
            </a:r>
            <a:r>
              <a:rPr lang="en-US" dirty="0">
                <a:solidFill>
                  <a:srgbClr val="C00000"/>
                </a:solidFill>
              </a:rPr>
              <a:t>how</a:t>
            </a:r>
            <a:r>
              <a:rPr lang="en-US" dirty="0"/>
              <a:t> the system will </a:t>
            </a:r>
            <a:r>
              <a:rPr lang="en-US" dirty="0">
                <a:solidFill>
                  <a:srgbClr val="C00000"/>
                </a:solidFill>
              </a:rPr>
              <a:t>resolve</a:t>
            </a:r>
            <a:r>
              <a:rPr lang="en-US" dirty="0"/>
              <a:t> the business </a:t>
            </a:r>
            <a:r>
              <a:rPr lang="en-US" dirty="0">
                <a:solidFill>
                  <a:srgbClr val="C00000"/>
                </a:solidFill>
              </a:rPr>
              <a:t>problem</a:t>
            </a:r>
            <a:r>
              <a:rPr lang="en-US" dirty="0"/>
              <a:t>.</a:t>
            </a:r>
          </a:p>
          <a:p>
            <a:r>
              <a:rPr lang="en-US" dirty="0" smtClean="0"/>
              <a:t>Deliverable</a:t>
            </a:r>
            <a:r>
              <a:rPr lang="en-US" dirty="0"/>
              <a:t>: </a:t>
            </a:r>
            <a:endParaRPr lang="en-US" dirty="0" smtClean="0"/>
          </a:p>
          <a:p>
            <a:pPr lvl="1"/>
            <a:r>
              <a:rPr lang="en-US" dirty="0" smtClean="0"/>
              <a:t>a </a:t>
            </a:r>
            <a:r>
              <a:rPr lang="en-US" dirty="0"/>
              <a:t>set of </a:t>
            </a:r>
            <a:r>
              <a:rPr lang="en-US" dirty="0">
                <a:solidFill>
                  <a:srgbClr val="C00000"/>
                </a:solidFill>
              </a:rPr>
              <a:t>technical</a:t>
            </a:r>
            <a:r>
              <a:rPr lang="en-US" dirty="0"/>
              <a:t> system </a:t>
            </a:r>
            <a:r>
              <a:rPr lang="en-US" u="sng" dirty="0">
                <a:solidFill>
                  <a:srgbClr val="C00000"/>
                </a:solidFill>
              </a:rPr>
              <a:t>specifications</a:t>
            </a:r>
            <a:r>
              <a:rPr lang="en-US" dirty="0" smtClean="0"/>
              <a:t>.</a:t>
            </a:r>
          </a:p>
          <a:p>
            <a:r>
              <a:rPr lang="en-US" dirty="0" smtClean="0"/>
              <a:t>Scope Creep </a:t>
            </a:r>
            <a:r>
              <a:rPr lang="en-US" dirty="0" smtClean="0">
                <a:solidFill>
                  <a:srgbClr val="C00000"/>
                </a:solidFill>
              </a:rPr>
              <a:t>(!!)</a:t>
            </a:r>
            <a:endParaRPr lang="en-US" dirty="0">
              <a:solidFill>
                <a:srgbClr val="C00000"/>
              </a:solidFill>
            </a:endParaRPr>
          </a:p>
        </p:txBody>
      </p:sp>
      <p:sp>
        <p:nvSpPr>
          <p:cNvPr id="2" name="Striped Right Arrow 1"/>
          <p:cNvSpPr/>
          <p:nvPr/>
        </p:nvSpPr>
        <p:spPr>
          <a:xfrm rot="854103">
            <a:off x="3977787" y="5222116"/>
            <a:ext cx="4122979" cy="5995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253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457200" y="457200"/>
            <a:ext cx="8229600" cy="1143000"/>
          </a:xfrm>
        </p:spPr>
        <p:txBody>
          <a:bodyPr/>
          <a:lstStyle/>
          <a:p>
            <a:pPr eaLnBrk="1" hangingPunct="1"/>
            <a:r>
              <a:rPr lang="en-US" altLang="en-US" sz="3600" b="1" dirty="0" smtClean="0">
                <a:solidFill>
                  <a:srgbClr val="C00000"/>
                </a:solidFill>
              </a:rPr>
              <a:t>Scope creep in sys </a:t>
            </a:r>
            <a:r>
              <a:rPr lang="en-US" altLang="en-US" sz="3600" b="1" dirty="0" err="1" smtClean="0">
                <a:solidFill>
                  <a:srgbClr val="C00000"/>
                </a:solidFill>
              </a:rPr>
              <a:t>proj</a:t>
            </a:r>
            <a:r>
              <a:rPr lang="en-US" altLang="en-US" sz="3600" b="1" dirty="0" smtClean="0">
                <a:solidFill>
                  <a:srgbClr val="C00000"/>
                </a:solidFill>
              </a:rPr>
              <a:t> failure</a:t>
            </a:r>
            <a:endParaRPr lang="en-US" altLang="en-US" sz="3600" b="1" dirty="0" smtClean="0"/>
          </a:p>
        </p:txBody>
      </p:sp>
      <p:sp>
        <p:nvSpPr>
          <p:cNvPr id="9219" name="Rectangle 3"/>
          <p:cNvSpPr>
            <a:spLocks noGrp="1" noChangeArrowheads="1"/>
          </p:cNvSpPr>
          <p:nvPr>
            <p:ph type="body" idx="1"/>
          </p:nvPr>
        </p:nvSpPr>
        <p:spPr>
          <a:xfrm>
            <a:off x="457200" y="1981200"/>
            <a:ext cx="8686800" cy="4876800"/>
          </a:xfrm>
        </p:spPr>
        <p:txBody>
          <a:bodyPr/>
          <a:lstStyle/>
          <a:p>
            <a:pPr marL="0" indent="0" eaLnBrk="1" hangingPunct="1">
              <a:buNone/>
            </a:pPr>
            <a:r>
              <a:rPr lang="en-US" altLang="en-US" sz="2800" dirty="0" smtClean="0">
                <a:solidFill>
                  <a:srgbClr val="FF0000"/>
                </a:solidFill>
                <a:ea typeface="Times New Roman" panose="02020603050405020304" pitchFamily="18" charset="0"/>
                <a:cs typeface="Courier New" panose="02070309020205020404" pitchFamily="49" charset="0"/>
              </a:rPr>
              <a:t>Primary reasons </a:t>
            </a:r>
            <a:r>
              <a:rPr lang="en-US" altLang="en-US" sz="2800" dirty="0" smtClean="0">
                <a:ea typeface="Times New Roman" panose="02020603050405020304" pitchFamily="18" charset="0"/>
                <a:cs typeface="Courier New" panose="02070309020205020404" pitchFamily="49" charset="0"/>
              </a:rPr>
              <a:t>for project failure</a:t>
            </a:r>
          </a:p>
          <a:p>
            <a:pPr marL="990600" lvl="1" indent="-533400" eaLnBrk="1" hangingPunct="1"/>
            <a:r>
              <a:rPr lang="en-US" altLang="en-US" dirty="0" smtClean="0">
                <a:ea typeface="Times New Roman" panose="02020603050405020304" pitchFamily="18" charset="0"/>
                <a:cs typeface="Courier New" panose="02070309020205020404" pitchFamily="49" charset="0"/>
              </a:rPr>
              <a:t>Unclear or missing business requirements: </a:t>
            </a:r>
            <a:r>
              <a:rPr lang="en-US" altLang="en-US" dirty="0" smtClean="0">
                <a:solidFill>
                  <a:srgbClr val="C00000"/>
                </a:solidFill>
                <a:ea typeface="Times New Roman" panose="02020603050405020304" pitchFamily="18" charset="0"/>
                <a:cs typeface="Courier New" panose="02070309020205020404" pitchFamily="49" charset="0"/>
              </a:rPr>
              <a:t>Cartoon frames #1&amp;2</a:t>
            </a:r>
          </a:p>
          <a:p>
            <a:pPr marL="990600" lvl="1" indent="-533400" eaLnBrk="1" hangingPunct="1"/>
            <a:r>
              <a:rPr lang="en-US" altLang="en-US" dirty="0" smtClean="0">
                <a:ea typeface="Times New Roman" panose="02020603050405020304" pitchFamily="18" charset="0"/>
                <a:cs typeface="Courier New" panose="02070309020205020404" pitchFamily="49" charset="0"/>
              </a:rPr>
              <a:t>Skipping SDLC phases: </a:t>
            </a:r>
            <a:r>
              <a:rPr lang="en-US" altLang="en-US" dirty="0" smtClean="0">
                <a:solidFill>
                  <a:srgbClr val="C00000"/>
                </a:solidFill>
                <a:ea typeface="Times New Roman" panose="02020603050405020304" pitchFamily="18" charset="0"/>
                <a:cs typeface="Courier New" panose="02070309020205020404" pitchFamily="49" charset="0"/>
              </a:rPr>
              <a:t>out of control</a:t>
            </a:r>
          </a:p>
          <a:p>
            <a:pPr marL="990600" lvl="1" indent="-533400" eaLnBrk="1" hangingPunct="1"/>
            <a:r>
              <a:rPr lang="en-US" altLang="en-US" dirty="0" smtClean="0">
                <a:ea typeface="Times New Roman" panose="02020603050405020304" pitchFamily="18" charset="0"/>
                <a:cs typeface="Courier New" panose="02070309020205020404" pitchFamily="49" charset="0"/>
              </a:rPr>
              <a:t>Failure to manage project scope	</a:t>
            </a:r>
          </a:p>
          <a:p>
            <a:pPr marL="1371600" lvl="2" indent="-457200" eaLnBrk="1" hangingPunct="1"/>
            <a:r>
              <a:rPr lang="en-US" altLang="en-US" sz="2800" b="1" dirty="0" smtClean="0">
                <a:solidFill>
                  <a:srgbClr val="FF0000"/>
                </a:solidFill>
                <a:ea typeface="Times New Roman" panose="02020603050405020304" pitchFamily="18" charset="0"/>
                <a:cs typeface="Courier New" panose="02070309020205020404" pitchFamily="49" charset="0"/>
              </a:rPr>
              <a:t>Scope creep</a:t>
            </a:r>
            <a:endParaRPr lang="en-US" altLang="en-US" sz="2800" dirty="0" smtClean="0">
              <a:solidFill>
                <a:srgbClr val="FF0000"/>
              </a:solidFill>
              <a:ea typeface="Times New Roman" panose="02020603050405020304" pitchFamily="18" charset="0"/>
              <a:cs typeface="Courier New" panose="02070309020205020404" pitchFamily="49" charset="0"/>
            </a:endParaRPr>
          </a:p>
          <a:p>
            <a:pPr marL="1371600" lvl="2" indent="-457200" eaLnBrk="1" hangingPunct="1"/>
            <a:r>
              <a:rPr lang="en-US" altLang="en-US" sz="2800" b="1" dirty="0" smtClean="0">
                <a:ea typeface="Times New Roman" panose="02020603050405020304" pitchFamily="18" charset="0"/>
                <a:cs typeface="Courier New" panose="02070309020205020404" pitchFamily="49" charset="0"/>
              </a:rPr>
              <a:t>Feature creep </a:t>
            </a:r>
            <a:endParaRPr lang="en-US" altLang="en-US" sz="2800" dirty="0" smtClean="0">
              <a:ea typeface="Times New Roman" panose="02020603050405020304" pitchFamily="18" charset="0"/>
              <a:cs typeface="Courier New" panose="02070309020205020404" pitchFamily="49" charset="0"/>
            </a:endParaRPr>
          </a:p>
          <a:p>
            <a:pPr marL="990600" lvl="1" indent="-533400" eaLnBrk="1" hangingPunct="1"/>
            <a:r>
              <a:rPr lang="en-US" altLang="en-US" dirty="0" smtClean="0">
                <a:ea typeface="Times New Roman" panose="02020603050405020304" pitchFamily="18" charset="0"/>
                <a:cs typeface="Courier New" panose="02070309020205020404" pitchFamily="49" charset="0"/>
              </a:rPr>
              <a:t>Failure to manage project plan</a:t>
            </a:r>
          </a:p>
          <a:p>
            <a:pPr marL="990600" lvl="1" indent="-533400" eaLnBrk="1" hangingPunct="1"/>
            <a:r>
              <a:rPr lang="en-US" altLang="en-US" dirty="0" smtClean="0">
                <a:ea typeface="Times New Roman" panose="02020603050405020304" pitchFamily="18" charset="0"/>
                <a:cs typeface="Courier New" panose="02070309020205020404" pitchFamily="49" charset="0"/>
              </a:rPr>
              <a:t>Changing technology </a:t>
            </a:r>
          </a:p>
        </p:txBody>
      </p:sp>
    </p:spTree>
    <p:extLst>
      <p:ext uri="{BB962C8B-B14F-4D97-AF65-F5344CB8AC3E}">
        <p14:creationId xmlns:p14="http://schemas.microsoft.com/office/powerpoint/2010/main" val="152453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Systems Design: </a:t>
            </a:r>
          </a:p>
          <a:p>
            <a:r>
              <a:rPr lang="en-US" dirty="0" smtClean="0"/>
              <a:t>Technical Specifications</a:t>
            </a:r>
            <a:endParaRPr lang="en-US" dirty="0"/>
          </a:p>
        </p:txBody>
      </p:sp>
      <p:sp>
        <p:nvSpPr>
          <p:cNvPr id="5" name="Content Placeholder 4"/>
          <p:cNvSpPr>
            <a:spLocks noGrp="1"/>
          </p:cNvSpPr>
          <p:nvPr>
            <p:ph sz="quarter" idx="15"/>
          </p:nvPr>
        </p:nvSpPr>
        <p:spPr>
          <a:xfrm>
            <a:off x="381000" y="2133600"/>
            <a:ext cx="8229600" cy="4267200"/>
          </a:xfrm>
        </p:spPr>
        <p:txBody>
          <a:bodyPr>
            <a:normAutofit lnSpcReduction="10000"/>
          </a:bodyPr>
          <a:lstStyle/>
          <a:p>
            <a:r>
              <a:rPr lang="en-US" dirty="0"/>
              <a:t>Technical Specifications include following:</a:t>
            </a:r>
          </a:p>
          <a:p>
            <a:pPr lvl="1"/>
            <a:r>
              <a:rPr lang="en-US" dirty="0"/>
              <a:t>System outputs, inputs, and user interfaces</a:t>
            </a:r>
          </a:p>
          <a:p>
            <a:pPr lvl="1"/>
            <a:r>
              <a:rPr lang="en-US" dirty="0"/>
              <a:t>Hardware, software, databases, telecommunications, personnel, and procedures</a:t>
            </a:r>
          </a:p>
          <a:p>
            <a:r>
              <a:rPr lang="en-US" dirty="0"/>
              <a:t> </a:t>
            </a:r>
            <a:r>
              <a:rPr lang="en-US" dirty="0" smtClean="0"/>
              <a:t>A </a:t>
            </a:r>
            <a:r>
              <a:rPr lang="en-US" dirty="0">
                <a:solidFill>
                  <a:srgbClr val="0033CC"/>
                </a:solidFill>
              </a:rPr>
              <a:t>blueprint</a:t>
            </a:r>
            <a:r>
              <a:rPr lang="en-US" dirty="0"/>
              <a:t> of </a:t>
            </a:r>
            <a:r>
              <a:rPr lang="en-US" dirty="0">
                <a:solidFill>
                  <a:srgbClr val="C00000"/>
                </a:solidFill>
              </a:rPr>
              <a:t>how</a:t>
            </a:r>
            <a:r>
              <a:rPr lang="en-US" dirty="0"/>
              <a:t> these </a:t>
            </a:r>
            <a:r>
              <a:rPr lang="en-US" dirty="0">
                <a:solidFill>
                  <a:srgbClr val="C00000"/>
                </a:solidFill>
              </a:rPr>
              <a:t>components</a:t>
            </a:r>
            <a:r>
              <a:rPr lang="en-US" dirty="0"/>
              <a:t> are </a:t>
            </a:r>
            <a:r>
              <a:rPr lang="en-US" dirty="0" smtClean="0"/>
              <a:t>integrated</a:t>
            </a:r>
            <a:endParaRPr lang="en-US" dirty="0"/>
          </a:p>
        </p:txBody>
      </p:sp>
    </p:spTree>
    <p:extLst>
      <p:ext uri="{BB962C8B-B14F-4D97-AF65-F5344CB8AC3E}">
        <p14:creationId xmlns:p14="http://schemas.microsoft.com/office/powerpoint/2010/main" val="3196663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SDLC:</a:t>
            </a:r>
          </a:p>
          <a:p>
            <a:r>
              <a:rPr lang="en-US" dirty="0" smtClean="0"/>
              <a:t>Programming </a:t>
            </a:r>
            <a:r>
              <a:rPr lang="en-US" dirty="0"/>
              <a:t>and </a:t>
            </a:r>
            <a:r>
              <a:rPr lang="en-US" dirty="0" smtClean="0"/>
              <a:t>Testing</a:t>
            </a:r>
            <a:endParaRPr lang="en-US" dirty="0"/>
          </a:p>
        </p:txBody>
      </p:sp>
      <p:sp>
        <p:nvSpPr>
          <p:cNvPr id="6" name="Content Placeholder 5"/>
          <p:cNvSpPr>
            <a:spLocks noGrp="1"/>
          </p:cNvSpPr>
          <p:nvPr>
            <p:ph sz="quarter" idx="15"/>
          </p:nvPr>
        </p:nvSpPr>
        <p:spPr/>
        <p:txBody>
          <a:bodyPr/>
          <a:lstStyle/>
          <a:p>
            <a:r>
              <a:rPr lang="en-US" dirty="0" smtClean="0"/>
              <a:t>Programming</a:t>
            </a:r>
          </a:p>
          <a:p>
            <a:r>
              <a:rPr lang="en-US" dirty="0" smtClean="0"/>
              <a:t>Testing</a:t>
            </a:r>
          </a:p>
          <a:p>
            <a:pPr lvl="1"/>
            <a:r>
              <a:rPr lang="en-US" b="1" dirty="0">
                <a:hlinkClick r:id="rId3"/>
              </a:rPr>
              <a:t>Types</a:t>
            </a:r>
            <a:r>
              <a:rPr lang="en-US" b="1" u="sng" dirty="0">
                <a:hlinkClick r:id="rId3"/>
              </a:rPr>
              <a:t> </a:t>
            </a:r>
            <a:r>
              <a:rPr lang="en-US" b="1" dirty="0"/>
              <a:t>of software </a:t>
            </a:r>
            <a:r>
              <a:rPr lang="en-US" b="1" dirty="0" smtClean="0"/>
              <a:t>Testing</a:t>
            </a:r>
          </a:p>
          <a:p>
            <a:pPr lvl="2"/>
            <a:r>
              <a:rPr lang="en-US" b="1" dirty="0" smtClean="0">
                <a:solidFill>
                  <a:srgbClr val="C00000"/>
                </a:solidFill>
              </a:rPr>
              <a:t>Program/module </a:t>
            </a:r>
            <a:r>
              <a:rPr lang="en-US" b="1" dirty="0" smtClean="0">
                <a:solidFill>
                  <a:srgbClr val="0033CC"/>
                </a:solidFill>
              </a:rPr>
              <a:t>- programmers</a:t>
            </a:r>
          </a:p>
          <a:p>
            <a:pPr lvl="2"/>
            <a:r>
              <a:rPr lang="en-US" b="1" dirty="0" smtClean="0">
                <a:solidFill>
                  <a:srgbClr val="C00000"/>
                </a:solidFill>
              </a:rPr>
              <a:t>System </a:t>
            </a:r>
            <a:r>
              <a:rPr lang="en-US" b="1" dirty="0" smtClean="0">
                <a:solidFill>
                  <a:srgbClr val="0033CC"/>
                </a:solidFill>
              </a:rPr>
              <a:t>- analysts</a:t>
            </a:r>
          </a:p>
          <a:p>
            <a:pPr lvl="2"/>
            <a:r>
              <a:rPr lang="en-US" b="1" dirty="0" smtClean="0">
                <a:solidFill>
                  <a:srgbClr val="C00000"/>
                </a:solidFill>
              </a:rPr>
              <a:t>Acceptance </a:t>
            </a:r>
            <a:r>
              <a:rPr lang="en-US" b="1" dirty="0" smtClean="0">
                <a:solidFill>
                  <a:srgbClr val="0033CC"/>
                </a:solidFill>
              </a:rPr>
              <a:t>– users! “Beta”</a:t>
            </a:r>
            <a:endParaRPr lang="en-US" b="1" dirty="0">
              <a:solidFill>
                <a:srgbClr val="0033CC"/>
              </a:solidFill>
            </a:endParaRPr>
          </a:p>
          <a:p>
            <a:pPr lvl="1"/>
            <a:endParaRPr lang="en-US" dirty="0"/>
          </a:p>
        </p:txBody>
      </p:sp>
    </p:spTree>
    <p:extLst>
      <p:ext uri="{BB962C8B-B14F-4D97-AF65-F5344CB8AC3E}">
        <p14:creationId xmlns:p14="http://schemas.microsoft.com/office/powerpoint/2010/main" val="2545823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SDLC:</a:t>
            </a:r>
          </a:p>
          <a:p>
            <a:r>
              <a:rPr lang="en-US" dirty="0" smtClean="0"/>
              <a:t>Implementation</a:t>
            </a:r>
            <a:endParaRPr lang="en-US" dirty="0"/>
          </a:p>
        </p:txBody>
      </p:sp>
      <p:sp>
        <p:nvSpPr>
          <p:cNvPr id="6" name="Content Placeholder 5"/>
          <p:cNvSpPr>
            <a:spLocks noGrp="1"/>
          </p:cNvSpPr>
          <p:nvPr>
            <p:ph sz="quarter" idx="15"/>
          </p:nvPr>
        </p:nvSpPr>
        <p:spPr/>
        <p:txBody>
          <a:bodyPr>
            <a:normAutofit fontScale="85000" lnSpcReduction="10000"/>
          </a:bodyPr>
          <a:lstStyle/>
          <a:p>
            <a:r>
              <a:rPr lang="en-US" dirty="0" smtClean="0"/>
              <a:t>Implementation</a:t>
            </a:r>
          </a:p>
          <a:p>
            <a:pPr lvl="1"/>
            <a:r>
              <a:rPr lang="en-US" dirty="0" smtClean="0">
                <a:solidFill>
                  <a:srgbClr val="C00000"/>
                </a:solidFill>
              </a:rPr>
              <a:t>Change management: against resistance</a:t>
            </a:r>
          </a:p>
          <a:p>
            <a:pPr lvl="1"/>
            <a:r>
              <a:rPr lang="en-US" dirty="0" smtClean="0">
                <a:solidFill>
                  <a:srgbClr val="C00000"/>
                </a:solidFill>
              </a:rPr>
              <a:t>Training </a:t>
            </a:r>
          </a:p>
          <a:p>
            <a:pPr lvl="1"/>
            <a:r>
              <a:rPr lang="en-US" dirty="0" smtClean="0">
                <a:solidFill>
                  <a:srgbClr val="C00000"/>
                </a:solidFill>
              </a:rPr>
              <a:t>Related org changes: </a:t>
            </a:r>
            <a:r>
              <a:rPr lang="en-US" dirty="0" smtClean="0">
                <a:solidFill>
                  <a:srgbClr val="0033CC"/>
                </a:solidFill>
              </a:rPr>
              <a:t>streamline to fit sys</a:t>
            </a:r>
          </a:p>
          <a:p>
            <a:pPr lvl="1"/>
            <a:r>
              <a:rPr lang="en-US" dirty="0" smtClean="0">
                <a:solidFill>
                  <a:srgbClr val="C00000"/>
                </a:solidFill>
              </a:rPr>
              <a:t>Related cultural changes</a:t>
            </a:r>
          </a:p>
          <a:p>
            <a:r>
              <a:rPr lang="en-US" dirty="0" smtClean="0"/>
              <a:t>Major </a:t>
            </a:r>
            <a:r>
              <a:rPr lang="en-US" dirty="0" smtClean="0">
                <a:solidFill>
                  <a:srgbClr val="0033CC"/>
                </a:solidFill>
              </a:rPr>
              <a:t>Conversion Strategies: Old </a:t>
            </a:r>
            <a:r>
              <a:rPr lang="en-US" dirty="0" smtClean="0">
                <a:solidFill>
                  <a:srgbClr val="0033CC"/>
                </a:solidFill>
                <a:sym typeface="Wingdings" panose="05000000000000000000" pitchFamily="2" charset="2"/>
              </a:rPr>
              <a:t> New</a:t>
            </a:r>
            <a:endParaRPr lang="en-US" dirty="0" smtClean="0">
              <a:solidFill>
                <a:srgbClr val="0033CC"/>
              </a:solidFill>
            </a:endParaRPr>
          </a:p>
          <a:p>
            <a:pPr lvl="1"/>
            <a:r>
              <a:rPr lang="en-US" dirty="0" smtClean="0"/>
              <a:t>Direct: </a:t>
            </a:r>
            <a:r>
              <a:rPr lang="en-US" dirty="0" smtClean="0">
                <a:solidFill>
                  <a:srgbClr val="0033CC"/>
                </a:solidFill>
              </a:rPr>
              <a:t>stop the old, start new. Risky </a:t>
            </a:r>
          </a:p>
          <a:p>
            <a:pPr lvl="1"/>
            <a:r>
              <a:rPr lang="en-US" dirty="0" smtClean="0"/>
              <a:t>Parallel: </a:t>
            </a:r>
            <a:r>
              <a:rPr lang="en-US" dirty="0" smtClean="0">
                <a:solidFill>
                  <a:srgbClr val="0033CC"/>
                </a:solidFill>
              </a:rPr>
              <a:t>safe</a:t>
            </a:r>
            <a:r>
              <a:rPr lang="en-US" dirty="0" smtClean="0"/>
              <a:t> – </a:t>
            </a:r>
            <a:r>
              <a:rPr lang="en-US" u="sng" dirty="0" smtClean="0">
                <a:solidFill>
                  <a:srgbClr val="0033CC"/>
                </a:solidFill>
              </a:rPr>
              <a:t>BOTH new/old</a:t>
            </a:r>
            <a:r>
              <a:rPr lang="en-US" dirty="0" smtClean="0">
                <a:solidFill>
                  <a:srgbClr val="0033CC"/>
                </a:solidFill>
              </a:rPr>
              <a:t> </a:t>
            </a:r>
            <a:r>
              <a:rPr lang="en-US" dirty="0" smtClean="0"/>
              <a:t>are running. $$$</a:t>
            </a:r>
          </a:p>
          <a:p>
            <a:pPr lvl="1"/>
            <a:r>
              <a:rPr lang="en-US" dirty="0" smtClean="0"/>
              <a:t>Pilot: </a:t>
            </a:r>
            <a:r>
              <a:rPr lang="en-US" sz="2400" dirty="0" smtClean="0">
                <a:solidFill>
                  <a:srgbClr val="0033CC"/>
                </a:solidFill>
              </a:rPr>
              <a:t>one small part tests, then whole follow suit</a:t>
            </a:r>
          </a:p>
          <a:p>
            <a:pPr lvl="1"/>
            <a:r>
              <a:rPr lang="en-US" dirty="0" smtClean="0"/>
              <a:t>Phased: </a:t>
            </a:r>
            <a:r>
              <a:rPr lang="en-US" sz="2400" dirty="0" smtClean="0">
                <a:solidFill>
                  <a:srgbClr val="0033CC"/>
                </a:solidFill>
              </a:rPr>
              <a:t>one, by one, by one, away from old, into new</a:t>
            </a:r>
          </a:p>
        </p:txBody>
      </p:sp>
    </p:spTree>
    <p:extLst>
      <p:ext uri="{BB962C8B-B14F-4D97-AF65-F5344CB8AC3E}">
        <p14:creationId xmlns:p14="http://schemas.microsoft.com/office/powerpoint/2010/main" val="276432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US" dirty="0" smtClean="0"/>
              <a:t>’S ABOUT BUSINESS 14.4</a:t>
            </a:r>
            <a:endParaRPr lang="en-US" dirty="0"/>
          </a:p>
        </p:txBody>
      </p:sp>
      <p:sp>
        <p:nvSpPr>
          <p:cNvPr id="4" name="Subtitle 3"/>
          <p:cNvSpPr>
            <a:spLocks noGrp="1"/>
          </p:cNvSpPr>
          <p:nvPr>
            <p:ph sz="quarter" idx="16"/>
          </p:nvPr>
        </p:nvSpPr>
        <p:spPr/>
        <p:txBody>
          <a:bodyPr>
            <a:normAutofit/>
          </a:bodyPr>
          <a:lstStyle/>
          <a:p>
            <a:r>
              <a:rPr lang="en-US" dirty="0" smtClean="0"/>
              <a:t>Avon Writes Off </a:t>
            </a:r>
            <a:br>
              <a:rPr lang="en-US" dirty="0" smtClean="0"/>
            </a:br>
            <a:r>
              <a:rPr lang="en-US" dirty="0" smtClean="0"/>
              <a:t>$125 Million </a:t>
            </a:r>
            <a:br>
              <a:rPr lang="en-US" dirty="0" smtClean="0"/>
            </a:br>
            <a:r>
              <a:rPr lang="en-US" dirty="0" smtClean="0"/>
              <a:t>on Failed Software Implementation</a:t>
            </a:r>
          </a:p>
          <a:p>
            <a:pPr lvl="1"/>
            <a:r>
              <a:rPr lang="en-US" dirty="0"/>
              <a:t>Is the Avon failure the fault of Avon? SAP? IBM? All three? Explain your answer.</a:t>
            </a:r>
          </a:p>
          <a:p>
            <a:pPr lvl="1"/>
            <a:r>
              <a:rPr lang="en-US" dirty="0"/>
              <a:t>Recall the discussion of strategic information systems in Chapter 2. Is Avon’s new system a strategic information system? Why or why not? Explain your answer.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24000"/>
            <a:ext cx="24860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108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a:buFont typeface="+mj-lt"/>
              <a:buAutoNum type="arabicPeriod" startAt="3"/>
            </a:pPr>
            <a:r>
              <a:rPr lang="en-US" dirty="0"/>
              <a:t>Enumerate the primary tasks and the importance of each of the six processes involved in the systems development life cycle</a:t>
            </a:r>
            <a:r>
              <a:rPr lang="en-US" dirty="0" smtClean="0"/>
              <a:t>.</a:t>
            </a:r>
          </a:p>
          <a:p>
            <a:pPr>
              <a:buFont typeface="+mj-lt"/>
              <a:buAutoNum type="arabicPeriod" startAt="3"/>
            </a:pPr>
            <a:r>
              <a:rPr lang="en-US" dirty="0" smtClean="0"/>
              <a:t>Describe </a:t>
            </a:r>
            <a:r>
              <a:rPr lang="en-US" dirty="0"/>
              <a:t>alternative development methods and the tools that augment development methods.</a:t>
            </a:r>
          </a:p>
          <a:p>
            <a:pPr>
              <a:buAutoNum type="arabicPeriod" startAt="3"/>
            </a:pPr>
            <a:r>
              <a:rPr lang="en-US" dirty="0"/>
              <a:t>Analyze the process of vendor and soft ware selection.</a:t>
            </a:r>
          </a:p>
        </p:txBody>
      </p:sp>
      <p:sp>
        <p:nvSpPr>
          <p:cNvPr id="5" name="Subtitle 4"/>
          <p:cNvSpPr>
            <a:spLocks noGrp="1"/>
          </p:cNvSpPr>
          <p:nvPr>
            <p:ph type="subTitle" idx="13"/>
          </p:nvPr>
        </p:nvSpPr>
        <p:spPr/>
        <p:txBody>
          <a:bodyPr/>
          <a:lstStyle/>
          <a:p>
            <a:endParaRPr lang="en-US"/>
          </a:p>
        </p:txBody>
      </p:sp>
    </p:spTree>
    <p:extLst>
      <p:ext uri="{BB962C8B-B14F-4D97-AF65-F5344CB8AC3E}">
        <p14:creationId xmlns:p14="http://schemas.microsoft.com/office/powerpoint/2010/main" val="2270085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smtClean="0"/>
              <a:t>SDLC: </a:t>
            </a:r>
            <a:br>
              <a:rPr lang="en-US" dirty="0" smtClean="0"/>
            </a:br>
            <a:r>
              <a:rPr lang="en-US" dirty="0" smtClean="0"/>
              <a:t>Operations &amp; Maintenance</a:t>
            </a:r>
            <a:endParaRPr lang="en-US" dirty="0"/>
          </a:p>
        </p:txBody>
      </p:sp>
      <p:sp>
        <p:nvSpPr>
          <p:cNvPr id="6" name="Content Placeholder 5"/>
          <p:cNvSpPr>
            <a:spLocks noGrp="1"/>
          </p:cNvSpPr>
          <p:nvPr>
            <p:ph sz="quarter" idx="15"/>
          </p:nvPr>
        </p:nvSpPr>
        <p:spPr/>
        <p:txBody>
          <a:bodyPr>
            <a:normAutofit/>
          </a:bodyPr>
          <a:lstStyle/>
          <a:p>
            <a:pPr marL="0" indent="0">
              <a:buNone/>
            </a:pPr>
            <a:r>
              <a:rPr lang="en-US" b="1" dirty="0" smtClean="0"/>
              <a:t>Systems Require Several Types of Maintenance:</a:t>
            </a:r>
            <a:endParaRPr lang="en-US" b="1" dirty="0"/>
          </a:p>
          <a:p>
            <a:r>
              <a:rPr lang="en-US" dirty="0" smtClean="0"/>
              <a:t>Debugging</a:t>
            </a:r>
          </a:p>
          <a:p>
            <a:r>
              <a:rPr lang="en-US" dirty="0" smtClean="0"/>
              <a:t>Updating/upgrading</a:t>
            </a:r>
          </a:p>
          <a:p>
            <a:r>
              <a:rPr lang="en-US" dirty="0" smtClean="0"/>
              <a:t>Adding </a:t>
            </a:r>
            <a:r>
              <a:rPr lang="en-US" dirty="0" smtClean="0">
                <a:solidFill>
                  <a:srgbClr val="0033CC"/>
                </a:solidFill>
              </a:rPr>
              <a:t>(relatively minor) new features</a:t>
            </a:r>
            <a:endParaRPr lang="en-US" dirty="0">
              <a:solidFill>
                <a:srgbClr val="0033CC"/>
              </a:solidFill>
            </a:endParaRPr>
          </a:p>
        </p:txBody>
      </p:sp>
    </p:spTree>
    <p:extLst>
      <p:ext uri="{BB962C8B-B14F-4D97-AF65-F5344CB8AC3E}">
        <p14:creationId xmlns:p14="http://schemas.microsoft.com/office/powerpoint/2010/main" val="28671885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7500" lnSpcReduction="20000"/>
          </a:bodyPr>
          <a:lstStyle/>
          <a:p>
            <a:r>
              <a:rPr lang="en-US" dirty="0" smtClean="0"/>
              <a:t>Figure 14.5: Comparison of user &amp; Developer Involvement Over the SDLC</a:t>
            </a:r>
            <a:endParaRPr lang="en-US" dirty="0"/>
          </a:p>
        </p:txBody>
      </p:sp>
      <p:pic>
        <p:nvPicPr>
          <p:cNvPr id="717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722217" y="1676400"/>
            <a:ext cx="7507383"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36921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t>Alternative Methods and Tools for Systems Development</a:t>
            </a:r>
            <a:endParaRPr lang="en-US" dirty="0"/>
          </a:p>
        </p:txBody>
      </p:sp>
      <p:sp>
        <p:nvSpPr>
          <p:cNvPr id="5" name="Text Placeholder 4"/>
          <p:cNvSpPr>
            <a:spLocks noGrp="1"/>
          </p:cNvSpPr>
          <p:nvPr>
            <p:ph type="body" sz="quarter" idx="14"/>
          </p:nvPr>
        </p:nvSpPr>
        <p:spPr/>
        <p:txBody>
          <a:bodyPr/>
          <a:lstStyle/>
          <a:p>
            <a:r>
              <a:rPr lang="en-US" dirty="0" smtClean="0"/>
              <a:t>14.4</a:t>
            </a:r>
            <a:endParaRPr lang="en-US" dirty="0"/>
          </a:p>
        </p:txBody>
      </p:sp>
      <p:sp>
        <p:nvSpPr>
          <p:cNvPr id="6" name="Content Placeholder 5"/>
          <p:cNvSpPr>
            <a:spLocks noGrp="1"/>
          </p:cNvSpPr>
          <p:nvPr>
            <p:ph sz="quarter" idx="15"/>
          </p:nvPr>
        </p:nvSpPr>
        <p:spPr/>
        <p:txBody>
          <a:bodyPr>
            <a:normAutofit/>
          </a:bodyPr>
          <a:lstStyle/>
          <a:p>
            <a:r>
              <a:rPr lang="en-US" dirty="0" smtClean="0"/>
              <a:t>Joint Application Development</a:t>
            </a:r>
          </a:p>
          <a:p>
            <a:r>
              <a:rPr lang="en-US" dirty="0" smtClean="0"/>
              <a:t>Rapid Application Development</a:t>
            </a:r>
          </a:p>
          <a:p>
            <a:r>
              <a:rPr lang="en-US" dirty="0" smtClean="0"/>
              <a:t>Agile Development</a:t>
            </a:r>
          </a:p>
          <a:p>
            <a:r>
              <a:rPr lang="en-US" dirty="0" smtClean="0"/>
              <a:t>End-User Development</a:t>
            </a:r>
          </a:p>
          <a:p>
            <a:r>
              <a:rPr lang="en-US" dirty="0" smtClean="0"/>
              <a:t>Tools for Systems Development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758343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Tools for Systems Development</a:t>
            </a:r>
            <a:endParaRPr lang="en-US" dirty="0"/>
          </a:p>
        </p:txBody>
      </p:sp>
      <p:sp>
        <p:nvSpPr>
          <p:cNvPr id="3" name="Content Placeholder 2"/>
          <p:cNvSpPr>
            <a:spLocks noGrp="1"/>
          </p:cNvSpPr>
          <p:nvPr>
            <p:ph sz="quarter" idx="15"/>
          </p:nvPr>
        </p:nvSpPr>
        <p:spPr/>
        <p:txBody>
          <a:bodyPr/>
          <a:lstStyle/>
          <a:p>
            <a:r>
              <a:rPr lang="en-US" dirty="0" smtClean="0"/>
              <a:t>Prototyping</a:t>
            </a:r>
            <a:endParaRPr lang="en-US" dirty="0"/>
          </a:p>
          <a:p>
            <a:r>
              <a:rPr lang="en-US" dirty="0" smtClean="0"/>
              <a:t>Integrated </a:t>
            </a:r>
            <a:r>
              <a:rPr lang="en-US" dirty="0"/>
              <a:t>computer-assisted software </a:t>
            </a:r>
            <a:r>
              <a:rPr lang="en-US" dirty="0" smtClean="0"/>
              <a:t>engineering (CASE)</a:t>
            </a:r>
            <a:endParaRPr lang="en-US" dirty="0"/>
          </a:p>
          <a:p>
            <a:r>
              <a:rPr lang="en-US" dirty="0" smtClean="0"/>
              <a:t>Component-based </a:t>
            </a:r>
            <a:r>
              <a:rPr lang="en-US" dirty="0"/>
              <a:t>development</a:t>
            </a:r>
          </a:p>
          <a:p>
            <a:r>
              <a:rPr lang="en-US" dirty="0" smtClean="0"/>
              <a:t>Object-oriented development</a:t>
            </a:r>
            <a:endParaRPr lang="en-US" dirty="0"/>
          </a:p>
        </p:txBody>
      </p:sp>
    </p:spTree>
    <p:extLst>
      <p:ext uri="{BB962C8B-B14F-4D97-AF65-F5344CB8AC3E}">
        <p14:creationId xmlns:p14="http://schemas.microsoft.com/office/powerpoint/2010/main" val="2187954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smtClean="0"/>
              <a:t>Integrated Computer-Assisted Software Engineering (CASE) Tools</a:t>
            </a:r>
            <a:endParaRPr lang="en-US" dirty="0"/>
          </a:p>
        </p:txBody>
      </p:sp>
      <p:sp>
        <p:nvSpPr>
          <p:cNvPr id="3" name="Content Placeholder 2"/>
          <p:cNvSpPr>
            <a:spLocks noGrp="1"/>
          </p:cNvSpPr>
          <p:nvPr>
            <p:ph sz="quarter" idx="15"/>
          </p:nvPr>
        </p:nvSpPr>
        <p:spPr/>
        <p:txBody>
          <a:bodyPr/>
          <a:lstStyle/>
          <a:p>
            <a:r>
              <a:rPr lang="en-US" dirty="0" smtClean="0"/>
              <a:t>Upper </a:t>
            </a:r>
            <a:r>
              <a:rPr lang="en-US" dirty="0"/>
              <a:t>CASE </a:t>
            </a:r>
            <a:r>
              <a:rPr lang="en-US" dirty="0" smtClean="0"/>
              <a:t>Tools</a:t>
            </a:r>
          </a:p>
          <a:p>
            <a:r>
              <a:rPr lang="en-US" dirty="0" smtClean="0"/>
              <a:t>Lower </a:t>
            </a:r>
            <a:r>
              <a:rPr lang="en-US" dirty="0"/>
              <a:t>CASE </a:t>
            </a:r>
            <a:r>
              <a:rPr lang="en-US" dirty="0" smtClean="0"/>
              <a:t>Tools</a:t>
            </a:r>
          </a:p>
          <a:p>
            <a:r>
              <a:rPr lang="en-US" dirty="0" smtClean="0"/>
              <a:t>Integrated CASE (</a:t>
            </a:r>
            <a:r>
              <a:rPr lang="en-US" dirty="0" err="1" smtClean="0"/>
              <a:t>iCASE</a:t>
            </a:r>
            <a:r>
              <a:rPr lang="en-US" dirty="0" smtClean="0"/>
              <a:t>) Tools</a:t>
            </a:r>
            <a:endParaRPr lang="en-US" dirty="0"/>
          </a:p>
        </p:txBody>
      </p:sp>
    </p:spTree>
    <p:extLst>
      <p:ext uri="{BB962C8B-B14F-4D97-AF65-F5344CB8AC3E}">
        <p14:creationId xmlns:p14="http://schemas.microsoft.com/office/powerpoint/2010/main" val="2873700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solidFill>
                  <a:srgbClr val="FF0000"/>
                </a:solidFill>
              </a:rPr>
              <a:t>Vendor and Software Selection</a:t>
            </a:r>
            <a:endParaRPr lang="en-US" dirty="0">
              <a:solidFill>
                <a:srgbClr val="FF0000"/>
              </a:solidFill>
            </a:endParaRPr>
          </a:p>
        </p:txBody>
      </p:sp>
      <p:sp>
        <p:nvSpPr>
          <p:cNvPr id="5" name="Text Placeholder 4"/>
          <p:cNvSpPr>
            <a:spLocks noGrp="1"/>
          </p:cNvSpPr>
          <p:nvPr>
            <p:ph type="body" sz="quarter" idx="14"/>
          </p:nvPr>
        </p:nvSpPr>
        <p:spPr/>
        <p:txBody>
          <a:bodyPr/>
          <a:lstStyle/>
          <a:p>
            <a:r>
              <a:rPr lang="en-US" dirty="0" smtClean="0"/>
              <a:t>14.5</a:t>
            </a:r>
            <a:endParaRPr lang="en-US" dirty="0"/>
          </a:p>
        </p:txBody>
      </p:sp>
      <p:sp>
        <p:nvSpPr>
          <p:cNvPr id="6" name="Content Placeholder 5"/>
          <p:cNvSpPr>
            <a:spLocks noGrp="1"/>
          </p:cNvSpPr>
          <p:nvPr>
            <p:ph sz="quarter" idx="15"/>
          </p:nvPr>
        </p:nvSpPr>
        <p:spPr/>
        <p:txBody>
          <a:bodyPr>
            <a:normAutofit lnSpcReduction="10000"/>
          </a:bodyPr>
          <a:lstStyle/>
          <a:p>
            <a:pPr marL="0" indent="0">
              <a:buNone/>
            </a:pPr>
            <a:r>
              <a:rPr lang="en-US" b="1" dirty="0" smtClean="0"/>
              <a:t>Six Steps in Vendor &amp; Software Selection</a:t>
            </a:r>
          </a:p>
          <a:p>
            <a:pPr marL="514350" indent="-514350">
              <a:buFont typeface="+mj-lt"/>
              <a:buAutoNum type="arabicPeriod"/>
            </a:pPr>
            <a:r>
              <a:rPr lang="en-US" dirty="0" smtClean="0"/>
              <a:t>Identify Potential Vendors</a:t>
            </a:r>
          </a:p>
          <a:p>
            <a:pPr marL="514350" indent="-514350">
              <a:buFont typeface="+mj-lt"/>
              <a:buAutoNum type="arabicPeriod"/>
            </a:pPr>
            <a:r>
              <a:rPr lang="en-US" dirty="0" smtClean="0"/>
              <a:t>Determine the </a:t>
            </a:r>
            <a:r>
              <a:rPr lang="en-US" dirty="0" smtClean="0">
                <a:solidFill>
                  <a:srgbClr val="FF0000"/>
                </a:solidFill>
              </a:rPr>
              <a:t>Evaluation Criteria</a:t>
            </a:r>
          </a:p>
          <a:p>
            <a:pPr marL="514350" indent="-514350">
              <a:buFont typeface="+mj-lt"/>
              <a:buAutoNum type="arabicPeriod"/>
            </a:pPr>
            <a:r>
              <a:rPr lang="en-US" dirty="0" smtClean="0">
                <a:solidFill>
                  <a:srgbClr val="FF0000"/>
                </a:solidFill>
              </a:rPr>
              <a:t>Evaluate</a:t>
            </a:r>
            <a:r>
              <a:rPr lang="en-US" dirty="0" smtClean="0"/>
              <a:t> Vendors and Packages</a:t>
            </a:r>
          </a:p>
          <a:p>
            <a:pPr marL="514350" indent="-514350">
              <a:buFont typeface="+mj-lt"/>
              <a:buAutoNum type="arabicPeriod"/>
            </a:pPr>
            <a:r>
              <a:rPr lang="en-US" dirty="0"/>
              <a:t>Choose the Vendor and </a:t>
            </a:r>
            <a:r>
              <a:rPr lang="en-US" dirty="0" smtClean="0"/>
              <a:t>Package</a:t>
            </a:r>
          </a:p>
          <a:p>
            <a:endParaRPr lang="en-US" dirty="0" smtClean="0"/>
          </a:p>
          <a:p>
            <a:endParaRPr lang="en-US" dirty="0"/>
          </a:p>
        </p:txBody>
      </p:sp>
    </p:spTree>
    <p:extLst>
      <p:ext uri="{BB962C8B-B14F-4D97-AF65-F5344CB8AC3E}">
        <p14:creationId xmlns:p14="http://schemas.microsoft.com/office/powerpoint/2010/main" val="3176324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r>
              <a:rPr lang="en-US" dirty="0" smtClean="0"/>
              <a:t>Vendor and Software Selection (</a:t>
            </a:r>
            <a:r>
              <a:rPr lang="en-US" dirty="0" err="1" smtClean="0"/>
              <a:t>con’t</a:t>
            </a:r>
            <a:r>
              <a:rPr lang="en-US" dirty="0" smtClean="0"/>
              <a:t>)</a:t>
            </a:r>
            <a:endParaRPr lang="en-US" dirty="0"/>
          </a:p>
        </p:txBody>
      </p:sp>
      <p:sp>
        <p:nvSpPr>
          <p:cNvPr id="5" name="Text Placeholder 4"/>
          <p:cNvSpPr>
            <a:spLocks noGrp="1"/>
          </p:cNvSpPr>
          <p:nvPr>
            <p:ph type="body" sz="quarter" idx="14"/>
          </p:nvPr>
        </p:nvSpPr>
        <p:spPr/>
        <p:txBody>
          <a:bodyPr/>
          <a:lstStyle/>
          <a:p>
            <a:r>
              <a:rPr lang="en-US" dirty="0" smtClean="0"/>
              <a:t>14.5</a:t>
            </a:r>
            <a:endParaRPr lang="en-US" dirty="0"/>
          </a:p>
        </p:txBody>
      </p:sp>
      <p:sp>
        <p:nvSpPr>
          <p:cNvPr id="6" name="Content Placeholder 5"/>
          <p:cNvSpPr>
            <a:spLocks noGrp="1"/>
          </p:cNvSpPr>
          <p:nvPr>
            <p:ph sz="quarter" idx="15"/>
          </p:nvPr>
        </p:nvSpPr>
        <p:spPr>
          <a:xfrm>
            <a:off x="762000" y="2209800"/>
            <a:ext cx="7848600" cy="4038600"/>
          </a:xfrm>
        </p:spPr>
        <p:txBody>
          <a:bodyPr>
            <a:normAutofit/>
          </a:bodyPr>
          <a:lstStyle/>
          <a:p>
            <a:pPr marL="0" indent="0">
              <a:buNone/>
            </a:pPr>
            <a:r>
              <a:rPr lang="en-US" b="1" dirty="0"/>
              <a:t>Six Steps in Vendor &amp; Software </a:t>
            </a:r>
            <a:r>
              <a:rPr lang="en-US" b="1" dirty="0" smtClean="0"/>
              <a:t>Selection (continued)</a:t>
            </a:r>
            <a:endParaRPr lang="en-US" b="1" dirty="0"/>
          </a:p>
          <a:p>
            <a:pPr marL="514350" indent="-514350">
              <a:buFont typeface="+mj-lt"/>
              <a:buAutoNum type="arabicPeriod" startAt="5"/>
            </a:pPr>
            <a:r>
              <a:rPr lang="en-US" dirty="0" smtClean="0"/>
              <a:t>Negotiate a Contract</a:t>
            </a:r>
          </a:p>
          <a:p>
            <a:pPr marL="514350" indent="-514350">
              <a:buFont typeface="+mj-lt"/>
              <a:buAutoNum type="arabicPeriod" startAt="5"/>
            </a:pPr>
            <a:r>
              <a:rPr lang="en-US" dirty="0" smtClean="0"/>
              <a:t>Establish a </a:t>
            </a:r>
            <a:r>
              <a:rPr lang="en-US" dirty="0" smtClean="0">
                <a:solidFill>
                  <a:srgbClr val="FF0000"/>
                </a:solidFill>
              </a:rPr>
              <a:t>Service Level Agreement (</a:t>
            </a:r>
            <a:r>
              <a:rPr lang="en-US" b="1" dirty="0" smtClean="0">
                <a:solidFill>
                  <a:srgbClr val="FF0000"/>
                </a:solidFill>
              </a:rPr>
              <a:t>SLA</a:t>
            </a:r>
            <a:r>
              <a:rPr lang="en-US" dirty="0" smtClean="0">
                <a:solidFill>
                  <a:srgbClr val="FF0000"/>
                </a:solidFill>
              </a:rPr>
              <a:t>)</a:t>
            </a:r>
          </a:p>
          <a:p>
            <a:pPr marL="0" indent="0">
              <a:buNone/>
            </a:pPr>
            <a:r>
              <a:rPr lang="en-US" dirty="0" smtClean="0">
                <a:solidFill>
                  <a:srgbClr val="C00000"/>
                </a:solidFill>
              </a:rPr>
              <a:t>** CFP – call for proposal: key contents </a:t>
            </a:r>
            <a:r>
              <a:rPr lang="en-US" smtClean="0">
                <a:solidFill>
                  <a:srgbClr val="C00000"/>
                </a:solidFill>
              </a:rPr>
              <a:t>of CFP  </a:t>
            </a:r>
            <a:endParaRPr lang="en-US" dirty="0" smtClean="0">
              <a:solidFill>
                <a:srgbClr val="C00000"/>
              </a:solidFill>
            </a:endParaRPr>
          </a:p>
        </p:txBody>
      </p:sp>
    </p:spTree>
    <p:extLst>
      <p:ext uri="{BB962C8B-B14F-4D97-AF65-F5344CB8AC3E}">
        <p14:creationId xmlns:p14="http://schemas.microsoft.com/office/powerpoint/2010/main" val="466259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dirty="0" smtClean="0"/>
              <a:t>LinkedIn’s Fast </a:t>
            </a:r>
            <a:br>
              <a:rPr lang="en-US" dirty="0" smtClean="0"/>
            </a:br>
            <a:r>
              <a:rPr lang="en-US" dirty="0" smtClean="0"/>
              <a:t>Development </a:t>
            </a:r>
            <a:br>
              <a:rPr lang="en-US" dirty="0" smtClean="0"/>
            </a:br>
            <a:r>
              <a:rPr lang="en-US" dirty="0" smtClean="0"/>
              <a:t>Process Helps </a:t>
            </a:r>
            <a:br>
              <a:rPr lang="en-US" dirty="0" smtClean="0"/>
            </a:br>
            <a:r>
              <a:rPr lang="en-US" dirty="0" smtClean="0"/>
              <a:t>Save the Company</a:t>
            </a:r>
          </a:p>
          <a:p>
            <a:pPr lvl="1"/>
            <a:r>
              <a:rPr lang="en-US" dirty="0"/>
              <a:t>Describe how freezing </a:t>
            </a:r>
            <a:r>
              <a:rPr lang="en-US" dirty="0" smtClean="0"/>
              <a:t/>
            </a:r>
            <a:br>
              <a:rPr lang="en-US" dirty="0" smtClean="0"/>
            </a:br>
            <a:r>
              <a:rPr lang="en-US" dirty="0" smtClean="0"/>
              <a:t>new </a:t>
            </a:r>
            <a:r>
              <a:rPr lang="en-US" dirty="0"/>
              <a:t>feature development on its Web site “saved” LinkedIn.</a:t>
            </a:r>
          </a:p>
          <a:p>
            <a:pPr lvl="1"/>
            <a:r>
              <a:rPr lang="en-US" dirty="0"/>
              <a:t>Describe how rapid application development is enabling LinkedIn to add its next feature, mining users’ economic and job data.</a:t>
            </a:r>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33432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772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92500" lnSpcReduction="20000"/>
          </a:bodyPr>
          <a:lstStyle/>
          <a:p>
            <a:r>
              <a:rPr lang="en-US" dirty="0" smtClean="0">
                <a:solidFill>
                  <a:srgbClr val="FF0000"/>
                </a:solidFill>
              </a:rPr>
              <a:t>Planning</a:t>
            </a:r>
            <a:r>
              <a:rPr lang="en-US" dirty="0" smtClean="0"/>
              <a:t> for and </a:t>
            </a:r>
            <a:r>
              <a:rPr lang="en-US" dirty="0" smtClean="0">
                <a:solidFill>
                  <a:srgbClr val="FF0000"/>
                </a:solidFill>
              </a:rPr>
              <a:t>Justifying</a:t>
            </a:r>
            <a:r>
              <a:rPr lang="en-US" dirty="0" smtClean="0"/>
              <a:t> IT Applications</a:t>
            </a:r>
            <a:endParaRPr lang="en-US" dirty="0"/>
          </a:p>
        </p:txBody>
      </p:sp>
      <p:sp>
        <p:nvSpPr>
          <p:cNvPr id="5" name="Text Placeholder 4"/>
          <p:cNvSpPr>
            <a:spLocks noGrp="1"/>
          </p:cNvSpPr>
          <p:nvPr>
            <p:ph type="body" sz="quarter" idx="14"/>
          </p:nvPr>
        </p:nvSpPr>
        <p:spPr/>
        <p:txBody>
          <a:bodyPr/>
          <a:lstStyle/>
          <a:p>
            <a:r>
              <a:rPr lang="en-US" dirty="0" smtClean="0"/>
              <a:t>14.1</a:t>
            </a:r>
            <a:endParaRPr lang="en-US" dirty="0"/>
          </a:p>
        </p:txBody>
      </p:sp>
      <p:sp>
        <p:nvSpPr>
          <p:cNvPr id="6" name="Content Placeholder 5"/>
          <p:cNvSpPr>
            <a:spLocks noGrp="1"/>
          </p:cNvSpPr>
          <p:nvPr>
            <p:ph sz="quarter" idx="15"/>
          </p:nvPr>
        </p:nvSpPr>
        <p:spPr/>
        <p:txBody>
          <a:bodyPr>
            <a:normAutofit/>
          </a:bodyPr>
          <a:lstStyle/>
          <a:p>
            <a:r>
              <a:rPr lang="en-US" dirty="0" smtClean="0"/>
              <a:t>IT Planning</a:t>
            </a:r>
          </a:p>
          <a:p>
            <a:r>
              <a:rPr lang="en-US" dirty="0" smtClean="0"/>
              <a:t>Evaluation and Justifying IT Investment: Benefits, Costs, and Issues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4880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76200"/>
            <a:ext cx="8381999" cy="1371600"/>
          </a:xfrm>
        </p:spPr>
        <p:txBody>
          <a:bodyPr>
            <a:normAutofit/>
          </a:bodyPr>
          <a:lstStyle/>
          <a:p>
            <a:r>
              <a:rPr lang="en-US" sz="4000" dirty="0" smtClean="0"/>
              <a:t>Figure 14.1: IS Planning Process</a:t>
            </a:r>
            <a:endParaRPr lang="en-US" sz="4000" dirty="0"/>
          </a:p>
        </p:txBody>
      </p:sp>
      <p:pic>
        <p:nvPicPr>
          <p:cNvPr id="2050"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2294747" y="1143000"/>
            <a:ext cx="6849253"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136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8600" y="76199"/>
            <a:ext cx="8381999" cy="1282693"/>
          </a:xfrm>
        </p:spPr>
        <p:txBody>
          <a:bodyPr>
            <a:noAutofit/>
          </a:bodyPr>
          <a:lstStyle/>
          <a:p>
            <a:r>
              <a:rPr lang="en-US" sz="3200" dirty="0" smtClean="0">
                <a:solidFill>
                  <a:srgbClr val="C00000"/>
                </a:solidFill>
              </a:rPr>
              <a:t>COBIT 5’s </a:t>
            </a:r>
          </a:p>
          <a:p>
            <a:r>
              <a:rPr lang="en-US" sz="3200" dirty="0" smtClean="0">
                <a:solidFill>
                  <a:srgbClr val="C00000"/>
                </a:solidFill>
              </a:rPr>
              <a:t>Goals Cascade</a:t>
            </a:r>
            <a:endParaRPr lang="en-US" sz="3200" dirty="0">
              <a:solidFill>
                <a:srgbClr val="C00000"/>
              </a:solidFill>
            </a:endParaRPr>
          </a:p>
        </p:txBody>
      </p:sp>
      <p:sp>
        <p:nvSpPr>
          <p:cNvPr id="3" name="Slide Number Placeholder 2"/>
          <p:cNvSpPr>
            <a:spLocks noGrp="1"/>
          </p:cNvSpPr>
          <p:nvPr>
            <p:ph type="sldNum" sz="quarter" idx="12"/>
          </p:nvPr>
        </p:nvSpPr>
        <p:spPr/>
        <p:txBody>
          <a:bodyPr/>
          <a:lstStyle/>
          <a:p>
            <a:fld id="{AC392DC9-9688-4E44-A90B-C333AD8FEA09}" type="slidenum">
              <a:rPr lang="en-US" smtClean="0"/>
              <a:pPr/>
              <a:t>8</a:t>
            </a:fld>
            <a:endParaRPr lang="en-US" dirty="0"/>
          </a:p>
        </p:txBody>
      </p:sp>
      <p:pic>
        <p:nvPicPr>
          <p:cNvPr id="5" name="Picture 2"/>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3352800" y="418447"/>
            <a:ext cx="5791200" cy="643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505200" y="3276600"/>
            <a:ext cx="3505200" cy="3577771"/>
          </a:xfrm>
          <a:prstGeom prst="ellipse">
            <a:avLst/>
          </a:prstGeom>
          <a:noFill/>
          <a:ln w="508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88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dirty="0"/>
              <a:t>IT </a:t>
            </a:r>
            <a:r>
              <a:rPr lang="en-US" dirty="0" smtClean="0"/>
              <a:t>Planning</a:t>
            </a:r>
            <a:endParaRPr lang="en-US" dirty="0"/>
          </a:p>
        </p:txBody>
      </p:sp>
      <p:sp>
        <p:nvSpPr>
          <p:cNvPr id="6" name="Content Placeholder 5"/>
          <p:cNvSpPr>
            <a:spLocks noGrp="1"/>
          </p:cNvSpPr>
          <p:nvPr>
            <p:ph sz="quarter" idx="15"/>
          </p:nvPr>
        </p:nvSpPr>
        <p:spPr/>
        <p:txBody>
          <a:bodyPr/>
          <a:lstStyle/>
          <a:p>
            <a:r>
              <a:rPr lang="en-US" dirty="0" smtClean="0"/>
              <a:t>Organizational Strategic Plan</a:t>
            </a:r>
          </a:p>
          <a:p>
            <a:r>
              <a:rPr lang="en-US" dirty="0" smtClean="0">
                <a:solidFill>
                  <a:srgbClr val="C00000"/>
                </a:solidFill>
                <a:sym typeface="Wingdings" panose="05000000000000000000" pitchFamily="2" charset="2"/>
              </a:rPr>
              <a:t>  </a:t>
            </a:r>
            <a:endParaRPr lang="en-US" dirty="0" smtClean="0">
              <a:solidFill>
                <a:srgbClr val="C00000"/>
              </a:solidFill>
            </a:endParaRPr>
          </a:p>
          <a:p>
            <a:pPr marL="514350" indent="-514350">
              <a:buFont typeface="+mj-lt"/>
              <a:buAutoNum type="arabicPeriod"/>
            </a:pPr>
            <a:r>
              <a:rPr lang="en-US" dirty="0" smtClean="0"/>
              <a:t>IT Strategic Plan</a:t>
            </a:r>
          </a:p>
          <a:p>
            <a:pPr marL="514350" indent="-514350">
              <a:buFont typeface="+mj-lt"/>
              <a:buAutoNum type="arabicPeriod"/>
            </a:pPr>
            <a:r>
              <a:rPr lang="en-US" dirty="0" smtClean="0"/>
              <a:t>IT Steering Committee</a:t>
            </a:r>
          </a:p>
          <a:p>
            <a:pPr marL="514350" indent="-514350">
              <a:buFont typeface="+mj-lt"/>
              <a:buAutoNum type="arabicPeriod"/>
            </a:pPr>
            <a:r>
              <a:rPr lang="en-US" dirty="0" smtClean="0"/>
              <a:t>IS Operational Plan</a:t>
            </a:r>
          </a:p>
        </p:txBody>
      </p:sp>
      <p:sp>
        <p:nvSpPr>
          <p:cNvPr id="2" name="Down Arrow 1"/>
          <p:cNvSpPr/>
          <p:nvPr/>
        </p:nvSpPr>
        <p:spPr>
          <a:xfrm>
            <a:off x="3505200" y="2514600"/>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621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orgia Custom">
      <a:majorFont>
        <a:latin typeface="Georgia"/>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25653</TotalTime>
  <Words>4793</Words>
  <Application>Microsoft Office PowerPoint</Application>
  <PresentationFormat>On-screen Show (4:3)</PresentationFormat>
  <Paragraphs>428</Paragraphs>
  <Slides>46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Adobe Fan Heiti Std B</vt:lpstr>
      <vt:lpstr>Arial</vt:lpstr>
      <vt:lpstr>Calibri</vt:lpstr>
      <vt:lpstr>Century Gothic</vt:lpstr>
      <vt:lpstr>Courier New</vt:lpstr>
      <vt:lpstr>Garamond</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 IS Project Gone Astray</vt:lpstr>
      <vt:lpstr>PowerPoint Presentation</vt:lpstr>
      <vt:lpstr>PowerPoint Presentation</vt:lpstr>
      <vt:lpstr>Scope creep in sys proj failure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John Kenneth Corley</dc:creator>
  <cp:lastModifiedBy>Zhang, Yue</cp:lastModifiedBy>
  <cp:revision>777</cp:revision>
  <dcterms:created xsi:type="dcterms:W3CDTF">2013-08-07T23:49:12Z</dcterms:created>
  <dcterms:modified xsi:type="dcterms:W3CDTF">2016-05-10T23:58:17Z</dcterms:modified>
</cp:coreProperties>
</file>