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6" r:id="rId2"/>
    <p:sldId id="322" r:id="rId3"/>
    <p:sldId id="323" r:id="rId4"/>
    <p:sldId id="324" r:id="rId5"/>
    <p:sldId id="325" r:id="rId6"/>
    <p:sldId id="347" r:id="rId7"/>
    <p:sldId id="327" r:id="rId8"/>
    <p:sldId id="328" r:id="rId9"/>
    <p:sldId id="348" r:id="rId10"/>
    <p:sldId id="349" r:id="rId11"/>
    <p:sldId id="350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51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FF"/>
    <a:srgbClr val="CC00FF"/>
    <a:srgbClr val="333399"/>
    <a:srgbClr val="6600FF"/>
    <a:srgbClr val="6600CC"/>
    <a:srgbClr val="FF9900"/>
    <a:srgbClr val="000099"/>
    <a:srgbClr val="0000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291" autoAdjust="0"/>
  </p:normalViewPr>
  <p:slideViewPr>
    <p:cSldViewPr>
      <p:cViewPr varScale="1">
        <p:scale>
          <a:sx n="68" d="100"/>
          <a:sy n="68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B6D6B-9C86-499A-A636-38829A5F60B2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1C25-7A1F-47FB-B705-003A328B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Supply Chain: </a:t>
            </a:r>
            <a:r>
              <a:rPr lang="en-US" dirty="0" smtClean="0"/>
              <a:t>the flow of materials, information, money, and services from raw material suppliers, through factories and warehouses, to the end customers.</a:t>
            </a:r>
          </a:p>
          <a:p>
            <a:r>
              <a:rPr lang="en-US" b="1" dirty="0" smtClean="0"/>
              <a:t>Supply Chain Visibility: </a:t>
            </a:r>
            <a:r>
              <a:rPr lang="en-US" dirty="0" smtClean="0"/>
              <a:t>the ability of all organizations within a supply chain to access or view relevant data on purchased materials as these materials move through their suppliers’ production processes and transportation networks to their receiving docks.</a:t>
            </a:r>
          </a:p>
          <a:p>
            <a:r>
              <a:rPr lang="en-US" b="1" dirty="0" smtClean="0"/>
              <a:t>Inventory Velocity: </a:t>
            </a:r>
            <a:r>
              <a:rPr lang="en-US" dirty="0" smtClean="0"/>
              <a:t>the speed at which a company can deliver products and services after receiving the materials required to make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86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Two Primary Sources of Problems Along the Supply Chain: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Uncertainties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The need to coordinate multiple activities, internal units, and business partners.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="1" dirty="0" smtClean="0"/>
              <a:t>Demand Forecast: </a:t>
            </a:r>
            <a:r>
              <a:rPr lang="en-US" dirty="0" smtClean="0"/>
              <a:t>Demand for a product can be influenced by numerous factors such as competition, price, weather conditions, technological developments, overall economic conditions, and customers’ general confidence.</a:t>
            </a:r>
          </a:p>
          <a:p>
            <a:pPr marL="0" indent="0">
              <a:buFont typeface="+mj-lt"/>
              <a:buNone/>
            </a:pPr>
            <a:r>
              <a:rPr lang="en-US" b="1" dirty="0" smtClean="0"/>
              <a:t>Bullwhip Effect: </a:t>
            </a:r>
            <a:r>
              <a:rPr lang="en-US" dirty="0" smtClean="0"/>
              <a:t>erratic shifts in orders up and down the supply chain.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Vertical Integration: </a:t>
            </a:r>
            <a:r>
              <a:rPr lang="en-US" dirty="0" smtClean="0"/>
              <a:t>a business strategy in which a company purchases its upstream suppliers to ensure that its essential supplies are available as soon as the company needs them.</a:t>
            </a:r>
          </a:p>
          <a:p>
            <a:r>
              <a:rPr lang="en-US" b="1" dirty="0" smtClean="0"/>
              <a:t>Just-In-Time (JIT) Inventory: </a:t>
            </a:r>
            <a:r>
              <a:rPr lang="en-US" dirty="0" smtClean="0"/>
              <a:t>a strategy to minimize inventories deliver the precise number of parts, called work-in-process inventory, to be assembled into a finished product at precisely the right time.</a:t>
            </a:r>
          </a:p>
          <a:p>
            <a:r>
              <a:rPr lang="en-US" b="1" dirty="0" smtClean="0"/>
              <a:t>Information Sharing: </a:t>
            </a:r>
            <a:r>
              <a:rPr lang="en-US" dirty="0" smtClean="0"/>
              <a:t>facilitated by electronic data interchange and extranets, it helps to improve demand forecasts.</a:t>
            </a:r>
          </a:p>
          <a:p>
            <a:r>
              <a:rPr lang="en-US" b="1" dirty="0" smtClean="0"/>
              <a:t>Vendor-Managed Inventory (VMI): </a:t>
            </a:r>
            <a:r>
              <a:rPr lang="en-US" dirty="0" smtClean="0"/>
              <a:t>occurs when the supplier, rather than the retailer, manages the entire inventory process for a particular product or group of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31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Electronic Data Interchange (EDI): </a:t>
            </a:r>
            <a:r>
              <a:rPr lang="en-US" dirty="0" smtClean="0"/>
              <a:t>a communication standard that enables business partners to exchange routine documents, such as purchasing orders, electronically. EDI formats these documents according to agreed-upon standards (e.g., data formats). It then transmits messages over the Internet using a converter, called translator.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Extranets: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business partners over the Internet by providing them access to certain areas of each other’s corporate intranets</a:t>
            </a:r>
            <a:endParaRPr lang="en-US" dirty="0" smtClean="0"/>
          </a:p>
          <a:p>
            <a:r>
              <a:rPr lang="en-US" b="1" dirty="0" smtClean="0"/>
              <a:t>Industry Extranet: </a:t>
            </a:r>
            <a:r>
              <a:rPr lang="en-US" dirty="0" smtClean="0"/>
              <a:t>a network used for mission-critical business transactions by leading international organizations in aerospace, automotive, chemical, electronics, financial services, healthcare, logistics, manufacturing, transportation, and related industries.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90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Electronic Data Interchange (EDI): </a:t>
            </a:r>
            <a:r>
              <a:rPr lang="en-US" dirty="0" smtClean="0"/>
              <a:t>a communication standard that enables business partners to exchange routine documents, such as purchasing orders, electronically. EDI formats these documents according to agreed-upon standards (e.g., data formats). It then transmits messages over the Internet using a converter, called translator.</a:t>
            </a:r>
          </a:p>
          <a:p>
            <a:r>
              <a:rPr lang="en-US" dirty="0" smtClean="0"/>
              <a:t>-------------------</a:t>
            </a:r>
          </a:p>
          <a:p>
            <a:r>
              <a:rPr lang="en-US" b="1" dirty="0" smtClean="0"/>
              <a:t>EDI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Minimizes data entry errors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Length of the message can be shorter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Messages are secured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Reduces cycle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Increases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Enhances customer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Minimizes paper usage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96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Electronic Data Interchange (EDI): </a:t>
            </a:r>
            <a:r>
              <a:rPr lang="en-US" dirty="0" smtClean="0"/>
              <a:t>a communication standard that enables business partners to exchange routine documents, such as purchasing orders, electronically. EDI formats these documents according to agreed-upon standards (e.g., data formats). It then transmits messages over the Internet using a converter, called translator.</a:t>
            </a:r>
          </a:p>
          <a:p>
            <a:r>
              <a:rPr lang="en-US" dirty="0" smtClean="0"/>
              <a:t>-------------------</a:t>
            </a:r>
          </a:p>
          <a:p>
            <a:r>
              <a:rPr lang="en-US" b="1" dirty="0" smtClean="0"/>
              <a:t>EDI Benefits: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Minimizes data entry errors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Length of the message can be shorter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Messages are secured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Reduces cycle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Increases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Enhances customer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Minimizes paper usage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Electronic Data Interchange (EDI): </a:t>
            </a:r>
            <a:r>
              <a:rPr lang="en-US" dirty="0" smtClean="0"/>
              <a:t>a communication standard that enables business partners to exchange routine documents, such as purchasing orders, electronically. EDI formats these documents according to agreed-upon standards (e.g., data formats). It then transmits messages over the Internet using a converter, called translator.</a:t>
            </a:r>
          </a:p>
          <a:p>
            <a:endParaRPr lang="en-US" dirty="0" smtClean="0"/>
          </a:p>
          <a:p>
            <a:r>
              <a:rPr lang="en-US" b="1" dirty="0" smtClean="0"/>
              <a:t>EDI Disadvantages: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Business processes sometimes must be restructured to fit EDI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Many EDI standards in use today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7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Extranets: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business partners over the Internet by providing them access to certain areas of each other’s corporate intranets</a:t>
            </a:r>
          </a:p>
          <a:p>
            <a:r>
              <a:rPr lang="en-US" b="1" dirty="0" smtClean="0"/>
              <a:t>A Company and Its Dealers, Customers, or Suppliers: </a:t>
            </a:r>
            <a:r>
              <a:rPr lang="en-US" dirty="0" smtClean="0"/>
              <a:t>This type of extranet centers on a single company.</a:t>
            </a:r>
          </a:p>
          <a:p>
            <a:r>
              <a:rPr lang="en-US" b="1" dirty="0" smtClean="0"/>
              <a:t>Industry Extranet: </a:t>
            </a:r>
            <a:r>
              <a:rPr lang="en-US" dirty="0" smtClean="0"/>
              <a:t>a network used for mission-critical business transactions by leading international organizations in aerospace, automotive, chemical, electronics, financial services, healthcare, logistics, manufacturing, transportation, and related industries.</a:t>
            </a:r>
          </a:p>
          <a:p>
            <a:r>
              <a:rPr lang="en-US" b="1" dirty="0" smtClean="0"/>
              <a:t>Joint Ventures and Other Business Partnerships: </a:t>
            </a:r>
            <a:r>
              <a:rPr lang="en-US" dirty="0" smtClean="0"/>
              <a:t>In this type of extranet, business partners use the extranet as a vehicle for communication and collaboration.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1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Procurement Portal: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company’s suppliers (upstream in the supply chain) this type of portal automates the business processes involved in purchasing or procuring products between a single buyer and multiple suppliers. 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Portal: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company’s customers (downstream in the supply chain) automate the business processes involved in selling or distributing products from a single supplier to multiple buyers.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5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Supply Chain Involves Three Segments:</a:t>
            </a:r>
          </a:p>
          <a:p>
            <a:r>
              <a:rPr lang="en-US" b="1" i="1" dirty="0" smtClean="0"/>
              <a:t>Upstream: </a:t>
            </a:r>
            <a:r>
              <a:rPr lang="en-US" dirty="0" smtClean="0"/>
              <a:t>where sourcing or procurement from external suppliers occurs.</a:t>
            </a:r>
          </a:p>
          <a:p>
            <a:r>
              <a:rPr lang="en-US" b="1" i="1" dirty="0" smtClean="0"/>
              <a:t>Internal: </a:t>
            </a:r>
            <a:r>
              <a:rPr lang="en-US" dirty="0" smtClean="0"/>
              <a:t>where packaging, assembly, or manufacturing takes place.</a:t>
            </a:r>
          </a:p>
          <a:p>
            <a:r>
              <a:rPr lang="en-US" b="1" i="1" dirty="0" smtClean="0"/>
              <a:t>Downstream: </a:t>
            </a:r>
            <a:r>
              <a:rPr lang="en-US" dirty="0" smtClean="0"/>
              <a:t>where distribution takes place, frequently by external distributors.</a:t>
            </a:r>
          </a:p>
          <a:p>
            <a:r>
              <a:rPr lang="en-US" dirty="0" smtClean="0"/>
              <a:t>-------------------</a:t>
            </a:r>
          </a:p>
          <a:p>
            <a:r>
              <a:rPr lang="en-US" b="1" dirty="0" smtClean="0"/>
              <a:t>Tiers of Suppliers: </a:t>
            </a:r>
            <a:r>
              <a:rPr lang="en-US" dirty="0" smtClean="0"/>
              <a:t>a supplier may have one or more </a:t>
            </a:r>
            <a:r>
              <a:rPr lang="en-US" dirty="0" err="1" smtClean="0"/>
              <a:t>subsuppliers</a:t>
            </a:r>
            <a:r>
              <a:rPr lang="en-US" dirty="0" smtClean="0"/>
              <a:t>, a </a:t>
            </a:r>
            <a:r>
              <a:rPr lang="en-US" dirty="0" err="1" smtClean="0"/>
              <a:t>subsupplier</a:t>
            </a:r>
            <a:r>
              <a:rPr lang="en-US" dirty="0" smtClean="0"/>
              <a:t> may have its own </a:t>
            </a:r>
            <a:r>
              <a:rPr lang="en-US" dirty="0" err="1" smtClean="0"/>
              <a:t>subsupplier</a:t>
            </a:r>
            <a:r>
              <a:rPr lang="en-US" dirty="0" smtClean="0"/>
              <a:t>(s), and so on. For an automobile manufacturer, for example, Tier 3 suppliers produce basic products such as glass, plastic, and rubber; Tier 2 suppliers use these inputs to make windshields, tires, and plastic moldings; and Tier 1 suppliers produce integrated components such as dashboards and seat assemblies.</a:t>
            </a:r>
          </a:p>
          <a:p>
            <a:r>
              <a:rPr lang="en-US" dirty="0" smtClean="0"/>
              <a:t>-------------------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Material Flows: </a:t>
            </a:r>
            <a:r>
              <a:rPr lang="en-US" dirty="0" smtClean="0"/>
              <a:t>the physical products, raw materials, supplies, and so forth that flow along the chain. Material flows also include the reverse flows.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="1" dirty="0" smtClean="0"/>
              <a:t>Reverse Flows (or reverse logistics): </a:t>
            </a:r>
            <a:r>
              <a:rPr lang="en-US" dirty="0" smtClean="0"/>
              <a:t>returned products that are damaged, unwanted, or in need of recycling.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Information Flows: </a:t>
            </a:r>
            <a:r>
              <a:rPr lang="en-US" dirty="0" smtClean="0"/>
              <a:t>data related to demand, shipments, orders, returns, and schedules, as well as changes in any of these data.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Financial Flows: </a:t>
            </a:r>
            <a:r>
              <a:rPr lang="en-US" dirty="0" smtClean="0"/>
              <a:t>involve money transfers, payments, credit card information and authorization, payment schedules, e-payments, and credit-related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-------------------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00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Supply Chain Involves Three Segments:</a:t>
            </a:r>
          </a:p>
          <a:p>
            <a:r>
              <a:rPr lang="en-US" b="1" i="1" dirty="0" smtClean="0"/>
              <a:t>Upstream: </a:t>
            </a:r>
            <a:r>
              <a:rPr lang="en-US" dirty="0" smtClean="0"/>
              <a:t>where sourcing or procurement from external suppliers occurs.</a:t>
            </a:r>
          </a:p>
          <a:p>
            <a:r>
              <a:rPr lang="en-US" b="1" i="1" dirty="0" smtClean="0"/>
              <a:t>Internal: </a:t>
            </a:r>
            <a:r>
              <a:rPr lang="en-US" dirty="0" smtClean="0"/>
              <a:t>where packaging, assembly, or manufacturing takes place.</a:t>
            </a:r>
          </a:p>
          <a:p>
            <a:r>
              <a:rPr lang="en-US" b="1" i="1" dirty="0" smtClean="0"/>
              <a:t>Downstream: </a:t>
            </a:r>
            <a:r>
              <a:rPr lang="en-US" dirty="0" smtClean="0"/>
              <a:t>where distribution takes place, frequently by external distributors.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3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Material Flows: </a:t>
            </a:r>
            <a:r>
              <a:rPr lang="en-US" dirty="0" smtClean="0"/>
              <a:t>the physical products, raw materials, supplies, and so forth that flow along the chain. Material flows also include the reverse flows.</a:t>
            </a:r>
          </a:p>
          <a:p>
            <a:r>
              <a:rPr lang="en-US" b="1" dirty="0" smtClean="0"/>
              <a:t>Reverse Flows (or reverse logistics): </a:t>
            </a:r>
            <a:r>
              <a:rPr lang="en-US" dirty="0" smtClean="0"/>
              <a:t>returned products that are damaged, unwanted, or in need of recycling.</a:t>
            </a:r>
          </a:p>
          <a:p>
            <a:r>
              <a:rPr lang="en-US" b="1" dirty="0" smtClean="0"/>
              <a:t>Information Flows: </a:t>
            </a:r>
            <a:r>
              <a:rPr lang="en-US" dirty="0" smtClean="0"/>
              <a:t>data related to demand, shipments, orders, returns, and schedules, as well as changes in any of these data.</a:t>
            </a:r>
          </a:p>
          <a:p>
            <a:r>
              <a:rPr lang="en-US" b="1" dirty="0" smtClean="0"/>
              <a:t>Financial Flows: </a:t>
            </a:r>
            <a:r>
              <a:rPr lang="en-US" dirty="0" smtClean="0"/>
              <a:t>involve money transfers, payments, credit card information and authorization, payment schedules, e-payments, and credit-related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Material Flows: </a:t>
            </a:r>
            <a:r>
              <a:rPr lang="en-US" dirty="0" smtClean="0"/>
              <a:t>the physical products, raw materials, supplies, and so forth that flow along the chain. Material flows also include the reverse flows.</a:t>
            </a:r>
          </a:p>
          <a:p>
            <a:r>
              <a:rPr lang="en-US" b="1" dirty="0" smtClean="0"/>
              <a:t>Reverse Flows (or reverse logistics): </a:t>
            </a:r>
            <a:r>
              <a:rPr lang="en-US" dirty="0" smtClean="0"/>
              <a:t>returned products that are damaged, unwanted, or in need of recycling.</a:t>
            </a:r>
          </a:p>
          <a:p>
            <a:r>
              <a:rPr lang="en-US" b="1" dirty="0" smtClean="0"/>
              <a:t>Information Flows: </a:t>
            </a:r>
            <a:r>
              <a:rPr lang="en-US" dirty="0" smtClean="0"/>
              <a:t>data related to demand, shipments, orders, returns, and schedules, as well as changes in any of these data.</a:t>
            </a:r>
          </a:p>
          <a:p>
            <a:r>
              <a:rPr lang="en-US" b="1" dirty="0" smtClean="0"/>
              <a:t>Financial Flows: </a:t>
            </a:r>
            <a:r>
              <a:rPr lang="en-US" dirty="0" smtClean="0"/>
              <a:t>involve money transfers, payments, credit card information and authorization, payment schedules, e-payments, and credit-related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Material Flows: </a:t>
            </a:r>
            <a:r>
              <a:rPr lang="en-US" dirty="0" smtClean="0"/>
              <a:t>the physical products, raw materials, supplies, and so forth that flow along the chain. Material flows also include the reverse flows.</a:t>
            </a:r>
          </a:p>
          <a:p>
            <a:r>
              <a:rPr lang="en-US" b="1" dirty="0" smtClean="0"/>
              <a:t>Reverse Flows (or reverse logistics): </a:t>
            </a:r>
            <a:r>
              <a:rPr lang="en-US" dirty="0" smtClean="0"/>
              <a:t>returned products that are damaged, unwanted, or in need of recycling.</a:t>
            </a:r>
          </a:p>
          <a:p>
            <a:r>
              <a:rPr lang="en-US" b="1" dirty="0" smtClean="0"/>
              <a:t>Information Flows: </a:t>
            </a:r>
            <a:r>
              <a:rPr lang="en-US" dirty="0" smtClean="0"/>
              <a:t>data related to demand, shipments, orders, returns, and schedules, as well as changes in any of these data.</a:t>
            </a:r>
          </a:p>
          <a:p>
            <a:r>
              <a:rPr lang="en-US" b="1" dirty="0" smtClean="0"/>
              <a:t>Financial Flows: </a:t>
            </a:r>
            <a:r>
              <a:rPr lang="en-US" dirty="0" smtClean="0"/>
              <a:t>involve money transfers, payments, credit card information and authorization, payment schedules, e-payments, and credit-related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Material Flows: </a:t>
            </a:r>
            <a:r>
              <a:rPr lang="en-US" dirty="0" smtClean="0"/>
              <a:t>the physical products, raw materials, supplies, and so forth that flow along the chain. Material flows also include the reverse flows.</a:t>
            </a:r>
          </a:p>
          <a:p>
            <a:r>
              <a:rPr lang="en-US" b="1" dirty="0" smtClean="0"/>
              <a:t>Reverse Flows (or reverse logistics): </a:t>
            </a:r>
            <a:r>
              <a:rPr lang="en-US" dirty="0" smtClean="0"/>
              <a:t>returned products that are damaged, unwanted, or in need of recycling.</a:t>
            </a:r>
          </a:p>
          <a:p>
            <a:r>
              <a:rPr lang="en-US" b="1" dirty="0" smtClean="0"/>
              <a:t>Information Flows: </a:t>
            </a:r>
            <a:r>
              <a:rPr lang="en-US" dirty="0" smtClean="0"/>
              <a:t>data related to demand, shipments, orders, returns, and schedules, as well as changes in any of these data.</a:t>
            </a:r>
          </a:p>
          <a:p>
            <a:r>
              <a:rPr lang="en-US" b="1" dirty="0" smtClean="0"/>
              <a:t>Financial Flows: </a:t>
            </a:r>
            <a:r>
              <a:rPr lang="en-US" dirty="0" smtClean="0"/>
              <a:t>involve money transfers, payments, credit card information and authorization, payment schedules, e-payments, and credit-related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4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Five Basic Components of SCM: </a:t>
            </a:r>
            <a:r>
              <a:rPr lang="en-US" dirty="0" smtClean="0"/>
              <a:t>Plan, Source, Make, Deliver, Return</a:t>
            </a:r>
          </a:p>
          <a:p>
            <a:r>
              <a:rPr lang="en-US" b="1" dirty="0" smtClean="0"/>
              <a:t>Supply Chain Management Systems: </a:t>
            </a:r>
            <a:r>
              <a:rPr lang="en-US" dirty="0" smtClean="0"/>
              <a:t>a type of </a:t>
            </a:r>
            <a:r>
              <a:rPr lang="en-US" dirty="0" err="1" smtClean="0"/>
              <a:t>interorganizational</a:t>
            </a:r>
            <a:r>
              <a:rPr lang="en-US" dirty="0" smtClean="0"/>
              <a:t> information system (IOS) in which information flows among two or more organizations.</a:t>
            </a:r>
          </a:p>
          <a:p>
            <a:r>
              <a:rPr lang="en-US" b="1" dirty="0" smtClean="0"/>
              <a:t>Push Model: </a:t>
            </a:r>
            <a:r>
              <a:rPr lang="en-US" dirty="0" smtClean="0"/>
              <a:t>In this model, also known as make-to-stock, the production process begins with a forecast, which is simply an educated guess as to customer demand.</a:t>
            </a:r>
          </a:p>
          <a:p>
            <a:r>
              <a:rPr lang="en-US" b="1" dirty="0" smtClean="0"/>
              <a:t>Pull Model: </a:t>
            </a:r>
            <a:r>
              <a:rPr lang="en-US" dirty="0" smtClean="0"/>
              <a:t>In this model, also known as make-to-stock, the production process begins with a forecast, which is simply an educated guess as to customer demand.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9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Five Basic Components of SCM:</a:t>
            </a:r>
          </a:p>
          <a:p>
            <a:r>
              <a:rPr lang="en-US" b="1" dirty="0" smtClean="0"/>
              <a:t>Plan: </a:t>
            </a:r>
            <a:r>
              <a:rPr lang="en-US" dirty="0" smtClean="0"/>
              <a:t>Planning is the strategic component of SCM that involves developing a set of metrics (measurable deliverables) to monitor the organization’s supply chain to ensure that it is efficient and it delivers high quality and value to customers for the lowest cost.</a:t>
            </a:r>
          </a:p>
          <a:p>
            <a:r>
              <a:rPr lang="en-US" b="1" dirty="0" smtClean="0"/>
              <a:t>Source: </a:t>
            </a:r>
            <a:r>
              <a:rPr lang="en-US" dirty="0" smtClean="0"/>
              <a:t>organizations choose suppliers to deliver the goods and services they need to create their product or service.</a:t>
            </a:r>
          </a:p>
          <a:p>
            <a:r>
              <a:rPr lang="en-US" b="1" dirty="0" smtClean="0"/>
              <a:t>Make: </a:t>
            </a:r>
            <a:r>
              <a:rPr lang="en-US" dirty="0" smtClean="0"/>
              <a:t>the manufacturing component in which managers schedule the activities necessary for production, testing, packaging, and preparation for delivery. This is the most metric-intensive part of the supply chain, where organizations measure quality levels, production output, and worker productivity.</a:t>
            </a:r>
          </a:p>
          <a:p>
            <a:r>
              <a:rPr lang="en-US" b="1" dirty="0" smtClean="0"/>
              <a:t>Deliver: </a:t>
            </a:r>
            <a:r>
              <a:rPr lang="en-US" dirty="0" smtClean="0"/>
              <a:t>(or logistics) is where organizations coordinate the receipt of customer orders, develop a network of warehouses, select carriers to transport their products to their customers, and create an invoicing system to receive payments.</a:t>
            </a:r>
          </a:p>
          <a:p>
            <a:r>
              <a:rPr lang="en-US" b="1" dirty="0" smtClean="0"/>
              <a:t>Return: </a:t>
            </a:r>
            <a:r>
              <a:rPr lang="en-US" dirty="0" smtClean="0"/>
              <a:t>a responsive and flexible network for receiving defective, returned, or excess products back from their customers, as well as for supporting customers who have problems with delivered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1C25-7A1F-47FB-B705-003A328B91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5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641" r="1785"/>
          <a:stretch/>
        </p:blipFill>
        <p:spPr>
          <a:xfrm>
            <a:off x="-1" y="0"/>
            <a:ext cx="9144001" cy="4571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4762" y="1478378"/>
            <a:ext cx="9154254" cy="5387145"/>
          </a:xfrm>
          <a:custGeom>
            <a:avLst/>
            <a:gdLst>
              <a:gd name="connsiteX0" fmla="*/ 0 w 9159175"/>
              <a:gd name="connsiteY0" fmla="*/ 0 h 6841524"/>
              <a:gd name="connsiteX1" fmla="*/ 9159175 w 9159175"/>
              <a:gd name="connsiteY1" fmla="*/ 0 h 6841524"/>
              <a:gd name="connsiteX2" fmla="*/ 9159175 w 9159175"/>
              <a:gd name="connsiteY2" fmla="*/ 6841524 h 6841524"/>
              <a:gd name="connsiteX3" fmla="*/ 0 w 9159175"/>
              <a:gd name="connsiteY3" fmla="*/ 6841524 h 6841524"/>
              <a:gd name="connsiteX4" fmla="*/ 0 w 9159175"/>
              <a:gd name="connsiteY4" fmla="*/ 0 h 6841524"/>
              <a:gd name="connsiteX0" fmla="*/ 0 w 9207301"/>
              <a:gd name="connsiteY0" fmla="*/ 3140242 h 6841524"/>
              <a:gd name="connsiteX1" fmla="*/ 9207301 w 9207301"/>
              <a:gd name="connsiteY1" fmla="*/ 0 h 6841524"/>
              <a:gd name="connsiteX2" fmla="*/ 9207301 w 9207301"/>
              <a:gd name="connsiteY2" fmla="*/ 6841524 h 6841524"/>
              <a:gd name="connsiteX3" fmla="*/ 48126 w 9207301"/>
              <a:gd name="connsiteY3" fmla="*/ 6841524 h 6841524"/>
              <a:gd name="connsiteX4" fmla="*/ 0 w 9207301"/>
              <a:gd name="connsiteY4" fmla="*/ 3140242 h 6841524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140297 h 3841579"/>
              <a:gd name="connsiteX1" fmla="*/ 3985595 w 9219332"/>
              <a:gd name="connsiteY1" fmla="*/ 790002 h 3841579"/>
              <a:gd name="connsiteX2" fmla="*/ 9219332 w 9219332"/>
              <a:gd name="connsiteY2" fmla="*/ 922350 h 3841579"/>
              <a:gd name="connsiteX3" fmla="*/ 9207301 w 9219332"/>
              <a:gd name="connsiteY3" fmla="*/ 3841579 h 3841579"/>
              <a:gd name="connsiteX4" fmla="*/ 48126 w 9219332"/>
              <a:gd name="connsiteY4" fmla="*/ 3841579 h 3841579"/>
              <a:gd name="connsiteX5" fmla="*/ 0 w 9219332"/>
              <a:gd name="connsiteY5" fmla="*/ 140297 h 3841579"/>
              <a:gd name="connsiteX0" fmla="*/ 0 w 9219332"/>
              <a:gd name="connsiteY0" fmla="*/ 1454745 h 5156027"/>
              <a:gd name="connsiteX1" fmla="*/ 2662121 w 9219332"/>
              <a:gd name="connsiteY1" fmla="*/ 10956 h 5156027"/>
              <a:gd name="connsiteX2" fmla="*/ 9219332 w 9219332"/>
              <a:gd name="connsiteY2" fmla="*/ 2236798 h 5156027"/>
              <a:gd name="connsiteX3" fmla="*/ 9207301 w 9219332"/>
              <a:gd name="connsiteY3" fmla="*/ 5156027 h 5156027"/>
              <a:gd name="connsiteX4" fmla="*/ 48126 w 9219332"/>
              <a:gd name="connsiteY4" fmla="*/ 5156027 h 5156027"/>
              <a:gd name="connsiteX5" fmla="*/ 0 w 9219332"/>
              <a:gd name="connsiteY5" fmla="*/ 1454745 h 5156027"/>
              <a:gd name="connsiteX0" fmla="*/ 0 w 9219332"/>
              <a:gd name="connsiteY0" fmla="*/ 1443789 h 5145071"/>
              <a:gd name="connsiteX1" fmla="*/ 2662121 w 9219332"/>
              <a:gd name="connsiteY1" fmla="*/ 0 h 5145071"/>
              <a:gd name="connsiteX2" fmla="*/ 9219332 w 9219332"/>
              <a:gd name="connsiteY2" fmla="*/ 2225842 h 5145071"/>
              <a:gd name="connsiteX3" fmla="*/ 9207301 w 9219332"/>
              <a:gd name="connsiteY3" fmla="*/ 5145071 h 5145071"/>
              <a:gd name="connsiteX4" fmla="*/ 48126 w 9219332"/>
              <a:gd name="connsiteY4" fmla="*/ 5145071 h 5145071"/>
              <a:gd name="connsiteX5" fmla="*/ 0 w 9219332"/>
              <a:gd name="connsiteY5" fmla="*/ 1443789 h 5145071"/>
              <a:gd name="connsiteX0" fmla="*/ 0 w 9219332"/>
              <a:gd name="connsiteY0" fmla="*/ 1449612 h 5150894"/>
              <a:gd name="connsiteX1" fmla="*/ 2662121 w 9219332"/>
              <a:gd name="connsiteY1" fmla="*/ 5823 h 5150894"/>
              <a:gd name="connsiteX2" fmla="*/ 9219332 w 9219332"/>
              <a:gd name="connsiteY2" fmla="*/ 2231665 h 5150894"/>
              <a:gd name="connsiteX3" fmla="*/ 9207301 w 9219332"/>
              <a:gd name="connsiteY3" fmla="*/ 5150894 h 5150894"/>
              <a:gd name="connsiteX4" fmla="*/ 48126 w 9219332"/>
              <a:gd name="connsiteY4" fmla="*/ 5150894 h 5150894"/>
              <a:gd name="connsiteX5" fmla="*/ 0 w 9219332"/>
              <a:gd name="connsiteY5" fmla="*/ 1449612 h 5150894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72999 h 5174281"/>
              <a:gd name="connsiteX1" fmla="*/ 2613995 w 9219332"/>
              <a:gd name="connsiteY1" fmla="*/ 5147 h 5174281"/>
              <a:gd name="connsiteX2" fmla="*/ 6223468 w 9219332"/>
              <a:gd name="connsiteY2" fmla="*/ 2026453 h 5174281"/>
              <a:gd name="connsiteX3" fmla="*/ 9219332 w 9219332"/>
              <a:gd name="connsiteY3" fmla="*/ 2255052 h 5174281"/>
              <a:gd name="connsiteX4" fmla="*/ 9207301 w 9219332"/>
              <a:gd name="connsiteY4" fmla="*/ 5174281 h 5174281"/>
              <a:gd name="connsiteX5" fmla="*/ 48126 w 9219332"/>
              <a:gd name="connsiteY5" fmla="*/ 5174281 h 5174281"/>
              <a:gd name="connsiteX6" fmla="*/ 0 w 9219332"/>
              <a:gd name="connsiteY6" fmla="*/ 1472999 h 5174281"/>
              <a:gd name="connsiteX0" fmla="*/ 0 w 9219332"/>
              <a:gd name="connsiteY0" fmla="*/ 1479523 h 5180805"/>
              <a:gd name="connsiteX1" fmla="*/ 2613995 w 9219332"/>
              <a:gd name="connsiteY1" fmla="*/ 11671 h 5180805"/>
              <a:gd name="connsiteX2" fmla="*/ 6223468 w 9219332"/>
              <a:gd name="connsiteY2" fmla="*/ 2032977 h 5180805"/>
              <a:gd name="connsiteX3" fmla="*/ 9219332 w 9219332"/>
              <a:gd name="connsiteY3" fmla="*/ 2261576 h 5180805"/>
              <a:gd name="connsiteX4" fmla="*/ 9207301 w 9219332"/>
              <a:gd name="connsiteY4" fmla="*/ 5180805 h 5180805"/>
              <a:gd name="connsiteX5" fmla="*/ 48126 w 9219332"/>
              <a:gd name="connsiteY5" fmla="*/ 5180805 h 5180805"/>
              <a:gd name="connsiteX6" fmla="*/ 0 w 9219332"/>
              <a:gd name="connsiteY6" fmla="*/ 1479523 h 5180805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5965 h 5177247"/>
              <a:gd name="connsiteX1" fmla="*/ 2613995 w 9219332"/>
              <a:gd name="connsiteY1" fmla="*/ 8113 h 5177247"/>
              <a:gd name="connsiteX2" fmla="*/ 6223468 w 9219332"/>
              <a:gd name="connsiteY2" fmla="*/ 2029419 h 5177247"/>
              <a:gd name="connsiteX3" fmla="*/ 9219332 w 9219332"/>
              <a:gd name="connsiteY3" fmla="*/ 2258018 h 5177247"/>
              <a:gd name="connsiteX4" fmla="*/ 9207301 w 9219332"/>
              <a:gd name="connsiteY4" fmla="*/ 5177247 h 5177247"/>
              <a:gd name="connsiteX5" fmla="*/ 48126 w 9219332"/>
              <a:gd name="connsiteY5" fmla="*/ 5177247 h 5177247"/>
              <a:gd name="connsiteX6" fmla="*/ 0 w 9219332"/>
              <a:gd name="connsiteY6" fmla="*/ 1475965 h 5177247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68793 h 5170075"/>
              <a:gd name="connsiteX1" fmla="*/ 2613995 w 9219332"/>
              <a:gd name="connsiteY1" fmla="*/ 941 h 5170075"/>
              <a:gd name="connsiteX2" fmla="*/ 6223468 w 9219332"/>
              <a:gd name="connsiteY2" fmla="*/ 2022247 h 5170075"/>
              <a:gd name="connsiteX3" fmla="*/ 9219332 w 9219332"/>
              <a:gd name="connsiteY3" fmla="*/ 2178656 h 5170075"/>
              <a:gd name="connsiteX4" fmla="*/ 9207301 w 9219332"/>
              <a:gd name="connsiteY4" fmla="*/ 5170075 h 5170075"/>
              <a:gd name="connsiteX5" fmla="*/ 48126 w 9219332"/>
              <a:gd name="connsiteY5" fmla="*/ 5170075 h 5170075"/>
              <a:gd name="connsiteX6" fmla="*/ 0 w 9219332"/>
              <a:gd name="connsiteY6" fmla="*/ 1468793 h 5170075"/>
              <a:gd name="connsiteX0" fmla="*/ 0 w 9219332"/>
              <a:gd name="connsiteY0" fmla="*/ 1482160 h 5183442"/>
              <a:gd name="connsiteX1" fmla="*/ 2613995 w 9219332"/>
              <a:gd name="connsiteY1" fmla="*/ 14308 h 5183442"/>
              <a:gd name="connsiteX2" fmla="*/ 6223468 w 9219332"/>
              <a:gd name="connsiteY2" fmla="*/ 2035614 h 5183442"/>
              <a:gd name="connsiteX3" fmla="*/ 9219332 w 9219332"/>
              <a:gd name="connsiteY3" fmla="*/ 2192023 h 5183442"/>
              <a:gd name="connsiteX4" fmla="*/ 9207301 w 9219332"/>
              <a:gd name="connsiteY4" fmla="*/ 5183442 h 5183442"/>
              <a:gd name="connsiteX5" fmla="*/ 48126 w 9219332"/>
              <a:gd name="connsiteY5" fmla="*/ 5183442 h 5183442"/>
              <a:gd name="connsiteX6" fmla="*/ 0 w 9219332"/>
              <a:gd name="connsiteY6" fmla="*/ 1482160 h 5183442"/>
              <a:gd name="connsiteX0" fmla="*/ 0 w 9219332"/>
              <a:gd name="connsiteY0" fmla="*/ 1493749 h 5195031"/>
              <a:gd name="connsiteX1" fmla="*/ 2613995 w 9219332"/>
              <a:gd name="connsiteY1" fmla="*/ 25897 h 5195031"/>
              <a:gd name="connsiteX2" fmla="*/ 6223468 w 9219332"/>
              <a:gd name="connsiteY2" fmla="*/ 2047203 h 5195031"/>
              <a:gd name="connsiteX3" fmla="*/ 9219332 w 9219332"/>
              <a:gd name="connsiteY3" fmla="*/ 2203612 h 5195031"/>
              <a:gd name="connsiteX4" fmla="*/ 9207301 w 9219332"/>
              <a:gd name="connsiteY4" fmla="*/ 5195031 h 5195031"/>
              <a:gd name="connsiteX5" fmla="*/ 48126 w 9219332"/>
              <a:gd name="connsiteY5" fmla="*/ 5195031 h 5195031"/>
              <a:gd name="connsiteX6" fmla="*/ 0 w 9219332"/>
              <a:gd name="connsiteY6" fmla="*/ 1493749 h 5195031"/>
              <a:gd name="connsiteX0" fmla="*/ 0 w 9219332"/>
              <a:gd name="connsiteY0" fmla="*/ 1539121 h 5240403"/>
              <a:gd name="connsiteX1" fmla="*/ 2493679 w 9219332"/>
              <a:gd name="connsiteY1" fmla="*/ 23143 h 5240403"/>
              <a:gd name="connsiteX2" fmla="*/ 6223468 w 9219332"/>
              <a:gd name="connsiteY2" fmla="*/ 2092575 h 5240403"/>
              <a:gd name="connsiteX3" fmla="*/ 9219332 w 9219332"/>
              <a:gd name="connsiteY3" fmla="*/ 2248984 h 5240403"/>
              <a:gd name="connsiteX4" fmla="*/ 9207301 w 9219332"/>
              <a:gd name="connsiteY4" fmla="*/ 5240403 h 5240403"/>
              <a:gd name="connsiteX5" fmla="*/ 48126 w 9219332"/>
              <a:gd name="connsiteY5" fmla="*/ 5240403 h 5240403"/>
              <a:gd name="connsiteX6" fmla="*/ 0 w 9219332"/>
              <a:gd name="connsiteY6" fmla="*/ 1539121 h 5240403"/>
              <a:gd name="connsiteX0" fmla="*/ 0 w 9219332"/>
              <a:gd name="connsiteY0" fmla="*/ 1556620 h 5257902"/>
              <a:gd name="connsiteX1" fmla="*/ 2493679 w 9219332"/>
              <a:gd name="connsiteY1" fmla="*/ 40642 h 5257902"/>
              <a:gd name="connsiteX2" fmla="*/ 6223468 w 9219332"/>
              <a:gd name="connsiteY2" fmla="*/ 2110074 h 5257902"/>
              <a:gd name="connsiteX3" fmla="*/ 9219332 w 9219332"/>
              <a:gd name="connsiteY3" fmla="*/ 2266483 h 5257902"/>
              <a:gd name="connsiteX4" fmla="*/ 9207301 w 9219332"/>
              <a:gd name="connsiteY4" fmla="*/ 5257902 h 5257902"/>
              <a:gd name="connsiteX5" fmla="*/ 48126 w 9219332"/>
              <a:gd name="connsiteY5" fmla="*/ 5257902 h 5257902"/>
              <a:gd name="connsiteX6" fmla="*/ 0 w 9219332"/>
              <a:gd name="connsiteY6" fmla="*/ 1556620 h 5257902"/>
              <a:gd name="connsiteX0" fmla="*/ 0 w 9219332"/>
              <a:gd name="connsiteY0" fmla="*/ 1562740 h 5264022"/>
              <a:gd name="connsiteX1" fmla="*/ 2493679 w 9219332"/>
              <a:gd name="connsiteY1" fmla="*/ 46762 h 5264022"/>
              <a:gd name="connsiteX2" fmla="*/ 6223468 w 9219332"/>
              <a:gd name="connsiteY2" fmla="*/ 2116194 h 5264022"/>
              <a:gd name="connsiteX3" fmla="*/ 9219332 w 9219332"/>
              <a:gd name="connsiteY3" fmla="*/ 2272603 h 5264022"/>
              <a:gd name="connsiteX4" fmla="*/ 9207301 w 9219332"/>
              <a:gd name="connsiteY4" fmla="*/ 5264022 h 5264022"/>
              <a:gd name="connsiteX5" fmla="*/ 48126 w 9219332"/>
              <a:gd name="connsiteY5" fmla="*/ 5264022 h 5264022"/>
              <a:gd name="connsiteX6" fmla="*/ 0 w 9219332"/>
              <a:gd name="connsiteY6" fmla="*/ 1562740 h 5264022"/>
              <a:gd name="connsiteX0" fmla="*/ 0 w 9219332"/>
              <a:gd name="connsiteY0" fmla="*/ 1556621 h 5257903"/>
              <a:gd name="connsiteX1" fmla="*/ 2469615 w 9219332"/>
              <a:gd name="connsiteY1" fmla="*/ 40643 h 5257903"/>
              <a:gd name="connsiteX2" fmla="*/ 6223468 w 9219332"/>
              <a:gd name="connsiteY2" fmla="*/ 2110075 h 5257903"/>
              <a:gd name="connsiteX3" fmla="*/ 9219332 w 9219332"/>
              <a:gd name="connsiteY3" fmla="*/ 2266484 h 5257903"/>
              <a:gd name="connsiteX4" fmla="*/ 9207301 w 9219332"/>
              <a:gd name="connsiteY4" fmla="*/ 5257903 h 5257903"/>
              <a:gd name="connsiteX5" fmla="*/ 48126 w 9219332"/>
              <a:gd name="connsiteY5" fmla="*/ 5257903 h 5257903"/>
              <a:gd name="connsiteX6" fmla="*/ 0 w 9219332"/>
              <a:gd name="connsiteY6" fmla="*/ 1556621 h 5257903"/>
              <a:gd name="connsiteX0" fmla="*/ 0 w 9219332"/>
              <a:gd name="connsiteY0" fmla="*/ 1545248 h 5246530"/>
              <a:gd name="connsiteX1" fmla="*/ 2469615 w 9219332"/>
              <a:gd name="connsiteY1" fmla="*/ 29270 h 5246530"/>
              <a:gd name="connsiteX2" fmla="*/ 6223468 w 9219332"/>
              <a:gd name="connsiteY2" fmla="*/ 2098702 h 5246530"/>
              <a:gd name="connsiteX3" fmla="*/ 9219332 w 9219332"/>
              <a:gd name="connsiteY3" fmla="*/ 2255111 h 5246530"/>
              <a:gd name="connsiteX4" fmla="*/ 9207301 w 9219332"/>
              <a:gd name="connsiteY4" fmla="*/ 5246530 h 5246530"/>
              <a:gd name="connsiteX5" fmla="*/ 48126 w 9219332"/>
              <a:gd name="connsiteY5" fmla="*/ 5246530 h 5246530"/>
              <a:gd name="connsiteX6" fmla="*/ 0 w 9219332"/>
              <a:gd name="connsiteY6" fmla="*/ 1545248 h 5246530"/>
              <a:gd name="connsiteX0" fmla="*/ 0 w 9219332"/>
              <a:gd name="connsiteY0" fmla="*/ 1547962 h 5249244"/>
              <a:gd name="connsiteX1" fmla="*/ 2469615 w 9219332"/>
              <a:gd name="connsiteY1" fmla="*/ 31984 h 5249244"/>
              <a:gd name="connsiteX2" fmla="*/ 6223468 w 9219332"/>
              <a:gd name="connsiteY2" fmla="*/ 2101416 h 5249244"/>
              <a:gd name="connsiteX3" fmla="*/ 9219332 w 9219332"/>
              <a:gd name="connsiteY3" fmla="*/ 2257825 h 5249244"/>
              <a:gd name="connsiteX4" fmla="*/ 9207301 w 9219332"/>
              <a:gd name="connsiteY4" fmla="*/ 5249244 h 5249244"/>
              <a:gd name="connsiteX5" fmla="*/ 48126 w 9219332"/>
              <a:gd name="connsiteY5" fmla="*/ 5249244 h 5249244"/>
              <a:gd name="connsiteX6" fmla="*/ 0 w 9219332"/>
              <a:gd name="connsiteY6" fmla="*/ 1547962 h 5249244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52938 h 5254220"/>
              <a:gd name="connsiteX1" fmla="*/ 2469615 w 9219332"/>
              <a:gd name="connsiteY1" fmla="*/ 36960 h 5254220"/>
              <a:gd name="connsiteX2" fmla="*/ 6223468 w 9219332"/>
              <a:gd name="connsiteY2" fmla="*/ 2046234 h 5254220"/>
              <a:gd name="connsiteX3" fmla="*/ 9219332 w 9219332"/>
              <a:gd name="connsiteY3" fmla="*/ 2262801 h 5254220"/>
              <a:gd name="connsiteX4" fmla="*/ 9207301 w 9219332"/>
              <a:gd name="connsiteY4" fmla="*/ 5254220 h 5254220"/>
              <a:gd name="connsiteX5" fmla="*/ 48126 w 9219332"/>
              <a:gd name="connsiteY5" fmla="*/ 5254220 h 5254220"/>
              <a:gd name="connsiteX6" fmla="*/ 0 w 9219332"/>
              <a:gd name="connsiteY6" fmla="*/ 1552938 h 5254220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53368 h 5254650"/>
              <a:gd name="connsiteX1" fmla="*/ 2469615 w 9243396"/>
              <a:gd name="connsiteY1" fmla="*/ 37390 h 5254650"/>
              <a:gd name="connsiteX2" fmla="*/ 6223468 w 9243396"/>
              <a:gd name="connsiteY2" fmla="*/ 2046664 h 5254650"/>
              <a:gd name="connsiteX3" fmla="*/ 9243396 w 9243396"/>
              <a:gd name="connsiteY3" fmla="*/ 2191042 h 5254650"/>
              <a:gd name="connsiteX4" fmla="*/ 9207301 w 9243396"/>
              <a:gd name="connsiteY4" fmla="*/ 5254650 h 5254650"/>
              <a:gd name="connsiteX5" fmla="*/ 48126 w 9243396"/>
              <a:gd name="connsiteY5" fmla="*/ 5254650 h 5254650"/>
              <a:gd name="connsiteX6" fmla="*/ 0 w 9243396"/>
              <a:gd name="connsiteY6" fmla="*/ 1553368 h 5254650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14369 h 5215651"/>
              <a:gd name="connsiteX1" fmla="*/ 2373363 w 9243396"/>
              <a:gd name="connsiteY1" fmla="*/ 34486 h 5215651"/>
              <a:gd name="connsiteX2" fmla="*/ 6223468 w 9243396"/>
              <a:gd name="connsiteY2" fmla="*/ 2007665 h 5215651"/>
              <a:gd name="connsiteX3" fmla="*/ 9243396 w 9243396"/>
              <a:gd name="connsiteY3" fmla="*/ 2152043 h 5215651"/>
              <a:gd name="connsiteX4" fmla="*/ 9207301 w 9243396"/>
              <a:gd name="connsiteY4" fmla="*/ 5215651 h 5215651"/>
              <a:gd name="connsiteX5" fmla="*/ 48126 w 9243396"/>
              <a:gd name="connsiteY5" fmla="*/ 5215651 h 5215651"/>
              <a:gd name="connsiteX6" fmla="*/ 0 w 9243396"/>
              <a:gd name="connsiteY6" fmla="*/ 1514369 h 5215651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0225 h 5181507"/>
              <a:gd name="connsiteX1" fmla="*/ 2373363 w 9243396"/>
              <a:gd name="connsiteY1" fmla="*/ 342 h 5181507"/>
              <a:gd name="connsiteX2" fmla="*/ 5537669 w 9243396"/>
              <a:gd name="connsiteY2" fmla="*/ 1371942 h 5181507"/>
              <a:gd name="connsiteX3" fmla="*/ 9243396 w 9243396"/>
              <a:gd name="connsiteY3" fmla="*/ 2117899 h 5181507"/>
              <a:gd name="connsiteX4" fmla="*/ 9207301 w 9243396"/>
              <a:gd name="connsiteY4" fmla="*/ 5181507 h 5181507"/>
              <a:gd name="connsiteX5" fmla="*/ 48126 w 9243396"/>
              <a:gd name="connsiteY5" fmla="*/ 5181507 h 5181507"/>
              <a:gd name="connsiteX6" fmla="*/ 0 w 9243396"/>
              <a:gd name="connsiteY6" fmla="*/ 1480225 h 5181507"/>
              <a:gd name="connsiteX0" fmla="*/ 0 w 9243396"/>
              <a:gd name="connsiteY0" fmla="*/ 1480319 h 5181601"/>
              <a:gd name="connsiteX1" fmla="*/ 2373363 w 9243396"/>
              <a:gd name="connsiteY1" fmla="*/ 436 h 5181601"/>
              <a:gd name="connsiteX2" fmla="*/ 5537669 w 9243396"/>
              <a:gd name="connsiteY2" fmla="*/ 1372036 h 5181601"/>
              <a:gd name="connsiteX3" fmla="*/ 9243396 w 9243396"/>
              <a:gd name="connsiteY3" fmla="*/ 2117993 h 5181601"/>
              <a:gd name="connsiteX4" fmla="*/ 9207301 w 9243396"/>
              <a:gd name="connsiteY4" fmla="*/ 5181601 h 5181601"/>
              <a:gd name="connsiteX5" fmla="*/ 48126 w 9243396"/>
              <a:gd name="connsiteY5" fmla="*/ 5181601 h 5181601"/>
              <a:gd name="connsiteX6" fmla="*/ 0 w 9243396"/>
              <a:gd name="connsiteY6" fmla="*/ 1480319 h 5181601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237 h 5181519"/>
              <a:gd name="connsiteX1" fmla="*/ 2373363 w 9231365"/>
              <a:gd name="connsiteY1" fmla="*/ 354 h 5181519"/>
              <a:gd name="connsiteX2" fmla="*/ 5537669 w 9231365"/>
              <a:gd name="connsiteY2" fmla="*/ 1371954 h 5181519"/>
              <a:gd name="connsiteX3" fmla="*/ 9231365 w 9231365"/>
              <a:gd name="connsiteY3" fmla="*/ 1985563 h 5181519"/>
              <a:gd name="connsiteX4" fmla="*/ 9207301 w 9231365"/>
              <a:gd name="connsiteY4" fmla="*/ 5181519 h 5181519"/>
              <a:gd name="connsiteX5" fmla="*/ 48126 w 9231365"/>
              <a:gd name="connsiteY5" fmla="*/ 5181519 h 5181519"/>
              <a:gd name="connsiteX6" fmla="*/ 0 w 9231365"/>
              <a:gd name="connsiteY6" fmla="*/ 1480237 h 5181519"/>
              <a:gd name="connsiteX0" fmla="*/ 0 w 9231365"/>
              <a:gd name="connsiteY0" fmla="*/ 1480660 h 5181942"/>
              <a:gd name="connsiteX1" fmla="*/ 2373363 w 9231365"/>
              <a:gd name="connsiteY1" fmla="*/ 777 h 5181942"/>
              <a:gd name="connsiteX2" fmla="*/ 5537669 w 9231365"/>
              <a:gd name="connsiteY2" fmla="*/ 1324251 h 5181942"/>
              <a:gd name="connsiteX3" fmla="*/ 9231365 w 9231365"/>
              <a:gd name="connsiteY3" fmla="*/ 1985986 h 5181942"/>
              <a:gd name="connsiteX4" fmla="*/ 9207301 w 9231365"/>
              <a:gd name="connsiteY4" fmla="*/ 5181942 h 5181942"/>
              <a:gd name="connsiteX5" fmla="*/ 48126 w 9231365"/>
              <a:gd name="connsiteY5" fmla="*/ 5181942 h 5181942"/>
              <a:gd name="connsiteX6" fmla="*/ 0 w 9231365"/>
              <a:gd name="connsiteY6" fmla="*/ 1480660 h 5181942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4814 h 5186096"/>
              <a:gd name="connsiteX1" fmla="*/ 2373363 w 9231365"/>
              <a:gd name="connsiteY1" fmla="*/ 4931 h 5186096"/>
              <a:gd name="connsiteX2" fmla="*/ 5537669 w 9231365"/>
              <a:gd name="connsiteY2" fmla="*/ 1328405 h 5186096"/>
              <a:gd name="connsiteX3" fmla="*/ 9231365 w 9231365"/>
              <a:gd name="connsiteY3" fmla="*/ 1990140 h 5186096"/>
              <a:gd name="connsiteX4" fmla="*/ 9207301 w 9231365"/>
              <a:gd name="connsiteY4" fmla="*/ 5186096 h 5186096"/>
              <a:gd name="connsiteX5" fmla="*/ 48126 w 9231365"/>
              <a:gd name="connsiteY5" fmla="*/ 5186096 h 5186096"/>
              <a:gd name="connsiteX6" fmla="*/ 0 w 9231365"/>
              <a:gd name="connsiteY6" fmla="*/ 1484814 h 5186096"/>
              <a:gd name="connsiteX0" fmla="*/ 0 w 9231365"/>
              <a:gd name="connsiteY0" fmla="*/ 1519567 h 5220849"/>
              <a:gd name="connsiteX1" fmla="*/ 2662121 w 9231365"/>
              <a:gd name="connsiteY1" fmla="*/ 3589 h 5220849"/>
              <a:gd name="connsiteX2" fmla="*/ 5537669 w 9231365"/>
              <a:gd name="connsiteY2" fmla="*/ 1363158 h 5220849"/>
              <a:gd name="connsiteX3" fmla="*/ 9231365 w 9231365"/>
              <a:gd name="connsiteY3" fmla="*/ 2024893 h 5220849"/>
              <a:gd name="connsiteX4" fmla="*/ 9207301 w 9231365"/>
              <a:gd name="connsiteY4" fmla="*/ 5220849 h 5220849"/>
              <a:gd name="connsiteX5" fmla="*/ 48126 w 9231365"/>
              <a:gd name="connsiteY5" fmla="*/ 5220849 h 5220849"/>
              <a:gd name="connsiteX6" fmla="*/ 0 w 9231365"/>
              <a:gd name="connsiteY6" fmla="*/ 1519567 h 5220849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94 h 5217292"/>
              <a:gd name="connsiteX1" fmla="*/ 2662121 w 9231365"/>
              <a:gd name="connsiteY1" fmla="*/ 32 h 5217292"/>
              <a:gd name="connsiteX2" fmla="*/ 5537669 w 9231365"/>
              <a:gd name="connsiteY2" fmla="*/ 1359601 h 5217292"/>
              <a:gd name="connsiteX3" fmla="*/ 9231365 w 9231365"/>
              <a:gd name="connsiteY3" fmla="*/ 2021336 h 5217292"/>
              <a:gd name="connsiteX4" fmla="*/ 9207301 w 9231365"/>
              <a:gd name="connsiteY4" fmla="*/ 5217292 h 5217292"/>
              <a:gd name="connsiteX5" fmla="*/ 48126 w 9231365"/>
              <a:gd name="connsiteY5" fmla="*/ 5217292 h 5217292"/>
              <a:gd name="connsiteX6" fmla="*/ 0 w 9231365"/>
              <a:gd name="connsiteY6" fmla="*/ 1395694 h 5217292"/>
              <a:gd name="connsiteX0" fmla="*/ 0 w 9231365"/>
              <a:gd name="connsiteY0" fmla="*/ 1395697 h 5217295"/>
              <a:gd name="connsiteX1" fmla="*/ 2662121 w 9231365"/>
              <a:gd name="connsiteY1" fmla="*/ 35 h 5217295"/>
              <a:gd name="connsiteX2" fmla="*/ 5537669 w 9231365"/>
              <a:gd name="connsiteY2" fmla="*/ 1359604 h 5217295"/>
              <a:gd name="connsiteX3" fmla="*/ 9231365 w 9231365"/>
              <a:gd name="connsiteY3" fmla="*/ 2021339 h 5217295"/>
              <a:gd name="connsiteX4" fmla="*/ 9207301 w 9231365"/>
              <a:gd name="connsiteY4" fmla="*/ 5217295 h 5217295"/>
              <a:gd name="connsiteX5" fmla="*/ 48126 w 9231365"/>
              <a:gd name="connsiteY5" fmla="*/ 5217295 h 5217295"/>
              <a:gd name="connsiteX6" fmla="*/ 0 w 9231365"/>
              <a:gd name="connsiteY6" fmla="*/ 1395697 h 5217295"/>
              <a:gd name="connsiteX0" fmla="*/ 0 w 9231365"/>
              <a:gd name="connsiteY0" fmla="*/ 1399409 h 5221007"/>
              <a:gd name="connsiteX1" fmla="*/ 2662121 w 9231365"/>
              <a:gd name="connsiteY1" fmla="*/ 3747 h 5221007"/>
              <a:gd name="connsiteX2" fmla="*/ 5537669 w 9231365"/>
              <a:gd name="connsiteY2" fmla="*/ 1363316 h 5221007"/>
              <a:gd name="connsiteX3" fmla="*/ 9231365 w 9231365"/>
              <a:gd name="connsiteY3" fmla="*/ 2025051 h 5221007"/>
              <a:gd name="connsiteX4" fmla="*/ 9207301 w 9231365"/>
              <a:gd name="connsiteY4" fmla="*/ 5221007 h 5221007"/>
              <a:gd name="connsiteX5" fmla="*/ 48126 w 9231365"/>
              <a:gd name="connsiteY5" fmla="*/ 5221007 h 5221007"/>
              <a:gd name="connsiteX6" fmla="*/ 0 w 9231365"/>
              <a:gd name="connsiteY6" fmla="*/ 1399409 h 5221007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8527 h 5220125"/>
              <a:gd name="connsiteX1" fmla="*/ 2662121 w 9231365"/>
              <a:gd name="connsiteY1" fmla="*/ 2865 h 5220125"/>
              <a:gd name="connsiteX2" fmla="*/ 5537669 w 9231365"/>
              <a:gd name="connsiteY2" fmla="*/ 1362434 h 5220125"/>
              <a:gd name="connsiteX3" fmla="*/ 9231365 w 9231365"/>
              <a:gd name="connsiteY3" fmla="*/ 1964012 h 5220125"/>
              <a:gd name="connsiteX4" fmla="*/ 9207301 w 9231365"/>
              <a:gd name="connsiteY4" fmla="*/ 5220125 h 5220125"/>
              <a:gd name="connsiteX5" fmla="*/ 48126 w 9231365"/>
              <a:gd name="connsiteY5" fmla="*/ 5220125 h 5220125"/>
              <a:gd name="connsiteX6" fmla="*/ 0 w 9231365"/>
              <a:gd name="connsiteY6" fmla="*/ 1398527 h 5220125"/>
              <a:gd name="connsiteX0" fmla="*/ 0 w 9231365"/>
              <a:gd name="connsiteY0" fmla="*/ 1399319 h 5220917"/>
              <a:gd name="connsiteX1" fmla="*/ 2662121 w 9231365"/>
              <a:gd name="connsiteY1" fmla="*/ 3657 h 5220917"/>
              <a:gd name="connsiteX2" fmla="*/ 5537669 w 9231365"/>
              <a:gd name="connsiteY2" fmla="*/ 1363226 h 5220917"/>
              <a:gd name="connsiteX3" fmla="*/ 9231365 w 9231365"/>
              <a:gd name="connsiteY3" fmla="*/ 1964804 h 5220917"/>
              <a:gd name="connsiteX4" fmla="*/ 9207301 w 9231365"/>
              <a:gd name="connsiteY4" fmla="*/ 5220917 h 5220917"/>
              <a:gd name="connsiteX5" fmla="*/ 48126 w 9231365"/>
              <a:gd name="connsiteY5" fmla="*/ 5220917 h 5220917"/>
              <a:gd name="connsiteX6" fmla="*/ 0 w 9231365"/>
              <a:gd name="connsiteY6" fmla="*/ 1399319 h 5220917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688 h 5221286"/>
              <a:gd name="connsiteX1" fmla="*/ 2662121 w 9231365"/>
              <a:gd name="connsiteY1" fmla="*/ 4026 h 5221286"/>
              <a:gd name="connsiteX2" fmla="*/ 5537669 w 9231365"/>
              <a:gd name="connsiteY2" fmla="*/ 1363595 h 5221286"/>
              <a:gd name="connsiteX3" fmla="*/ 9231365 w 9231365"/>
              <a:gd name="connsiteY3" fmla="*/ 1965173 h 5221286"/>
              <a:gd name="connsiteX4" fmla="*/ 9207301 w 9231365"/>
              <a:gd name="connsiteY4" fmla="*/ 5221286 h 5221286"/>
              <a:gd name="connsiteX5" fmla="*/ 48126 w 9231365"/>
              <a:gd name="connsiteY5" fmla="*/ 5221286 h 5221286"/>
              <a:gd name="connsiteX6" fmla="*/ 0 w 9231365"/>
              <a:gd name="connsiteY6" fmla="*/ 1399688 h 5221286"/>
              <a:gd name="connsiteX0" fmla="*/ 0 w 9219333"/>
              <a:gd name="connsiteY0" fmla="*/ 1215923 h 5217995"/>
              <a:gd name="connsiteX1" fmla="*/ 2650089 w 9219333"/>
              <a:gd name="connsiteY1" fmla="*/ 735 h 5217995"/>
              <a:gd name="connsiteX2" fmla="*/ 5525637 w 9219333"/>
              <a:gd name="connsiteY2" fmla="*/ 1360304 h 5217995"/>
              <a:gd name="connsiteX3" fmla="*/ 9219333 w 9219333"/>
              <a:gd name="connsiteY3" fmla="*/ 1961882 h 5217995"/>
              <a:gd name="connsiteX4" fmla="*/ 9195269 w 9219333"/>
              <a:gd name="connsiteY4" fmla="*/ 5217995 h 5217995"/>
              <a:gd name="connsiteX5" fmla="*/ 36094 w 9219333"/>
              <a:gd name="connsiteY5" fmla="*/ 5217995 h 5217995"/>
              <a:gd name="connsiteX6" fmla="*/ 0 w 9219333"/>
              <a:gd name="connsiteY6" fmla="*/ 1215923 h 5217995"/>
              <a:gd name="connsiteX0" fmla="*/ 0 w 9219333"/>
              <a:gd name="connsiteY0" fmla="*/ 1396225 h 5398297"/>
              <a:gd name="connsiteX1" fmla="*/ 2674153 w 9219333"/>
              <a:gd name="connsiteY1" fmla="*/ 563 h 5398297"/>
              <a:gd name="connsiteX2" fmla="*/ 5525637 w 9219333"/>
              <a:gd name="connsiteY2" fmla="*/ 1540606 h 5398297"/>
              <a:gd name="connsiteX3" fmla="*/ 9219333 w 9219333"/>
              <a:gd name="connsiteY3" fmla="*/ 2142184 h 5398297"/>
              <a:gd name="connsiteX4" fmla="*/ 9195269 w 9219333"/>
              <a:gd name="connsiteY4" fmla="*/ 5398297 h 5398297"/>
              <a:gd name="connsiteX5" fmla="*/ 36094 w 9219333"/>
              <a:gd name="connsiteY5" fmla="*/ 5398297 h 5398297"/>
              <a:gd name="connsiteX6" fmla="*/ 0 w 9219333"/>
              <a:gd name="connsiteY6" fmla="*/ 1396225 h 539829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141624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009276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6 h 5397738"/>
              <a:gd name="connsiteX1" fmla="*/ 2674153 w 9219333"/>
              <a:gd name="connsiteY1" fmla="*/ 4 h 5397738"/>
              <a:gd name="connsiteX2" fmla="*/ 5585795 w 9219333"/>
              <a:gd name="connsiteY2" fmla="*/ 1383637 h 5397738"/>
              <a:gd name="connsiteX3" fmla="*/ 9219333 w 9219333"/>
              <a:gd name="connsiteY3" fmla="*/ 2009277 h 5397738"/>
              <a:gd name="connsiteX4" fmla="*/ 9195269 w 9219333"/>
              <a:gd name="connsiteY4" fmla="*/ 5397738 h 5397738"/>
              <a:gd name="connsiteX5" fmla="*/ 36094 w 9219333"/>
              <a:gd name="connsiteY5" fmla="*/ 5397738 h 5397738"/>
              <a:gd name="connsiteX6" fmla="*/ 0 w 9219333"/>
              <a:gd name="connsiteY6" fmla="*/ 1395666 h 5397738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36094 w 9219333"/>
              <a:gd name="connsiteY5" fmla="*/ 5402259 h 5402259"/>
              <a:gd name="connsiteX6" fmla="*/ 0 w 9219333"/>
              <a:gd name="connsiteY6" fmla="*/ 1400187 h 5402259"/>
              <a:gd name="connsiteX0" fmla="*/ 10488 w 9229821"/>
              <a:gd name="connsiteY0" fmla="*/ 1400187 h 5426411"/>
              <a:gd name="connsiteX1" fmla="*/ 2684641 w 9229821"/>
              <a:gd name="connsiteY1" fmla="*/ 4525 h 5426411"/>
              <a:gd name="connsiteX2" fmla="*/ 5596283 w 9229821"/>
              <a:gd name="connsiteY2" fmla="*/ 1388158 h 5426411"/>
              <a:gd name="connsiteX3" fmla="*/ 9229821 w 9229821"/>
              <a:gd name="connsiteY3" fmla="*/ 1965672 h 5426411"/>
              <a:gd name="connsiteX4" fmla="*/ 9205757 w 9229821"/>
              <a:gd name="connsiteY4" fmla="*/ 5402259 h 5426411"/>
              <a:gd name="connsiteX5" fmla="*/ 0 w 9229821"/>
              <a:gd name="connsiteY5" fmla="*/ 5426411 h 5426411"/>
              <a:gd name="connsiteX6" fmla="*/ 10488 w 9229821"/>
              <a:gd name="connsiteY6" fmla="*/ 1400187 h 5426411"/>
              <a:gd name="connsiteX0" fmla="*/ 0 w 9219333"/>
              <a:gd name="connsiteY0" fmla="*/ 1400187 h 5426411"/>
              <a:gd name="connsiteX1" fmla="*/ 2674153 w 9219333"/>
              <a:gd name="connsiteY1" fmla="*/ 4525 h 5426411"/>
              <a:gd name="connsiteX2" fmla="*/ 5585795 w 9219333"/>
              <a:gd name="connsiteY2" fmla="*/ 1388158 h 5426411"/>
              <a:gd name="connsiteX3" fmla="*/ 9219333 w 9219333"/>
              <a:gd name="connsiteY3" fmla="*/ 1965672 h 5426411"/>
              <a:gd name="connsiteX4" fmla="*/ 9195269 w 9219333"/>
              <a:gd name="connsiteY4" fmla="*/ 5402259 h 5426411"/>
              <a:gd name="connsiteX5" fmla="*/ 12803 w 9219333"/>
              <a:gd name="connsiteY5" fmla="*/ 5426411 h 5426411"/>
              <a:gd name="connsiteX6" fmla="*/ 0 w 9219333"/>
              <a:gd name="connsiteY6" fmla="*/ 1400187 h 5426411"/>
              <a:gd name="connsiteX0" fmla="*/ 11116 w 9230449"/>
              <a:gd name="connsiteY0" fmla="*/ 1400187 h 5426411"/>
              <a:gd name="connsiteX1" fmla="*/ 2685269 w 9230449"/>
              <a:gd name="connsiteY1" fmla="*/ 4525 h 5426411"/>
              <a:gd name="connsiteX2" fmla="*/ 5596911 w 9230449"/>
              <a:gd name="connsiteY2" fmla="*/ 1388158 h 5426411"/>
              <a:gd name="connsiteX3" fmla="*/ 9230449 w 9230449"/>
              <a:gd name="connsiteY3" fmla="*/ 1965672 h 5426411"/>
              <a:gd name="connsiteX4" fmla="*/ 9206385 w 9230449"/>
              <a:gd name="connsiteY4" fmla="*/ 5402259 h 5426411"/>
              <a:gd name="connsiteX5" fmla="*/ 628 w 9230449"/>
              <a:gd name="connsiteY5" fmla="*/ 5426411 h 5426411"/>
              <a:gd name="connsiteX6" fmla="*/ 11116 w 9230449"/>
              <a:gd name="connsiteY6" fmla="*/ 1400187 h 5426411"/>
              <a:gd name="connsiteX0" fmla="*/ 225 w 9219558"/>
              <a:gd name="connsiteY0" fmla="*/ 1400187 h 5438486"/>
              <a:gd name="connsiteX1" fmla="*/ 2674378 w 9219558"/>
              <a:gd name="connsiteY1" fmla="*/ 4525 h 5438486"/>
              <a:gd name="connsiteX2" fmla="*/ 5586020 w 9219558"/>
              <a:gd name="connsiteY2" fmla="*/ 1388158 h 5438486"/>
              <a:gd name="connsiteX3" fmla="*/ 9219558 w 9219558"/>
              <a:gd name="connsiteY3" fmla="*/ 1965672 h 5438486"/>
              <a:gd name="connsiteX4" fmla="*/ 9195494 w 9219558"/>
              <a:gd name="connsiteY4" fmla="*/ 5402259 h 5438486"/>
              <a:gd name="connsiteX5" fmla="*/ 1383 w 9219558"/>
              <a:gd name="connsiteY5" fmla="*/ 5438486 h 5438486"/>
              <a:gd name="connsiteX6" fmla="*/ 225 w 9219558"/>
              <a:gd name="connsiteY6" fmla="*/ 1400187 h 5438486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58781 w 9219333"/>
              <a:gd name="connsiteY5" fmla="*/ 5371568 h 5402259"/>
              <a:gd name="connsiteX6" fmla="*/ 0 w 9219333"/>
              <a:gd name="connsiteY6" fmla="*/ 1400187 h 5402259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199834 w 9223898"/>
              <a:gd name="connsiteY4" fmla="*/ 5402259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079788 w 9223898"/>
              <a:gd name="connsiteY4" fmla="*/ 5254083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9434"/>
              <a:gd name="connsiteY0" fmla="*/ 1400187 h 5409807"/>
              <a:gd name="connsiteX1" fmla="*/ 2678718 w 9229434"/>
              <a:gd name="connsiteY1" fmla="*/ 4525 h 5409807"/>
              <a:gd name="connsiteX2" fmla="*/ 5590360 w 9229434"/>
              <a:gd name="connsiteY2" fmla="*/ 1388158 h 5409807"/>
              <a:gd name="connsiteX3" fmla="*/ 9223898 w 9229434"/>
              <a:gd name="connsiteY3" fmla="*/ 1965672 h 5409807"/>
              <a:gd name="connsiteX4" fmla="*/ 9228645 w 9229434"/>
              <a:gd name="connsiteY4" fmla="*/ 5407039 h 5409807"/>
              <a:gd name="connsiteX5" fmla="*/ 921 w 9229434"/>
              <a:gd name="connsiteY5" fmla="*/ 5409807 h 5409807"/>
              <a:gd name="connsiteX6" fmla="*/ 4565 w 9229434"/>
              <a:gd name="connsiteY6" fmla="*/ 1400187 h 5409807"/>
              <a:gd name="connsiteX0" fmla="*/ 4565 w 9229434"/>
              <a:gd name="connsiteY0" fmla="*/ 1399152 h 5408772"/>
              <a:gd name="connsiteX1" fmla="*/ 2678718 w 9229434"/>
              <a:gd name="connsiteY1" fmla="*/ 3490 h 5408772"/>
              <a:gd name="connsiteX2" fmla="*/ 5590360 w 9229434"/>
              <a:gd name="connsiteY2" fmla="*/ 1387123 h 5408772"/>
              <a:gd name="connsiteX3" fmla="*/ 9223898 w 9229434"/>
              <a:gd name="connsiteY3" fmla="*/ 1969416 h 5408772"/>
              <a:gd name="connsiteX4" fmla="*/ 9228645 w 9229434"/>
              <a:gd name="connsiteY4" fmla="*/ 5406004 h 5408772"/>
              <a:gd name="connsiteX5" fmla="*/ 921 w 9229434"/>
              <a:gd name="connsiteY5" fmla="*/ 5408772 h 5408772"/>
              <a:gd name="connsiteX6" fmla="*/ 4565 w 9229434"/>
              <a:gd name="connsiteY6" fmla="*/ 1399152 h 5408772"/>
              <a:gd name="connsiteX0" fmla="*/ 224 w 9229895"/>
              <a:gd name="connsiteY0" fmla="*/ 1400449 h 5405288"/>
              <a:gd name="connsiteX1" fmla="*/ 2679179 w 9229895"/>
              <a:gd name="connsiteY1" fmla="*/ 6 h 5405288"/>
              <a:gd name="connsiteX2" fmla="*/ 5590821 w 9229895"/>
              <a:gd name="connsiteY2" fmla="*/ 1383639 h 5405288"/>
              <a:gd name="connsiteX3" fmla="*/ 9224359 w 9229895"/>
              <a:gd name="connsiteY3" fmla="*/ 1965932 h 5405288"/>
              <a:gd name="connsiteX4" fmla="*/ 9229106 w 9229895"/>
              <a:gd name="connsiteY4" fmla="*/ 5402520 h 5405288"/>
              <a:gd name="connsiteX5" fmla="*/ 1382 w 9229895"/>
              <a:gd name="connsiteY5" fmla="*/ 5405288 h 5405288"/>
              <a:gd name="connsiteX6" fmla="*/ 224 w 9229895"/>
              <a:gd name="connsiteY6" fmla="*/ 1400449 h 5405288"/>
              <a:gd name="connsiteX0" fmla="*/ 157384 w 9228594"/>
              <a:gd name="connsiteY0" fmla="*/ 1371769 h 5405287"/>
              <a:gd name="connsiteX1" fmla="*/ 2677878 w 9228594"/>
              <a:gd name="connsiteY1" fmla="*/ 5 h 5405287"/>
              <a:gd name="connsiteX2" fmla="*/ 5589520 w 9228594"/>
              <a:gd name="connsiteY2" fmla="*/ 1383638 h 5405287"/>
              <a:gd name="connsiteX3" fmla="*/ 9223058 w 9228594"/>
              <a:gd name="connsiteY3" fmla="*/ 1965931 h 5405287"/>
              <a:gd name="connsiteX4" fmla="*/ 9227805 w 9228594"/>
              <a:gd name="connsiteY4" fmla="*/ 5402519 h 5405287"/>
              <a:gd name="connsiteX5" fmla="*/ 81 w 9228594"/>
              <a:gd name="connsiteY5" fmla="*/ 5405287 h 5405287"/>
              <a:gd name="connsiteX6" fmla="*/ 157384 w 9228594"/>
              <a:gd name="connsiteY6" fmla="*/ 1371769 h 5405287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3702 h 5406780"/>
              <a:gd name="connsiteX1" fmla="*/ 2679179 w 9229895"/>
              <a:gd name="connsiteY1" fmla="*/ 1498 h 5406780"/>
              <a:gd name="connsiteX2" fmla="*/ 5590821 w 9229895"/>
              <a:gd name="connsiteY2" fmla="*/ 1385131 h 5406780"/>
              <a:gd name="connsiteX3" fmla="*/ 9224359 w 9229895"/>
              <a:gd name="connsiteY3" fmla="*/ 1967424 h 5406780"/>
              <a:gd name="connsiteX4" fmla="*/ 9229106 w 9229895"/>
              <a:gd name="connsiteY4" fmla="*/ 5404012 h 5406780"/>
              <a:gd name="connsiteX5" fmla="*/ 1382 w 9229895"/>
              <a:gd name="connsiteY5" fmla="*/ 5406780 h 5406780"/>
              <a:gd name="connsiteX6" fmla="*/ 223 w 9229895"/>
              <a:gd name="connsiteY6" fmla="*/ 1363702 h 54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95" h="5406780">
                <a:moveTo>
                  <a:pt x="223" y="1363702"/>
                </a:moveTo>
                <a:cubicBezTo>
                  <a:pt x="776784" y="694686"/>
                  <a:pt x="1565447" y="46228"/>
                  <a:pt x="2679179" y="1498"/>
                </a:cubicBezTo>
                <a:cubicBezTo>
                  <a:pt x="3792911" y="-43232"/>
                  <a:pt x="4924544" y="924647"/>
                  <a:pt x="5590821" y="1385131"/>
                </a:cubicBezTo>
                <a:cubicBezTo>
                  <a:pt x="6257098" y="1845615"/>
                  <a:pt x="7574028" y="2886575"/>
                  <a:pt x="9224359" y="1967424"/>
                </a:cubicBezTo>
                <a:cubicBezTo>
                  <a:pt x="9220349" y="2940500"/>
                  <a:pt x="9233116" y="4430936"/>
                  <a:pt x="9229106" y="5404012"/>
                </a:cubicBezTo>
                <a:lnTo>
                  <a:pt x="1382" y="5406780"/>
                </a:lnTo>
                <a:cubicBezTo>
                  <a:pt x="-2886" y="4064705"/>
                  <a:pt x="4491" y="2705777"/>
                  <a:pt x="223" y="136370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29000">
                <a:srgbClr val="F3F3F3"/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799" y="1752600"/>
            <a:ext cx="2057401" cy="1752600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1500" b="0" i="0" baseline="0">
                <a:solidFill>
                  <a:srgbClr val="A0B94F"/>
                </a:solidFill>
                <a:effectLst/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85800" y="2133600"/>
            <a:ext cx="23622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6600" kern="12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CHAPTER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048000" y="3352800"/>
            <a:ext cx="1143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8382000" cy="2895600"/>
          </a:xfrm>
        </p:spPr>
        <p:txBody>
          <a:bodyPr>
            <a:normAutofit/>
          </a:bodyPr>
          <a:lstStyle>
            <a:lvl1pPr marL="0" indent="0" algn="l">
              <a:lnSpc>
                <a:spcPts val="7200"/>
              </a:lnSpc>
              <a:spcBef>
                <a:spcPts val="600"/>
              </a:spcBef>
              <a:spcAft>
                <a:spcPts val="600"/>
              </a:spcAft>
              <a:buNone/>
              <a:defRPr sz="7200" baseline="0">
                <a:solidFill>
                  <a:srgbClr val="D74B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286000"/>
            <a:ext cx="8229600" cy="39624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lide_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4478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04800" y="1828800"/>
            <a:ext cx="8305800" cy="4800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6764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94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ug It 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641" r="1785"/>
          <a:stretch/>
        </p:blipFill>
        <p:spPr>
          <a:xfrm>
            <a:off x="-1" y="0"/>
            <a:ext cx="9144001" cy="4571999"/>
          </a:xfrm>
          <a:prstGeom prst="rect">
            <a:avLst/>
          </a:prstGeom>
        </p:spPr>
      </p:pic>
      <p:sp>
        <p:nvSpPr>
          <p:cNvPr id="23" name="Rectangle 7"/>
          <p:cNvSpPr/>
          <p:nvPr userDrawn="1"/>
        </p:nvSpPr>
        <p:spPr>
          <a:xfrm>
            <a:off x="-4762" y="1478378"/>
            <a:ext cx="9154254" cy="5387145"/>
          </a:xfrm>
          <a:custGeom>
            <a:avLst/>
            <a:gdLst>
              <a:gd name="connsiteX0" fmla="*/ 0 w 9159175"/>
              <a:gd name="connsiteY0" fmla="*/ 0 h 6841524"/>
              <a:gd name="connsiteX1" fmla="*/ 9159175 w 9159175"/>
              <a:gd name="connsiteY1" fmla="*/ 0 h 6841524"/>
              <a:gd name="connsiteX2" fmla="*/ 9159175 w 9159175"/>
              <a:gd name="connsiteY2" fmla="*/ 6841524 h 6841524"/>
              <a:gd name="connsiteX3" fmla="*/ 0 w 9159175"/>
              <a:gd name="connsiteY3" fmla="*/ 6841524 h 6841524"/>
              <a:gd name="connsiteX4" fmla="*/ 0 w 9159175"/>
              <a:gd name="connsiteY4" fmla="*/ 0 h 6841524"/>
              <a:gd name="connsiteX0" fmla="*/ 0 w 9207301"/>
              <a:gd name="connsiteY0" fmla="*/ 3140242 h 6841524"/>
              <a:gd name="connsiteX1" fmla="*/ 9207301 w 9207301"/>
              <a:gd name="connsiteY1" fmla="*/ 0 h 6841524"/>
              <a:gd name="connsiteX2" fmla="*/ 9207301 w 9207301"/>
              <a:gd name="connsiteY2" fmla="*/ 6841524 h 6841524"/>
              <a:gd name="connsiteX3" fmla="*/ 48126 w 9207301"/>
              <a:gd name="connsiteY3" fmla="*/ 6841524 h 6841524"/>
              <a:gd name="connsiteX4" fmla="*/ 0 w 9207301"/>
              <a:gd name="connsiteY4" fmla="*/ 3140242 h 6841524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0 h 3701282"/>
              <a:gd name="connsiteX1" fmla="*/ 9219332 w 9219332"/>
              <a:gd name="connsiteY1" fmla="*/ 782053 h 3701282"/>
              <a:gd name="connsiteX2" fmla="*/ 9207301 w 9219332"/>
              <a:gd name="connsiteY2" fmla="*/ 3701282 h 3701282"/>
              <a:gd name="connsiteX3" fmla="*/ 48126 w 9219332"/>
              <a:gd name="connsiteY3" fmla="*/ 3701282 h 3701282"/>
              <a:gd name="connsiteX4" fmla="*/ 0 w 9219332"/>
              <a:gd name="connsiteY4" fmla="*/ 0 h 3701282"/>
              <a:gd name="connsiteX0" fmla="*/ 0 w 9219332"/>
              <a:gd name="connsiteY0" fmla="*/ 140297 h 3841579"/>
              <a:gd name="connsiteX1" fmla="*/ 3985595 w 9219332"/>
              <a:gd name="connsiteY1" fmla="*/ 790002 h 3841579"/>
              <a:gd name="connsiteX2" fmla="*/ 9219332 w 9219332"/>
              <a:gd name="connsiteY2" fmla="*/ 922350 h 3841579"/>
              <a:gd name="connsiteX3" fmla="*/ 9207301 w 9219332"/>
              <a:gd name="connsiteY3" fmla="*/ 3841579 h 3841579"/>
              <a:gd name="connsiteX4" fmla="*/ 48126 w 9219332"/>
              <a:gd name="connsiteY4" fmla="*/ 3841579 h 3841579"/>
              <a:gd name="connsiteX5" fmla="*/ 0 w 9219332"/>
              <a:gd name="connsiteY5" fmla="*/ 140297 h 3841579"/>
              <a:gd name="connsiteX0" fmla="*/ 0 w 9219332"/>
              <a:gd name="connsiteY0" fmla="*/ 1454745 h 5156027"/>
              <a:gd name="connsiteX1" fmla="*/ 2662121 w 9219332"/>
              <a:gd name="connsiteY1" fmla="*/ 10956 h 5156027"/>
              <a:gd name="connsiteX2" fmla="*/ 9219332 w 9219332"/>
              <a:gd name="connsiteY2" fmla="*/ 2236798 h 5156027"/>
              <a:gd name="connsiteX3" fmla="*/ 9207301 w 9219332"/>
              <a:gd name="connsiteY3" fmla="*/ 5156027 h 5156027"/>
              <a:gd name="connsiteX4" fmla="*/ 48126 w 9219332"/>
              <a:gd name="connsiteY4" fmla="*/ 5156027 h 5156027"/>
              <a:gd name="connsiteX5" fmla="*/ 0 w 9219332"/>
              <a:gd name="connsiteY5" fmla="*/ 1454745 h 5156027"/>
              <a:gd name="connsiteX0" fmla="*/ 0 w 9219332"/>
              <a:gd name="connsiteY0" fmla="*/ 1443789 h 5145071"/>
              <a:gd name="connsiteX1" fmla="*/ 2662121 w 9219332"/>
              <a:gd name="connsiteY1" fmla="*/ 0 h 5145071"/>
              <a:gd name="connsiteX2" fmla="*/ 9219332 w 9219332"/>
              <a:gd name="connsiteY2" fmla="*/ 2225842 h 5145071"/>
              <a:gd name="connsiteX3" fmla="*/ 9207301 w 9219332"/>
              <a:gd name="connsiteY3" fmla="*/ 5145071 h 5145071"/>
              <a:gd name="connsiteX4" fmla="*/ 48126 w 9219332"/>
              <a:gd name="connsiteY4" fmla="*/ 5145071 h 5145071"/>
              <a:gd name="connsiteX5" fmla="*/ 0 w 9219332"/>
              <a:gd name="connsiteY5" fmla="*/ 1443789 h 5145071"/>
              <a:gd name="connsiteX0" fmla="*/ 0 w 9219332"/>
              <a:gd name="connsiteY0" fmla="*/ 1449612 h 5150894"/>
              <a:gd name="connsiteX1" fmla="*/ 2662121 w 9219332"/>
              <a:gd name="connsiteY1" fmla="*/ 5823 h 5150894"/>
              <a:gd name="connsiteX2" fmla="*/ 9219332 w 9219332"/>
              <a:gd name="connsiteY2" fmla="*/ 2231665 h 5150894"/>
              <a:gd name="connsiteX3" fmla="*/ 9207301 w 9219332"/>
              <a:gd name="connsiteY3" fmla="*/ 5150894 h 5150894"/>
              <a:gd name="connsiteX4" fmla="*/ 48126 w 9219332"/>
              <a:gd name="connsiteY4" fmla="*/ 5150894 h 5150894"/>
              <a:gd name="connsiteX5" fmla="*/ 0 w 9219332"/>
              <a:gd name="connsiteY5" fmla="*/ 1449612 h 5150894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73604 h 5174886"/>
              <a:gd name="connsiteX1" fmla="*/ 2613995 w 9219332"/>
              <a:gd name="connsiteY1" fmla="*/ 5752 h 5174886"/>
              <a:gd name="connsiteX2" fmla="*/ 9219332 w 9219332"/>
              <a:gd name="connsiteY2" fmla="*/ 2255657 h 5174886"/>
              <a:gd name="connsiteX3" fmla="*/ 9207301 w 9219332"/>
              <a:gd name="connsiteY3" fmla="*/ 5174886 h 5174886"/>
              <a:gd name="connsiteX4" fmla="*/ 48126 w 9219332"/>
              <a:gd name="connsiteY4" fmla="*/ 5174886 h 5174886"/>
              <a:gd name="connsiteX5" fmla="*/ 0 w 9219332"/>
              <a:gd name="connsiteY5" fmla="*/ 1473604 h 517488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83124 h 5184406"/>
              <a:gd name="connsiteX1" fmla="*/ 2613995 w 9219332"/>
              <a:gd name="connsiteY1" fmla="*/ 15272 h 5184406"/>
              <a:gd name="connsiteX2" fmla="*/ 5874553 w 9219332"/>
              <a:gd name="connsiteY2" fmla="*/ 809357 h 5184406"/>
              <a:gd name="connsiteX3" fmla="*/ 9219332 w 9219332"/>
              <a:gd name="connsiteY3" fmla="*/ 2265177 h 5184406"/>
              <a:gd name="connsiteX4" fmla="*/ 9207301 w 9219332"/>
              <a:gd name="connsiteY4" fmla="*/ 5184406 h 5184406"/>
              <a:gd name="connsiteX5" fmla="*/ 48126 w 9219332"/>
              <a:gd name="connsiteY5" fmla="*/ 5184406 h 5184406"/>
              <a:gd name="connsiteX6" fmla="*/ 0 w 9219332"/>
              <a:gd name="connsiteY6" fmla="*/ 1483124 h 5184406"/>
              <a:gd name="connsiteX0" fmla="*/ 0 w 9219332"/>
              <a:gd name="connsiteY0" fmla="*/ 1472999 h 5174281"/>
              <a:gd name="connsiteX1" fmla="*/ 2613995 w 9219332"/>
              <a:gd name="connsiteY1" fmla="*/ 5147 h 5174281"/>
              <a:gd name="connsiteX2" fmla="*/ 6223468 w 9219332"/>
              <a:gd name="connsiteY2" fmla="*/ 2026453 h 5174281"/>
              <a:gd name="connsiteX3" fmla="*/ 9219332 w 9219332"/>
              <a:gd name="connsiteY3" fmla="*/ 2255052 h 5174281"/>
              <a:gd name="connsiteX4" fmla="*/ 9207301 w 9219332"/>
              <a:gd name="connsiteY4" fmla="*/ 5174281 h 5174281"/>
              <a:gd name="connsiteX5" fmla="*/ 48126 w 9219332"/>
              <a:gd name="connsiteY5" fmla="*/ 5174281 h 5174281"/>
              <a:gd name="connsiteX6" fmla="*/ 0 w 9219332"/>
              <a:gd name="connsiteY6" fmla="*/ 1472999 h 5174281"/>
              <a:gd name="connsiteX0" fmla="*/ 0 w 9219332"/>
              <a:gd name="connsiteY0" fmla="*/ 1479523 h 5180805"/>
              <a:gd name="connsiteX1" fmla="*/ 2613995 w 9219332"/>
              <a:gd name="connsiteY1" fmla="*/ 11671 h 5180805"/>
              <a:gd name="connsiteX2" fmla="*/ 6223468 w 9219332"/>
              <a:gd name="connsiteY2" fmla="*/ 2032977 h 5180805"/>
              <a:gd name="connsiteX3" fmla="*/ 9219332 w 9219332"/>
              <a:gd name="connsiteY3" fmla="*/ 2261576 h 5180805"/>
              <a:gd name="connsiteX4" fmla="*/ 9207301 w 9219332"/>
              <a:gd name="connsiteY4" fmla="*/ 5180805 h 5180805"/>
              <a:gd name="connsiteX5" fmla="*/ 48126 w 9219332"/>
              <a:gd name="connsiteY5" fmla="*/ 5180805 h 5180805"/>
              <a:gd name="connsiteX6" fmla="*/ 0 w 9219332"/>
              <a:gd name="connsiteY6" fmla="*/ 1479523 h 5180805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8352 h 5179634"/>
              <a:gd name="connsiteX1" fmla="*/ 2613995 w 9219332"/>
              <a:gd name="connsiteY1" fmla="*/ 10500 h 5179634"/>
              <a:gd name="connsiteX2" fmla="*/ 6223468 w 9219332"/>
              <a:gd name="connsiteY2" fmla="*/ 2031806 h 5179634"/>
              <a:gd name="connsiteX3" fmla="*/ 9219332 w 9219332"/>
              <a:gd name="connsiteY3" fmla="*/ 2260405 h 5179634"/>
              <a:gd name="connsiteX4" fmla="*/ 9207301 w 9219332"/>
              <a:gd name="connsiteY4" fmla="*/ 5179634 h 5179634"/>
              <a:gd name="connsiteX5" fmla="*/ 48126 w 9219332"/>
              <a:gd name="connsiteY5" fmla="*/ 5179634 h 5179634"/>
              <a:gd name="connsiteX6" fmla="*/ 0 w 9219332"/>
              <a:gd name="connsiteY6" fmla="*/ 1478352 h 5179634"/>
              <a:gd name="connsiteX0" fmla="*/ 0 w 9219332"/>
              <a:gd name="connsiteY0" fmla="*/ 1475965 h 5177247"/>
              <a:gd name="connsiteX1" fmla="*/ 2613995 w 9219332"/>
              <a:gd name="connsiteY1" fmla="*/ 8113 h 5177247"/>
              <a:gd name="connsiteX2" fmla="*/ 6223468 w 9219332"/>
              <a:gd name="connsiteY2" fmla="*/ 2029419 h 5177247"/>
              <a:gd name="connsiteX3" fmla="*/ 9219332 w 9219332"/>
              <a:gd name="connsiteY3" fmla="*/ 2258018 h 5177247"/>
              <a:gd name="connsiteX4" fmla="*/ 9207301 w 9219332"/>
              <a:gd name="connsiteY4" fmla="*/ 5177247 h 5177247"/>
              <a:gd name="connsiteX5" fmla="*/ 48126 w 9219332"/>
              <a:gd name="connsiteY5" fmla="*/ 5177247 h 5177247"/>
              <a:gd name="connsiteX6" fmla="*/ 0 w 9219332"/>
              <a:gd name="connsiteY6" fmla="*/ 1475965 h 5177247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2966 h 5174248"/>
              <a:gd name="connsiteX1" fmla="*/ 2613995 w 9219332"/>
              <a:gd name="connsiteY1" fmla="*/ 5114 h 5174248"/>
              <a:gd name="connsiteX2" fmla="*/ 6223468 w 9219332"/>
              <a:gd name="connsiteY2" fmla="*/ 2026420 h 5174248"/>
              <a:gd name="connsiteX3" fmla="*/ 9219332 w 9219332"/>
              <a:gd name="connsiteY3" fmla="*/ 2182829 h 5174248"/>
              <a:gd name="connsiteX4" fmla="*/ 9207301 w 9219332"/>
              <a:gd name="connsiteY4" fmla="*/ 5174248 h 5174248"/>
              <a:gd name="connsiteX5" fmla="*/ 48126 w 9219332"/>
              <a:gd name="connsiteY5" fmla="*/ 5174248 h 5174248"/>
              <a:gd name="connsiteX6" fmla="*/ 0 w 9219332"/>
              <a:gd name="connsiteY6" fmla="*/ 1472966 h 5174248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73550 h 5174832"/>
              <a:gd name="connsiteX1" fmla="*/ 2613995 w 9219332"/>
              <a:gd name="connsiteY1" fmla="*/ 5698 h 5174832"/>
              <a:gd name="connsiteX2" fmla="*/ 6223468 w 9219332"/>
              <a:gd name="connsiteY2" fmla="*/ 2027004 h 5174832"/>
              <a:gd name="connsiteX3" fmla="*/ 9219332 w 9219332"/>
              <a:gd name="connsiteY3" fmla="*/ 2183413 h 5174832"/>
              <a:gd name="connsiteX4" fmla="*/ 9207301 w 9219332"/>
              <a:gd name="connsiteY4" fmla="*/ 5174832 h 5174832"/>
              <a:gd name="connsiteX5" fmla="*/ 48126 w 9219332"/>
              <a:gd name="connsiteY5" fmla="*/ 5174832 h 5174832"/>
              <a:gd name="connsiteX6" fmla="*/ 0 w 9219332"/>
              <a:gd name="connsiteY6" fmla="*/ 1473550 h 5174832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98176 h 5199458"/>
              <a:gd name="connsiteX1" fmla="*/ 2613995 w 9219332"/>
              <a:gd name="connsiteY1" fmla="*/ 30324 h 5199458"/>
              <a:gd name="connsiteX2" fmla="*/ 6223468 w 9219332"/>
              <a:gd name="connsiteY2" fmla="*/ 2051630 h 5199458"/>
              <a:gd name="connsiteX3" fmla="*/ 9219332 w 9219332"/>
              <a:gd name="connsiteY3" fmla="*/ 2208039 h 5199458"/>
              <a:gd name="connsiteX4" fmla="*/ 9207301 w 9219332"/>
              <a:gd name="connsiteY4" fmla="*/ 5199458 h 5199458"/>
              <a:gd name="connsiteX5" fmla="*/ 48126 w 9219332"/>
              <a:gd name="connsiteY5" fmla="*/ 5199458 h 5199458"/>
              <a:gd name="connsiteX6" fmla="*/ 0 w 9219332"/>
              <a:gd name="connsiteY6" fmla="*/ 1498176 h 5199458"/>
              <a:gd name="connsiteX0" fmla="*/ 0 w 9219332"/>
              <a:gd name="connsiteY0" fmla="*/ 1468793 h 5170075"/>
              <a:gd name="connsiteX1" fmla="*/ 2613995 w 9219332"/>
              <a:gd name="connsiteY1" fmla="*/ 941 h 5170075"/>
              <a:gd name="connsiteX2" fmla="*/ 6223468 w 9219332"/>
              <a:gd name="connsiteY2" fmla="*/ 2022247 h 5170075"/>
              <a:gd name="connsiteX3" fmla="*/ 9219332 w 9219332"/>
              <a:gd name="connsiteY3" fmla="*/ 2178656 h 5170075"/>
              <a:gd name="connsiteX4" fmla="*/ 9207301 w 9219332"/>
              <a:gd name="connsiteY4" fmla="*/ 5170075 h 5170075"/>
              <a:gd name="connsiteX5" fmla="*/ 48126 w 9219332"/>
              <a:gd name="connsiteY5" fmla="*/ 5170075 h 5170075"/>
              <a:gd name="connsiteX6" fmla="*/ 0 w 9219332"/>
              <a:gd name="connsiteY6" fmla="*/ 1468793 h 5170075"/>
              <a:gd name="connsiteX0" fmla="*/ 0 w 9219332"/>
              <a:gd name="connsiteY0" fmla="*/ 1482160 h 5183442"/>
              <a:gd name="connsiteX1" fmla="*/ 2613995 w 9219332"/>
              <a:gd name="connsiteY1" fmla="*/ 14308 h 5183442"/>
              <a:gd name="connsiteX2" fmla="*/ 6223468 w 9219332"/>
              <a:gd name="connsiteY2" fmla="*/ 2035614 h 5183442"/>
              <a:gd name="connsiteX3" fmla="*/ 9219332 w 9219332"/>
              <a:gd name="connsiteY3" fmla="*/ 2192023 h 5183442"/>
              <a:gd name="connsiteX4" fmla="*/ 9207301 w 9219332"/>
              <a:gd name="connsiteY4" fmla="*/ 5183442 h 5183442"/>
              <a:gd name="connsiteX5" fmla="*/ 48126 w 9219332"/>
              <a:gd name="connsiteY5" fmla="*/ 5183442 h 5183442"/>
              <a:gd name="connsiteX6" fmla="*/ 0 w 9219332"/>
              <a:gd name="connsiteY6" fmla="*/ 1482160 h 5183442"/>
              <a:gd name="connsiteX0" fmla="*/ 0 w 9219332"/>
              <a:gd name="connsiteY0" fmla="*/ 1493749 h 5195031"/>
              <a:gd name="connsiteX1" fmla="*/ 2613995 w 9219332"/>
              <a:gd name="connsiteY1" fmla="*/ 25897 h 5195031"/>
              <a:gd name="connsiteX2" fmla="*/ 6223468 w 9219332"/>
              <a:gd name="connsiteY2" fmla="*/ 2047203 h 5195031"/>
              <a:gd name="connsiteX3" fmla="*/ 9219332 w 9219332"/>
              <a:gd name="connsiteY3" fmla="*/ 2203612 h 5195031"/>
              <a:gd name="connsiteX4" fmla="*/ 9207301 w 9219332"/>
              <a:gd name="connsiteY4" fmla="*/ 5195031 h 5195031"/>
              <a:gd name="connsiteX5" fmla="*/ 48126 w 9219332"/>
              <a:gd name="connsiteY5" fmla="*/ 5195031 h 5195031"/>
              <a:gd name="connsiteX6" fmla="*/ 0 w 9219332"/>
              <a:gd name="connsiteY6" fmla="*/ 1493749 h 5195031"/>
              <a:gd name="connsiteX0" fmla="*/ 0 w 9219332"/>
              <a:gd name="connsiteY0" fmla="*/ 1539121 h 5240403"/>
              <a:gd name="connsiteX1" fmla="*/ 2493679 w 9219332"/>
              <a:gd name="connsiteY1" fmla="*/ 23143 h 5240403"/>
              <a:gd name="connsiteX2" fmla="*/ 6223468 w 9219332"/>
              <a:gd name="connsiteY2" fmla="*/ 2092575 h 5240403"/>
              <a:gd name="connsiteX3" fmla="*/ 9219332 w 9219332"/>
              <a:gd name="connsiteY3" fmla="*/ 2248984 h 5240403"/>
              <a:gd name="connsiteX4" fmla="*/ 9207301 w 9219332"/>
              <a:gd name="connsiteY4" fmla="*/ 5240403 h 5240403"/>
              <a:gd name="connsiteX5" fmla="*/ 48126 w 9219332"/>
              <a:gd name="connsiteY5" fmla="*/ 5240403 h 5240403"/>
              <a:gd name="connsiteX6" fmla="*/ 0 w 9219332"/>
              <a:gd name="connsiteY6" fmla="*/ 1539121 h 5240403"/>
              <a:gd name="connsiteX0" fmla="*/ 0 w 9219332"/>
              <a:gd name="connsiteY0" fmla="*/ 1556620 h 5257902"/>
              <a:gd name="connsiteX1" fmla="*/ 2493679 w 9219332"/>
              <a:gd name="connsiteY1" fmla="*/ 40642 h 5257902"/>
              <a:gd name="connsiteX2" fmla="*/ 6223468 w 9219332"/>
              <a:gd name="connsiteY2" fmla="*/ 2110074 h 5257902"/>
              <a:gd name="connsiteX3" fmla="*/ 9219332 w 9219332"/>
              <a:gd name="connsiteY3" fmla="*/ 2266483 h 5257902"/>
              <a:gd name="connsiteX4" fmla="*/ 9207301 w 9219332"/>
              <a:gd name="connsiteY4" fmla="*/ 5257902 h 5257902"/>
              <a:gd name="connsiteX5" fmla="*/ 48126 w 9219332"/>
              <a:gd name="connsiteY5" fmla="*/ 5257902 h 5257902"/>
              <a:gd name="connsiteX6" fmla="*/ 0 w 9219332"/>
              <a:gd name="connsiteY6" fmla="*/ 1556620 h 5257902"/>
              <a:gd name="connsiteX0" fmla="*/ 0 w 9219332"/>
              <a:gd name="connsiteY0" fmla="*/ 1562740 h 5264022"/>
              <a:gd name="connsiteX1" fmla="*/ 2493679 w 9219332"/>
              <a:gd name="connsiteY1" fmla="*/ 46762 h 5264022"/>
              <a:gd name="connsiteX2" fmla="*/ 6223468 w 9219332"/>
              <a:gd name="connsiteY2" fmla="*/ 2116194 h 5264022"/>
              <a:gd name="connsiteX3" fmla="*/ 9219332 w 9219332"/>
              <a:gd name="connsiteY3" fmla="*/ 2272603 h 5264022"/>
              <a:gd name="connsiteX4" fmla="*/ 9207301 w 9219332"/>
              <a:gd name="connsiteY4" fmla="*/ 5264022 h 5264022"/>
              <a:gd name="connsiteX5" fmla="*/ 48126 w 9219332"/>
              <a:gd name="connsiteY5" fmla="*/ 5264022 h 5264022"/>
              <a:gd name="connsiteX6" fmla="*/ 0 w 9219332"/>
              <a:gd name="connsiteY6" fmla="*/ 1562740 h 5264022"/>
              <a:gd name="connsiteX0" fmla="*/ 0 w 9219332"/>
              <a:gd name="connsiteY0" fmla="*/ 1556621 h 5257903"/>
              <a:gd name="connsiteX1" fmla="*/ 2469615 w 9219332"/>
              <a:gd name="connsiteY1" fmla="*/ 40643 h 5257903"/>
              <a:gd name="connsiteX2" fmla="*/ 6223468 w 9219332"/>
              <a:gd name="connsiteY2" fmla="*/ 2110075 h 5257903"/>
              <a:gd name="connsiteX3" fmla="*/ 9219332 w 9219332"/>
              <a:gd name="connsiteY3" fmla="*/ 2266484 h 5257903"/>
              <a:gd name="connsiteX4" fmla="*/ 9207301 w 9219332"/>
              <a:gd name="connsiteY4" fmla="*/ 5257903 h 5257903"/>
              <a:gd name="connsiteX5" fmla="*/ 48126 w 9219332"/>
              <a:gd name="connsiteY5" fmla="*/ 5257903 h 5257903"/>
              <a:gd name="connsiteX6" fmla="*/ 0 w 9219332"/>
              <a:gd name="connsiteY6" fmla="*/ 1556621 h 5257903"/>
              <a:gd name="connsiteX0" fmla="*/ 0 w 9219332"/>
              <a:gd name="connsiteY0" fmla="*/ 1545248 h 5246530"/>
              <a:gd name="connsiteX1" fmla="*/ 2469615 w 9219332"/>
              <a:gd name="connsiteY1" fmla="*/ 29270 h 5246530"/>
              <a:gd name="connsiteX2" fmla="*/ 6223468 w 9219332"/>
              <a:gd name="connsiteY2" fmla="*/ 2098702 h 5246530"/>
              <a:gd name="connsiteX3" fmla="*/ 9219332 w 9219332"/>
              <a:gd name="connsiteY3" fmla="*/ 2255111 h 5246530"/>
              <a:gd name="connsiteX4" fmla="*/ 9207301 w 9219332"/>
              <a:gd name="connsiteY4" fmla="*/ 5246530 h 5246530"/>
              <a:gd name="connsiteX5" fmla="*/ 48126 w 9219332"/>
              <a:gd name="connsiteY5" fmla="*/ 5246530 h 5246530"/>
              <a:gd name="connsiteX6" fmla="*/ 0 w 9219332"/>
              <a:gd name="connsiteY6" fmla="*/ 1545248 h 5246530"/>
              <a:gd name="connsiteX0" fmla="*/ 0 w 9219332"/>
              <a:gd name="connsiteY0" fmla="*/ 1547962 h 5249244"/>
              <a:gd name="connsiteX1" fmla="*/ 2469615 w 9219332"/>
              <a:gd name="connsiteY1" fmla="*/ 31984 h 5249244"/>
              <a:gd name="connsiteX2" fmla="*/ 6223468 w 9219332"/>
              <a:gd name="connsiteY2" fmla="*/ 2101416 h 5249244"/>
              <a:gd name="connsiteX3" fmla="*/ 9219332 w 9219332"/>
              <a:gd name="connsiteY3" fmla="*/ 2257825 h 5249244"/>
              <a:gd name="connsiteX4" fmla="*/ 9207301 w 9219332"/>
              <a:gd name="connsiteY4" fmla="*/ 5249244 h 5249244"/>
              <a:gd name="connsiteX5" fmla="*/ 48126 w 9219332"/>
              <a:gd name="connsiteY5" fmla="*/ 5249244 h 5249244"/>
              <a:gd name="connsiteX6" fmla="*/ 0 w 9219332"/>
              <a:gd name="connsiteY6" fmla="*/ 1547962 h 5249244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21267 h 5222549"/>
              <a:gd name="connsiteX1" fmla="*/ 2469615 w 9219332"/>
              <a:gd name="connsiteY1" fmla="*/ 5289 h 5222549"/>
              <a:gd name="connsiteX2" fmla="*/ 6223468 w 9219332"/>
              <a:gd name="connsiteY2" fmla="*/ 2014563 h 5222549"/>
              <a:gd name="connsiteX3" fmla="*/ 9219332 w 9219332"/>
              <a:gd name="connsiteY3" fmla="*/ 2231130 h 5222549"/>
              <a:gd name="connsiteX4" fmla="*/ 9207301 w 9219332"/>
              <a:gd name="connsiteY4" fmla="*/ 5222549 h 5222549"/>
              <a:gd name="connsiteX5" fmla="*/ 48126 w 9219332"/>
              <a:gd name="connsiteY5" fmla="*/ 5222549 h 5222549"/>
              <a:gd name="connsiteX6" fmla="*/ 0 w 9219332"/>
              <a:gd name="connsiteY6" fmla="*/ 1521267 h 5222549"/>
              <a:gd name="connsiteX0" fmla="*/ 0 w 9219332"/>
              <a:gd name="connsiteY0" fmla="*/ 1552938 h 5254220"/>
              <a:gd name="connsiteX1" fmla="*/ 2469615 w 9219332"/>
              <a:gd name="connsiteY1" fmla="*/ 36960 h 5254220"/>
              <a:gd name="connsiteX2" fmla="*/ 6223468 w 9219332"/>
              <a:gd name="connsiteY2" fmla="*/ 2046234 h 5254220"/>
              <a:gd name="connsiteX3" fmla="*/ 9219332 w 9219332"/>
              <a:gd name="connsiteY3" fmla="*/ 2262801 h 5254220"/>
              <a:gd name="connsiteX4" fmla="*/ 9207301 w 9219332"/>
              <a:gd name="connsiteY4" fmla="*/ 5254220 h 5254220"/>
              <a:gd name="connsiteX5" fmla="*/ 48126 w 9219332"/>
              <a:gd name="connsiteY5" fmla="*/ 5254220 h 5254220"/>
              <a:gd name="connsiteX6" fmla="*/ 0 w 9219332"/>
              <a:gd name="connsiteY6" fmla="*/ 1552938 h 5254220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49990 h 5251272"/>
              <a:gd name="connsiteX1" fmla="*/ 2469615 w 9243396"/>
              <a:gd name="connsiteY1" fmla="*/ 34012 h 5251272"/>
              <a:gd name="connsiteX2" fmla="*/ 6223468 w 9243396"/>
              <a:gd name="connsiteY2" fmla="*/ 2043286 h 5251272"/>
              <a:gd name="connsiteX3" fmla="*/ 9243396 w 9243396"/>
              <a:gd name="connsiteY3" fmla="*/ 2187664 h 5251272"/>
              <a:gd name="connsiteX4" fmla="*/ 9207301 w 9243396"/>
              <a:gd name="connsiteY4" fmla="*/ 5251272 h 5251272"/>
              <a:gd name="connsiteX5" fmla="*/ 48126 w 9243396"/>
              <a:gd name="connsiteY5" fmla="*/ 5251272 h 5251272"/>
              <a:gd name="connsiteX6" fmla="*/ 0 w 9243396"/>
              <a:gd name="connsiteY6" fmla="*/ 1549990 h 5251272"/>
              <a:gd name="connsiteX0" fmla="*/ 0 w 9243396"/>
              <a:gd name="connsiteY0" fmla="*/ 1553368 h 5254650"/>
              <a:gd name="connsiteX1" fmla="*/ 2469615 w 9243396"/>
              <a:gd name="connsiteY1" fmla="*/ 37390 h 5254650"/>
              <a:gd name="connsiteX2" fmla="*/ 6223468 w 9243396"/>
              <a:gd name="connsiteY2" fmla="*/ 2046664 h 5254650"/>
              <a:gd name="connsiteX3" fmla="*/ 9243396 w 9243396"/>
              <a:gd name="connsiteY3" fmla="*/ 2191042 h 5254650"/>
              <a:gd name="connsiteX4" fmla="*/ 9207301 w 9243396"/>
              <a:gd name="connsiteY4" fmla="*/ 5254650 h 5254650"/>
              <a:gd name="connsiteX5" fmla="*/ 48126 w 9243396"/>
              <a:gd name="connsiteY5" fmla="*/ 5254650 h 5254650"/>
              <a:gd name="connsiteX6" fmla="*/ 0 w 9243396"/>
              <a:gd name="connsiteY6" fmla="*/ 1553368 h 5254650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55192 h 5256474"/>
              <a:gd name="connsiteX1" fmla="*/ 2469615 w 9243396"/>
              <a:gd name="connsiteY1" fmla="*/ 39214 h 5256474"/>
              <a:gd name="connsiteX2" fmla="*/ 6223468 w 9243396"/>
              <a:gd name="connsiteY2" fmla="*/ 2048488 h 5256474"/>
              <a:gd name="connsiteX3" fmla="*/ 9243396 w 9243396"/>
              <a:gd name="connsiteY3" fmla="*/ 2192866 h 5256474"/>
              <a:gd name="connsiteX4" fmla="*/ 9207301 w 9243396"/>
              <a:gd name="connsiteY4" fmla="*/ 5256474 h 5256474"/>
              <a:gd name="connsiteX5" fmla="*/ 48126 w 9243396"/>
              <a:gd name="connsiteY5" fmla="*/ 5256474 h 5256474"/>
              <a:gd name="connsiteX6" fmla="*/ 0 w 9243396"/>
              <a:gd name="connsiteY6" fmla="*/ 1555192 h 5256474"/>
              <a:gd name="connsiteX0" fmla="*/ 0 w 9243396"/>
              <a:gd name="connsiteY0" fmla="*/ 1514369 h 5215651"/>
              <a:gd name="connsiteX1" fmla="*/ 2373363 w 9243396"/>
              <a:gd name="connsiteY1" fmla="*/ 34486 h 5215651"/>
              <a:gd name="connsiteX2" fmla="*/ 6223468 w 9243396"/>
              <a:gd name="connsiteY2" fmla="*/ 2007665 h 5215651"/>
              <a:gd name="connsiteX3" fmla="*/ 9243396 w 9243396"/>
              <a:gd name="connsiteY3" fmla="*/ 2152043 h 5215651"/>
              <a:gd name="connsiteX4" fmla="*/ 9207301 w 9243396"/>
              <a:gd name="connsiteY4" fmla="*/ 5215651 h 5215651"/>
              <a:gd name="connsiteX5" fmla="*/ 48126 w 9243396"/>
              <a:gd name="connsiteY5" fmla="*/ 5215651 h 5215651"/>
              <a:gd name="connsiteX6" fmla="*/ 0 w 9243396"/>
              <a:gd name="connsiteY6" fmla="*/ 1514369 h 5215651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3351 h 5184633"/>
              <a:gd name="connsiteX1" fmla="*/ 2373363 w 9243396"/>
              <a:gd name="connsiteY1" fmla="*/ 3468 h 5184633"/>
              <a:gd name="connsiteX2" fmla="*/ 6271595 w 9243396"/>
              <a:gd name="connsiteY2" fmla="*/ 1868363 h 5184633"/>
              <a:gd name="connsiteX3" fmla="*/ 9243396 w 9243396"/>
              <a:gd name="connsiteY3" fmla="*/ 2121025 h 5184633"/>
              <a:gd name="connsiteX4" fmla="*/ 9207301 w 9243396"/>
              <a:gd name="connsiteY4" fmla="*/ 5184633 h 5184633"/>
              <a:gd name="connsiteX5" fmla="*/ 48126 w 9243396"/>
              <a:gd name="connsiteY5" fmla="*/ 5184633 h 5184633"/>
              <a:gd name="connsiteX6" fmla="*/ 0 w 9243396"/>
              <a:gd name="connsiteY6" fmla="*/ 1483351 h 5184633"/>
              <a:gd name="connsiteX0" fmla="*/ 0 w 9243396"/>
              <a:gd name="connsiteY0" fmla="*/ 1480225 h 5181507"/>
              <a:gd name="connsiteX1" fmla="*/ 2373363 w 9243396"/>
              <a:gd name="connsiteY1" fmla="*/ 342 h 5181507"/>
              <a:gd name="connsiteX2" fmla="*/ 5537669 w 9243396"/>
              <a:gd name="connsiteY2" fmla="*/ 1371942 h 5181507"/>
              <a:gd name="connsiteX3" fmla="*/ 9243396 w 9243396"/>
              <a:gd name="connsiteY3" fmla="*/ 2117899 h 5181507"/>
              <a:gd name="connsiteX4" fmla="*/ 9207301 w 9243396"/>
              <a:gd name="connsiteY4" fmla="*/ 5181507 h 5181507"/>
              <a:gd name="connsiteX5" fmla="*/ 48126 w 9243396"/>
              <a:gd name="connsiteY5" fmla="*/ 5181507 h 5181507"/>
              <a:gd name="connsiteX6" fmla="*/ 0 w 9243396"/>
              <a:gd name="connsiteY6" fmla="*/ 1480225 h 5181507"/>
              <a:gd name="connsiteX0" fmla="*/ 0 w 9243396"/>
              <a:gd name="connsiteY0" fmla="*/ 1480319 h 5181601"/>
              <a:gd name="connsiteX1" fmla="*/ 2373363 w 9243396"/>
              <a:gd name="connsiteY1" fmla="*/ 436 h 5181601"/>
              <a:gd name="connsiteX2" fmla="*/ 5537669 w 9243396"/>
              <a:gd name="connsiteY2" fmla="*/ 1372036 h 5181601"/>
              <a:gd name="connsiteX3" fmla="*/ 9243396 w 9243396"/>
              <a:gd name="connsiteY3" fmla="*/ 2117993 h 5181601"/>
              <a:gd name="connsiteX4" fmla="*/ 9207301 w 9243396"/>
              <a:gd name="connsiteY4" fmla="*/ 5181601 h 5181601"/>
              <a:gd name="connsiteX5" fmla="*/ 48126 w 9243396"/>
              <a:gd name="connsiteY5" fmla="*/ 5181601 h 5181601"/>
              <a:gd name="connsiteX6" fmla="*/ 0 w 9243396"/>
              <a:gd name="connsiteY6" fmla="*/ 1480319 h 5181601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111 h 5181393"/>
              <a:gd name="connsiteX1" fmla="*/ 2373363 w 9231365"/>
              <a:gd name="connsiteY1" fmla="*/ 228 h 5181393"/>
              <a:gd name="connsiteX2" fmla="*/ 5537669 w 9231365"/>
              <a:gd name="connsiteY2" fmla="*/ 1371828 h 5181393"/>
              <a:gd name="connsiteX3" fmla="*/ 9231365 w 9231365"/>
              <a:gd name="connsiteY3" fmla="*/ 1985437 h 5181393"/>
              <a:gd name="connsiteX4" fmla="*/ 9207301 w 9231365"/>
              <a:gd name="connsiteY4" fmla="*/ 5181393 h 5181393"/>
              <a:gd name="connsiteX5" fmla="*/ 48126 w 9231365"/>
              <a:gd name="connsiteY5" fmla="*/ 5181393 h 5181393"/>
              <a:gd name="connsiteX6" fmla="*/ 0 w 9231365"/>
              <a:gd name="connsiteY6" fmla="*/ 1480111 h 5181393"/>
              <a:gd name="connsiteX0" fmla="*/ 0 w 9231365"/>
              <a:gd name="connsiteY0" fmla="*/ 1480237 h 5181519"/>
              <a:gd name="connsiteX1" fmla="*/ 2373363 w 9231365"/>
              <a:gd name="connsiteY1" fmla="*/ 354 h 5181519"/>
              <a:gd name="connsiteX2" fmla="*/ 5537669 w 9231365"/>
              <a:gd name="connsiteY2" fmla="*/ 1371954 h 5181519"/>
              <a:gd name="connsiteX3" fmla="*/ 9231365 w 9231365"/>
              <a:gd name="connsiteY3" fmla="*/ 1985563 h 5181519"/>
              <a:gd name="connsiteX4" fmla="*/ 9207301 w 9231365"/>
              <a:gd name="connsiteY4" fmla="*/ 5181519 h 5181519"/>
              <a:gd name="connsiteX5" fmla="*/ 48126 w 9231365"/>
              <a:gd name="connsiteY5" fmla="*/ 5181519 h 5181519"/>
              <a:gd name="connsiteX6" fmla="*/ 0 w 9231365"/>
              <a:gd name="connsiteY6" fmla="*/ 1480237 h 5181519"/>
              <a:gd name="connsiteX0" fmla="*/ 0 w 9231365"/>
              <a:gd name="connsiteY0" fmla="*/ 1480660 h 5181942"/>
              <a:gd name="connsiteX1" fmla="*/ 2373363 w 9231365"/>
              <a:gd name="connsiteY1" fmla="*/ 777 h 5181942"/>
              <a:gd name="connsiteX2" fmla="*/ 5537669 w 9231365"/>
              <a:gd name="connsiteY2" fmla="*/ 1324251 h 5181942"/>
              <a:gd name="connsiteX3" fmla="*/ 9231365 w 9231365"/>
              <a:gd name="connsiteY3" fmla="*/ 1985986 h 5181942"/>
              <a:gd name="connsiteX4" fmla="*/ 9207301 w 9231365"/>
              <a:gd name="connsiteY4" fmla="*/ 5181942 h 5181942"/>
              <a:gd name="connsiteX5" fmla="*/ 48126 w 9231365"/>
              <a:gd name="connsiteY5" fmla="*/ 5181942 h 5181942"/>
              <a:gd name="connsiteX6" fmla="*/ 0 w 9231365"/>
              <a:gd name="connsiteY6" fmla="*/ 1480660 h 5181942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0562 h 5181844"/>
              <a:gd name="connsiteX1" fmla="*/ 2373363 w 9231365"/>
              <a:gd name="connsiteY1" fmla="*/ 679 h 5181844"/>
              <a:gd name="connsiteX2" fmla="*/ 5537669 w 9231365"/>
              <a:gd name="connsiteY2" fmla="*/ 1324153 h 5181844"/>
              <a:gd name="connsiteX3" fmla="*/ 9231365 w 9231365"/>
              <a:gd name="connsiteY3" fmla="*/ 1985888 h 5181844"/>
              <a:gd name="connsiteX4" fmla="*/ 9207301 w 9231365"/>
              <a:gd name="connsiteY4" fmla="*/ 5181844 h 5181844"/>
              <a:gd name="connsiteX5" fmla="*/ 48126 w 9231365"/>
              <a:gd name="connsiteY5" fmla="*/ 5181844 h 5181844"/>
              <a:gd name="connsiteX6" fmla="*/ 0 w 9231365"/>
              <a:gd name="connsiteY6" fmla="*/ 1480562 h 5181844"/>
              <a:gd name="connsiteX0" fmla="*/ 0 w 9231365"/>
              <a:gd name="connsiteY0" fmla="*/ 1484814 h 5186096"/>
              <a:gd name="connsiteX1" fmla="*/ 2373363 w 9231365"/>
              <a:gd name="connsiteY1" fmla="*/ 4931 h 5186096"/>
              <a:gd name="connsiteX2" fmla="*/ 5537669 w 9231365"/>
              <a:gd name="connsiteY2" fmla="*/ 1328405 h 5186096"/>
              <a:gd name="connsiteX3" fmla="*/ 9231365 w 9231365"/>
              <a:gd name="connsiteY3" fmla="*/ 1990140 h 5186096"/>
              <a:gd name="connsiteX4" fmla="*/ 9207301 w 9231365"/>
              <a:gd name="connsiteY4" fmla="*/ 5186096 h 5186096"/>
              <a:gd name="connsiteX5" fmla="*/ 48126 w 9231365"/>
              <a:gd name="connsiteY5" fmla="*/ 5186096 h 5186096"/>
              <a:gd name="connsiteX6" fmla="*/ 0 w 9231365"/>
              <a:gd name="connsiteY6" fmla="*/ 1484814 h 5186096"/>
              <a:gd name="connsiteX0" fmla="*/ 0 w 9231365"/>
              <a:gd name="connsiteY0" fmla="*/ 1519567 h 5220849"/>
              <a:gd name="connsiteX1" fmla="*/ 2662121 w 9231365"/>
              <a:gd name="connsiteY1" fmla="*/ 3589 h 5220849"/>
              <a:gd name="connsiteX2" fmla="*/ 5537669 w 9231365"/>
              <a:gd name="connsiteY2" fmla="*/ 1363158 h 5220849"/>
              <a:gd name="connsiteX3" fmla="*/ 9231365 w 9231365"/>
              <a:gd name="connsiteY3" fmla="*/ 2024893 h 5220849"/>
              <a:gd name="connsiteX4" fmla="*/ 9207301 w 9231365"/>
              <a:gd name="connsiteY4" fmla="*/ 5220849 h 5220849"/>
              <a:gd name="connsiteX5" fmla="*/ 48126 w 9231365"/>
              <a:gd name="connsiteY5" fmla="*/ 5220849 h 5220849"/>
              <a:gd name="connsiteX6" fmla="*/ 0 w 9231365"/>
              <a:gd name="connsiteY6" fmla="*/ 1519567 h 5220849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89 h 5217287"/>
              <a:gd name="connsiteX1" fmla="*/ 2662121 w 9231365"/>
              <a:gd name="connsiteY1" fmla="*/ 27 h 5217287"/>
              <a:gd name="connsiteX2" fmla="*/ 5537669 w 9231365"/>
              <a:gd name="connsiteY2" fmla="*/ 1359596 h 5217287"/>
              <a:gd name="connsiteX3" fmla="*/ 9231365 w 9231365"/>
              <a:gd name="connsiteY3" fmla="*/ 2021331 h 5217287"/>
              <a:gd name="connsiteX4" fmla="*/ 9207301 w 9231365"/>
              <a:gd name="connsiteY4" fmla="*/ 5217287 h 5217287"/>
              <a:gd name="connsiteX5" fmla="*/ 48126 w 9231365"/>
              <a:gd name="connsiteY5" fmla="*/ 5217287 h 5217287"/>
              <a:gd name="connsiteX6" fmla="*/ 0 w 9231365"/>
              <a:gd name="connsiteY6" fmla="*/ 1395689 h 5217287"/>
              <a:gd name="connsiteX0" fmla="*/ 0 w 9231365"/>
              <a:gd name="connsiteY0" fmla="*/ 1395694 h 5217292"/>
              <a:gd name="connsiteX1" fmla="*/ 2662121 w 9231365"/>
              <a:gd name="connsiteY1" fmla="*/ 32 h 5217292"/>
              <a:gd name="connsiteX2" fmla="*/ 5537669 w 9231365"/>
              <a:gd name="connsiteY2" fmla="*/ 1359601 h 5217292"/>
              <a:gd name="connsiteX3" fmla="*/ 9231365 w 9231365"/>
              <a:gd name="connsiteY3" fmla="*/ 2021336 h 5217292"/>
              <a:gd name="connsiteX4" fmla="*/ 9207301 w 9231365"/>
              <a:gd name="connsiteY4" fmla="*/ 5217292 h 5217292"/>
              <a:gd name="connsiteX5" fmla="*/ 48126 w 9231365"/>
              <a:gd name="connsiteY5" fmla="*/ 5217292 h 5217292"/>
              <a:gd name="connsiteX6" fmla="*/ 0 w 9231365"/>
              <a:gd name="connsiteY6" fmla="*/ 1395694 h 5217292"/>
              <a:gd name="connsiteX0" fmla="*/ 0 w 9231365"/>
              <a:gd name="connsiteY0" fmla="*/ 1395697 h 5217295"/>
              <a:gd name="connsiteX1" fmla="*/ 2662121 w 9231365"/>
              <a:gd name="connsiteY1" fmla="*/ 35 h 5217295"/>
              <a:gd name="connsiteX2" fmla="*/ 5537669 w 9231365"/>
              <a:gd name="connsiteY2" fmla="*/ 1359604 h 5217295"/>
              <a:gd name="connsiteX3" fmla="*/ 9231365 w 9231365"/>
              <a:gd name="connsiteY3" fmla="*/ 2021339 h 5217295"/>
              <a:gd name="connsiteX4" fmla="*/ 9207301 w 9231365"/>
              <a:gd name="connsiteY4" fmla="*/ 5217295 h 5217295"/>
              <a:gd name="connsiteX5" fmla="*/ 48126 w 9231365"/>
              <a:gd name="connsiteY5" fmla="*/ 5217295 h 5217295"/>
              <a:gd name="connsiteX6" fmla="*/ 0 w 9231365"/>
              <a:gd name="connsiteY6" fmla="*/ 1395697 h 5217295"/>
              <a:gd name="connsiteX0" fmla="*/ 0 w 9231365"/>
              <a:gd name="connsiteY0" fmla="*/ 1399409 h 5221007"/>
              <a:gd name="connsiteX1" fmla="*/ 2662121 w 9231365"/>
              <a:gd name="connsiteY1" fmla="*/ 3747 h 5221007"/>
              <a:gd name="connsiteX2" fmla="*/ 5537669 w 9231365"/>
              <a:gd name="connsiteY2" fmla="*/ 1363316 h 5221007"/>
              <a:gd name="connsiteX3" fmla="*/ 9231365 w 9231365"/>
              <a:gd name="connsiteY3" fmla="*/ 2025051 h 5221007"/>
              <a:gd name="connsiteX4" fmla="*/ 9207301 w 9231365"/>
              <a:gd name="connsiteY4" fmla="*/ 5221007 h 5221007"/>
              <a:gd name="connsiteX5" fmla="*/ 48126 w 9231365"/>
              <a:gd name="connsiteY5" fmla="*/ 5221007 h 5221007"/>
              <a:gd name="connsiteX6" fmla="*/ 0 w 9231365"/>
              <a:gd name="connsiteY6" fmla="*/ 1399409 h 5221007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9088 h 5220686"/>
              <a:gd name="connsiteX1" fmla="*/ 2662121 w 9231365"/>
              <a:gd name="connsiteY1" fmla="*/ 3426 h 5220686"/>
              <a:gd name="connsiteX2" fmla="*/ 5537669 w 9231365"/>
              <a:gd name="connsiteY2" fmla="*/ 1362995 h 5220686"/>
              <a:gd name="connsiteX3" fmla="*/ 9231365 w 9231365"/>
              <a:gd name="connsiteY3" fmla="*/ 2024730 h 5220686"/>
              <a:gd name="connsiteX4" fmla="*/ 9207301 w 9231365"/>
              <a:gd name="connsiteY4" fmla="*/ 5220686 h 5220686"/>
              <a:gd name="connsiteX5" fmla="*/ 48126 w 9231365"/>
              <a:gd name="connsiteY5" fmla="*/ 5220686 h 5220686"/>
              <a:gd name="connsiteX6" fmla="*/ 0 w 9231365"/>
              <a:gd name="connsiteY6" fmla="*/ 1399088 h 5220686"/>
              <a:gd name="connsiteX0" fmla="*/ 0 w 9231365"/>
              <a:gd name="connsiteY0" fmla="*/ 1398527 h 5220125"/>
              <a:gd name="connsiteX1" fmla="*/ 2662121 w 9231365"/>
              <a:gd name="connsiteY1" fmla="*/ 2865 h 5220125"/>
              <a:gd name="connsiteX2" fmla="*/ 5537669 w 9231365"/>
              <a:gd name="connsiteY2" fmla="*/ 1362434 h 5220125"/>
              <a:gd name="connsiteX3" fmla="*/ 9231365 w 9231365"/>
              <a:gd name="connsiteY3" fmla="*/ 1964012 h 5220125"/>
              <a:gd name="connsiteX4" fmla="*/ 9207301 w 9231365"/>
              <a:gd name="connsiteY4" fmla="*/ 5220125 h 5220125"/>
              <a:gd name="connsiteX5" fmla="*/ 48126 w 9231365"/>
              <a:gd name="connsiteY5" fmla="*/ 5220125 h 5220125"/>
              <a:gd name="connsiteX6" fmla="*/ 0 w 9231365"/>
              <a:gd name="connsiteY6" fmla="*/ 1398527 h 5220125"/>
              <a:gd name="connsiteX0" fmla="*/ 0 w 9231365"/>
              <a:gd name="connsiteY0" fmla="*/ 1399319 h 5220917"/>
              <a:gd name="connsiteX1" fmla="*/ 2662121 w 9231365"/>
              <a:gd name="connsiteY1" fmla="*/ 3657 h 5220917"/>
              <a:gd name="connsiteX2" fmla="*/ 5537669 w 9231365"/>
              <a:gd name="connsiteY2" fmla="*/ 1363226 h 5220917"/>
              <a:gd name="connsiteX3" fmla="*/ 9231365 w 9231365"/>
              <a:gd name="connsiteY3" fmla="*/ 1964804 h 5220917"/>
              <a:gd name="connsiteX4" fmla="*/ 9207301 w 9231365"/>
              <a:gd name="connsiteY4" fmla="*/ 5220917 h 5220917"/>
              <a:gd name="connsiteX5" fmla="*/ 48126 w 9231365"/>
              <a:gd name="connsiteY5" fmla="*/ 5220917 h 5220917"/>
              <a:gd name="connsiteX6" fmla="*/ 0 w 9231365"/>
              <a:gd name="connsiteY6" fmla="*/ 1399319 h 5220917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418 h 5221016"/>
              <a:gd name="connsiteX1" fmla="*/ 2662121 w 9231365"/>
              <a:gd name="connsiteY1" fmla="*/ 3756 h 5221016"/>
              <a:gd name="connsiteX2" fmla="*/ 5537669 w 9231365"/>
              <a:gd name="connsiteY2" fmla="*/ 1363325 h 5221016"/>
              <a:gd name="connsiteX3" fmla="*/ 9231365 w 9231365"/>
              <a:gd name="connsiteY3" fmla="*/ 1964903 h 5221016"/>
              <a:gd name="connsiteX4" fmla="*/ 9207301 w 9231365"/>
              <a:gd name="connsiteY4" fmla="*/ 5221016 h 5221016"/>
              <a:gd name="connsiteX5" fmla="*/ 48126 w 9231365"/>
              <a:gd name="connsiteY5" fmla="*/ 5221016 h 5221016"/>
              <a:gd name="connsiteX6" fmla="*/ 0 w 9231365"/>
              <a:gd name="connsiteY6" fmla="*/ 1399418 h 5221016"/>
              <a:gd name="connsiteX0" fmla="*/ 0 w 9231365"/>
              <a:gd name="connsiteY0" fmla="*/ 1399688 h 5221286"/>
              <a:gd name="connsiteX1" fmla="*/ 2662121 w 9231365"/>
              <a:gd name="connsiteY1" fmla="*/ 4026 h 5221286"/>
              <a:gd name="connsiteX2" fmla="*/ 5537669 w 9231365"/>
              <a:gd name="connsiteY2" fmla="*/ 1363595 h 5221286"/>
              <a:gd name="connsiteX3" fmla="*/ 9231365 w 9231365"/>
              <a:gd name="connsiteY3" fmla="*/ 1965173 h 5221286"/>
              <a:gd name="connsiteX4" fmla="*/ 9207301 w 9231365"/>
              <a:gd name="connsiteY4" fmla="*/ 5221286 h 5221286"/>
              <a:gd name="connsiteX5" fmla="*/ 48126 w 9231365"/>
              <a:gd name="connsiteY5" fmla="*/ 5221286 h 5221286"/>
              <a:gd name="connsiteX6" fmla="*/ 0 w 9231365"/>
              <a:gd name="connsiteY6" fmla="*/ 1399688 h 5221286"/>
              <a:gd name="connsiteX0" fmla="*/ 0 w 9219333"/>
              <a:gd name="connsiteY0" fmla="*/ 1215923 h 5217995"/>
              <a:gd name="connsiteX1" fmla="*/ 2650089 w 9219333"/>
              <a:gd name="connsiteY1" fmla="*/ 735 h 5217995"/>
              <a:gd name="connsiteX2" fmla="*/ 5525637 w 9219333"/>
              <a:gd name="connsiteY2" fmla="*/ 1360304 h 5217995"/>
              <a:gd name="connsiteX3" fmla="*/ 9219333 w 9219333"/>
              <a:gd name="connsiteY3" fmla="*/ 1961882 h 5217995"/>
              <a:gd name="connsiteX4" fmla="*/ 9195269 w 9219333"/>
              <a:gd name="connsiteY4" fmla="*/ 5217995 h 5217995"/>
              <a:gd name="connsiteX5" fmla="*/ 36094 w 9219333"/>
              <a:gd name="connsiteY5" fmla="*/ 5217995 h 5217995"/>
              <a:gd name="connsiteX6" fmla="*/ 0 w 9219333"/>
              <a:gd name="connsiteY6" fmla="*/ 1215923 h 5217995"/>
              <a:gd name="connsiteX0" fmla="*/ 0 w 9219333"/>
              <a:gd name="connsiteY0" fmla="*/ 1396225 h 5398297"/>
              <a:gd name="connsiteX1" fmla="*/ 2674153 w 9219333"/>
              <a:gd name="connsiteY1" fmla="*/ 563 h 5398297"/>
              <a:gd name="connsiteX2" fmla="*/ 5525637 w 9219333"/>
              <a:gd name="connsiteY2" fmla="*/ 1540606 h 5398297"/>
              <a:gd name="connsiteX3" fmla="*/ 9219333 w 9219333"/>
              <a:gd name="connsiteY3" fmla="*/ 2142184 h 5398297"/>
              <a:gd name="connsiteX4" fmla="*/ 9195269 w 9219333"/>
              <a:gd name="connsiteY4" fmla="*/ 5398297 h 5398297"/>
              <a:gd name="connsiteX5" fmla="*/ 36094 w 9219333"/>
              <a:gd name="connsiteY5" fmla="*/ 5398297 h 5398297"/>
              <a:gd name="connsiteX6" fmla="*/ 0 w 9219333"/>
              <a:gd name="connsiteY6" fmla="*/ 1396225 h 539829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141624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5 h 5397737"/>
              <a:gd name="connsiteX1" fmla="*/ 2674153 w 9219333"/>
              <a:gd name="connsiteY1" fmla="*/ 3 h 5397737"/>
              <a:gd name="connsiteX2" fmla="*/ 5585795 w 9219333"/>
              <a:gd name="connsiteY2" fmla="*/ 1383636 h 5397737"/>
              <a:gd name="connsiteX3" fmla="*/ 9219333 w 9219333"/>
              <a:gd name="connsiteY3" fmla="*/ 2009276 h 5397737"/>
              <a:gd name="connsiteX4" fmla="*/ 9195269 w 9219333"/>
              <a:gd name="connsiteY4" fmla="*/ 5397737 h 5397737"/>
              <a:gd name="connsiteX5" fmla="*/ 36094 w 9219333"/>
              <a:gd name="connsiteY5" fmla="*/ 5397737 h 5397737"/>
              <a:gd name="connsiteX6" fmla="*/ 0 w 9219333"/>
              <a:gd name="connsiteY6" fmla="*/ 1395665 h 5397737"/>
              <a:gd name="connsiteX0" fmla="*/ 0 w 9219333"/>
              <a:gd name="connsiteY0" fmla="*/ 1395666 h 5397738"/>
              <a:gd name="connsiteX1" fmla="*/ 2674153 w 9219333"/>
              <a:gd name="connsiteY1" fmla="*/ 4 h 5397738"/>
              <a:gd name="connsiteX2" fmla="*/ 5585795 w 9219333"/>
              <a:gd name="connsiteY2" fmla="*/ 1383637 h 5397738"/>
              <a:gd name="connsiteX3" fmla="*/ 9219333 w 9219333"/>
              <a:gd name="connsiteY3" fmla="*/ 2009277 h 5397738"/>
              <a:gd name="connsiteX4" fmla="*/ 9195269 w 9219333"/>
              <a:gd name="connsiteY4" fmla="*/ 5397738 h 5397738"/>
              <a:gd name="connsiteX5" fmla="*/ 36094 w 9219333"/>
              <a:gd name="connsiteY5" fmla="*/ 5397738 h 5397738"/>
              <a:gd name="connsiteX6" fmla="*/ 0 w 9219333"/>
              <a:gd name="connsiteY6" fmla="*/ 1395666 h 5397738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7014 h 5399086"/>
              <a:gd name="connsiteX1" fmla="*/ 2674153 w 9219333"/>
              <a:gd name="connsiteY1" fmla="*/ 1352 h 5399086"/>
              <a:gd name="connsiteX2" fmla="*/ 5585795 w 9219333"/>
              <a:gd name="connsiteY2" fmla="*/ 1384985 h 5399086"/>
              <a:gd name="connsiteX3" fmla="*/ 9219333 w 9219333"/>
              <a:gd name="connsiteY3" fmla="*/ 2010625 h 5399086"/>
              <a:gd name="connsiteX4" fmla="*/ 9195269 w 9219333"/>
              <a:gd name="connsiteY4" fmla="*/ 5399086 h 5399086"/>
              <a:gd name="connsiteX5" fmla="*/ 36094 w 9219333"/>
              <a:gd name="connsiteY5" fmla="*/ 5399086 h 5399086"/>
              <a:gd name="connsiteX6" fmla="*/ 0 w 9219333"/>
              <a:gd name="connsiteY6" fmla="*/ 1397014 h 5399086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633 h 5398705"/>
              <a:gd name="connsiteX1" fmla="*/ 2674153 w 9219333"/>
              <a:gd name="connsiteY1" fmla="*/ 971 h 5398705"/>
              <a:gd name="connsiteX2" fmla="*/ 5585795 w 9219333"/>
              <a:gd name="connsiteY2" fmla="*/ 1384604 h 5398705"/>
              <a:gd name="connsiteX3" fmla="*/ 9219333 w 9219333"/>
              <a:gd name="connsiteY3" fmla="*/ 1962118 h 5398705"/>
              <a:gd name="connsiteX4" fmla="*/ 9195269 w 9219333"/>
              <a:gd name="connsiteY4" fmla="*/ 5398705 h 5398705"/>
              <a:gd name="connsiteX5" fmla="*/ 36094 w 9219333"/>
              <a:gd name="connsiteY5" fmla="*/ 5398705 h 5398705"/>
              <a:gd name="connsiteX6" fmla="*/ 0 w 9219333"/>
              <a:gd name="connsiteY6" fmla="*/ 1396633 h 5398705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396945 h 5399017"/>
              <a:gd name="connsiteX1" fmla="*/ 2674153 w 9219333"/>
              <a:gd name="connsiteY1" fmla="*/ 1283 h 5399017"/>
              <a:gd name="connsiteX2" fmla="*/ 5585795 w 9219333"/>
              <a:gd name="connsiteY2" fmla="*/ 1384916 h 5399017"/>
              <a:gd name="connsiteX3" fmla="*/ 9219333 w 9219333"/>
              <a:gd name="connsiteY3" fmla="*/ 1962430 h 5399017"/>
              <a:gd name="connsiteX4" fmla="*/ 9195269 w 9219333"/>
              <a:gd name="connsiteY4" fmla="*/ 5399017 h 5399017"/>
              <a:gd name="connsiteX5" fmla="*/ 36094 w 9219333"/>
              <a:gd name="connsiteY5" fmla="*/ 5399017 h 5399017"/>
              <a:gd name="connsiteX6" fmla="*/ 0 w 9219333"/>
              <a:gd name="connsiteY6" fmla="*/ 1396945 h 5399017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36094 w 9219333"/>
              <a:gd name="connsiteY5" fmla="*/ 5402259 h 5402259"/>
              <a:gd name="connsiteX6" fmla="*/ 0 w 9219333"/>
              <a:gd name="connsiteY6" fmla="*/ 1400187 h 5402259"/>
              <a:gd name="connsiteX0" fmla="*/ 10488 w 9229821"/>
              <a:gd name="connsiteY0" fmla="*/ 1400187 h 5426411"/>
              <a:gd name="connsiteX1" fmla="*/ 2684641 w 9229821"/>
              <a:gd name="connsiteY1" fmla="*/ 4525 h 5426411"/>
              <a:gd name="connsiteX2" fmla="*/ 5596283 w 9229821"/>
              <a:gd name="connsiteY2" fmla="*/ 1388158 h 5426411"/>
              <a:gd name="connsiteX3" fmla="*/ 9229821 w 9229821"/>
              <a:gd name="connsiteY3" fmla="*/ 1965672 h 5426411"/>
              <a:gd name="connsiteX4" fmla="*/ 9205757 w 9229821"/>
              <a:gd name="connsiteY4" fmla="*/ 5402259 h 5426411"/>
              <a:gd name="connsiteX5" fmla="*/ 0 w 9229821"/>
              <a:gd name="connsiteY5" fmla="*/ 5426411 h 5426411"/>
              <a:gd name="connsiteX6" fmla="*/ 10488 w 9229821"/>
              <a:gd name="connsiteY6" fmla="*/ 1400187 h 5426411"/>
              <a:gd name="connsiteX0" fmla="*/ 0 w 9219333"/>
              <a:gd name="connsiteY0" fmla="*/ 1400187 h 5426411"/>
              <a:gd name="connsiteX1" fmla="*/ 2674153 w 9219333"/>
              <a:gd name="connsiteY1" fmla="*/ 4525 h 5426411"/>
              <a:gd name="connsiteX2" fmla="*/ 5585795 w 9219333"/>
              <a:gd name="connsiteY2" fmla="*/ 1388158 h 5426411"/>
              <a:gd name="connsiteX3" fmla="*/ 9219333 w 9219333"/>
              <a:gd name="connsiteY3" fmla="*/ 1965672 h 5426411"/>
              <a:gd name="connsiteX4" fmla="*/ 9195269 w 9219333"/>
              <a:gd name="connsiteY4" fmla="*/ 5402259 h 5426411"/>
              <a:gd name="connsiteX5" fmla="*/ 12803 w 9219333"/>
              <a:gd name="connsiteY5" fmla="*/ 5426411 h 5426411"/>
              <a:gd name="connsiteX6" fmla="*/ 0 w 9219333"/>
              <a:gd name="connsiteY6" fmla="*/ 1400187 h 5426411"/>
              <a:gd name="connsiteX0" fmla="*/ 11116 w 9230449"/>
              <a:gd name="connsiteY0" fmla="*/ 1400187 h 5426411"/>
              <a:gd name="connsiteX1" fmla="*/ 2685269 w 9230449"/>
              <a:gd name="connsiteY1" fmla="*/ 4525 h 5426411"/>
              <a:gd name="connsiteX2" fmla="*/ 5596911 w 9230449"/>
              <a:gd name="connsiteY2" fmla="*/ 1388158 h 5426411"/>
              <a:gd name="connsiteX3" fmla="*/ 9230449 w 9230449"/>
              <a:gd name="connsiteY3" fmla="*/ 1965672 h 5426411"/>
              <a:gd name="connsiteX4" fmla="*/ 9206385 w 9230449"/>
              <a:gd name="connsiteY4" fmla="*/ 5402259 h 5426411"/>
              <a:gd name="connsiteX5" fmla="*/ 628 w 9230449"/>
              <a:gd name="connsiteY5" fmla="*/ 5426411 h 5426411"/>
              <a:gd name="connsiteX6" fmla="*/ 11116 w 9230449"/>
              <a:gd name="connsiteY6" fmla="*/ 1400187 h 5426411"/>
              <a:gd name="connsiteX0" fmla="*/ 225 w 9219558"/>
              <a:gd name="connsiteY0" fmla="*/ 1400187 h 5438486"/>
              <a:gd name="connsiteX1" fmla="*/ 2674378 w 9219558"/>
              <a:gd name="connsiteY1" fmla="*/ 4525 h 5438486"/>
              <a:gd name="connsiteX2" fmla="*/ 5586020 w 9219558"/>
              <a:gd name="connsiteY2" fmla="*/ 1388158 h 5438486"/>
              <a:gd name="connsiteX3" fmla="*/ 9219558 w 9219558"/>
              <a:gd name="connsiteY3" fmla="*/ 1965672 h 5438486"/>
              <a:gd name="connsiteX4" fmla="*/ 9195494 w 9219558"/>
              <a:gd name="connsiteY4" fmla="*/ 5402259 h 5438486"/>
              <a:gd name="connsiteX5" fmla="*/ 1383 w 9219558"/>
              <a:gd name="connsiteY5" fmla="*/ 5438486 h 5438486"/>
              <a:gd name="connsiteX6" fmla="*/ 225 w 9219558"/>
              <a:gd name="connsiteY6" fmla="*/ 1400187 h 5438486"/>
              <a:gd name="connsiteX0" fmla="*/ 0 w 9219333"/>
              <a:gd name="connsiteY0" fmla="*/ 1400187 h 5402259"/>
              <a:gd name="connsiteX1" fmla="*/ 2674153 w 9219333"/>
              <a:gd name="connsiteY1" fmla="*/ 4525 h 5402259"/>
              <a:gd name="connsiteX2" fmla="*/ 5585795 w 9219333"/>
              <a:gd name="connsiteY2" fmla="*/ 1388158 h 5402259"/>
              <a:gd name="connsiteX3" fmla="*/ 9219333 w 9219333"/>
              <a:gd name="connsiteY3" fmla="*/ 1965672 h 5402259"/>
              <a:gd name="connsiteX4" fmla="*/ 9195269 w 9219333"/>
              <a:gd name="connsiteY4" fmla="*/ 5402259 h 5402259"/>
              <a:gd name="connsiteX5" fmla="*/ 58781 w 9219333"/>
              <a:gd name="connsiteY5" fmla="*/ 5371568 h 5402259"/>
              <a:gd name="connsiteX6" fmla="*/ 0 w 9219333"/>
              <a:gd name="connsiteY6" fmla="*/ 1400187 h 5402259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199834 w 9223898"/>
              <a:gd name="connsiteY4" fmla="*/ 5402259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3898"/>
              <a:gd name="connsiteY0" fmla="*/ 1400187 h 5409807"/>
              <a:gd name="connsiteX1" fmla="*/ 2678718 w 9223898"/>
              <a:gd name="connsiteY1" fmla="*/ 4525 h 5409807"/>
              <a:gd name="connsiteX2" fmla="*/ 5590360 w 9223898"/>
              <a:gd name="connsiteY2" fmla="*/ 1388158 h 5409807"/>
              <a:gd name="connsiteX3" fmla="*/ 9223898 w 9223898"/>
              <a:gd name="connsiteY3" fmla="*/ 1965672 h 5409807"/>
              <a:gd name="connsiteX4" fmla="*/ 9079788 w 9223898"/>
              <a:gd name="connsiteY4" fmla="*/ 5254083 h 5409807"/>
              <a:gd name="connsiteX5" fmla="*/ 921 w 9223898"/>
              <a:gd name="connsiteY5" fmla="*/ 5409807 h 5409807"/>
              <a:gd name="connsiteX6" fmla="*/ 4565 w 9223898"/>
              <a:gd name="connsiteY6" fmla="*/ 1400187 h 5409807"/>
              <a:gd name="connsiteX0" fmla="*/ 4565 w 9229434"/>
              <a:gd name="connsiteY0" fmla="*/ 1400187 h 5409807"/>
              <a:gd name="connsiteX1" fmla="*/ 2678718 w 9229434"/>
              <a:gd name="connsiteY1" fmla="*/ 4525 h 5409807"/>
              <a:gd name="connsiteX2" fmla="*/ 5590360 w 9229434"/>
              <a:gd name="connsiteY2" fmla="*/ 1388158 h 5409807"/>
              <a:gd name="connsiteX3" fmla="*/ 9223898 w 9229434"/>
              <a:gd name="connsiteY3" fmla="*/ 1965672 h 5409807"/>
              <a:gd name="connsiteX4" fmla="*/ 9228645 w 9229434"/>
              <a:gd name="connsiteY4" fmla="*/ 5407039 h 5409807"/>
              <a:gd name="connsiteX5" fmla="*/ 921 w 9229434"/>
              <a:gd name="connsiteY5" fmla="*/ 5409807 h 5409807"/>
              <a:gd name="connsiteX6" fmla="*/ 4565 w 9229434"/>
              <a:gd name="connsiteY6" fmla="*/ 1400187 h 5409807"/>
              <a:gd name="connsiteX0" fmla="*/ 4565 w 9229434"/>
              <a:gd name="connsiteY0" fmla="*/ 1399152 h 5408772"/>
              <a:gd name="connsiteX1" fmla="*/ 2678718 w 9229434"/>
              <a:gd name="connsiteY1" fmla="*/ 3490 h 5408772"/>
              <a:gd name="connsiteX2" fmla="*/ 5590360 w 9229434"/>
              <a:gd name="connsiteY2" fmla="*/ 1387123 h 5408772"/>
              <a:gd name="connsiteX3" fmla="*/ 9223898 w 9229434"/>
              <a:gd name="connsiteY3" fmla="*/ 1969416 h 5408772"/>
              <a:gd name="connsiteX4" fmla="*/ 9228645 w 9229434"/>
              <a:gd name="connsiteY4" fmla="*/ 5406004 h 5408772"/>
              <a:gd name="connsiteX5" fmla="*/ 921 w 9229434"/>
              <a:gd name="connsiteY5" fmla="*/ 5408772 h 5408772"/>
              <a:gd name="connsiteX6" fmla="*/ 4565 w 9229434"/>
              <a:gd name="connsiteY6" fmla="*/ 1399152 h 5408772"/>
              <a:gd name="connsiteX0" fmla="*/ 224 w 9229895"/>
              <a:gd name="connsiteY0" fmla="*/ 1400449 h 5405288"/>
              <a:gd name="connsiteX1" fmla="*/ 2679179 w 9229895"/>
              <a:gd name="connsiteY1" fmla="*/ 6 h 5405288"/>
              <a:gd name="connsiteX2" fmla="*/ 5590821 w 9229895"/>
              <a:gd name="connsiteY2" fmla="*/ 1383639 h 5405288"/>
              <a:gd name="connsiteX3" fmla="*/ 9224359 w 9229895"/>
              <a:gd name="connsiteY3" fmla="*/ 1965932 h 5405288"/>
              <a:gd name="connsiteX4" fmla="*/ 9229106 w 9229895"/>
              <a:gd name="connsiteY4" fmla="*/ 5402520 h 5405288"/>
              <a:gd name="connsiteX5" fmla="*/ 1382 w 9229895"/>
              <a:gd name="connsiteY5" fmla="*/ 5405288 h 5405288"/>
              <a:gd name="connsiteX6" fmla="*/ 224 w 9229895"/>
              <a:gd name="connsiteY6" fmla="*/ 1400449 h 5405288"/>
              <a:gd name="connsiteX0" fmla="*/ 157384 w 9228594"/>
              <a:gd name="connsiteY0" fmla="*/ 1371769 h 5405287"/>
              <a:gd name="connsiteX1" fmla="*/ 2677878 w 9228594"/>
              <a:gd name="connsiteY1" fmla="*/ 5 h 5405287"/>
              <a:gd name="connsiteX2" fmla="*/ 5589520 w 9228594"/>
              <a:gd name="connsiteY2" fmla="*/ 1383638 h 5405287"/>
              <a:gd name="connsiteX3" fmla="*/ 9223058 w 9228594"/>
              <a:gd name="connsiteY3" fmla="*/ 1965931 h 5405287"/>
              <a:gd name="connsiteX4" fmla="*/ 9227805 w 9228594"/>
              <a:gd name="connsiteY4" fmla="*/ 5402519 h 5405287"/>
              <a:gd name="connsiteX5" fmla="*/ 81 w 9228594"/>
              <a:gd name="connsiteY5" fmla="*/ 5405287 h 5405287"/>
              <a:gd name="connsiteX6" fmla="*/ 157384 w 9228594"/>
              <a:gd name="connsiteY6" fmla="*/ 1371769 h 5405287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2217 h 5405295"/>
              <a:gd name="connsiteX1" fmla="*/ 2679179 w 9229895"/>
              <a:gd name="connsiteY1" fmla="*/ 13 h 5405295"/>
              <a:gd name="connsiteX2" fmla="*/ 5590821 w 9229895"/>
              <a:gd name="connsiteY2" fmla="*/ 1383646 h 5405295"/>
              <a:gd name="connsiteX3" fmla="*/ 9224359 w 9229895"/>
              <a:gd name="connsiteY3" fmla="*/ 1965939 h 5405295"/>
              <a:gd name="connsiteX4" fmla="*/ 9229106 w 9229895"/>
              <a:gd name="connsiteY4" fmla="*/ 5402527 h 5405295"/>
              <a:gd name="connsiteX5" fmla="*/ 1382 w 9229895"/>
              <a:gd name="connsiteY5" fmla="*/ 5405295 h 5405295"/>
              <a:gd name="connsiteX6" fmla="*/ 223 w 9229895"/>
              <a:gd name="connsiteY6" fmla="*/ 1362217 h 5405295"/>
              <a:gd name="connsiteX0" fmla="*/ 223 w 9229895"/>
              <a:gd name="connsiteY0" fmla="*/ 1363702 h 5406780"/>
              <a:gd name="connsiteX1" fmla="*/ 2679179 w 9229895"/>
              <a:gd name="connsiteY1" fmla="*/ 1498 h 5406780"/>
              <a:gd name="connsiteX2" fmla="*/ 5590821 w 9229895"/>
              <a:gd name="connsiteY2" fmla="*/ 1385131 h 5406780"/>
              <a:gd name="connsiteX3" fmla="*/ 9224359 w 9229895"/>
              <a:gd name="connsiteY3" fmla="*/ 1967424 h 5406780"/>
              <a:gd name="connsiteX4" fmla="*/ 9229106 w 9229895"/>
              <a:gd name="connsiteY4" fmla="*/ 5404012 h 5406780"/>
              <a:gd name="connsiteX5" fmla="*/ 1382 w 9229895"/>
              <a:gd name="connsiteY5" fmla="*/ 5406780 h 5406780"/>
              <a:gd name="connsiteX6" fmla="*/ 223 w 9229895"/>
              <a:gd name="connsiteY6" fmla="*/ 1363702 h 54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29895" h="5406780">
                <a:moveTo>
                  <a:pt x="223" y="1363702"/>
                </a:moveTo>
                <a:cubicBezTo>
                  <a:pt x="776784" y="694686"/>
                  <a:pt x="1565447" y="46228"/>
                  <a:pt x="2679179" y="1498"/>
                </a:cubicBezTo>
                <a:cubicBezTo>
                  <a:pt x="3792911" y="-43232"/>
                  <a:pt x="4924544" y="924647"/>
                  <a:pt x="5590821" y="1385131"/>
                </a:cubicBezTo>
                <a:cubicBezTo>
                  <a:pt x="6257098" y="1845615"/>
                  <a:pt x="7574028" y="2886575"/>
                  <a:pt x="9224359" y="1967424"/>
                </a:cubicBezTo>
                <a:cubicBezTo>
                  <a:pt x="9220349" y="2940500"/>
                  <a:pt x="9233116" y="4430936"/>
                  <a:pt x="9229106" y="5404012"/>
                </a:cubicBezTo>
                <a:lnTo>
                  <a:pt x="1382" y="5406780"/>
                </a:lnTo>
                <a:cubicBezTo>
                  <a:pt x="-2886" y="4064705"/>
                  <a:pt x="4491" y="2705777"/>
                  <a:pt x="223" y="136370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29000">
                <a:srgbClr val="F3F3F3"/>
              </a:gs>
              <a:gs pos="82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43199" y="1828800"/>
            <a:ext cx="2057401" cy="1752600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1500" b="0" i="0" baseline="0">
                <a:solidFill>
                  <a:srgbClr val="A0B94F"/>
                </a:solidFill>
                <a:effectLst/>
                <a:latin typeface="Adobe Fan Heiti Std B" pitchFamily="34" charset="-128"/>
                <a:ea typeface="Adobe Fan Heiti Std B" pitchFamily="34" charset="-128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7200" y="2209800"/>
            <a:ext cx="2971800" cy="1066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6600" kern="1200" baseline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PLUG</a:t>
            </a:r>
            <a:r>
              <a:rPr lang="en-US" sz="3600" baseline="0" dirty="0" smtClean="0">
                <a:solidFill>
                  <a:schemeClr val="bg1">
                    <a:lumMod val="50000"/>
                  </a:schemeClr>
                </a:solidFill>
              </a:rPr>
              <a:t> IT IN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3200400" y="3429000"/>
            <a:ext cx="1143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86200"/>
            <a:ext cx="8382000" cy="2819400"/>
          </a:xfrm>
        </p:spPr>
        <p:txBody>
          <a:bodyPr>
            <a:normAutofit/>
          </a:bodyPr>
          <a:lstStyle>
            <a:lvl1pPr marL="0" indent="0" algn="l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None/>
              <a:defRPr sz="7200" baseline="0">
                <a:solidFill>
                  <a:srgbClr val="D74B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Chapter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2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_Topic Le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800"/>
            <a:ext cx="6553199" cy="16764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152400"/>
            <a:ext cx="1981200" cy="1524000"/>
          </a:xfrm>
        </p:spPr>
        <p:txBody>
          <a:bodyPr>
            <a:noAutofit/>
          </a:bodyPr>
          <a:lstStyle>
            <a:lvl1pPr marL="0" indent="0" algn="ctr">
              <a:buNone/>
              <a:defRPr sz="6000" baseline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7200" baseline="0">
                <a:latin typeface="Century Gothic" pitchFamily="34" charset="0"/>
              </a:defRPr>
            </a:lvl2pPr>
            <a:lvl3pPr marL="914400" indent="0">
              <a:buNone/>
              <a:defRPr sz="7200" baseline="0">
                <a:latin typeface="Century Gothic" pitchFamily="34" charset="0"/>
              </a:defRPr>
            </a:lvl3pPr>
            <a:lvl4pPr marL="1371600" indent="0">
              <a:buNone/>
              <a:defRPr sz="7200" baseline="0">
                <a:latin typeface="Century Gothic" pitchFamily="34" charset="0"/>
              </a:defRPr>
            </a:lvl4pPr>
            <a:lvl5pPr marL="1828800" indent="0">
              <a:buNone/>
              <a:defRPr sz="7200"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609600" y="2133600"/>
            <a:ext cx="8001000" cy="4114800"/>
          </a:xfrm>
        </p:spPr>
        <p:txBody>
          <a:bodyPr/>
          <a:lstStyle>
            <a:lvl1pPr>
              <a:defRPr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6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Example / Opening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477000"/>
            <a:ext cx="86868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82000" y="5715000"/>
            <a:ext cx="304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2192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9896"/>
            <a:ext cx="2133600" cy="365125"/>
          </a:xfrm>
        </p:spPr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>
            <a:lvl1pPr>
              <a:defRPr sz="3600" b="0" baseline="0">
                <a:solidFill>
                  <a:srgbClr val="99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>
              <a:buClr>
                <a:srgbClr val="FF9900"/>
              </a:buClr>
              <a:buFont typeface="+mj-lt"/>
              <a:buAutoNum type="arabicPeriod"/>
              <a:defRPr sz="3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5029200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1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_IT's_Pers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057400"/>
            <a:ext cx="9144000" cy="42672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772400" cy="27432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5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1219200"/>
            <a:ext cx="7391400" cy="990600"/>
          </a:xfrm>
        </p:spPr>
        <p:txBody>
          <a:bodyPr>
            <a:normAutofit/>
          </a:bodyPr>
          <a:lstStyle>
            <a:lvl1pPr marL="0" indent="0">
              <a:buNone/>
              <a:defRPr sz="5400" b="0" i="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’S PERSONAL: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20574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609600" y="888704"/>
            <a:ext cx="923260" cy="1473496"/>
            <a:chOff x="495300" y="888704"/>
            <a:chExt cx="923260" cy="1473496"/>
          </a:xfrm>
          <a:effectLst>
            <a:outerShdw blurRad="76200" dist="88900" dir="4620000" sx="109000" sy="109000" algn="ctr" rotWithShape="0">
              <a:schemeClr val="bg1">
                <a:lumMod val="65000"/>
                <a:alpha val="19000"/>
              </a:schemeClr>
            </a:outerShdw>
          </a:effectLst>
        </p:grpSpPr>
        <p:sp>
          <p:nvSpPr>
            <p:cNvPr id="5" name="Rectangle 4"/>
            <p:cNvSpPr/>
            <p:nvPr userDrawn="1"/>
          </p:nvSpPr>
          <p:spPr>
            <a:xfrm>
              <a:off x="838200" y="1008888"/>
              <a:ext cx="246888" cy="13533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95300" y="1219200"/>
              <a:ext cx="246888" cy="11430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847060" y="545804"/>
              <a:ext cx="228600" cy="914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210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>
            <a:lvl1pPr algn="l">
              <a:defRPr sz="4400" b="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514350" indent="-514350">
              <a:buClr>
                <a:srgbClr val="00B0F0"/>
              </a:buClr>
              <a:buSzPct val="100000"/>
              <a:buFont typeface="+mj-lt"/>
              <a:buAutoNum type="arabicPeriod"/>
              <a:defRPr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83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_Learning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marL="514350" indent="-514350">
              <a:buClr>
                <a:srgbClr val="FF9900"/>
              </a:buClr>
              <a:buSzPct val="100000"/>
              <a:buFont typeface="+mj-lt"/>
              <a:buAutoNum type="arabicPeriod"/>
              <a:defRPr baseline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304800"/>
            <a:ext cx="8534400" cy="0"/>
          </a:xfrm>
          <a:prstGeom prst="line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686800" cy="1066800"/>
          </a:xfrm>
        </p:spPr>
        <p:txBody>
          <a:bodyPr>
            <a:normAutofit/>
          </a:bodyPr>
          <a:lstStyle>
            <a:lvl1pPr marL="0" indent="0" algn="l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263063" y="533400"/>
            <a:ext cx="1652337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4400" kern="1200" baseline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&gt;&gt;&gt;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6477000"/>
            <a:ext cx="86868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382000" y="5715000"/>
            <a:ext cx="304800" cy="76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12192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19896"/>
            <a:ext cx="2133600" cy="365125"/>
          </a:xfrm>
        </p:spPr>
        <p:txBody>
          <a:bodyPr/>
          <a:lstStyle/>
          <a:p>
            <a:fld id="{AC392DC9-9688-4E44-A90B-C333AD8FEA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>
            <a:lvl1pPr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14400" indent="-4572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28600"/>
            <a:ext cx="2209800" cy="1143000"/>
          </a:xfrm>
        </p:spPr>
        <p:txBody>
          <a:bodyPr>
            <a:noAutofit/>
          </a:bodyPr>
          <a:lstStyle>
            <a:lvl1pPr algn="l">
              <a:defRPr sz="4400" b="1" baseline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286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OPENING</a:t>
            </a:r>
            <a:endParaRPr lang="en-US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5181600" y="228600"/>
            <a:ext cx="243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00C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rgbClr val="6600CC"/>
                </a:solidFill>
              </a:rPr>
              <a:t>&gt;</a:t>
            </a:r>
            <a:endParaRPr lang="en-US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8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s_about_b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97296"/>
            <a:ext cx="9144000" cy="4927304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00" y="6356350"/>
            <a:ext cx="3733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35296"/>
            <a:ext cx="7772400" cy="990600"/>
          </a:xfrm>
        </p:spPr>
        <p:txBody>
          <a:bodyPr>
            <a:normAutofit/>
          </a:bodyPr>
          <a:lstStyle>
            <a:lvl1pPr marL="0" indent="0">
              <a:buNone/>
              <a:defRPr sz="4400" b="0" i="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’S ABOUT BUSINESS  0.0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397296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609600" y="228600"/>
            <a:ext cx="923260" cy="1473496"/>
            <a:chOff x="495300" y="888704"/>
            <a:chExt cx="923260" cy="1473496"/>
          </a:xfrm>
          <a:effectLst>
            <a:outerShdw blurRad="76200" dist="88900" dir="4620000" sx="109000" sy="109000" algn="ctr" rotWithShape="0">
              <a:schemeClr val="bg1">
                <a:lumMod val="65000"/>
                <a:alpha val="19000"/>
              </a:schemeClr>
            </a:outerShdw>
          </a:effectLst>
        </p:grpSpPr>
        <p:sp>
          <p:nvSpPr>
            <p:cNvPr id="5" name="Rectangle 4"/>
            <p:cNvSpPr/>
            <p:nvPr userDrawn="1"/>
          </p:nvSpPr>
          <p:spPr>
            <a:xfrm>
              <a:off x="838200" y="1008888"/>
              <a:ext cx="246888" cy="135331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95300" y="1219200"/>
              <a:ext cx="246888" cy="114300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5400000">
              <a:off x="847060" y="545804"/>
              <a:ext cx="228600" cy="9144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0"/>
          <p:cNvSpPr>
            <a:spLocks noGrp="1"/>
          </p:cNvSpPr>
          <p:nvPr>
            <p:ph sz="quarter" idx="16"/>
          </p:nvPr>
        </p:nvSpPr>
        <p:spPr>
          <a:xfrm>
            <a:off x="609600" y="1828800"/>
            <a:ext cx="8001000" cy="4419600"/>
          </a:xfrm>
        </p:spPr>
        <p:txBody>
          <a:bodyPr/>
          <a:lstStyle>
            <a:lvl1pPr>
              <a:defRPr sz="32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>
              <a:buClr>
                <a:srgbClr val="0000CC"/>
              </a:buClr>
              <a:buFont typeface="Wingdings" panose="05000000000000000000" pitchFamily="2" charset="2"/>
              <a:buChar char="v"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9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800"/>
            <a:ext cx="6553199" cy="16764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200" y="0"/>
            <a:ext cx="1981200" cy="1524000"/>
          </a:xfrm>
        </p:spPr>
        <p:txBody>
          <a:bodyPr>
            <a:noAutofit/>
          </a:bodyPr>
          <a:lstStyle>
            <a:lvl1pPr marL="0" indent="0" algn="ctr">
              <a:buNone/>
              <a:defRPr sz="7200" baseline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7200" baseline="0">
                <a:latin typeface="Century Gothic" pitchFamily="34" charset="0"/>
              </a:defRPr>
            </a:lvl2pPr>
            <a:lvl3pPr marL="914400" indent="0">
              <a:buNone/>
              <a:defRPr sz="7200" baseline="0">
                <a:latin typeface="Century Gothic" pitchFamily="34" charset="0"/>
              </a:defRPr>
            </a:lvl3pPr>
            <a:lvl4pPr marL="1371600" indent="0">
              <a:buNone/>
              <a:defRPr sz="7200" baseline="0">
                <a:latin typeface="Century Gothic" pitchFamily="34" charset="0"/>
              </a:defRPr>
            </a:lvl4pPr>
            <a:lvl5pPr marL="1828800" indent="0">
              <a:buNone/>
              <a:defRPr sz="7200" baseline="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0.0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1066800" y="2438400"/>
            <a:ext cx="7543800" cy="3810000"/>
          </a:xfrm>
        </p:spPr>
        <p:txBody>
          <a:bodyPr/>
          <a:lstStyle>
            <a:lvl1pPr>
              <a:defRPr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5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zax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3716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1524000"/>
            <a:ext cx="8229600" cy="472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4478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4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66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66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057401"/>
            <a:ext cx="8229600" cy="423545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3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ev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1905000"/>
            <a:ext cx="9144000" cy="4419600"/>
          </a:xfrm>
          <a:prstGeom prst="rect">
            <a:avLst/>
          </a:prstGeom>
          <a:solidFill>
            <a:srgbClr val="FFFFC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09600" y="63246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81800" y="6362700"/>
            <a:ext cx="2362200" cy="3429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676400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4400" baseline="0">
                <a:solidFill>
                  <a:srgbClr val="99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Content Placeholder 20"/>
          <p:cNvSpPr>
            <a:spLocks noGrp="1"/>
          </p:cNvSpPr>
          <p:nvPr>
            <p:ph sz="quarter" idx="15"/>
          </p:nvPr>
        </p:nvSpPr>
        <p:spPr>
          <a:xfrm>
            <a:off x="381000" y="2286000"/>
            <a:ext cx="8229600" cy="39624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1905000"/>
            <a:ext cx="85344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1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7F45-E11C-412C-9F3D-F85C35FB4C0B}" type="datetime1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(C) Wiley; Edited by Yue Zhang, CSU-Northridge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92DC9-9688-4E44-A90B-C333AD8FE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54" r:id="rId4"/>
    <p:sldLayoutId id="2147483662" r:id="rId5"/>
    <p:sldLayoutId id="2147483663" r:id="rId6"/>
    <p:sldLayoutId id="2147483676" r:id="rId7"/>
    <p:sldLayoutId id="2147483677" r:id="rId8"/>
    <p:sldLayoutId id="2147483682" r:id="rId9"/>
    <p:sldLayoutId id="2147483683" r:id="rId10"/>
    <p:sldLayoutId id="2147483664" r:id="rId11"/>
    <p:sldLayoutId id="2147483678" r:id="rId12"/>
    <p:sldLayoutId id="2147483679" r:id="rId13"/>
    <p:sldLayoutId id="2147483680" r:id="rId14"/>
    <p:sldLayoutId id="214748368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cms/s/0/52da1a18-f27c-11df-a2f3-00144feab49a.html#axzz3sUJ2ZNo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Supply Chain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Three </a:t>
            </a:r>
            <a:r>
              <a:rPr lang="en-US" dirty="0">
                <a:solidFill>
                  <a:srgbClr val="C00000"/>
                </a:solidFill>
              </a:rPr>
              <a:t>Segments </a:t>
            </a:r>
            <a:r>
              <a:rPr lang="en-US" dirty="0" smtClean="0">
                <a:solidFill>
                  <a:srgbClr val="C00000"/>
                </a:solidFill>
              </a:rPr>
              <a:t>of the Supply Chain - Internal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1000" y="21336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033CC"/>
                </a:solidFill>
              </a:rPr>
              <a:t>packaging, assembly, or manufacturing </a:t>
            </a:r>
            <a:r>
              <a:rPr lang="en-US" dirty="0" smtClean="0"/>
              <a:t>occurs.</a:t>
            </a:r>
          </a:p>
          <a:p>
            <a:pPr marL="914400" lvl="1" indent="-514350"/>
            <a:r>
              <a:rPr lang="en-US" dirty="0" smtClean="0"/>
              <a:t>Processes production</a:t>
            </a:r>
          </a:p>
          <a:p>
            <a:pPr marL="914400" lvl="1" indent="-514350"/>
            <a:r>
              <a:rPr lang="en-US" dirty="0" smtClean="0"/>
              <a:t>Testing</a:t>
            </a:r>
          </a:p>
          <a:p>
            <a:pPr marL="914400" lvl="1" indent="-514350"/>
            <a:r>
              <a:rPr lang="en-US" dirty="0" smtClean="0"/>
              <a:t>Packaging</a:t>
            </a:r>
          </a:p>
          <a:p>
            <a:pPr marL="914400" lvl="1" indent="-514350"/>
            <a:r>
              <a:rPr lang="en-US" dirty="0" smtClean="0"/>
              <a:t>Preparing goods for delivery</a:t>
            </a:r>
          </a:p>
          <a:p>
            <a:pPr marL="514350" indent="-514350"/>
            <a:r>
              <a:rPr lang="en-US" dirty="0" smtClean="0"/>
              <a:t>Monitor </a:t>
            </a:r>
          </a:p>
          <a:p>
            <a:pPr marL="914400" lvl="1" indent="-514350"/>
            <a:r>
              <a:rPr lang="en-US" dirty="0" smtClean="0"/>
              <a:t>quality levels</a:t>
            </a:r>
          </a:p>
          <a:p>
            <a:pPr marL="914400" lvl="1" indent="-514350"/>
            <a:r>
              <a:rPr lang="en-US" dirty="0" smtClean="0"/>
              <a:t>Production outputs</a:t>
            </a:r>
          </a:p>
          <a:p>
            <a:pPr marL="914400" lvl="1" indent="-514350"/>
            <a:r>
              <a:rPr lang="en-US" dirty="0" smtClean="0"/>
              <a:t>Worker productivity</a:t>
            </a:r>
          </a:p>
          <a:p>
            <a:pPr marL="914400" lvl="1" indent="-5143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93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Three Segments of the Supply Chain - Downstream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0033CC"/>
                </a:solidFill>
              </a:rPr>
              <a:t>distribution</a:t>
            </a:r>
            <a:r>
              <a:rPr lang="en-US" dirty="0" smtClean="0"/>
              <a:t> takes place.</a:t>
            </a:r>
          </a:p>
          <a:p>
            <a:pPr marL="914400" lvl="1" indent="-514350"/>
            <a:r>
              <a:rPr lang="en-US" dirty="0" smtClean="0"/>
              <a:t>Receipt of orders from customers</a:t>
            </a:r>
          </a:p>
          <a:p>
            <a:pPr marL="914400" lvl="1" indent="-514350"/>
            <a:r>
              <a:rPr lang="en-US" dirty="0" smtClean="0"/>
              <a:t>Develop network of warehouse</a:t>
            </a:r>
          </a:p>
          <a:p>
            <a:pPr marL="914400" lvl="1" indent="-514350"/>
            <a:r>
              <a:rPr lang="en-US" dirty="0" smtClean="0"/>
              <a:t>Select carriers for delivery</a:t>
            </a:r>
          </a:p>
          <a:p>
            <a:pPr marL="914400" lvl="1" indent="-514350"/>
            <a:r>
              <a:rPr lang="en-US" dirty="0" smtClean="0"/>
              <a:t>Implement invoicing system </a:t>
            </a:r>
          </a:p>
        </p:txBody>
      </p:sp>
    </p:spTree>
    <p:extLst>
      <p:ext uri="{BB962C8B-B14F-4D97-AF65-F5344CB8AC3E}">
        <p14:creationId xmlns:p14="http://schemas.microsoft.com/office/powerpoint/2010/main" val="19157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Flows of the Supply Chain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Material Flows</a:t>
            </a:r>
          </a:p>
          <a:p>
            <a:pPr marL="914400" lvl="1" indent="-514350"/>
            <a:r>
              <a:rPr lang="en-US" dirty="0" smtClean="0"/>
              <a:t>Reverse Flows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Information </a:t>
            </a:r>
            <a:r>
              <a:rPr lang="en-US" dirty="0" smtClean="0"/>
              <a:t>Flows</a:t>
            </a:r>
          </a:p>
          <a:p>
            <a:pPr marL="914400" lvl="1" indent="-514350"/>
            <a:r>
              <a:rPr lang="en-US" dirty="0" smtClean="0">
                <a:solidFill>
                  <a:srgbClr val="C00000"/>
                </a:solidFill>
              </a:rPr>
              <a:t>SCM systems here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Financial Flows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Chain Management (SCM)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13.2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914400" y="2318825"/>
            <a:ext cx="7543800" cy="381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Five Basic Components of SCM</a:t>
            </a:r>
          </a:p>
          <a:p>
            <a:r>
              <a:rPr lang="en-US" dirty="0" smtClean="0"/>
              <a:t>Supply Chain Management Systems</a:t>
            </a:r>
          </a:p>
          <a:p>
            <a:r>
              <a:rPr lang="en-US" dirty="0" smtClean="0"/>
              <a:t>The Push Model Versus the Pull Model</a:t>
            </a:r>
          </a:p>
          <a:p>
            <a:r>
              <a:rPr lang="en-US" dirty="0" smtClean="0"/>
              <a:t>Problems Along the Supply Chain</a:t>
            </a:r>
          </a:p>
          <a:p>
            <a:r>
              <a:rPr lang="en-US" dirty="0" smtClean="0"/>
              <a:t>Solutions to Supply Chain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Basic Components of </a:t>
            </a:r>
            <a:r>
              <a:rPr lang="en-US" dirty="0" smtClean="0"/>
              <a:t>SCM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Deliver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Goal of SCM (info) sys: reduce the frictions along the supply chain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Push versus Pull Model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9" y="1600200"/>
            <a:ext cx="8446499" cy="382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10649" y="5562600"/>
            <a:ext cx="4108951" cy="533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Make to stock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24400" y="5562600"/>
            <a:ext cx="410895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Make to order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5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’S ABOUT BUSINESS 13.1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Crate &amp; Barrel Increases Its Supply Chain Visibility</a:t>
            </a:r>
          </a:p>
          <a:p>
            <a:pPr lvl="1"/>
            <a:r>
              <a:rPr lang="en-US" dirty="0"/>
              <a:t>Discuss the advantages of supply chain visibility for any organization.</a:t>
            </a:r>
          </a:p>
          <a:p>
            <a:pPr lvl="1"/>
            <a:r>
              <a:rPr lang="en-US" dirty="0"/>
              <a:t>Explain how an increase in shipping costs can actually generate higher revenues for Crate &amp; Barrel.</a:t>
            </a:r>
          </a:p>
        </p:txBody>
      </p:sp>
    </p:spTree>
    <p:extLst>
      <p:ext uri="{BB962C8B-B14F-4D97-AF65-F5344CB8AC3E}">
        <p14:creationId xmlns:p14="http://schemas.microsoft.com/office/powerpoint/2010/main" val="565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 </a:t>
            </a:r>
            <a:r>
              <a:rPr lang="en-US" dirty="0"/>
              <a:t>Along the Supply </a:t>
            </a:r>
            <a:r>
              <a:rPr lang="en-US" dirty="0" smtClean="0"/>
              <a:t>Chain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Primary Sources of Problems Along the Supply Chain: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Uncertainties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need to coordinate multiple activities, internal units, and business partners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Demand Forecast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Bullwhip Effect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Figure 13.2: The Bullwhip Effect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5" y="3581400"/>
            <a:ext cx="7553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628775"/>
            <a:ext cx="3219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6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 </a:t>
            </a:r>
            <a:r>
              <a:rPr lang="en-US" dirty="0"/>
              <a:t>to Supply Chain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Using Inventories to Solve Supply Chain Problems</a:t>
            </a:r>
          </a:p>
          <a:p>
            <a:pPr lvl="1"/>
            <a:r>
              <a:rPr lang="en-US" dirty="0" smtClean="0"/>
              <a:t>Vertical Integration</a:t>
            </a:r>
          </a:p>
          <a:p>
            <a:pPr lvl="1"/>
            <a:r>
              <a:rPr lang="en-US" dirty="0" smtClean="0"/>
              <a:t>Just-In-Time Inventory</a:t>
            </a:r>
          </a:p>
          <a:p>
            <a:pPr lvl="1"/>
            <a:r>
              <a:rPr lang="en-US" dirty="0" smtClean="0"/>
              <a:t>Information Sharing</a:t>
            </a:r>
          </a:p>
          <a:p>
            <a:pPr lvl="1"/>
            <a:r>
              <a:rPr lang="en-US" dirty="0" smtClean="0"/>
              <a:t>Vendor-Managed Inventory (VMI)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hlinkClick r:id="rId3"/>
              </a:rPr>
              <a:t>Baxter Intl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 Chains</a:t>
            </a:r>
          </a:p>
          <a:p>
            <a:r>
              <a:rPr lang="en-US" dirty="0"/>
              <a:t>Supply Chain Management</a:t>
            </a:r>
          </a:p>
          <a:p>
            <a:r>
              <a:rPr lang="en-US" dirty="0"/>
              <a:t>Information Technology Support for Supply Chain Management</a:t>
            </a:r>
          </a:p>
        </p:txBody>
      </p:sp>
    </p:spTree>
    <p:extLst>
      <p:ext uri="{BB962C8B-B14F-4D97-AF65-F5344CB8AC3E}">
        <p14:creationId xmlns:p14="http://schemas.microsoft.com/office/powerpoint/2010/main" val="20832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Support for Supply Chain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13.3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Data Interchange (EDI)</a:t>
            </a:r>
          </a:p>
          <a:p>
            <a:r>
              <a:rPr lang="en-US" dirty="0" smtClean="0"/>
              <a:t>Extranets</a:t>
            </a:r>
          </a:p>
          <a:p>
            <a:r>
              <a:rPr lang="en-US" dirty="0" smtClean="0"/>
              <a:t>Portals and Exchanges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Electronic Data Interchange (EDI): What it 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Communications standard that enables business partners to exchange routine documents electronically</a:t>
            </a:r>
          </a:p>
          <a:p>
            <a:pPr lvl="1"/>
            <a:r>
              <a:rPr lang="en-US" dirty="0" smtClean="0"/>
              <a:t>Formats documents according to agreed-upon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8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Figure 13.3: Purchase Order Fulfillment without EDI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6" y="1524000"/>
            <a:ext cx="714924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0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Figure 13.3: Purchase Order Fulfillment with EDI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4" y="1524000"/>
            <a:ext cx="722863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9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Data Interchange (EDI):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Enhances customer service</a:t>
            </a:r>
          </a:p>
          <a:p>
            <a:r>
              <a:rPr lang="en-US" dirty="0" smtClean="0"/>
              <a:t>Reduces </a:t>
            </a:r>
            <a:r>
              <a:rPr lang="en-US" dirty="0"/>
              <a:t>cycle time</a:t>
            </a:r>
          </a:p>
          <a:p>
            <a:r>
              <a:rPr lang="en-US" dirty="0" smtClean="0"/>
              <a:t>Increases </a:t>
            </a:r>
            <a:r>
              <a:rPr lang="en-US" dirty="0"/>
              <a:t>productivity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Minimizes </a:t>
            </a:r>
            <a:r>
              <a:rPr lang="en-US" dirty="0">
                <a:solidFill>
                  <a:srgbClr val="C00000"/>
                </a:solidFill>
              </a:rPr>
              <a:t>data entry errors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Length of the message can be shorter</a:t>
            </a:r>
          </a:p>
          <a:p>
            <a:r>
              <a:rPr lang="en-US" dirty="0" smtClean="0"/>
              <a:t>Messages </a:t>
            </a:r>
            <a:r>
              <a:rPr lang="en-US" dirty="0"/>
              <a:t>are secured</a:t>
            </a:r>
          </a:p>
          <a:p>
            <a:r>
              <a:rPr lang="en-US" dirty="0" smtClean="0"/>
              <a:t>Minimizes </a:t>
            </a:r>
            <a:r>
              <a:rPr lang="en-US" dirty="0"/>
              <a:t>paper usage and </a:t>
            </a:r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Electronic Data Interchange (EDI): 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processes sometimes must be restructured to fit EDI requirements</a:t>
            </a:r>
          </a:p>
          <a:p>
            <a:r>
              <a:rPr lang="en-US" dirty="0"/>
              <a:t>Many EDI standards in use </a:t>
            </a:r>
            <a:r>
              <a:rPr lang="en-US" dirty="0" smtClean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3171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Extranet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A Company and Its Dealers, Customers, or Suppliers</a:t>
            </a:r>
          </a:p>
          <a:p>
            <a:r>
              <a:rPr lang="en-US" dirty="0" smtClean="0"/>
              <a:t>Industry Extranet</a:t>
            </a:r>
          </a:p>
          <a:p>
            <a:r>
              <a:rPr lang="en-US" dirty="0" smtClean="0"/>
              <a:t>Joint Ventures and Other Business Partnerships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Figure 13.4: Structure of an Extranet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814512"/>
            <a:ext cx="7534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’S ABOUT BUSINESS 13.2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India’s New </a:t>
            </a:r>
            <a:br>
              <a:rPr lang="en-US" dirty="0" smtClean="0"/>
            </a:br>
            <a:r>
              <a:rPr lang="en-US" dirty="0" smtClean="0"/>
              <a:t>Automotive Supply </a:t>
            </a:r>
            <a:br>
              <a:rPr lang="en-US" dirty="0" smtClean="0"/>
            </a:br>
            <a:r>
              <a:rPr lang="en-US" dirty="0" smtClean="0"/>
              <a:t>Chain Extranet</a:t>
            </a:r>
          </a:p>
          <a:p>
            <a:pPr lvl="1"/>
            <a:r>
              <a:rPr lang="en-US" dirty="0"/>
              <a:t>Discuss the </a:t>
            </a:r>
            <a:r>
              <a:rPr lang="en-US" dirty="0" smtClean="0"/>
              <a:t>difficulties </a:t>
            </a:r>
            <a:br>
              <a:rPr lang="en-US" dirty="0" smtClean="0"/>
            </a:br>
            <a:r>
              <a:rPr lang="en-US" dirty="0" smtClean="0"/>
              <a:t>involved </a:t>
            </a:r>
            <a:r>
              <a:rPr lang="en-US" dirty="0"/>
              <a:t>in implementing Auto DX.</a:t>
            </a:r>
          </a:p>
          <a:p>
            <a:pPr lvl="1"/>
            <a:r>
              <a:rPr lang="en-US" dirty="0"/>
              <a:t>Describe the advantages of Auto DX to the Indian automotive supply chain.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529715"/>
            <a:ext cx="27432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Portals and Exchanges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Procurement Portal</a:t>
            </a:r>
          </a:p>
          <a:p>
            <a:r>
              <a:rPr lang="en-US" dirty="0" smtClean="0"/>
              <a:t>Distribution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three components and the three </a:t>
            </a:r>
            <a:r>
              <a:rPr lang="en-US" dirty="0" smtClean="0"/>
              <a:t>flows </a:t>
            </a:r>
            <a:r>
              <a:rPr lang="en-US" dirty="0"/>
              <a:t>of a supply chain.</a:t>
            </a:r>
          </a:p>
          <a:p>
            <a:r>
              <a:rPr lang="en-US" dirty="0"/>
              <a:t>Identify popular strategies to solving </a:t>
            </a:r>
            <a:r>
              <a:rPr lang="en-US" dirty="0" smtClean="0"/>
              <a:t>different </a:t>
            </a:r>
            <a:r>
              <a:rPr lang="en-US" dirty="0"/>
              <a:t>challenges of supply chains.</a:t>
            </a:r>
          </a:p>
          <a:p>
            <a:r>
              <a:rPr lang="en-US" dirty="0"/>
              <a:t>Explain the utility of each of the three major technologies that support supply chain management.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Coca Cola Enterprises</a:t>
            </a:r>
          </a:p>
          <a:p>
            <a:pPr lvl="1"/>
            <a:r>
              <a:rPr lang="en-US" dirty="0"/>
              <a:t>Describe why new supply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chain </a:t>
            </a:r>
            <a:r>
              <a:rPr lang="en-US" dirty="0"/>
              <a:t>management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technology </a:t>
            </a:r>
            <a:r>
              <a:rPr lang="en-US" dirty="0"/>
              <a:t>is so important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CCE.</a:t>
            </a:r>
          </a:p>
          <a:p>
            <a:pPr lvl="1"/>
            <a:r>
              <a:rPr lang="en-US" dirty="0"/>
              <a:t>Describe the advantages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new system to CCE.</a:t>
            </a:r>
          </a:p>
          <a:p>
            <a:pPr lvl="1"/>
            <a:r>
              <a:rPr lang="en-US" dirty="0"/>
              <a:t>Refer to Chapter 2. Is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/>
              <a:t>supply chain management system at CCE a strategic information system? Why or why not?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3622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Chains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13.1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and Components of Supply Chains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76200"/>
            <a:ext cx="8153399" cy="144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Supply Chain;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Supply Chain Visibility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92DC9-9688-4E44-A90B-C333AD8FEA0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381000" y="2057400"/>
            <a:ext cx="8229600" cy="44195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Supply chain: </a:t>
            </a:r>
            <a:r>
              <a:rPr lang="en-US" sz="2800" u="sng" dirty="0">
                <a:solidFill>
                  <a:srgbClr val="C00000"/>
                </a:solidFill>
              </a:rPr>
              <a:t>flow of </a:t>
            </a:r>
            <a:r>
              <a:rPr lang="en-US" sz="2800" dirty="0" smtClean="0"/>
              <a:t>materials, information, money, and services </a:t>
            </a:r>
            <a:r>
              <a:rPr lang="en-US" sz="2800" u="sng" dirty="0">
                <a:solidFill>
                  <a:srgbClr val="C00000"/>
                </a:solidFill>
              </a:rPr>
              <a:t>from</a:t>
            </a:r>
            <a:r>
              <a:rPr lang="en-US" sz="2800" dirty="0" smtClean="0"/>
              <a:t> raw material suppliers, </a:t>
            </a:r>
            <a:r>
              <a:rPr lang="en-US" sz="2800" u="sng" dirty="0">
                <a:solidFill>
                  <a:srgbClr val="C00000"/>
                </a:solidFill>
              </a:rPr>
              <a:t>thru</a:t>
            </a:r>
            <a:r>
              <a:rPr lang="en-US" sz="2800" dirty="0" smtClean="0"/>
              <a:t> factories and warehouses, </a:t>
            </a:r>
            <a:r>
              <a:rPr lang="en-US" sz="2800" u="sng" dirty="0" smtClean="0">
                <a:solidFill>
                  <a:srgbClr val="C00000"/>
                </a:solidFill>
              </a:rPr>
              <a:t>to</a:t>
            </a:r>
            <a:r>
              <a:rPr lang="en-US" sz="2800" dirty="0" smtClean="0"/>
              <a:t> the end customers.</a:t>
            </a:r>
          </a:p>
          <a:p>
            <a:r>
              <a:rPr lang="en-US" sz="2800" dirty="0" smtClean="0"/>
              <a:t>Supply chain visibility: abilities of orgs w/in the supply chain to </a:t>
            </a:r>
            <a:r>
              <a:rPr lang="en-US" sz="2800" u="sng" dirty="0">
                <a:solidFill>
                  <a:srgbClr val="C00000"/>
                </a:solidFill>
              </a:rPr>
              <a:t>access</a:t>
            </a:r>
            <a:r>
              <a:rPr lang="en-US" sz="2800" dirty="0" smtClean="0"/>
              <a:t> or view </a:t>
            </a:r>
            <a:r>
              <a:rPr lang="en-US" sz="2800" u="sng" dirty="0">
                <a:solidFill>
                  <a:srgbClr val="C00000"/>
                </a:solidFill>
              </a:rPr>
              <a:t>relevant data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C00000"/>
                </a:solidFill>
              </a:rPr>
              <a:t>on purchased materials</a:t>
            </a:r>
            <a:r>
              <a:rPr lang="en-US" sz="2800" dirty="0" smtClean="0"/>
              <a:t> </a:t>
            </a:r>
            <a:r>
              <a:rPr lang="en-US" sz="2800" u="sng" dirty="0">
                <a:solidFill>
                  <a:srgbClr val="C00000"/>
                </a:solidFill>
              </a:rPr>
              <a:t>as they move thru</a:t>
            </a:r>
            <a:r>
              <a:rPr lang="en-US" sz="2800" dirty="0" smtClean="0"/>
              <a:t> their suppliers’ production processes and transportation networks to the receiving docks.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9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Structure and Components of Supply Chains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Three Segments of the Supply Chain</a:t>
            </a:r>
          </a:p>
          <a:p>
            <a:r>
              <a:rPr lang="en-US" dirty="0" smtClean="0"/>
              <a:t>Tiers of Suppliers</a:t>
            </a:r>
          </a:p>
          <a:p>
            <a:r>
              <a:rPr lang="en-US" dirty="0" smtClean="0"/>
              <a:t>Three Flows of the Supply Chain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Three Segments of the Supply Chain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228600" y="1981200"/>
            <a:ext cx="8229600" cy="3962400"/>
          </a:xfrm>
        </p:spPr>
        <p:txBody>
          <a:bodyPr/>
          <a:lstStyle/>
          <a:p>
            <a:r>
              <a:rPr lang="en-US" dirty="0" smtClean="0"/>
              <a:t>Upstream</a:t>
            </a:r>
          </a:p>
          <a:p>
            <a:r>
              <a:rPr lang="en-US" dirty="0" smtClean="0"/>
              <a:t>Internal</a:t>
            </a:r>
          </a:p>
          <a:p>
            <a:r>
              <a:rPr lang="en-US" dirty="0" smtClean="0"/>
              <a:t>Downstream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" y="4038600"/>
            <a:ext cx="9068844" cy="226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4114800" y="3390900"/>
            <a:ext cx="5019822" cy="533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4400" kern="1200" baseline="0">
                <a:solidFill>
                  <a:srgbClr val="99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Fig 13.1: Generic Supply Chain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4876800" y="1981200"/>
            <a:ext cx="3581400" cy="1295400"/>
          </a:xfrm>
          <a:prstGeom prst="wedgeRoundRectCallout">
            <a:avLst>
              <a:gd name="adj1" fmla="val -55399"/>
              <a:gd name="adj2" fmla="val -106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Segments; not “directions”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Three Segments of the Supply Chain - Upstream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81000" y="2209800"/>
            <a:ext cx="8229600" cy="4267200"/>
          </a:xfrm>
        </p:spPr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C00000"/>
                </a:solidFill>
              </a:rPr>
              <a:t>sourcing or procurement</a:t>
            </a:r>
            <a:r>
              <a:rPr lang="en-US" dirty="0" smtClean="0"/>
              <a:t> from external </a:t>
            </a:r>
            <a:r>
              <a:rPr lang="en-US" dirty="0" smtClean="0">
                <a:solidFill>
                  <a:srgbClr val="0033CC"/>
                </a:solidFill>
              </a:rPr>
              <a:t>suppliers</a:t>
            </a:r>
            <a:r>
              <a:rPr lang="en-US" dirty="0" smtClean="0"/>
              <a:t> occurs.</a:t>
            </a:r>
          </a:p>
          <a:p>
            <a:pPr marL="914400" lvl="1" indent="-514350"/>
            <a:r>
              <a:rPr lang="en-US" dirty="0" smtClean="0"/>
              <a:t>Processes for </a:t>
            </a:r>
            <a:endParaRPr lang="en-US" dirty="0" smtClean="0"/>
          </a:p>
          <a:p>
            <a:pPr marL="1314450" lvl="2" indent="-514350"/>
            <a:r>
              <a:rPr lang="en-US" sz="2600" dirty="0" smtClean="0"/>
              <a:t>managing </a:t>
            </a:r>
            <a:r>
              <a:rPr lang="en-US" sz="2600" dirty="0" smtClean="0"/>
              <a:t>inventory, </a:t>
            </a:r>
            <a:endParaRPr lang="en-US" sz="2600" dirty="0" smtClean="0"/>
          </a:p>
          <a:p>
            <a:pPr marL="1314450" lvl="2" indent="-514350"/>
            <a:r>
              <a:rPr lang="en-US" sz="2600" dirty="0" smtClean="0"/>
              <a:t>receiving </a:t>
            </a:r>
            <a:r>
              <a:rPr lang="en-US" sz="2600" dirty="0" smtClean="0"/>
              <a:t>and verifying shipments, transforming goods to manufacturing facilities, and </a:t>
            </a:r>
            <a:endParaRPr lang="en-US" sz="2600" dirty="0" smtClean="0"/>
          </a:p>
          <a:p>
            <a:pPr marL="1314450" lvl="2" indent="-514350"/>
            <a:r>
              <a:rPr lang="en-US" sz="2600" dirty="0" smtClean="0"/>
              <a:t>authorizing </a:t>
            </a:r>
            <a:r>
              <a:rPr lang="en-US" sz="2600" dirty="0" smtClean="0"/>
              <a:t>payments to suppliers</a:t>
            </a:r>
          </a:p>
        </p:txBody>
      </p:sp>
    </p:spTree>
    <p:extLst>
      <p:ext uri="{BB962C8B-B14F-4D97-AF65-F5344CB8AC3E}">
        <p14:creationId xmlns:p14="http://schemas.microsoft.com/office/powerpoint/2010/main" val="6547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 Custom">
      <a:majorFont>
        <a:latin typeface="Georgi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25547</TotalTime>
  <Words>2417</Words>
  <Application>Microsoft Office PowerPoint</Application>
  <PresentationFormat>On-screen Show (4:3)</PresentationFormat>
  <Paragraphs>245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Adobe Fan Heiti Std B</vt:lpstr>
      <vt:lpstr>Arial</vt:lpstr>
      <vt:lpstr>Calibri</vt:lpstr>
      <vt:lpstr>Century Gothic</vt:lpstr>
      <vt:lpstr>Garamond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John Kenneth Corley</dc:creator>
  <cp:lastModifiedBy>Zhang, Yue</cp:lastModifiedBy>
  <cp:revision>762</cp:revision>
  <dcterms:created xsi:type="dcterms:W3CDTF">2013-08-07T23:49:12Z</dcterms:created>
  <dcterms:modified xsi:type="dcterms:W3CDTF">2015-12-01T19:44:46Z</dcterms:modified>
</cp:coreProperties>
</file>