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458" r:id="rId2"/>
    <p:sldId id="430" r:id="rId3"/>
    <p:sldId id="431" r:id="rId4"/>
    <p:sldId id="432" r:id="rId5"/>
    <p:sldId id="433" r:id="rId6"/>
    <p:sldId id="464" r:id="rId7"/>
    <p:sldId id="434" r:id="rId8"/>
    <p:sldId id="435" r:id="rId9"/>
    <p:sldId id="460" r:id="rId10"/>
    <p:sldId id="461" r:id="rId11"/>
    <p:sldId id="436" r:id="rId12"/>
    <p:sldId id="462" r:id="rId13"/>
    <p:sldId id="437" r:id="rId14"/>
    <p:sldId id="438" r:id="rId15"/>
    <p:sldId id="439" r:id="rId16"/>
    <p:sldId id="440" r:id="rId17"/>
    <p:sldId id="459" r:id="rId18"/>
    <p:sldId id="441" r:id="rId19"/>
    <p:sldId id="442" r:id="rId20"/>
    <p:sldId id="443" r:id="rId21"/>
    <p:sldId id="444" r:id="rId22"/>
    <p:sldId id="445"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CCFF"/>
    <a:srgbClr val="9900FF"/>
    <a:srgbClr val="CC00FF"/>
    <a:srgbClr val="333399"/>
    <a:srgbClr val="6600FF"/>
    <a:srgbClr val="6600CC"/>
    <a:srgbClr val="FF99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2" autoAdjust="0"/>
    <p:restoredTop sz="94343" autoAdjust="0"/>
  </p:normalViewPr>
  <p:slideViewPr>
    <p:cSldViewPr>
      <p:cViewPr varScale="1">
        <p:scale>
          <a:sx n="64" d="100"/>
          <a:sy n="64" d="100"/>
        </p:scale>
        <p:origin x="960" y="66"/>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00850C06-4596-4865-A5B4-B64C9E05EAD4}" type="datetimeFigureOut">
              <a:rPr lang="en-US" smtClean="0"/>
              <a:t>11/28/2017</a:t>
            </a:fld>
            <a:endParaRPr lang="en-US"/>
          </a:p>
        </p:txBody>
      </p:sp>
      <p:sp>
        <p:nvSpPr>
          <p:cNvPr id="4" name="Footer Placeholder 3"/>
          <p:cNvSpPr>
            <a:spLocks noGrp="1"/>
          </p:cNvSpPr>
          <p:nvPr>
            <p:ph type="ftr" sz="quarter" idx="2"/>
          </p:nvPr>
        </p:nvSpPr>
        <p:spPr>
          <a:xfrm>
            <a:off x="0" y="8915400"/>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915400"/>
            <a:ext cx="3067050" cy="469900"/>
          </a:xfrm>
          <a:prstGeom prst="rect">
            <a:avLst/>
          </a:prstGeom>
        </p:spPr>
        <p:txBody>
          <a:bodyPr vert="horz" lIns="91440" tIns="45720" rIns="91440" bIns="45720" rtlCol="0" anchor="b"/>
          <a:lstStyle>
            <a:lvl1pPr algn="r">
              <a:defRPr sz="1200"/>
            </a:lvl1pPr>
          </a:lstStyle>
          <a:p>
            <a:fld id="{859B7361-F85E-4FC0-8674-5E47891A85E9}" type="slidenum">
              <a:rPr lang="en-US" smtClean="0"/>
              <a:t>‹#›</a:t>
            </a:fld>
            <a:endParaRPr lang="en-US"/>
          </a:p>
        </p:txBody>
      </p:sp>
    </p:spTree>
    <p:extLst>
      <p:ext uri="{BB962C8B-B14F-4D97-AF65-F5344CB8AC3E}">
        <p14:creationId xmlns:p14="http://schemas.microsoft.com/office/powerpoint/2010/main" val="1738133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idx="1"/>
          </p:nvPr>
        </p:nvSpPr>
        <p:spPr>
          <a:xfrm>
            <a:off x="4008705" y="0"/>
            <a:ext cx="3066733" cy="469265"/>
          </a:xfrm>
          <a:prstGeom prst="rect">
            <a:avLst/>
          </a:prstGeom>
        </p:spPr>
        <p:txBody>
          <a:bodyPr vert="horz" lIns="94064" tIns="47032" rIns="94064" bIns="47032" rtlCol="0"/>
          <a:lstStyle>
            <a:lvl1pPr algn="r">
              <a:defRPr sz="1200"/>
            </a:lvl1pPr>
          </a:lstStyle>
          <a:p>
            <a:fld id="{78EB6D6B-9C86-499A-A636-38829A5F60B2}" type="datetimeFigureOut">
              <a:rPr lang="en-US" smtClean="0"/>
              <a:t>11/28/2017</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64" tIns="47032" rIns="94064" bIns="47032" rtlCol="0" anchor="ctr"/>
          <a:lstStyle/>
          <a:p>
            <a:endParaRPr lang="en-US"/>
          </a:p>
        </p:txBody>
      </p:sp>
      <p:sp>
        <p:nvSpPr>
          <p:cNvPr id="5" name="Notes Placeholder 4"/>
          <p:cNvSpPr>
            <a:spLocks noGrp="1"/>
          </p:cNvSpPr>
          <p:nvPr>
            <p:ph type="body" sz="quarter" idx="3"/>
          </p:nvPr>
        </p:nvSpPr>
        <p:spPr>
          <a:xfrm>
            <a:off x="707708" y="4458018"/>
            <a:ext cx="5661660" cy="4223385"/>
          </a:xfrm>
          <a:prstGeom prst="rect">
            <a:avLst/>
          </a:prstGeom>
        </p:spPr>
        <p:txBody>
          <a:bodyPr vert="horz" lIns="94064" tIns="47032" rIns="94064" bIns="470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66733" cy="469265"/>
          </a:xfrm>
          <a:prstGeom prst="rect">
            <a:avLst/>
          </a:prstGeom>
        </p:spPr>
        <p:txBody>
          <a:bodyPr vert="horz" lIns="94064" tIns="47032" rIns="94064"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4406"/>
            <a:ext cx="3066733" cy="469265"/>
          </a:xfrm>
          <a:prstGeom prst="rect">
            <a:avLst/>
          </a:prstGeom>
        </p:spPr>
        <p:txBody>
          <a:bodyPr vert="horz" lIns="94064" tIns="47032" rIns="94064" bIns="47032"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ugarcrm.com/"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vtiger.com/" TargetMode="External"/><Relationship Id="rId4" Type="http://schemas.openxmlformats.org/officeDocument/2006/relationships/hyperlink" Target="http://www.concursive.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ugarcrm.com/"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www.vtiger.com/" TargetMode="External"/><Relationship Id="rId4" Type="http://schemas.openxmlformats.org/officeDocument/2006/relationships/hyperlink" Target="http://www.concursive.co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Customer Touch Points: </a:t>
            </a:r>
            <a:r>
              <a:rPr lang="en-US" dirty="0" smtClean="0"/>
              <a:t>the numerous and diverse interactions organizations have with their customers including traditional customer touch points such as telephone contact, direct mailings, and actual physical interactions with customers during their visits to a store and the additional touch points that occur through organizational CRM systems such as e-mail, Web sites, and communications via smartphones.</a:t>
            </a:r>
          </a:p>
          <a:p>
            <a:r>
              <a:rPr lang="en-US" b="1" dirty="0" smtClean="0"/>
              <a:t>Data Consolidation: </a:t>
            </a:r>
            <a:r>
              <a:rPr lang="en-US" dirty="0" smtClean="0"/>
              <a:t>the organization’s CRM systems must manage customer data effectively with modern interconnected systems built around a data warehouse to make all customer-related data available to every unit of the business.</a:t>
            </a:r>
          </a:p>
          <a:p>
            <a:r>
              <a:rPr lang="en-US" b="1" dirty="0" smtClean="0"/>
              <a:t>360° Data View Customer: </a:t>
            </a:r>
            <a:r>
              <a:rPr lang="en-US" dirty="0" smtClean="0"/>
              <a:t>complete data set on each customer that allows a company can enhance its relationship with its customers and ultimately make more productive and profitable decisions.</a:t>
            </a:r>
          </a:p>
          <a:p>
            <a:r>
              <a:rPr lang="en-US" dirty="0" smtClean="0"/>
              <a:t>-----------------</a:t>
            </a:r>
          </a:p>
          <a:p>
            <a:pPr marL="171450" indent="-171450">
              <a:buFont typeface="Arial" panose="020B0604020202020204" pitchFamily="34" charset="0"/>
              <a:buChar char="•"/>
            </a:pPr>
            <a:r>
              <a:rPr lang="en-US" dirty="0" smtClean="0"/>
              <a:t>Data consolidation and the 360° view of the customer enable the organization’s functional areas to readily share information about customers which leads to collaborative CRM. </a:t>
            </a:r>
          </a:p>
          <a:p>
            <a:r>
              <a:rPr lang="en-US" b="1" dirty="0" smtClean="0"/>
              <a:t>Collaborative CRM Systems: </a:t>
            </a:r>
            <a:r>
              <a:rPr lang="en-US" dirty="0" smtClean="0"/>
              <a:t>provide effective and efficient interactive communication in all aspects of marketing, sales, and customer support with the customer throughout the entire organization.</a:t>
            </a:r>
          </a:p>
        </p:txBody>
      </p:sp>
      <p:sp>
        <p:nvSpPr>
          <p:cNvPr id="4" name="Slide Number Placeholder 3"/>
          <p:cNvSpPr>
            <a:spLocks noGrp="1"/>
          </p:cNvSpPr>
          <p:nvPr>
            <p:ph type="sldNum" sz="quarter" idx="10"/>
          </p:nvPr>
        </p:nvSpPr>
        <p:spPr/>
        <p:txBody>
          <a:bodyPr/>
          <a:lstStyle/>
          <a:p>
            <a:fld id="{2CF41C25-7A1F-47FB-B705-003A328B9163}" type="slidenum">
              <a:rPr lang="en-US" smtClean="0"/>
              <a:t>7</a:t>
            </a:fld>
            <a:endParaRPr lang="en-US"/>
          </a:p>
        </p:txBody>
      </p:sp>
    </p:spTree>
    <p:extLst>
      <p:ext uri="{BB962C8B-B14F-4D97-AF65-F5344CB8AC3E}">
        <p14:creationId xmlns:p14="http://schemas.microsoft.com/office/powerpoint/2010/main" val="195303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On-Demand CRM Systems: </a:t>
            </a:r>
            <a:r>
              <a:rPr lang="en-US" dirty="0" smtClean="0"/>
              <a:t>systems hosted by an external vendor in the vendor’s data center which spares the organization the costs associated with purchasing the system, maintenance, and employees need to know only how to access and utilize it. Also known as utility computing or soft ware-as-a-service (SaaS).</a:t>
            </a:r>
          </a:p>
          <a:p>
            <a:r>
              <a:rPr lang="en-US" b="1" dirty="0" smtClean="0"/>
              <a:t>Mobile CRM Systems: </a:t>
            </a:r>
            <a:r>
              <a:rPr lang="en-US" dirty="0" smtClean="0"/>
              <a:t>an interactive system that enables an organization to conduct communications related to sales, marketing, and customer service activities through a mobile medium for the purpose of building and maintaining relationships with its customers.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Open-Source CRM Systems: </a:t>
            </a:r>
            <a:r>
              <a:rPr lang="en-US" dirty="0" smtClean="0"/>
              <a:t>the source code for open-source software is available at no cost.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Social CRM: </a:t>
            </a:r>
            <a:r>
              <a:rPr lang="en-US" dirty="0" smtClean="0"/>
              <a:t>the use of social media technology and services to enable organizations to engage their customers in a collaborative conversation in order to provide mutually beneficial value in a trusted and transparent manner. </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24</a:t>
            </a:fld>
            <a:endParaRPr lang="en-US"/>
          </a:p>
        </p:txBody>
      </p:sp>
    </p:spTree>
    <p:extLst>
      <p:ext uri="{BB962C8B-B14F-4D97-AF65-F5344CB8AC3E}">
        <p14:creationId xmlns:p14="http://schemas.microsoft.com/office/powerpoint/2010/main" val="3183911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On-Premise CRM Systems: </a:t>
            </a:r>
            <a:r>
              <a:rPr lang="en-US" dirty="0" smtClean="0"/>
              <a:t>systems are purchased from a vendor and then installed them on site.</a:t>
            </a:r>
          </a:p>
          <a:p>
            <a:r>
              <a:rPr lang="en-US" b="1" dirty="0" smtClean="0"/>
              <a:t>On-Demand CRM Systems: </a:t>
            </a:r>
            <a:r>
              <a:rPr lang="en-US" dirty="0" smtClean="0"/>
              <a:t>systems hosted by an external vendor in the vendor’s data center which spares the organization the costs associated with purchasing the system, maintenance, and employees need to know only how to access and utilize it. Also known as utility computing or soft ware-as-a-service (SaaS).</a:t>
            </a:r>
          </a:p>
          <a:p>
            <a:endParaRPr lang="en-US" dirty="0" smtClean="0"/>
          </a:p>
          <a:p>
            <a:r>
              <a:rPr lang="en-US" b="1" dirty="0" smtClean="0"/>
              <a:t>Potential Problems with On-Demand CRM:</a:t>
            </a:r>
          </a:p>
          <a:p>
            <a:pPr marL="171450" indent="-171450">
              <a:buFont typeface="Arial" panose="020B0604020202020204" pitchFamily="34" charset="0"/>
              <a:buChar char="•"/>
            </a:pPr>
            <a:r>
              <a:rPr lang="en-US" dirty="0" smtClean="0"/>
              <a:t>Unreliable vendors</a:t>
            </a:r>
          </a:p>
          <a:p>
            <a:pPr marL="171450" indent="-171450">
              <a:buFont typeface="Arial" panose="020B0604020202020204" pitchFamily="34" charset="0"/>
              <a:buChar char="•"/>
            </a:pPr>
            <a:r>
              <a:rPr lang="en-US" dirty="0" smtClean="0"/>
              <a:t>Hosted software difficult to modify</a:t>
            </a:r>
          </a:p>
          <a:p>
            <a:pPr marL="171450" indent="-171450">
              <a:buFont typeface="Arial" panose="020B0604020202020204" pitchFamily="34" charset="0"/>
              <a:buChar char="•"/>
            </a:pPr>
            <a:r>
              <a:rPr lang="en-US" dirty="0" smtClean="0"/>
              <a:t>Upgrades only available through the vendor</a:t>
            </a:r>
          </a:p>
          <a:p>
            <a:pPr marL="171450" indent="-171450">
              <a:buFont typeface="Arial" panose="020B0604020202020204" pitchFamily="34" charset="0"/>
              <a:buChar char="•"/>
            </a:pPr>
            <a:r>
              <a:rPr lang="en-US" dirty="0" smtClean="0"/>
              <a:t>Difficult to integrate with organization’s existing software</a:t>
            </a:r>
          </a:p>
          <a:p>
            <a:pPr marL="171450" indent="-171450">
              <a:buFont typeface="Arial" panose="020B0604020202020204" pitchFamily="34" charset="0"/>
              <a:buChar char="•"/>
            </a:pPr>
            <a:r>
              <a:rPr lang="en-US" dirty="0" smtClean="0"/>
              <a:t>Information security and privacy risks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25</a:t>
            </a:fld>
            <a:endParaRPr lang="en-US"/>
          </a:p>
        </p:txBody>
      </p:sp>
    </p:spTree>
    <p:extLst>
      <p:ext uri="{BB962C8B-B14F-4D97-AF65-F5344CB8AC3E}">
        <p14:creationId xmlns:p14="http://schemas.microsoft.com/office/powerpoint/2010/main" val="159966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On-Premise CRM Systems: </a:t>
            </a:r>
            <a:r>
              <a:rPr lang="en-US" dirty="0" smtClean="0"/>
              <a:t>systems are purchased from a vendor and then installed them on site.</a:t>
            </a:r>
          </a:p>
          <a:p>
            <a:r>
              <a:rPr lang="en-US" b="1" dirty="0" smtClean="0"/>
              <a:t>On-Demand CRM Systems: </a:t>
            </a:r>
            <a:r>
              <a:rPr lang="en-US" dirty="0" smtClean="0"/>
              <a:t>systems hosted by an external vendor in the vendor’s data center which spares the organization the costs associated with purchasing the system, maintenance, and employees need to know only how to access and utilize it. Also known as utility computing or soft ware-as-a-service (SaaS).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26</a:t>
            </a:fld>
            <a:endParaRPr lang="en-US"/>
          </a:p>
        </p:txBody>
      </p:sp>
    </p:spTree>
    <p:extLst>
      <p:ext uri="{BB962C8B-B14F-4D97-AF65-F5344CB8AC3E}">
        <p14:creationId xmlns:p14="http://schemas.microsoft.com/office/powerpoint/2010/main" val="63058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On-Premise CRM Systems: </a:t>
            </a:r>
            <a:r>
              <a:rPr lang="en-US" dirty="0" smtClean="0"/>
              <a:t>systems are purchased from a vendor and then installed them on site.</a:t>
            </a:r>
          </a:p>
          <a:p>
            <a:r>
              <a:rPr lang="en-US" b="1" dirty="0" smtClean="0"/>
              <a:t>On-Demand CRM Systems: </a:t>
            </a:r>
            <a:r>
              <a:rPr lang="en-US" dirty="0" smtClean="0"/>
              <a:t>systems hosted by an external vendor in the vendor’s data center which spares the organization the costs associated with purchasing the system, maintenance, and employees need to know only how to access and utilize it. Also known as utility computing or soft ware-as-a-service (SaaS).</a:t>
            </a:r>
          </a:p>
          <a:p>
            <a:endParaRPr lang="en-US" dirty="0" smtClean="0"/>
          </a:p>
          <a:p>
            <a:r>
              <a:rPr lang="en-US" b="1" dirty="0" smtClean="0"/>
              <a:t>Potential Problems with On-Demand CRM:</a:t>
            </a:r>
          </a:p>
          <a:p>
            <a:pPr marL="171450" indent="-171450">
              <a:buFont typeface="Arial" panose="020B0604020202020204" pitchFamily="34" charset="0"/>
              <a:buChar char="•"/>
            </a:pPr>
            <a:r>
              <a:rPr lang="en-US" dirty="0" smtClean="0"/>
              <a:t>Unreliable vendors</a:t>
            </a:r>
          </a:p>
          <a:p>
            <a:pPr marL="171450" indent="-171450">
              <a:buFont typeface="Arial" panose="020B0604020202020204" pitchFamily="34" charset="0"/>
              <a:buChar char="•"/>
            </a:pPr>
            <a:r>
              <a:rPr lang="en-US" dirty="0" smtClean="0"/>
              <a:t>Hosted software difficult to modify</a:t>
            </a:r>
          </a:p>
          <a:p>
            <a:pPr marL="171450" indent="-171450">
              <a:buFont typeface="Arial" panose="020B0604020202020204" pitchFamily="34" charset="0"/>
              <a:buChar char="•"/>
            </a:pPr>
            <a:r>
              <a:rPr lang="en-US" dirty="0" smtClean="0"/>
              <a:t>Upgrades only available through the vendor</a:t>
            </a:r>
          </a:p>
          <a:p>
            <a:pPr marL="171450" indent="-171450">
              <a:buFont typeface="Arial" panose="020B0604020202020204" pitchFamily="34" charset="0"/>
              <a:buChar char="•"/>
            </a:pPr>
            <a:r>
              <a:rPr lang="en-US" dirty="0" smtClean="0"/>
              <a:t>Difficult to integrate with organization’s existing software</a:t>
            </a:r>
          </a:p>
          <a:p>
            <a:pPr marL="171450" indent="-171450">
              <a:buFont typeface="Arial" panose="020B0604020202020204" pitchFamily="34" charset="0"/>
              <a:buChar char="•"/>
            </a:pPr>
            <a:r>
              <a:rPr lang="en-US" dirty="0" smtClean="0"/>
              <a:t>Information security and privacy risks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27</a:t>
            </a:fld>
            <a:endParaRPr lang="en-US"/>
          </a:p>
        </p:txBody>
      </p:sp>
    </p:spTree>
    <p:extLst>
      <p:ext uri="{BB962C8B-B14F-4D97-AF65-F5344CB8AC3E}">
        <p14:creationId xmlns:p14="http://schemas.microsoft.com/office/powerpoint/2010/main" val="2963572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Open-Source CRM Systems: </a:t>
            </a:r>
            <a:r>
              <a:rPr lang="en-US" dirty="0" smtClean="0"/>
              <a:t>the source code for open-source software is available at no cost.</a:t>
            </a:r>
          </a:p>
          <a:p>
            <a:endParaRPr lang="en-US" dirty="0" smtClean="0"/>
          </a:p>
          <a:p>
            <a:r>
              <a:rPr lang="en-US" b="1" dirty="0" smtClean="0"/>
              <a:t>Benefits of Open-Source CRM:</a:t>
            </a:r>
          </a:p>
          <a:p>
            <a:pPr marL="171450" indent="-171450">
              <a:buFont typeface="Arial" panose="020B0604020202020204" pitchFamily="34" charset="0"/>
              <a:buChar char="•"/>
            </a:pPr>
            <a:r>
              <a:rPr lang="en-US" dirty="0" smtClean="0"/>
              <a:t>source code is available to developers and users</a:t>
            </a:r>
          </a:p>
          <a:p>
            <a:pPr marL="171450" indent="-171450">
              <a:buFont typeface="Arial" panose="020B0604020202020204" pitchFamily="34" charset="0"/>
              <a:buChar char="•"/>
            </a:pPr>
            <a:r>
              <a:rPr lang="en-US" dirty="0" smtClean="0"/>
              <a:t>Provide the same features or functions as other CRM</a:t>
            </a:r>
          </a:p>
          <a:p>
            <a:pPr marL="171450" indent="-171450">
              <a:buFont typeface="Arial" panose="020B0604020202020204" pitchFamily="34" charset="0"/>
              <a:buChar char="•"/>
            </a:pPr>
            <a:r>
              <a:rPr lang="en-US" dirty="0" smtClean="0"/>
              <a:t>Implemented either </a:t>
            </a:r>
            <a:r>
              <a:rPr lang="en-US" dirty="0" err="1" smtClean="0"/>
              <a:t>on-premise</a:t>
            </a:r>
            <a:r>
              <a:rPr lang="en-US" dirty="0" smtClean="0"/>
              <a:t> or on-demand</a:t>
            </a:r>
          </a:p>
          <a:p>
            <a:pPr marL="171450" indent="-171450">
              <a:buFont typeface="Arial" panose="020B0604020202020204" pitchFamily="34" charset="0"/>
              <a:buChar char="•"/>
            </a:pPr>
            <a:r>
              <a:rPr lang="en-US" dirty="0" smtClean="0"/>
              <a:t>Favorable pricing</a:t>
            </a:r>
          </a:p>
          <a:p>
            <a:pPr marL="171450" indent="-171450">
              <a:buFont typeface="Arial" panose="020B0604020202020204" pitchFamily="34" charset="0"/>
              <a:buChar char="•"/>
            </a:pPr>
            <a:r>
              <a:rPr lang="en-US" dirty="0" smtClean="0"/>
              <a:t>Wide variety of applications</a:t>
            </a:r>
          </a:p>
          <a:p>
            <a:pPr marL="171450" indent="-171450">
              <a:buFont typeface="Arial" panose="020B0604020202020204" pitchFamily="34" charset="0"/>
              <a:buChar char="•"/>
            </a:pPr>
            <a:r>
              <a:rPr lang="en-US" dirty="0" smtClean="0"/>
              <a:t>Easy to customize</a:t>
            </a:r>
          </a:p>
          <a:p>
            <a:pPr marL="171450" indent="-171450">
              <a:buFont typeface="Arial" panose="020B0604020202020204" pitchFamily="34" charset="0"/>
              <a:buChar char="•"/>
            </a:pPr>
            <a:r>
              <a:rPr lang="en-US" dirty="0" smtClean="0"/>
              <a:t>Updates and bug (software error) fixes rapidly distributed</a:t>
            </a:r>
          </a:p>
          <a:p>
            <a:pPr marL="171450" indent="-171450">
              <a:buFont typeface="Arial" panose="020B0604020202020204" pitchFamily="34" charset="0"/>
              <a:buChar char="•"/>
            </a:pPr>
            <a:r>
              <a:rPr lang="en-US" dirty="0" smtClean="0"/>
              <a:t>Extensive support information available for free</a:t>
            </a:r>
          </a:p>
          <a:p>
            <a:endParaRPr lang="en-US" dirty="0" smtClean="0"/>
          </a:p>
          <a:p>
            <a:r>
              <a:rPr lang="en-US" b="1" dirty="0" smtClean="0"/>
              <a:t>Open-Source CRM Disadvantages:</a:t>
            </a:r>
          </a:p>
          <a:p>
            <a:pPr marL="171450" indent="-171450">
              <a:buFont typeface="Arial" panose="020B0604020202020204" pitchFamily="34" charset="0"/>
              <a:buChar char="•"/>
            </a:pPr>
            <a:r>
              <a:rPr lang="en-US" dirty="0" smtClean="0"/>
              <a:t>Risk related to quality control</a:t>
            </a:r>
          </a:p>
          <a:p>
            <a:pPr marL="171450" indent="-171450">
              <a:buFont typeface="Arial" panose="020B0604020202020204" pitchFamily="34" charset="0"/>
              <a:buChar char="•"/>
            </a:pPr>
            <a:r>
              <a:rPr lang="en-US" dirty="0" smtClean="0"/>
              <a:t>Company IT platform must match development platform of open-source CRM system</a:t>
            </a:r>
          </a:p>
          <a:p>
            <a:pPr marL="171450" indent="-171450">
              <a:buFont typeface="Arial" panose="020B0604020202020204" pitchFamily="34" charset="0"/>
              <a:buChar char="•"/>
            </a:pPr>
            <a:endParaRPr lang="en-US" dirty="0" smtClean="0"/>
          </a:p>
          <a:p>
            <a:r>
              <a:rPr lang="en-US" b="1" dirty="0" smtClean="0"/>
              <a:t>Examples:</a:t>
            </a:r>
          </a:p>
          <a:p>
            <a:pPr marL="171450" lvl="0" indent="-171450">
              <a:buFont typeface="Arial" panose="020B0604020202020204" pitchFamily="34" charset="0"/>
              <a:buChar char="•"/>
            </a:pPr>
            <a:r>
              <a:rPr lang="en-US" dirty="0" err="1" smtClean="0"/>
              <a:t>SugarCRM</a:t>
            </a:r>
            <a:r>
              <a:rPr lang="en-US" dirty="0" smtClean="0"/>
              <a:t> (</a:t>
            </a:r>
            <a:r>
              <a:rPr lang="en-US" dirty="0" smtClean="0">
                <a:hlinkClick r:id="rId3"/>
              </a:rPr>
              <a:t>www.sugarcrm.com</a:t>
            </a:r>
            <a:r>
              <a:rPr lang="en-US" dirty="0" smtClean="0"/>
              <a:t>)</a:t>
            </a:r>
          </a:p>
          <a:p>
            <a:pPr marL="171450" lvl="0" indent="-171450">
              <a:buFont typeface="Arial" panose="020B0604020202020204" pitchFamily="34" charset="0"/>
              <a:buChar char="•"/>
            </a:pPr>
            <a:r>
              <a:rPr lang="en-US" dirty="0" err="1" smtClean="0"/>
              <a:t>Concursive</a:t>
            </a:r>
            <a:r>
              <a:rPr lang="en-US" dirty="0" smtClean="0"/>
              <a:t> (</a:t>
            </a:r>
            <a:r>
              <a:rPr lang="en-US" dirty="0" smtClean="0">
                <a:hlinkClick r:id="rId4"/>
              </a:rPr>
              <a:t>www.concursive.com</a:t>
            </a:r>
            <a:r>
              <a:rPr lang="en-US" dirty="0" smtClean="0"/>
              <a:t>) </a:t>
            </a:r>
          </a:p>
          <a:p>
            <a:pPr marL="171450" lvl="0" indent="-171450">
              <a:buFont typeface="Arial" panose="020B0604020202020204" pitchFamily="34" charset="0"/>
              <a:buChar char="•"/>
            </a:pPr>
            <a:r>
              <a:rPr lang="en-US" dirty="0" err="1" smtClean="0"/>
              <a:t>Vtiger</a:t>
            </a:r>
            <a:r>
              <a:rPr lang="en-US" dirty="0" smtClean="0"/>
              <a:t> (</a:t>
            </a:r>
            <a:r>
              <a:rPr lang="en-US" dirty="0" smtClean="0">
                <a:hlinkClick r:id="rId5"/>
              </a:rPr>
              <a:t>www.vtiger.com</a:t>
            </a:r>
            <a:r>
              <a:rPr lang="en-US" dirty="0" smtClean="0"/>
              <a:t>)</a:t>
            </a:r>
          </a:p>
        </p:txBody>
      </p:sp>
      <p:sp>
        <p:nvSpPr>
          <p:cNvPr id="4" name="Slide Number Placeholder 3"/>
          <p:cNvSpPr>
            <a:spLocks noGrp="1"/>
          </p:cNvSpPr>
          <p:nvPr>
            <p:ph type="sldNum" sz="quarter" idx="10"/>
          </p:nvPr>
        </p:nvSpPr>
        <p:spPr/>
        <p:txBody>
          <a:bodyPr/>
          <a:lstStyle/>
          <a:p>
            <a:fld id="{2CF41C25-7A1F-47FB-B705-003A328B9163}" type="slidenum">
              <a:rPr lang="en-US" smtClean="0"/>
              <a:t>28</a:t>
            </a:fld>
            <a:endParaRPr lang="en-US"/>
          </a:p>
        </p:txBody>
      </p:sp>
    </p:spTree>
    <p:extLst>
      <p:ext uri="{BB962C8B-B14F-4D97-AF65-F5344CB8AC3E}">
        <p14:creationId xmlns:p14="http://schemas.microsoft.com/office/powerpoint/2010/main" val="414907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Open-Source CRM Systems: </a:t>
            </a:r>
            <a:r>
              <a:rPr lang="en-US" dirty="0" smtClean="0"/>
              <a:t>the source code for open-source software is available at no cost.</a:t>
            </a:r>
          </a:p>
          <a:p>
            <a:endParaRPr lang="en-US" dirty="0" smtClean="0"/>
          </a:p>
          <a:p>
            <a:r>
              <a:rPr lang="en-US" b="1" dirty="0" smtClean="0"/>
              <a:t>Benefits of Open-Source CRM:</a:t>
            </a:r>
          </a:p>
          <a:p>
            <a:pPr marL="171450" indent="-171450">
              <a:buFont typeface="Arial" panose="020B0604020202020204" pitchFamily="34" charset="0"/>
              <a:buChar char="•"/>
            </a:pPr>
            <a:r>
              <a:rPr lang="en-US" dirty="0" smtClean="0"/>
              <a:t>source code is available to developers and users</a:t>
            </a:r>
          </a:p>
          <a:p>
            <a:pPr marL="171450" indent="-171450">
              <a:buFont typeface="Arial" panose="020B0604020202020204" pitchFamily="34" charset="0"/>
              <a:buChar char="•"/>
            </a:pPr>
            <a:r>
              <a:rPr lang="en-US" dirty="0" smtClean="0"/>
              <a:t>Provide the same features or functions as other CRM</a:t>
            </a:r>
          </a:p>
          <a:p>
            <a:pPr marL="171450" indent="-171450">
              <a:buFont typeface="Arial" panose="020B0604020202020204" pitchFamily="34" charset="0"/>
              <a:buChar char="•"/>
            </a:pPr>
            <a:r>
              <a:rPr lang="en-US" dirty="0" smtClean="0"/>
              <a:t>Implemented either </a:t>
            </a:r>
            <a:r>
              <a:rPr lang="en-US" dirty="0" err="1" smtClean="0"/>
              <a:t>on-premise</a:t>
            </a:r>
            <a:r>
              <a:rPr lang="en-US" dirty="0" smtClean="0"/>
              <a:t> or on-demand</a:t>
            </a:r>
          </a:p>
          <a:p>
            <a:pPr marL="171450" indent="-171450">
              <a:buFont typeface="Arial" panose="020B0604020202020204" pitchFamily="34" charset="0"/>
              <a:buChar char="•"/>
            </a:pPr>
            <a:r>
              <a:rPr lang="en-US" dirty="0" smtClean="0"/>
              <a:t>Favorable pricing</a:t>
            </a:r>
          </a:p>
          <a:p>
            <a:pPr marL="171450" indent="-171450">
              <a:buFont typeface="Arial" panose="020B0604020202020204" pitchFamily="34" charset="0"/>
              <a:buChar char="•"/>
            </a:pPr>
            <a:r>
              <a:rPr lang="en-US" dirty="0" smtClean="0"/>
              <a:t>Wide variety of applications</a:t>
            </a:r>
          </a:p>
          <a:p>
            <a:pPr marL="171450" indent="-171450">
              <a:buFont typeface="Arial" panose="020B0604020202020204" pitchFamily="34" charset="0"/>
              <a:buChar char="•"/>
            </a:pPr>
            <a:r>
              <a:rPr lang="en-US" dirty="0" smtClean="0"/>
              <a:t>Easy to customize</a:t>
            </a:r>
          </a:p>
          <a:p>
            <a:pPr marL="171450" indent="-171450">
              <a:buFont typeface="Arial" panose="020B0604020202020204" pitchFamily="34" charset="0"/>
              <a:buChar char="•"/>
            </a:pPr>
            <a:r>
              <a:rPr lang="en-US" dirty="0" smtClean="0"/>
              <a:t>Updates and bug (software error) fixes rapidly distributed</a:t>
            </a:r>
          </a:p>
          <a:p>
            <a:pPr marL="171450" indent="-171450">
              <a:buFont typeface="Arial" panose="020B0604020202020204" pitchFamily="34" charset="0"/>
              <a:buChar char="•"/>
            </a:pPr>
            <a:r>
              <a:rPr lang="en-US" dirty="0" smtClean="0"/>
              <a:t>Extensive support information available for free</a:t>
            </a:r>
          </a:p>
        </p:txBody>
      </p:sp>
      <p:sp>
        <p:nvSpPr>
          <p:cNvPr id="4" name="Slide Number Placeholder 3"/>
          <p:cNvSpPr>
            <a:spLocks noGrp="1"/>
          </p:cNvSpPr>
          <p:nvPr>
            <p:ph type="sldNum" sz="quarter" idx="10"/>
          </p:nvPr>
        </p:nvSpPr>
        <p:spPr/>
        <p:txBody>
          <a:bodyPr/>
          <a:lstStyle/>
          <a:p>
            <a:fld id="{2CF41C25-7A1F-47FB-B705-003A328B9163}" type="slidenum">
              <a:rPr lang="en-US" smtClean="0"/>
              <a:t>29</a:t>
            </a:fld>
            <a:endParaRPr lang="en-US"/>
          </a:p>
        </p:txBody>
      </p:sp>
    </p:spTree>
    <p:extLst>
      <p:ext uri="{BB962C8B-B14F-4D97-AF65-F5344CB8AC3E}">
        <p14:creationId xmlns:p14="http://schemas.microsoft.com/office/powerpoint/2010/main" val="2981205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Open-Source CRM Systems: </a:t>
            </a:r>
            <a:r>
              <a:rPr lang="en-US" dirty="0" smtClean="0"/>
              <a:t>the source code for open-source software is available at no cost.</a:t>
            </a:r>
          </a:p>
          <a:p>
            <a:endParaRPr lang="en-US" dirty="0" smtClean="0"/>
          </a:p>
          <a:p>
            <a:r>
              <a:rPr lang="en-US" b="1" dirty="0" smtClean="0"/>
              <a:t>Open-Source CRM Disadvantages:</a:t>
            </a:r>
          </a:p>
          <a:p>
            <a:pPr marL="171450" indent="-171450">
              <a:buFont typeface="Arial" panose="020B0604020202020204" pitchFamily="34" charset="0"/>
              <a:buChar char="•"/>
            </a:pPr>
            <a:r>
              <a:rPr lang="en-US" dirty="0" smtClean="0"/>
              <a:t>Risk related to quality control</a:t>
            </a:r>
          </a:p>
          <a:p>
            <a:pPr marL="171450" indent="-171450">
              <a:buFont typeface="Arial" panose="020B0604020202020204" pitchFamily="34" charset="0"/>
              <a:buChar char="•"/>
            </a:pPr>
            <a:r>
              <a:rPr lang="en-US" dirty="0" smtClean="0"/>
              <a:t>Company IT platform must match development platform of open-source CRM system</a:t>
            </a:r>
          </a:p>
        </p:txBody>
      </p:sp>
      <p:sp>
        <p:nvSpPr>
          <p:cNvPr id="4" name="Slide Number Placeholder 3"/>
          <p:cNvSpPr>
            <a:spLocks noGrp="1"/>
          </p:cNvSpPr>
          <p:nvPr>
            <p:ph type="sldNum" sz="quarter" idx="10"/>
          </p:nvPr>
        </p:nvSpPr>
        <p:spPr/>
        <p:txBody>
          <a:bodyPr/>
          <a:lstStyle/>
          <a:p>
            <a:fld id="{2CF41C25-7A1F-47FB-B705-003A328B9163}" type="slidenum">
              <a:rPr lang="en-US" smtClean="0"/>
              <a:t>30</a:t>
            </a:fld>
            <a:endParaRPr lang="en-US"/>
          </a:p>
        </p:txBody>
      </p:sp>
    </p:spTree>
    <p:extLst>
      <p:ext uri="{BB962C8B-B14F-4D97-AF65-F5344CB8AC3E}">
        <p14:creationId xmlns:p14="http://schemas.microsoft.com/office/powerpoint/2010/main" val="1327181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Open-Source CRM Systems: </a:t>
            </a:r>
            <a:r>
              <a:rPr lang="en-US" dirty="0" smtClean="0"/>
              <a:t>the source code for open-source software is available at no cost.</a:t>
            </a:r>
          </a:p>
          <a:p>
            <a:endParaRPr lang="en-US" dirty="0" smtClean="0"/>
          </a:p>
          <a:p>
            <a:r>
              <a:rPr lang="en-US" b="1" dirty="0" smtClean="0"/>
              <a:t>Examples:</a:t>
            </a:r>
          </a:p>
          <a:p>
            <a:pPr marL="171450" lvl="0" indent="-171450">
              <a:buFont typeface="Arial" panose="020B0604020202020204" pitchFamily="34" charset="0"/>
              <a:buChar char="•"/>
            </a:pPr>
            <a:r>
              <a:rPr lang="en-US" dirty="0" err="1" smtClean="0"/>
              <a:t>SugarCRM</a:t>
            </a:r>
            <a:r>
              <a:rPr lang="en-US" dirty="0" smtClean="0"/>
              <a:t> (</a:t>
            </a:r>
            <a:r>
              <a:rPr lang="en-US" dirty="0" smtClean="0">
                <a:hlinkClick r:id="rId3"/>
              </a:rPr>
              <a:t>www.sugarcrm.com</a:t>
            </a:r>
            <a:r>
              <a:rPr lang="en-US" dirty="0" smtClean="0"/>
              <a:t>)</a:t>
            </a:r>
          </a:p>
          <a:p>
            <a:pPr marL="171450" lvl="0" indent="-171450">
              <a:buFont typeface="Arial" panose="020B0604020202020204" pitchFamily="34" charset="0"/>
              <a:buChar char="•"/>
            </a:pPr>
            <a:r>
              <a:rPr lang="en-US" dirty="0" err="1" smtClean="0"/>
              <a:t>Concursive</a:t>
            </a:r>
            <a:r>
              <a:rPr lang="en-US" dirty="0" smtClean="0"/>
              <a:t> (</a:t>
            </a:r>
            <a:r>
              <a:rPr lang="en-US" dirty="0" smtClean="0">
                <a:hlinkClick r:id="rId4"/>
              </a:rPr>
              <a:t>www.concursive.com</a:t>
            </a:r>
            <a:r>
              <a:rPr lang="en-US" dirty="0" smtClean="0"/>
              <a:t>) </a:t>
            </a:r>
          </a:p>
          <a:p>
            <a:pPr marL="171450" lvl="0" indent="-171450">
              <a:buFont typeface="Arial" panose="020B0604020202020204" pitchFamily="34" charset="0"/>
              <a:buChar char="•"/>
            </a:pPr>
            <a:r>
              <a:rPr lang="en-US" dirty="0" err="1" smtClean="0"/>
              <a:t>Vtiger</a:t>
            </a:r>
            <a:r>
              <a:rPr lang="en-US" dirty="0" smtClean="0"/>
              <a:t> (</a:t>
            </a:r>
            <a:r>
              <a:rPr lang="en-US" dirty="0" smtClean="0">
                <a:hlinkClick r:id="rId5"/>
              </a:rPr>
              <a:t>www.vtiger.com</a:t>
            </a: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CF41C25-7A1F-47FB-B705-003A328B9163}" type="slidenum">
              <a:rPr lang="en-US" smtClean="0"/>
              <a:t>31</a:t>
            </a:fld>
            <a:endParaRPr lang="en-US"/>
          </a:p>
        </p:txBody>
      </p:sp>
    </p:spTree>
    <p:extLst>
      <p:ext uri="{BB962C8B-B14F-4D97-AF65-F5344CB8AC3E}">
        <p14:creationId xmlns:p14="http://schemas.microsoft.com/office/powerpoint/2010/main" val="2422967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CRM: </a:t>
            </a:r>
            <a:r>
              <a:rPr lang="en-US" dirty="0" smtClean="0"/>
              <a:t>the use of social media technology and services to enable organizations to engage their customers in a collaborative conversation in order to provide mutually beneficial value in a trusted and transparent manner. </a:t>
            </a:r>
          </a:p>
          <a:p>
            <a:pPr marL="171450" indent="-171450">
              <a:buFont typeface="Arial" panose="020B0604020202020204" pitchFamily="34" charset="0"/>
              <a:buChar char="•"/>
            </a:pPr>
            <a:r>
              <a:rPr lang="en-US" dirty="0" smtClean="0"/>
              <a:t>In social CRM, organizations monitor services such as Facebook, Twitter, and LinkedIn (among many others) for relevant mentions of their products, services, and brand, and they respond accordingly.</a:t>
            </a:r>
          </a:p>
          <a:p>
            <a:pPr marL="171450" indent="-171450">
              <a:buFont typeface="Arial" panose="020B0604020202020204" pitchFamily="34" charset="0"/>
              <a:buChar char="•"/>
            </a:pPr>
            <a:r>
              <a:rPr lang="en-US" dirty="0" smtClean="0"/>
              <a:t>Social media allow customers to obtain faster, better customer service.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32</a:t>
            </a:fld>
            <a:endParaRPr lang="en-US"/>
          </a:p>
        </p:txBody>
      </p:sp>
    </p:spTree>
    <p:extLst>
      <p:ext uri="{BB962C8B-B14F-4D97-AF65-F5344CB8AC3E}">
        <p14:creationId xmlns:p14="http://schemas.microsoft.com/office/powerpoint/2010/main" val="111145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Operational CRM: </a:t>
            </a:r>
            <a:r>
              <a:rPr lang="en-US" dirty="0" smtClean="0"/>
              <a:t>systems that support front-office business processes.</a:t>
            </a:r>
          </a:p>
          <a:p>
            <a:r>
              <a:rPr lang="en-US" b="1" dirty="0" smtClean="0"/>
              <a:t>Front-Office Processes: </a:t>
            </a:r>
            <a:r>
              <a:rPr lang="en-US" dirty="0" smtClean="0"/>
              <a:t>those processes that directly interact with customers (i.e., sales, marketing, and service).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Customer-Facing Applications: </a:t>
            </a:r>
            <a:r>
              <a:rPr lang="en-US" dirty="0" smtClean="0"/>
              <a:t>allow an organization’s sales, field service, and customer interaction center representatives interact directly with customers through customer service and support, sales force automation, marketing, and campaign management.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Customer-Touching Applications: </a:t>
            </a:r>
            <a:r>
              <a:rPr lang="en-US" dirty="0" smtClean="0"/>
              <a:t>(or electronic CRM e-CRM) customer self-help applications/technologies.</a:t>
            </a:r>
          </a:p>
          <a:p>
            <a:r>
              <a:rPr lang="en-US" dirty="0" smtClean="0"/>
              <a:t>-----------------</a:t>
            </a:r>
          </a:p>
          <a:p>
            <a:r>
              <a:rPr lang="en-US" b="1" dirty="0" smtClean="0"/>
              <a:t>Two Major Components of Operational CRM:</a:t>
            </a:r>
          </a:p>
          <a:p>
            <a:pPr marL="171450" indent="-171450">
              <a:buFont typeface="Arial" panose="020B0604020202020204" pitchFamily="34" charset="0"/>
              <a:buChar char="•"/>
            </a:pPr>
            <a:r>
              <a:rPr lang="en-US" dirty="0" smtClean="0"/>
              <a:t>Customer-Facing Applications</a:t>
            </a:r>
          </a:p>
          <a:p>
            <a:pPr marL="171450" indent="-171450">
              <a:buFont typeface="Arial" panose="020B0604020202020204" pitchFamily="34" charset="0"/>
              <a:buChar char="•"/>
            </a:pPr>
            <a:r>
              <a:rPr lang="en-US" dirty="0" smtClean="0"/>
              <a:t>Customer-Touching Applications</a:t>
            </a:r>
          </a:p>
          <a:p>
            <a:pPr marL="0" indent="0">
              <a:buFont typeface="Arial" panose="020B0604020202020204" pitchFamily="34" charset="0"/>
              <a:buNone/>
            </a:pPr>
            <a:r>
              <a:rPr lang="en-US" dirty="0" smtClean="0"/>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14</a:t>
            </a:fld>
            <a:endParaRPr lang="en-US"/>
          </a:p>
        </p:txBody>
      </p:sp>
    </p:spTree>
    <p:extLst>
      <p:ext uri="{BB962C8B-B14F-4D97-AF65-F5344CB8AC3E}">
        <p14:creationId xmlns:p14="http://schemas.microsoft.com/office/powerpoint/2010/main" val="75947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Customer-Facing Applications: </a:t>
            </a:r>
            <a:r>
              <a:rPr lang="en-US" dirty="0" smtClean="0"/>
              <a:t>allow an organization’s sales, field service, and customer interaction center representatives interact directly with customers through customer service and support, sales force automation, marketing, and campaign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Sales Force Automation (SFA): </a:t>
            </a:r>
            <a:r>
              <a:rPr lang="en-US" dirty="0" smtClean="0"/>
              <a:t>the component of an operational CRM system that automatically records all of the components in a sales transaction process.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Marketing: </a:t>
            </a:r>
            <a:r>
              <a:rPr lang="en-US" dirty="0" smtClean="0"/>
              <a:t>CRM Marketing applications use data mining to sift through volumes of customer data</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Campaign Management: </a:t>
            </a:r>
            <a:r>
              <a:rPr lang="en-US" dirty="0" smtClean="0"/>
              <a:t>applications that help organizations plan campaigns that send the right messages to the right people through the right channels (e.g., avoid targeting people who have opted out of receiving marketing communications).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15</a:t>
            </a:fld>
            <a:endParaRPr lang="en-US"/>
          </a:p>
        </p:txBody>
      </p:sp>
    </p:spTree>
    <p:extLst>
      <p:ext uri="{BB962C8B-B14F-4D97-AF65-F5344CB8AC3E}">
        <p14:creationId xmlns:p14="http://schemas.microsoft.com/office/powerpoint/2010/main" val="339962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Customer-Facing Applications: </a:t>
            </a:r>
            <a:r>
              <a:rPr lang="en-US" dirty="0" smtClean="0"/>
              <a:t>allow an organization’s sales, field service, and customer interaction center representatives interact directly with customers through customer service and support, sales force automation, marketing, and campaign management.</a:t>
            </a:r>
          </a:p>
          <a:p>
            <a:r>
              <a:rPr lang="en-US" dirty="0" smtClean="0"/>
              <a:t>--------------</a:t>
            </a:r>
          </a:p>
          <a:p>
            <a:r>
              <a:rPr lang="en-US" b="1" dirty="0" smtClean="0"/>
              <a:t>Customer Service and Support: </a:t>
            </a:r>
            <a:r>
              <a:rPr lang="en-US" dirty="0" smtClean="0"/>
              <a:t>systems that automate service requests, complaints, product returns, and requests for information.</a:t>
            </a:r>
          </a:p>
          <a:p>
            <a:r>
              <a:rPr lang="en-US" b="1" dirty="0" smtClean="0"/>
              <a:t>Customer Interaction Centers (CIC): </a:t>
            </a:r>
            <a:r>
              <a:rPr lang="en-US" dirty="0" smtClean="0"/>
              <a:t>where organizational representatives use multiple channels such as the Web, telephone, fax, and face-to-face interactions to communicate with customers.</a:t>
            </a:r>
          </a:p>
          <a:p>
            <a:r>
              <a:rPr lang="en-US" b="1" dirty="0" smtClean="0"/>
              <a:t>Call Center: </a:t>
            </a:r>
            <a:r>
              <a:rPr lang="en-US" dirty="0" smtClean="0"/>
              <a:t>a centralized office set up to receive and transmit a large volume of requests by telephone.</a:t>
            </a:r>
          </a:p>
          <a:p>
            <a:r>
              <a:rPr lang="en-US" b="1" dirty="0" err="1" smtClean="0"/>
              <a:t>Oubound</a:t>
            </a:r>
            <a:r>
              <a:rPr lang="en-US" b="1" dirty="0" smtClean="0"/>
              <a:t> Telesales: </a:t>
            </a:r>
            <a:r>
              <a:rPr lang="en-US" dirty="0" smtClean="0"/>
              <a:t>the CIC generates a call list for the sales team, whose members contact sales prospects.</a:t>
            </a:r>
          </a:p>
          <a:p>
            <a:r>
              <a:rPr lang="en-US" b="1" dirty="0" smtClean="0"/>
              <a:t>Inbound </a:t>
            </a:r>
            <a:r>
              <a:rPr lang="en-US" b="1" dirty="0" err="1" smtClean="0"/>
              <a:t>Teleservice</a:t>
            </a:r>
            <a:r>
              <a:rPr lang="en-US" b="1" dirty="0" smtClean="0"/>
              <a:t>: </a:t>
            </a:r>
            <a:r>
              <a:rPr lang="en-US" dirty="0" smtClean="0"/>
              <a:t>customers communicate directly with the CIC to initiate a sales order, inquire about products and services before placing an order, and obtain information about a transaction they have already made.</a:t>
            </a:r>
          </a:p>
          <a:p>
            <a:r>
              <a:rPr lang="en-US" b="1" dirty="0" smtClean="0"/>
              <a:t>Information Help Desk: </a:t>
            </a:r>
            <a:r>
              <a:rPr lang="en-US" dirty="0" smtClean="0"/>
              <a:t>assists customers with their questions concerning products or services, and it also processes customer complaints.</a:t>
            </a:r>
          </a:p>
          <a:p>
            <a:r>
              <a:rPr lang="en-US" b="1" dirty="0" smtClean="0"/>
              <a:t>Live Chat: </a:t>
            </a:r>
            <a:r>
              <a:rPr lang="en-US" dirty="0" smtClean="0"/>
              <a:t>allows customers to connect to a company representative and conduct an instant messaging session enabling the participants to share documents and photos.</a:t>
            </a:r>
          </a:p>
        </p:txBody>
      </p:sp>
      <p:sp>
        <p:nvSpPr>
          <p:cNvPr id="4" name="Slide Number Placeholder 3"/>
          <p:cNvSpPr>
            <a:spLocks noGrp="1"/>
          </p:cNvSpPr>
          <p:nvPr>
            <p:ph type="sldNum" sz="quarter" idx="10"/>
          </p:nvPr>
        </p:nvSpPr>
        <p:spPr/>
        <p:txBody>
          <a:bodyPr/>
          <a:lstStyle/>
          <a:p>
            <a:fld id="{2CF41C25-7A1F-47FB-B705-003A328B9163}" type="slidenum">
              <a:rPr lang="en-US" smtClean="0"/>
              <a:t>16</a:t>
            </a:fld>
            <a:endParaRPr lang="en-US"/>
          </a:p>
        </p:txBody>
      </p:sp>
    </p:spTree>
    <p:extLst>
      <p:ext uri="{BB962C8B-B14F-4D97-AF65-F5344CB8AC3E}">
        <p14:creationId xmlns:p14="http://schemas.microsoft.com/office/powerpoint/2010/main" val="208953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Customer-Facing Applications: </a:t>
            </a:r>
            <a:r>
              <a:rPr lang="en-US" dirty="0" smtClean="0"/>
              <a:t>allow an organization’s sales, field service, and customer interaction center representatives interact directly with customers through customer service and support, sales force automation, marketing, and campaign management.</a:t>
            </a:r>
          </a:p>
          <a:p>
            <a:r>
              <a:rPr lang="en-US" dirty="0" smtClean="0"/>
              <a:t>--------------</a:t>
            </a:r>
          </a:p>
          <a:p>
            <a:r>
              <a:rPr lang="en-US" b="1" dirty="0" smtClean="0"/>
              <a:t>Sales Force Automation (SFA): </a:t>
            </a:r>
            <a:r>
              <a:rPr lang="en-US" dirty="0" smtClean="0"/>
              <a:t>the component of an operational CRM system that automatically records all of the components in a sales transaction process.</a:t>
            </a:r>
          </a:p>
          <a:p>
            <a:r>
              <a:rPr lang="en-US" b="1" dirty="0" smtClean="0"/>
              <a:t>Contact Management System: </a:t>
            </a:r>
            <a:r>
              <a:rPr lang="en-US" dirty="0" smtClean="0"/>
              <a:t>tracks all communications between the company and the customer, the purpose of each communication, and any necessary follow-up which eliminates duplicated contacts and redundancy, which in turn reduces the risk of irritating customers.</a:t>
            </a:r>
          </a:p>
          <a:p>
            <a:r>
              <a:rPr lang="en-US" b="1" dirty="0" smtClean="0"/>
              <a:t>Sales Lead Tracking System: </a:t>
            </a:r>
            <a:r>
              <a:rPr lang="en-US" dirty="0" smtClean="0"/>
              <a:t>lists potential customers or customers who have purchased related products; that is, products similar to those that the salesperson is trying to sell to the customer.</a:t>
            </a:r>
          </a:p>
          <a:p>
            <a:r>
              <a:rPr lang="en-US" b="1" dirty="0" smtClean="0"/>
              <a:t>Sales Forecasting System: </a:t>
            </a:r>
            <a:r>
              <a:rPr lang="en-US" dirty="0" smtClean="0"/>
              <a:t>a mathematical technique for estimating future sales.</a:t>
            </a:r>
          </a:p>
          <a:p>
            <a:r>
              <a:rPr lang="en-US" b="1" dirty="0" smtClean="0"/>
              <a:t>Product Knowledge System: </a:t>
            </a:r>
            <a:r>
              <a:rPr lang="en-US" dirty="0" smtClean="0"/>
              <a:t>a comprehensive source of information regarding products and services.</a:t>
            </a:r>
          </a:p>
          <a:p>
            <a:r>
              <a:rPr lang="en-US" b="1" dirty="0" smtClean="0"/>
              <a:t>Configurator: </a:t>
            </a:r>
            <a:r>
              <a:rPr lang="en-US" dirty="0" smtClean="0"/>
              <a:t>an online product-building feature that enables customers to model the product to meet their specific needs.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18</a:t>
            </a:fld>
            <a:endParaRPr lang="en-US"/>
          </a:p>
        </p:txBody>
      </p:sp>
    </p:spTree>
    <p:extLst>
      <p:ext uri="{BB962C8B-B14F-4D97-AF65-F5344CB8AC3E}">
        <p14:creationId xmlns:p14="http://schemas.microsoft.com/office/powerpoint/2010/main" val="129139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Customer-Facing Applications: </a:t>
            </a:r>
            <a:r>
              <a:rPr lang="en-US" dirty="0" smtClean="0"/>
              <a:t>allow an organization’s sales, field service, and customer interaction center representatives interact directly with customers through customer service and support, sales force automation, marketing, and campaign management.</a:t>
            </a:r>
          </a:p>
          <a:p>
            <a:r>
              <a:rPr lang="en-US" dirty="0" smtClean="0"/>
              <a:t>--------------</a:t>
            </a:r>
          </a:p>
          <a:p>
            <a:r>
              <a:rPr lang="en-US" b="1" dirty="0" smtClean="0"/>
              <a:t>Marketing: </a:t>
            </a:r>
            <a:r>
              <a:rPr lang="en-US" dirty="0" smtClean="0"/>
              <a:t>CRM Marketing applications use data mining to sift through volumes of customer data</a:t>
            </a:r>
          </a:p>
          <a:p>
            <a:r>
              <a:rPr lang="en-US" b="1" dirty="0" smtClean="0"/>
              <a:t>Data Mining: </a:t>
            </a:r>
            <a:r>
              <a:rPr lang="en-US" dirty="0" smtClean="0"/>
              <a:t>develops a purchasing profile or snapshot of a consumer’s buying habits that may lead to additional sales through cross-selling, upselling, and bundling.</a:t>
            </a:r>
          </a:p>
          <a:p>
            <a:r>
              <a:rPr lang="en-US" b="1" dirty="0" smtClean="0"/>
              <a:t>Cross-Selling: </a:t>
            </a:r>
            <a:r>
              <a:rPr lang="en-US" dirty="0" smtClean="0"/>
              <a:t>the marketing of additional related products to customers based on a previous purchase.</a:t>
            </a:r>
          </a:p>
          <a:p>
            <a:r>
              <a:rPr lang="en-US" b="1" dirty="0" smtClean="0"/>
              <a:t>Upselling: </a:t>
            </a:r>
            <a:r>
              <a:rPr lang="en-US" dirty="0" smtClean="0"/>
              <a:t>a strategy in which the salesperson provides customers with the opportunity to purchase related products or services of greater value in place of, or along with, the consumer’s initial product or service selection.</a:t>
            </a:r>
          </a:p>
          <a:p>
            <a:r>
              <a:rPr lang="en-US" b="1" dirty="0" smtClean="0"/>
              <a:t>Bundling: </a:t>
            </a:r>
            <a:r>
              <a:rPr lang="en-US" dirty="0" smtClean="0"/>
              <a:t>is a form of cross-selling in which a business sells a group of products or services together at a lower price than their combined individual prices.</a:t>
            </a:r>
          </a:p>
        </p:txBody>
      </p:sp>
      <p:sp>
        <p:nvSpPr>
          <p:cNvPr id="4" name="Slide Number Placeholder 3"/>
          <p:cNvSpPr>
            <a:spLocks noGrp="1"/>
          </p:cNvSpPr>
          <p:nvPr>
            <p:ph type="sldNum" sz="quarter" idx="10"/>
          </p:nvPr>
        </p:nvSpPr>
        <p:spPr/>
        <p:txBody>
          <a:bodyPr/>
          <a:lstStyle/>
          <a:p>
            <a:fld id="{2CF41C25-7A1F-47FB-B705-003A328B9163}" type="slidenum">
              <a:rPr lang="en-US" smtClean="0"/>
              <a:t>19</a:t>
            </a:fld>
            <a:endParaRPr lang="en-US"/>
          </a:p>
        </p:txBody>
      </p:sp>
    </p:spTree>
    <p:extLst>
      <p:ext uri="{BB962C8B-B14F-4D97-AF65-F5344CB8AC3E}">
        <p14:creationId xmlns:p14="http://schemas.microsoft.com/office/powerpoint/2010/main" val="397627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Customer-Facing Applications: </a:t>
            </a:r>
            <a:r>
              <a:rPr lang="en-US" dirty="0" smtClean="0"/>
              <a:t>allow an organization’s sales, field service, and customer interaction center representatives interact directly with customers through customer service and support, sales force automation, marketing, and campaign management.</a:t>
            </a:r>
          </a:p>
          <a:p>
            <a:r>
              <a:rPr lang="en-US" dirty="0" smtClean="0"/>
              <a:t>--------------</a:t>
            </a:r>
          </a:p>
          <a:p>
            <a:r>
              <a:rPr lang="en-US" b="1" dirty="0" smtClean="0"/>
              <a:t>Campaign Management: </a:t>
            </a:r>
            <a:r>
              <a:rPr lang="en-US" dirty="0" smtClean="0"/>
              <a:t>applications that help organizations plan campaigns that send the right messages to the right people through the right channels (e.g., avoid targeting people who have opted out of receiving marketing communications).</a:t>
            </a:r>
          </a:p>
        </p:txBody>
      </p:sp>
      <p:sp>
        <p:nvSpPr>
          <p:cNvPr id="4" name="Slide Number Placeholder 3"/>
          <p:cNvSpPr>
            <a:spLocks noGrp="1"/>
          </p:cNvSpPr>
          <p:nvPr>
            <p:ph type="sldNum" sz="quarter" idx="10"/>
          </p:nvPr>
        </p:nvSpPr>
        <p:spPr/>
        <p:txBody>
          <a:bodyPr/>
          <a:lstStyle/>
          <a:p>
            <a:fld id="{2CF41C25-7A1F-47FB-B705-003A328B9163}" type="slidenum">
              <a:rPr lang="en-US" smtClean="0"/>
              <a:t>20</a:t>
            </a:fld>
            <a:endParaRPr lang="en-US"/>
          </a:p>
        </p:txBody>
      </p:sp>
    </p:spTree>
    <p:extLst>
      <p:ext uri="{BB962C8B-B14F-4D97-AF65-F5344CB8AC3E}">
        <p14:creationId xmlns:p14="http://schemas.microsoft.com/office/powerpoint/2010/main" val="330767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Customer-Touching Applications: </a:t>
            </a:r>
            <a:r>
              <a:rPr lang="en-US" dirty="0" smtClean="0"/>
              <a:t>(or electronic CRM e-CRM) customer self-help applications/technologies.</a:t>
            </a:r>
          </a:p>
          <a:p>
            <a:r>
              <a:rPr lang="en-US" dirty="0" smtClean="0"/>
              <a:t>-----------------</a:t>
            </a:r>
          </a:p>
          <a:p>
            <a:r>
              <a:rPr lang="en-US" b="1" dirty="0" smtClean="0"/>
              <a:t>Search and Comparison Capabilities: </a:t>
            </a:r>
            <a:r>
              <a:rPr lang="en-US" dirty="0" smtClean="0"/>
              <a:t>search and comparison capabilities offered to customers by online stores, online malls, and independent comparison Web sites.</a:t>
            </a:r>
          </a:p>
          <a:p>
            <a:r>
              <a:rPr lang="en-US" b="1" dirty="0" smtClean="0"/>
              <a:t>Technical and Other Information and Services:  </a:t>
            </a:r>
            <a:r>
              <a:rPr lang="en-US" dirty="0" smtClean="0"/>
              <a:t>personalized experiences offered by organizations to induce customers to make purchases or to remain loyal (e.g., allowing customers to download product manuals; providing detailed technical information, maintenance information, and replacement parts to customers).</a:t>
            </a:r>
          </a:p>
          <a:p>
            <a:r>
              <a:rPr lang="en-US" b="1" dirty="0" smtClean="0"/>
              <a:t>Customized Products and Services: </a:t>
            </a:r>
            <a:r>
              <a:rPr lang="en-US" dirty="0" smtClean="0"/>
              <a:t>offering customers the ability to </a:t>
            </a:r>
            <a:r>
              <a:rPr lang="en-US" dirty="0" err="1" smtClean="0"/>
              <a:t>custimize</a:t>
            </a:r>
            <a:r>
              <a:rPr lang="en-US" dirty="0" smtClean="0"/>
              <a:t> products, view account balances, check shipping status of an order, etc.</a:t>
            </a:r>
          </a:p>
          <a:p>
            <a:r>
              <a:rPr lang="en-US" b="1" dirty="0" smtClean="0"/>
              <a:t>Mass Customization: </a:t>
            </a:r>
            <a:r>
              <a:rPr lang="en-US" dirty="0" smtClean="0"/>
              <a:t>a process in which customers can configure their own products (e.g., customized computer systems from Dell).</a:t>
            </a:r>
          </a:p>
          <a:p>
            <a:r>
              <a:rPr lang="en-US" b="1" dirty="0" smtClean="0"/>
              <a:t>Personalized Web Pages: </a:t>
            </a:r>
            <a:r>
              <a:rPr lang="en-US" dirty="0" smtClean="0"/>
              <a:t>organizations permit their customers to create personalized Web pages used to record purchases and preferences, as well as problems and requests.</a:t>
            </a:r>
          </a:p>
          <a:p>
            <a:r>
              <a:rPr lang="en-US" b="1" dirty="0" smtClean="0"/>
              <a:t>Frequently Asked Questions (FAQs): </a:t>
            </a:r>
            <a:r>
              <a:rPr lang="en-US" dirty="0" smtClean="0"/>
              <a:t>a simple tool for answering repetitive customer queries and when customers find the information they need by using FAQs the need to communicate with an actual person is eliminated.</a:t>
            </a:r>
          </a:p>
          <a:p>
            <a:r>
              <a:rPr lang="en-US" b="1" dirty="0" smtClean="0"/>
              <a:t>E-mail and Automated Response: </a:t>
            </a:r>
            <a:r>
              <a:rPr lang="en-US" dirty="0" smtClean="0"/>
              <a:t>the most popular tool for customer service, inexpensive, fast, and companies use e-mail not only to answer customer inquiries but also to disseminate information, send alerts and product information, and conduct correspondence on any topic.</a:t>
            </a:r>
          </a:p>
          <a:p>
            <a:r>
              <a:rPr lang="en-US" b="1" dirty="0" smtClean="0"/>
              <a:t>Loyalty Programs: </a:t>
            </a:r>
            <a:r>
              <a:rPr lang="en-US" dirty="0" smtClean="0"/>
              <a:t>programs that recognize customers who repeatedly use a vendor’s</a:t>
            </a:r>
          </a:p>
          <a:p>
            <a:r>
              <a:rPr lang="en-US" dirty="0" smtClean="0"/>
              <a:t>products or services.</a:t>
            </a:r>
          </a:p>
        </p:txBody>
      </p:sp>
      <p:sp>
        <p:nvSpPr>
          <p:cNvPr id="4" name="Slide Number Placeholder 3"/>
          <p:cNvSpPr>
            <a:spLocks noGrp="1"/>
          </p:cNvSpPr>
          <p:nvPr>
            <p:ph type="sldNum" sz="quarter" idx="10"/>
          </p:nvPr>
        </p:nvSpPr>
        <p:spPr/>
        <p:txBody>
          <a:bodyPr/>
          <a:lstStyle/>
          <a:p>
            <a:fld id="{2CF41C25-7A1F-47FB-B705-003A328B9163}" type="slidenum">
              <a:rPr lang="en-US" smtClean="0"/>
              <a:t>21</a:t>
            </a:fld>
            <a:endParaRPr lang="en-US"/>
          </a:p>
        </p:txBody>
      </p:sp>
    </p:spTree>
    <p:extLst>
      <p:ext uri="{BB962C8B-B14F-4D97-AF65-F5344CB8AC3E}">
        <p14:creationId xmlns:p14="http://schemas.microsoft.com/office/powerpoint/2010/main" val="208259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Analytical CRM: provide business intelligence by analyzing customer behavior and perceptions providing information concerning customer requests and transactions, as well as customer responses to the organization’s marketing, sales, and service initiatives. These systems also create statistical models of customer behavior and the value of customer relationships over time, as well as forecasts about acquiring, retaining, and losing customers.</a:t>
            </a:r>
          </a:p>
          <a:p>
            <a:endParaRPr lang="en-US" dirty="0" smtClean="0"/>
          </a:p>
          <a:p>
            <a:r>
              <a:rPr lang="en-US" b="1" dirty="0" smtClean="0"/>
              <a:t>Analytical CRM Systems Analyze Customer Data for:</a:t>
            </a:r>
          </a:p>
          <a:p>
            <a:pPr marL="171450" indent="-171450">
              <a:buFont typeface="Arial" panose="020B0604020202020204" pitchFamily="34" charset="0"/>
              <a:buChar char="•"/>
            </a:pPr>
            <a:r>
              <a:rPr lang="en-US" dirty="0" smtClean="0"/>
              <a:t>Designing and executing targeted marketing campaigns</a:t>
            </a:r>
          </a:p>
          <a:p>
            <a:pPr marL="171450" indent="-171450">
              <a:buFont typeface="Arial" panose="020B0604020202020204" pitchFamily="34" charset="0"/>
              <a:buChar char="•"/>
            </a:pPr>
            <a:r>
              <a:rPr lang="en-US" dirty="0" smtClean="0"/>
              <a:t>Increasing customer acquisition, cross-selling, and upselling</a:t>
            </a:r>
          </a:p>
          <a:p>
            <a:pPr marL="171450" indent="-171450">
              <a:buFont typeface="Arial" panose="020B0604020202020204" pitchFamily="34" charset="0"/>
              <a:buChar char="•"/>
            </a:pPr>
            <a:r>
              <a:rPr lang="en-US" dirty="0" smtClean="0"/>
              <a:t>Providing input into decisions relating to products and services (e.g., pricing and product development)</a:t>
            </a:r>
          </a:p>
          <a:p>
            <a:pPr marL="171450" indent="-171450">
              <a:buFont typeface="Arial" panose="020B0604020202020204" pitchFamily="34" charset="0"/>
              <a:buChar char="•"/>
            </a:pPr>
            <a:r>
              <a:rPr lang="en-US" dirty="0" smtClean="0"/>
              <a:t>Providing financial forecasting and customer profitability analysis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22</a:t>
            </a:fld>
            <a:endParaRPr lang="en-US"/>
          </a:p>
        </p:txBody>
      </p:sp>
    </p:spTree>
    <p:extLst>
      <p:ext uri="{BB962C8B-B14F-4D97-AF65-F5344CB8AC3E}">
        <p14:creationId xmlns:p14="http://schemas.microsoft.com/office/powerpoint/2010/main" val="734730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149350"/>
            <a:ext cx="9144000" cy="517525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066800"/>
          </a:xfrm>
        </p:spPr>
        <p:txBody>
          <a:bodyPr anchor="b" anchorCtr="0">
            <a:normAutofit/>
          </a:bodyPr>
          <a:lstStyle>
            <a:lvl1pPr marL="0" indent="0" algn="l">
              <a:spcBef>
                <a:spcPts val="600"/>
              </a:spcBef>
              <a:spcAft>
                <a:spcPts val="600"/>
              </a:spcAft>
              <a:buNone/>
              <a:defRPr sz="37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95400"/>
            <a:ext cx="8229600" cy="4724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15480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7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371600"/>
            <a:ext cx="8305800" cy="52578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9921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410324"/>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838200"/>
          </a:xfrm>
        </p:spPr>
        <p:txBody>
          <a:bodyPr anchor="b" anchorCtr="0">
            <a:normAutofit/>
          </a:bodyPr>
          <a:lstStyle>
            <a:lvl1pPr marL="0" indent="0" algn="l">
              <a:spcBef>
                <a:spcPts val="600"/>
              </a:spcBef>
              <a:spcAft>
                <a:spcPts val="600"/>
              </a:spcAft>
              <a:buNone/>
              <a:defRPr sz="36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896100" y="6399211"/>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19201"/>
            <a:ext cx="8229600" cy="533399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76199" y="10668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701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3820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www.sugarcrm.com/"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www.vtiger.com/" TargetMode="External"/><Relationship Id="rId4" Type="http://schemas.openxmlformats.org/officeDocument/2006/relationships/hyperlink" Target="http://www.concursive.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12</a:t>
            </a:r>
            <a:endParaRPr lang="en-US" dirty="0"/>
          </a:p>
        </p:txBody>
      </p:sp>
      <p:sp>
        <p:nvSpPr>
          <p:cNvPr id="4" name="Subtitle 3"/>
          <p:cNvSpPr>
            <a:spLocks noGrp="1"/>
          </p:cNvSpPr>
          <p:nvPr>
            <p:ph type="subTitle" idx="1"/>
          </p:nvPr>
        </p:nvSpPr>
        <p:spPr/>
        <p:txBody>
          <a:bodyPr/>
          <a:lstStyle/>
          <a:p>
            <a:r>
              <a:rPr lang="en-US" dirty="0" smtClean="0"/>
              <a:t>Customer Relationship Management</a:t>
            </a:r>
            <a:endParaRPr lang="en-US" dirty="0"/>
          </a:p>
        </p:txBody>
      </p:sp>
    </p:spTree>
    <p:extLst>
      <p:ext uri="{BB962C8B-B14F-4D97-AF65-F5344CB8AC3E}">
        <p14:creationId xmlns:p14="http://schemas.microsoft.com/office/powerpoint/2010/main" val="3306957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dirty="0"/>
          </a:p>
        </p:txBody>
      </p:sp>
      <p:sp>
        <p:nvSpPr>
          <p:cNvPr id="22532" name="Rectangle 2"/>
          <p:cNvSpPr>
            <a:spLocks noGrp="1" noChangeArrowheads="1"/>
          </p:cNvSpPr>
          <p:nvPr>
            <p:ph type="title"/>
          </p:nvPr>
        </p:nvSpPr>
        <p:spPr>
          <a:xfrm>
            <a:off x="609600" y="503238"/>
            <a:ext cx="8077200" cy="639762"/>
          </a:xfrm>
        </p:spPr>
        <p:txBody>
          <a:bodyPr/>
          <a:lstStyle/>
          <a:p>
            <a:pPr eaLnBrk="1" hangingPunct="1"/>
            <a:r>
              <a:rPr lang="en-US" altLang="en-US" smtClean="0"/>
              <a:t>CRM Evolution</a:t>
            </a:r>
          </a:p>
        </p:txBody>
      </p:sp>
      <p:sp>
        <p:nvSpPr>
          <p:cNvPr id="22533" name="Rectangle 3"/>
          <p:cNvSpPr>
            <a:spLocks noGrp="1" noChangeArrowheads="1"/>
          </p:cNvSpPr>
          <p:nvPr>
            <p:ph type="body" idx="1"/>
          </p:nvPr>
        </p:nvSpPr>
        <p:spPr>
          <a:xfrm>
            <a:off x="762000" y="1265238"/>
            <a:ext cx="8153400" cy="5211762"/>
          </a:xfrm>
        </p:spPr>
        <p:txBody>
          <a:bodyPr>
            <a:normAutofit/>
          </a:bodyPr>
          <a:lstStyle/>
          <a:p>
            <a:pPr eaLnBrk="1" hangingPunct="1">
              <a:lnSpc>
                <a:spcPct val="80000"/>
              </a:lnSpc>
              <a:spcAft>
                <a:spcPts val="1800"/>
              </a:spcAft>
            </a:pPr>
            <a:r>
              <a:rPr lang="en-US" altLang="en-US" sz="2400" dirty="0" smtClean="0"/>
              <a:t>In the 1980s through the mid-1990s companies started using IT to </a:t>
            </a:r>
            <a:r>
              <a:rPr lang="en-US" altLang="en-US" sz="2400" u="sng" dirty="0" smtClean="0"/>
              <a:t>automate customer processes</a:t>
            </a:r>
            <a:r>
              <a:rPr lang="en-US" altLang="en-US" sz="2400" dirty="0" smtClean="0"/>
              <a:t> with discrete customer-centric applications.</a:t>
            </a:r>
          </a:p>
          <a:p>
            <a:pPr eaLnBrk="1" hangingPunct="1">
              <a:lnSpc>
                <a:spcPct val="80000"/>
              </a:lnSpc>
              <a:spcAft>
                <a:spcPts val="1800"/>
              </a:spcAft>
            </a:pPr>
            <a:r>
              <a:rPr lang="en-US" altLang="en-US" sz="2400" dirty="0" smtClean="0"/>
              <a:t>Late 1990s, companies started </a:t>
            </a:r>
            <a:r>
              <a:rPr lang="en-US" altLang="en-US" sz="2400" u="sng" dirty="0" smtClean="0"/>
              <a:t>integrating these discrete systems</a:t>
            </a:r>
            <a:r>
              <a:rPr lang="en-US" altLang="en-US" sz="2400" dirty="0" smtClean="0"/>
              <a:t> into what is now known as CRM.</a:t>
            </a:r>
          </a:p>
          <a:p>
            <a:pPr eaLnBrk="1" hangingPunct="1">
              <a:lnSpc>
                <a:spcPct val="80000"/>
              </a:lnSpc>
              <a:spcAft>
                <a:spcPts val="1800"/>
              </a:spcAft>
            </a:pPr>
            <a:r>
              <a:rPr lang="en-US" altLang="en-US" sz="2400" dirty="0" smtClean="0"/>
              <a:t>CRM began in response to a changing market environment as </a:t>
            </a:r>
            <a:r>
              <a:rPr lang="en-US" altLang="en-US" sz="2400" u="sng" dirty="0" smtClean="0"/>
              <a:t>mass marketing gave way to focused segment marketing</a:t>
            </a:r>
            <a:r>
              <a:rPr lang="en-US" altLang="en-US" sz="2400" dirty="0" smtClean="0"/>
              <a:t>, and </a:t>
            </a:r>
            <a:r>
              <a:rPr lang="en-US" altLang="en-US" sz="2400" dirty="0" smtClean="0">
                <a:solidFill>
                  <a:srgbClr val="0033CC"/>
                </a:solidFill>
              </a:rPr>
              <a:t>finally to target marketing an individual</a:t>
            </a:r>
            <a:r>
              <a:rPr lang="en-US" altLang="en-US" sz="2400" dirty="0" smtClean="0"/>
              <a:t>.</a:t>
            </a:r>
          </a:p>
          <a:p>
            <a:pPr eaLnBrk="1" hangingPunct="1">
              <a:lnSpc>
                <a:spcPct val="80000"/>
              </a:lnSpc>
              <a:spcAft>
                <a:spcPts val="1800"/>
              </a:spcAft>
            </a:pPr>
            <a:r>
              <a:rPr lang="en-US" altLang="en-US" sz="2400" u="sng" dirty="0" smtClean="0"/>
              <a:t>Enabled by new technologies that collected consumer data</a:t>
            </a:r>
            <a:r>
              <a:rPr lang="en-US" altLang="en-US" sz="2400" dirty="0" smtClean="0"/>
              <a:t>, companies progressed to </a:t>
            </a:r>
            <a:r>
              <a:rPr lang="en-US" altLang="en-US" sz="2400" dirty="0" smtClean="0">
                <a:solidFill>
                  <a:srgbClr val="FF0000"/>
                </a:solidFill>
              </a:rPr>
              <a:t>focused segment marketing</a:t>
            </a:r>
            <a:r>
              <a:rPr lang="en-US" altLang="en-US" sz="2400" dirty="0" smtClean="0"/>
              <a:t>.</a:t>
            </a:r>
          </a:p>
        </p:txBody>
      </p:sp>
    </p:spTree>
    <p:extLst>
      <p:ext uri="{BB962C8B-B14F-4D97-AF65-F5344CB8AC3E}">
        <p14:creationId xmlns:p14="http://schemas.microsoft.com/office/powerpoint/2010/main" val="2066465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Figure 12.1: CRM Process</a:t>
            </a:r>
            <a:endParaRPr lang="en-US" dirty="0"/>
          </a:p>
        </p:txBody>
      </p:sp>
      <p:pic>
        <p:nvPicPr>
          <p:cNvPr id="307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771524" y="914400"/>
            <a:ext cx="7524750" cy="584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372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dirty="0"/>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38C1184-8CB0-46FB-AF1D-ED67BB2C9CC5}" type="slidenum">
              <a:rPr lang="en-US" altLang="en-US" sz="900"/>
              <a:pPr eaLnBrk="1" hangingPunct="1"/>
              <a:t>12</a:t>
            </a:fld>
            <a:endParaRPr lang="en-US" altLang="en-US" sz="900"/>
          </a:p>
        </p:txBody>
      </p:sp>
      <p:sp>
        <p:nvSpPr>
          <p:cNvPr id="27652" name="Rectangle 2"/>
          <p:cNvSpPr>
            <a:spLocks noGrp="1" noChangeArrowheads="1"/>
          </p:cNvSpPr>
          <p:nvPr>
            <p:ph type="title"/>
          </p:nvPr>
        </p:nvSpPr>
        <p:spPr>
          <a:xfrm>
            <a:off x="457200" y="381000"/>
            <a:ext cx="8077200" cy="1066800"/>
          </a:xfrm>
        </p:spPr>
        <p:txBody>
          <a:bodyPr/>
          <a:lstStyle/>
          <a:p>
            <a:pPr eaLnBrk="1" hangingPunct="1"/>
            <a:r>
              <a:rPr lang="en-US" altLang="en-US" sz="4000" dirty="0" smtClean="0"/>
              <a:t>Customer Relationship Processes</a:t>
            </a:r>
          </a:p>
        </p:txBody>
      </p:sp>
      <p:sp>
        <p:nvSpPr>
          <p:cNvPr id="27653" name="Rectangle 3"/>
          <p:cNvSpPr>
            <a:spLocks noGrp="1" noChangeArrowheads="1"/>
          </p:cNvSpPr>
          <p:nvPr>
            <p:ph type="body" idx="1"/>
          </p:nvPr>
        </p:nvSpPr>
        <p:spPr>
          <a:xfrm>
            <a:off x="609600" y="1600200"/>
            <a:ext cx="8153400" cy="5121274"/>
          </a:xfrm>
        </p:spPr>
        <p:txBody>
          <a:bodyPr/>
          <a:lstStyle/>
          <a:p>
            <a:pPr marL="0" indent="0" eaLnBrk="1" hangingPunct="1">
              <a:buNone/>
            </a:pPr>
            <a:r>
              <a:rPr lang="en-US" altLang="en-US" sz="2400" dirty="0" smtClean="0"/>
              <a:t>A good CRM should provide support for the following functions.</a:t>
            </a:r>
          </a:p>
          <a:p>
            <a:pPr lvl="1" eaLnBrk="1" hangingPunct="1"/>
            <a:r>
              <a:rPr lang="en-US" altLang="en-US" sz="2400" dirty="0" smtClean="0">
                <a:ea typeface="ＭＳ Ｐゴシック" panose="020B0600070205080204" pitchFamily="34" charset="-128"/>
              </a:rPr>
              <a:t>Capture and maintain customer needs, motivations, and behaviors over the lifetime of the relationship.</a:t>
            </a:r>
          </a:p>
          <a:p>
            <a:pPr lvl="1" eaLnBrk="1" hangingPunct="1">
              <a:buFontTx/>
              <a:buNone/>
            </a:pPr>
            <a:endParaRPr lang="en-US" altLang="en-US" sz="3200" dirty="0" smtClean="0">
              <a:ea typeface="ＭＳ Ｐゴシック" panose="020B0600070205080204" pitchFamily="34" charset="-128"/>
            </a:endParaRPr>
          </a:p>
          <a:p>
            <a:pPr lvl="1" eaLnBrk="1" hangingPunct="1"/>
            <a:r>
              <a:rPr lang="en-US" altLang="en-US" sz="2400" dirty="0" smtClean="0">
                <a:ea typeface="ＭＳ Ｐゴシック" panose="020B0600070205080204" pitchFamily="34" charset="-128"/>
              </a:rPr>
              <a:t>Facilitate the use of customer experiences for continuous improvement of this relationship.</a:t>
            </a:r>
          </a:p>
          <a:p>
            <a:pPr eaLnBrk="1" hangingPunct="1">
              <a:buFontTx/>
              <a:buNone/>
            </a:pPr>
            <a:endParaRPr lang="en-US" altLang="en-US" sz="2400" dirty="0" smtClean="0"/>
          </a:p>
          <a:p>
            <a:pPr lvl="1" eaLnBrk="1" hangingPunct="1"/>
            <a:r>
              <a:rPr lang="en-US" altLang="en-US" sz="2400" dirty="0" smtClean="0">
                <a:ea typeface="ＭＳ Ｐゴシック" panose="020B0600070205080204" pitchFamily="34" charset="-128"/>
              </a:rPr>
              <a:t>Integrate marketing, sales, and customer support activities measuring and evaluating the process of knowledge acquisition and sharing.</a:t>
            </a:r>
          </a:p>
        </p:txBody>
      </p:sp>
    </p:spTree>
    <p:extLst>
      <p:ext uri="{BB962C8B-B14F-4D97-AF65-F5344CB8AC3E}">
        <p14:creationId xmlns:p14="http://schemas.microsoft.com/office/powerpoint/2010/main" val="1810635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a:bodyPr>
          <a:lstStyle/>
          <a:p>
            <a:r>
              <a:rPr lang="en-US" dirty="0" smtClean="0"/>
              <a:t>Figure 12.2: Customer </a:t>
            </a:r>
            <a:r>
              <a:rPr lang="en-US" dirty="0" err="1" smtClean="0"/>
              <a:t>Touchpoints</a:t>
            </a:r>
            <a:endParaRPr lang="en-US" dirty="0"/>
          </a:p>
        </p:txBody>
      </p:sp>
      <p:pic>
        <p:nvPicPr>
          <p:cNvPr id="409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28599" y="1219200"/>
            <a:ext cx="670935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800600"/>
            <a:ext cx="20955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309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r>
              <a:rPr lang="en-US" dirty="0" smtClean="0"/>
              <a:t>Operational Customer Relationship Management System</a:t>
            </a:r>
            <a:endParaRPr lang="en-US" dirty="0"/>
          </a:p>
        </p:txBody>
      </p:sp>
      <p:sp>
        <p:nvSpPr>
          <p:cNvPr id="5" name="Text Placeholder 4"/>
          <p:cNvSpPr>
            <a:spLocks noGrp="1"/>
          </p:cNvSpPr>
          <p:nvPr>
            <p:ph type="body" sz="quarter" idx="14"/>
          </p:nvPr>
        </p:nvSpPr>
        <p:spPr/>
        <p:txBody>
          <a:bodyPr/>
          <a:lstStyle/>
          <a:p>
            <a:r>
              <a:rPr lang="en-US" dirty="0" smtClean="0"/>
              <a:t>12.2</a:t>
            </a:r>
            <a:endParaRPr lang="en-US" dirty="0"/>
          </a:p>
        </p:txBody>
      </p:sp>
      <p:sp>
        <p:nvSpPr>
          <p:cNvPr id="6" name="Content Placeholder 5"/>
          <p:cNvSpPr>
            <a:spLocks noGrp="1"/>
          </p:cNvSpPr>
          <p:nvPr>
            <p:ph sz="quarter" idx="15"/>
          </p:nvPr>
        </p:nvSpPr>
        <p:spPr/>
        <p:txBody>
          <a:bodyPr>
            <a:normAutofit/>
          </a:bodyPr>
          <a:lstStyle/>
          <a:p>
            <a:r>
              <a:rPr lang="en-US" dirty="0" smtClean="0"/>
              <a:t>Customer-Facing Applications</a:t>
            </a:r>
          </a:p>
          <a:p>
            <a:r>
              <a:rPr lang="en-US" dirty="0" smtClean="0"/>
              <a:t>Customer-Touching Applications</a:t>
            </a:r>
          </a:p>
          <a:p>
            <a:endParaRPr lang="en-US" dirty="0" smtClean="0"/>
          </a:p>
          <a:p>
            <a:endParaRPr lang="en-US" dirty="0"/>
          </a:p>
        </p:txBody>
      </p:sp>
    </p:spTree>
    <p:extLst>
      <p:ext uri="{BB962C8B-B14F-4D97-AF65-F5344CB8AC3E}">
        <p14:creationId xmlns:p14="http://schemas.microsoft.com/office/powerpoint/2010/main" val="2203621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76201"/>
            <a:ext cx="8382000" cy="1066800"/>
          </a:xfrm>
        </p:spPr>
        <p:txBody>
          <a:bodyPr>
            <a:normAutofit fontScale="92500"/>
          </a:bodyPr>
          <a:lstStyle/>
          <a:p>
            <a:r>
              <a:rPr lang="en-US" sz="4000" b="1" dirty="0" smtClean="0"/>
              <a:t>Customer Facing Applications</a:t>
            </a:r>
            <a:endParaRPr lang="en-US" sz="4000" b="1" dirty="0"/>
          </a:p>
        </p:txBody>
      </p:sp>
      <p:sp>
        <p:nvSpPr>
          <p:cNvPr id="6" name="Content Placeholder 5"/>
          <p:cNvSpPr>
            <a:spLocks noGrp="1"/>
          </p:cNvSpPr>
          <p:nvPr>
            <p:ph sz="quarter" idx="15"/>
          </p:nvPr>
        </p:nvSpPr>
        <p:spPr/>
        <p:txBody>
          <a:bodyPr/>
          <a:lstStyle/>
          <a:p>
            <a:r>
              <a:rPr lang="en-US" dirty="0" smtClean="0"/>
              <a:t>Customer Service and Support</a:t>
            </a:r>
          </a:p>
          <a:p>
            <a:r>
              <a:rPr lang="en-US" dirty="0" smtClean="0"/>
              <a:t>Sales Force Automation</a:t>
            </a:r>
          </a:p>
          <a:p>
            <a:pPr lvl="1"/>
            <a:r>
              <a:rPr lang="en-US" dirty="0" smtClean="0">
                <a:solidFill>
                  <a:srgbClr val="C00000"/>
                </a:solidFill>
              </a:rPr>
              <a:t>Salesforce.com </a:t>
            </a:r>
          </a:p>
          <a:p>
            <a:r>
              <a:rPr lang="en-US" dirty="0" smtClean="0"/>
              <a:t>Marketing</a:t>
            </a:r>
          </a:p>
          <a:p>
            <a:r>
              <a:rPr lang="en-US" dirty="0" smtClean="0"/>
              <a:t>Campaign Management</a:t>
            </a:r>
            <a:endParaRPr lang="en-US" dirty="0"/>
          </a:p>
        </p:txBody>
      </p:sp>
    </p:spTree>
    <p:extLst>
      <p:ext uri="{BB962C8B-B14F-4D97-AF65-F5344CB8AC3E}">
        <p14:creationId xmlns:p14="http://schemas.microsoft.com/office/powerpoint/2010/main" val="4258855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Customer Facing Applications: Customer </a:t>
            </a:r>
            <a:r>
              <a:rPr lang="en-US" dirty="0"/>
              <a:t>Service </a:t>
            </a:r>
            <a:r>
              <a:rPr lang="en-US" dirty="0" smtClean="0"/>
              <a:t>&amp; Support</a:t>
            </a:r>
            <a:endParaRPr lang="en-US" dirty="0"/>
          </a:p>
        </p:txBody>
      </p:sp>
      <p:sp>
        <p:nvSpPr>
          <p:cNvPr id="5" name="Content Placeholder 4"/>
          <p:cNvSpPr>
            <a:spLocks noGrp="1"/>
          </p:cNvSpPr>
          <p:nvPr>
            <p:ph sz="quarter" idx="15"/>
          </p:nvPr>
        </p:nvSpPr>
        <p:spPr/>
        <p:txBody>
          <a:bodyPr>
            <a:normAutofit/>
          </a:bodyPr>
          <a:lstStyle/>
          <a:p>
            <a:r>
              <a:rPr lang="en-US" dirty="0"/>
              <a:t>Customer Interaction Centers (CIC</a:t>
            </a:r>
            <a:r>
              <a:rPr lang="en-US" dirty="0" smtClean="0"/>
              <a:t>)</a:t>
            </a:r>
          </a:p>
          <a:p>
            <a:r>
              <a:rPr lang="en-US" dirty="0" smtClean="0"/>
              <a:t>Call Center</a:t>
            </a:r>
          </a:p>
          <a:p>
            <a:r>
              <a:rPr lang="en-US" dirty="0" err="1" smtClean="0"/>
              <a:t>Oubound</a:t>
            </a:r>
            <a:r>
              <a:rPr lang="en-US" dirty="0" smtClean="0"/>
              <a:t> Telesales</a:t>
            </a:r>
          </a:p>
          <a:p>
            <a:r>
              <a:rPr lang="en-US" dirty="0" smtClean="0"/>
              <a:t>Inbound Teleservice</a:t>
            </a:r>
          </a:p>
          <a:p>
            <a:pPr lvl="1"/>
            <a:r>
              <a:rPr lang="en-US" dirty="0" smtClean="0">
                <a:solidFill>
                  <a:srgbClr val="C00000"/>
                </a:solidFill>
              </a:rPr>
              <a:t>Knowledge base</a:t>
            </a:r>
          </a:p>
          <a:p>
            <a:r>
              <a:rPr lang="en-US" dirty="0" smtClean="0"/>
              <a:t>Information </a:t>
            </a:r>
            <a:r>
              <a:rPr lang="en-US" dirty="0"/>
              <a:t>Help </a:t>
            </a:r>
            <a:r>
              <a:rPr lang="en-US" dirty="0" smtClean="0"/>
              <a:t>Desk</a:t>
            </a:r>
          </a:p>
          <a:p>
            <a:r>
              <a:rPr lang="en-US" dirty="0" smtClean="0"/>
              <a:t>Live Chat</a:t>
            </a:r>
          </a:p>
          <a:p>
            <a:pPr lvl="1"/>
            <a:r>
              <a:rPr lang="en-US" dirty="0" smtClean="0">
                <a:solidFill>
                  <a:srgbClr val="C00000"/>
                </a:solidFill>
              </a:rPr>
              <a:t>Natural language processing</a:t>
            </a:r>
            <a:endParaRPr lang="en-US" dirty="0">
              <a:solidFill>
                <a:srgbClr val="C0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4" y="2162545"/>
            <a:ext cx="2943225" cy="25329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4372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76201"/>
            <a:ext cx="8153399" cy="1015999"/>
          </a:xfrm>
        </p:spPr>
        <p:txBody>
          <a:bodyPr/>
          <a:lstStyle/>
          <a:p>
            <a:r>
              <a:rPr lang="en-US" dirty="0"/>
              <a:t>Live </a:t>
            </a:r>
            <a:r>
              <a:rPr lang="en-US" dirty="0" smtClean="0"/>
              <a:t>Chat</a:t>
            </a:r>
            <a:endParaRPr lang="en-US" dirty="0"/>
          </a:p>
        </p:txBody>
      </p:sp>
      <p:sp>
        <p:nvSpPr>
          <p:cNvPr id="3" name="Slide Number Placeholder 2"/>
          <p:cNvSpPr>
            <a:spLocks noGrp="1"/>
          </p:cNvSpPr>
          <p:nvPr>
            <p:ph type="sldNum" sz="quarter" idx="12"/>
          </p:nvPr>
        </p:nvSpPr>
        <p:spPr/>
        <p:txBody>
          <a:bodyPr/>
          <a:lstStyle/>
          <a:p>
            <a:fld id="{AC392DC9-9688-4E44-A90B-C333AD8FEA09}" type="slidenum">
              <a:rPr lang="en-US" smtClean="0"/>
              <a:pPr/>
              <a:t>17</a:t>
            </a:fld>
            <a:endParaRPr lang="en-US" dirty="0"/>
          </a:p>
        </p:txBody>
      </p:sp>
      <p:sp>
        <p:nvSpPr>
          <p:cNvPr id="4" name="Content Placeholder 3"/>
          <p:cNvSpPr>
            <a:spLocks noGrp="1"/>
          </p:cNvSpPr>
          <p:nvPr>
            <p:ph sz="quarter" idx="15"/>
          </p:nvPr>
        </p:nvSpPr>
        <p:spPr/>
        <p:txBody>
          <a:bodyPr/>
          <a:lstStyle/>
          <a:p>
            <a:endParaRPr lang="en-US"/>
          </a:p>
        </p:txBody>
      </p:sp>
      <p:pic>
        <p:nvPicPr>
          <p:cNvPr id="5" name="Picture 4"/>
          <p:cNvPicPr>
            <a:picLocks noChangeAspect="1"/>
          </p:cNvPicPr>
          <p:nvPr/>
        </p:nvPicPr>
        <p:blipFill>
          <a:blip r:embed="rId2"/>
          <a:stretch>
            <a:fillRect/>
          </a:stretch>
        </p:blipFill>
        <p:spPr>
          <a:xfrm>
            <a:off x="723900" y="1228725"/>
            <a:ext cx="7696200" cy="5629275"/>
          </a:xfrm>
          <a:prstGeom prst="rect">
            <a:avLst/>
          </a:prstGeom>
        </p:spPr>
      </p:pic>
    </p:spTree>
    <p:extLst>
      <p:ext uri="{BB962C8B-B14F-4D97-AF65-F5344CB8AC3E}">
        <p14:creationId xmlns:p14="http://schemas.microsoft.com/office/powerpoint/2010/main" val="2016986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a:t>Customer Facing Applications: </a:t>
            </a:r>
            <a:r>
              <a:rPr lang="en-US" dirty="0" smtClean="0"/>
              <a:t> Sales </a:t>
            </a:r>
            <a:r>
              <a:rPr lang="en-US" dirty="0"/>
              <a:t>Force </a:t>
            </a:r>
            <a:r>
              <a:rPr lang="en-US" dirty="0" smtClean="0"/>
              <a:t>Automation</a:t>
            </a:r>
            <a:endParaRPr lang="en-US" dirty="0"/>
          </a:p>
        </p:txBody>
      </p:sp>
      <p:sp>
        <p:nvSpPr>
          <p:cNvPr id="5" name="Content Placeholder 4"/>
          <p:cNvSpPr>
            <a:spLocks noGrp="1"/>
          </p:cNvSpPr>
          <p:nvPr>
            <p:ph sz="quarter" idx="15"/>
          </p:nvPr>
        </p:nvSpPr>
        <p:spPr/>
        <p:txBody>
          <a:bodyPr>
            <a:normAutofit/>
          </a:bodyPr>
          <a:lstStyle/>
          <a:p>
            <a:r>
              <a:rPr lang="en-US" dirty="0"/>
              <a:t>Contact Management </a:t>
            </a:r>
            <a:r>
              <a:rPr lang="en-US" dirty="0" smtClean="0"/>
              <a:t>System</a:t>
            </a:r>
          </a:p>
          <a:p>
            <a:pPr lvl="1"/>
            <a:r>
              <a:rPr lang="en-US" dirty="0">
                <a:solidFill>
                  <a:srgbClr val="C00000"/>
                </a:solidFill>
              </a:rPr>
              <a:t> N</a:t>
            </a:r>
            <a:r>
              <a:rPr lang="en-US" dirty="0" smtClean="0">
                <a:solidFill>
                  <a:srgbClr val="C00000"/>
                </a:solidFill>
              </a:rPr>
              <a:t>o redundant calls </a:t>
            </a:r>
          </a:p>
          <a:p>
            <a:r>
              <a:rPr lang="en-US" dirty="0" smtClean="0"/>
              <a:t>Sales </a:t>
            </a:r>
            <a:r>
              <a:rPr lang="en-US" dirty="0"/>
              <a:t>Lead Tracking </a:t>
            </a:r>
            <a:r>
              <a:rPr lang="en-US" dirty="0" smtClean="0"/>
              <a:t>System</a:t>
            </a:r>
          </a:p>
          <a:p>
            <a:pPr lvl="1"/>
            <a:r>
              <a:rPr lang="en-US" dirty="0" smtClean="0">
                <a:solidFill>
                  <a:srgbClr val="C00000"/>
                </a:solidFill>
              </a:rPr>
              <a:t>ID </a:t>
            </a:r>
            <a:r>
              <a:rPr lang="en-US" dirty="0" err="1" smtClean="0">
                <a:solidFill>
                  <a:srgbClr val="C00000"/>
                </a:solidFill>
              </a:rPr>
              <a:t>cust</a:t>
            </a:r>
            <a:r>
              <a:rPr lang="en-US" dirty="0" smtClean="0">
                <a:solidFill>
                  <a:srgbClr val="C00000"/>
                </a:solidFill>
              </a:rPr>
              <a:t> who are likely to purchase a </a:t>
            </a:r>
            <a:r>
              <a:rPr lang="en-US" dirty="0" err="1" smtClean="0">
                <a:solidFill>
                  <a:srgbClr val="C00000"/>
                </a:solidFill>
              </a:rPr>
              <a:t>pdt</a:t>
            </a:r>
            <a:endParaRPr lang="en-US" dirty="0" smtClean="0">
              <a:solidFill>
                <a:srgbClr val="C00000"/>
              </a:solidFill>
            </a:endParaRPr>
          </a:p>
          <a:p>
            <a:r>
              <a:rPr lang="en-US" dirty="0" smtClean="0"/>
              <a:t>Sales </a:t>
            </a:r>
            <a:r>
              <a:rPr lang="en-US" dirty="0"/>
              <a:t>Forecasting </a:t>
            </a:r>
            <a:r>
              <a:rPr lang="en-US" dirty="0" smtClean="0"/>
              <a:t>System</a:t>
            </a:r>
          </a:p>
          <a:p>
            <a:r>
              <a:rPr lang="en-US" dirty="0" smtClean="0"/>
              <a:t>Product </a:t>
            </a:r>
            <a:r>
              <a:rPr lang="en-US" dirty="0"/>
              <a:t>Knowledge </a:t>
            </a:r>
            <a:r>
              <a:rPr lang="en-US" dirty="0" smtClean="0"/>
              <a:t>System</a:t>
            </a:r>
          </a:p>
          <a:p>
            <a:r>
              <a:rPr lang="en-US" dirty="0" smtClean="0"/>
              <a:t>Configurator</a:t>
            </a:r>
          </a:p>
          <a:p>
            <a:pPr lvl="1"/>
            <a:r>
              <a:rPr lang="en-US" dirty="0" smtClean="0">
                <a:solidFill>
                  <a:srgbClr val="C00000"/>
                </a:solidFill>
              </a:rPr>
              <a:t>“Build your own (PC; NIKE; …)”</a:t>
            </a:r>
            <a:endParaRPr lang="en-US" dirty="0">
              <a:solidFill>
                <a:srgbClr val="C00000"/>
              </a:solidFill>
            </a:endParaRPr>
          </a:p>
        </p:txBody>
      </p:sp>
    </p:spTree>
    <p:extLst>
      <p:ext uri="{BB962C8B-B14F-4D97-AF65-F5344CB8AC3E}">
        <p14:creationId xmlns:p14="http://schemas.microsoft.com/office/powerpoint/2010/main" val="2973583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a:t>Customer Facing Applications: </a:t>
            </a:r>
            <a:r>
              <a:rPr lang="en-US" dirty="0" smtClean="0"/>
              <a:t>Marketing</a:t>
            </a:r>
            <a:endParaRPr lang="en-US" dirty="0"/>
          </a:p>
        </p:txBody>
      </p:sp>
      <p:sp>
        <p:nvSpPr>
          <p:cNvPr id="5" name="Content Placeholder 4"/>
          <p:cNvSpPr>
            <a:spLocks noGrp="1"/>
          </p:cNvSpPr>
          <p:nvPr>
            <p:ph sz="quarter" idx="15"/>
          </p:nvPr>
        </p:nvSpPr>
        <p:spPr/>
        <p:txBody>
          <a:bodyPr>
            <a:normAutofit/>
          </a:bodyPr>
          <a:lstStyle/>
          <a:p>
            <a:r>
              <a:rPr lang="en-US" dirty="0"/>
              <a:t>Data </a:t>
            </a:r>
            <a:r>
              <a:rPr lang="en-US" dirty="0" smtClean="0"/>
              <a:t>Mining</a:t>
            </a:r>
          </a:p>
          <a:p>
            <a:r>
              <a:rPr lang="en-US" dirty="0" smtClean="0"/>
              <a:t>Cross-Selling</a:t>
            </a:r>
          </a:p>
          <a:p>
            <a:r>
              <a:rPr lang="en-US" dirty="0" smtClean="0"/>
              <a:t>Upselling</a:t>
            </a:r>
          </a:p>
          <a:p>
            <a:r>
              <a:rPr lang="en-US" dirty="0" smtClean="0"/>
              <a:t>Bundling</a:t>
            </a:r>
            <a:endParaRPr lang="en-US" dirty="0"/>
          </a:p>
        </p:txBody>
      </p:sp>
    </p:spTree>
    <p:extLst>
      <p:ext uri="{BB962C8B-B14F-4D97-AF65-F5344CB8AC3E}">
        <p14:creationId xmlns:p14="http://schemas.microsoft.com/office/powerpoint/2010/main" val="930626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Defining </a:t>
            </a:r>
            <a:r>
              <a:rPr lang="en-US" dirty="0"/>
              <a:t>Customer Relationship Management</a:t>
            </a:r>
          </a:p>
          <a:p>
            <a:r>
              <a:rPr lang="en-US" dirty="0"/>
              <a:t>Operational Customer Relationship Management Systems</a:t>
            </a:r>
          </a:p>
          <a:p>
            <a:r>
              <a:rPr lang="en-US" dirty="0"/>
              <a:t>Analytical Customer Relationship Management Systems</a:t>
            </a:r>
          </a:p>
          <a:p>
            <a:r>
              <a:rPr lang="en-US" dirty="0"/>
              <a:t>Other Types of Customer Relationship Management Systems</a:t>
            </a:r>
          </a:p>
        </p:txBody>
      </p:sp>
    </p:spTree>
    <p:extLst>
      <p:ext uri="{BB962C8B-B14F-4D97-AF65-F5344CB8AC3E}">
        <p14:creationId xmlns:p14="http://schemas.microsoft.com/office/powerpoint/2010/main" val="2771260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a:t>Customer Facing Applications: </a:t>
            </a:r>
            <a:r>
              <a:rPr lang="en-US" dirty="0" smtClean="0"/>
              <a:t>Campaign Management</a:t>
            </a:r>
            <a:endParaRPr lang="en-US" dirty="0"/>
          </a:p>
        </p:txBody>
      </p:sp>
      <p:sp>
        <p:nvSpPr>
          <p:cNvPr id="5" name="Content Placeholder 4"/>
          <p:cNvSpPr>
            <a:spLocks noGrp="1"/>
          </p:cNvSpPr>
          <p:nvPr>
            <p:ph sz="quarter" idx="15"/>
          </p:nvPr>
        </p:nvSpPr>
        <p:spPr/>
        <p:txBody>
          <a:bodyPr/>
          <a:lstStyle/>
          <a:p>
            <a:r>
              <a:rPr lang="en-US" dirty="0" smtClean="0"/>
              <a:t>Campaign Planning</a:t>
            </a:r>
          </a:p>
          <a:p>
            <a:pPr lvl="1"/>
            <a:r>
              <a:rPr lang="en-US" dirty="0" smtClean="0"/>
              <a:t>Right messages</a:t>
            </a:r>
          </a:p>
          <a:p>
            <a:pPr lvl="1"/>
            <a:r>
              <a:rPr lang="en-US" dirty="0" smtClean="0"/>
              <a:t>Right people            </a:t>
            </a:r>
            <a:r>
              <a:rPr lang="en-US" dirty="0" smtClean="0">
                <a:solidFill>
                  <a:srgbClr val="C00000"/>
                </a:solidFill>
              </a:rPr>
              <a:t>Analytical CRM</a:t>
            </a:r>
          </a:p>
          <a:p>
            <a:pPr lvl="1"/>
            <a:r>
              <a:rPr lang="en-US" dirty="0" smtClean="0"/>
              <a:t>Right channels</a:t>
            </a:r>
          </a:p>
          <a:p>
            <a:pPr lvl="1"/>
            <a:r>
              <a:rPr lang="en-US" dirty="0" smtClean="0"/>
              <a:t>Marketing communications opt-out</a:t>
            </a:r>
            <a:endParaRPr lang="en-US" dirty="0"/>
          </a:p>
        </p:txBody>
      </p:sp>
      <p:sp>
        <p:nvSpPr>
          <p:cNvPr id="2" name="Right Brace 1"/>
          <p:cNvSpPr/>
          <p:nvPr/>
        </p:nvSpPr>
        <p:spPr>
          <a:xfrm>
            <a:off x="4191000" y="2057400"/>
            <a:ext cx="685800" cy="1371600"/>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2764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 y="76201"/>
            <a:ext cx="8839200" cy="1066800"/>
          </a:xfrm>
        </p:spPr>
        <p:txBody>
          <a:bodyPr>
            <a:normAutofit/>
          </a:bodyPr>
          <a:lstStyle/>
          <a:p>
            <a:r>
              <a:rPr lang="en-US" sz="3700" b="1" dirty="0" smtClean="0"/>
              <a:t>Customer Touching Applications</a:t>
            </a:r>
            <a:endParaRPr lang="en-US" sz="3700" b="1" dirty="0"/>
          </a:p>
        </p:txBody>
      </p:sp>
      <p:sp>
        <p:nvSpPr>
          <p:cNvPr id="6" name="Content Placeholder 5"/>
          <p:cNvSpPr>
            <a:spLocks noGrp="1"/>
          </p:cNvSpPr>
          <p:nvPr>
            <p:ph sz="quarter" idx="15"/>
          </p:nvPr>
        </p:nvSpPr>
        <p:spPr>
          <a:xfrm>
            <a:off x="381000" y="1464212"/>
            <a:ext cx="8229600" cy="5165188"/>
          </a:xfrm>
        </p:spPr>
        <p:txBody>
          <a:bodyPr>
            <a:normAutofit fontScale="92500" lnSpcReduction="20000"/>
          </a:bodyPr>
          <a:lstStyle/>
          <a:p>
            <a:r>
              <a:rPr lang="en-US" dirty="0" smtClean="0"/>
              <a:t>Search &amp; Comparison Capabilities</a:t>
            </a:r>
          </a:p>
          <a:p>
            <a:r>
              <a:rPr lang="en-US" dirty="0" smtClean="0"/>
              <a:t>Technical </a:t>
            </a:r>
            <a:r>
              <a:rPr lang="en-US" dirty="0"/>
              <a:t>and Other Information and </a:t>
            </a:r>
            <a:r>
              <a:rPr lang="en-US" dirty="0" smtClean="0"/>
              <a:t>Services</a:t>
            </a:r>
          </a:p>
          <a:p>
            <a:r>
              <a:rPr lang="en-US" dirty="0" smtClean="0"/>
              <a:t>Customized </a:t>
            </a:r>
            <a:r>
              <a:rPr lang="en-US" dirty="0"/>
              <a:t>Products and </a:t>
            </a:r>
            <a:r>
              <a:rPr lang="en-US" dirty="0" smtClean="0"/>
              <a:t>Services</a:t>
            </a:r>
          </a:p>
          <a:p>
            <a:r>
              <a:rPr lang="en-US" dirty="0" smtClean="0"/>
              <a:t>Mass Customization</a:t>
            </a:r>
          </a:p>
          <a:p>
            <a:r>
              <a:rPr lang="en-US" dirty="0" smtClean="0"/>
              <a:t>Personalized </a:t>
            </a:r>
            <a:r>
              <a:rPr lang="en-US" dirty="0"/>
              <a:t>Web </a:t>
            </a:r>
            <a:r>
              <a:rPr lang="en-US" dirty="0" smtClean="0"/>
              <a:t>Pages</a:t>
            </a:r>
          </a:p>
          <a:p>
            <a:r>
              <a:rPr lang="en-US" dirty="0" smtClean="0"/>
              <a:t>Frequently </a:t>
            </a:r>
            <a:r>
              <a:rPr lang="en-US" dirty="0"/>
              <a:t>Asked Questions (</a:t>
            </a:r>
            <a:r>
              <a:rPr lang="en-US" dirty="0" smtClean="0"/>
              <a:t>FAQs)</a:t>
            </a:r>
            <a:endParaRPr lang="en-US" dirty="0"/>
          </a:p>
          <a:p>
            <a:r>
              <a:rPr lang="en-US" dirty="0"/>
              <a:t>E-mail and Automated </a:t>
            </a:r>
            <a:r>
              <a:rPr lang="en-US" dirty="0" smtClean="0"/>
              <a:t>Response</a:t>
            </a:r>
          </a:p>
          <a:p>
            <a:r>
              <a:rPr lang="en-US" dirty="0" smtClean="0"/>
              <a:t>Loyalty Programs</a:t>
            </a:r>
          </a:p>
          <a:p>
            <a:r>
              <a:rPr lang="en-US" sz="3300" b="1" dirty="0" smtClean="0">
                <a:solidFill>
                  <a:srgbClr val="C00000"/>
                </a:solidFill>
              </a:rPr>
              <a:t>Customers can use these to help themselves</a:t>
            </a:r>
            <a:endParaRPr lang="en-US" sz="3300" b="1" dirty="0">
              <a:solidFill>
                <a:srgbClr val="C00000"/>
              </a:solidFill>
            </a:endParaRPr>
          </a:p>
        </p:txBody>
      </p:sp>
    </p:spTree>
    <p:extLst>
      <p:ext uri="{BB962C8B-B14F-4D97-AF65-F5344CB8AC3E}">
        <p14:creationId xmlns:p14="http://schemas.microsoft.com/office/powerpoint/2010/main" val="281666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85000" lnSpcReduction="10000"/>
          </a:bodyPr>
          <a:lstStyle/>
          <a:p>
            <a:r>
              <a:rPr lang="en-US" dirty="0" smtClean="0"/>
              <a:t>Analytical Customer Relationship Management (CRM) Systems</a:t>
            </a:r>
            <a:endParaRPr lang="en-US" dirty="0"/>
          </a:p>
        </p:txBody>
      </p:sp>
      <p:sp>
        <p:nvSpPr>
          <p:cNvPr id="5" name="Text Placeholder 4"/>
          <p:cNvSpPr>
            <a:spLocks noGrp="1"/>
          </p:cNvSpPr>
          <p:nvPr>
            <p:ph type="body" sz="quarter" idx="14"/>
          </p:nvPr>
        </p:nvSpPr>
        <p:spPr/>
        <p:txBody>
          <a:bodyPr/>
          <a:lstStyle/>
          <a:p>
            <a:r>
              <a:rPr lang="en-US" dirty="0" smtClean="0"/>
              <a:t>12.3</a:t>
            </a:r>
            <a:endParaRPr lang="en-US" dirty="0"/>
          </a:p>
        </p:txBody>
      </p:sp>
      <p:sp>
        <p:nvSpPr>
          <p:cNvPr id="6" name="Content Placeholder 5"/>
          <p:cNvSpPr>
            <a:spLocks noGrp="1"/>
          </p:cNvSpPr>
          <p:nvPr>
            <p:ph sz="quarter" idx="15"/>
          </p:nvPr>
        </p:nvSpPr>
        <p:spPr/>
        <p:txBody>
          <a:bodyPr>
            <a:normAutofit fontScale="85000" lnSpcReduction="10000"/>
          </a:bodyPr>
          <a:lstStyle/>
          <a:p>
            <a:pPr marL="0" indent="0">
              <a:buNone/>
            </a:pPr>
            <a:r>
              <a:rPr lang="en-US" b="1" dirty="0"/>
              <a:t>Analytical CRM Systems Analyze Customer Data for:</a:t>
            </a:r>
          </a:p>
          <a:p>
            <a:r>
              <a:rPr lang="en-US" dirty="0" smtClean="0"/>
              <a:t>Targeted </a:t>
            </a:r>
            <a:r>
              <a:rPr lang="en-US" dirty="0"/>
              <a:t>marketing campaigns</a:t>
            </a:r>
          </a:p>
          <a:p>
            <a:r>
              <a:rPr lang="en-US" dirty="0"/>
              <a:t>Increasing customer acquisition, cross-selling, and upselling</a:t>
            </a:r>
          </a:p>
          <a:p>
            <a:r>
              <a:rPr lang="en-US" dirty="0" smtClean="0"/>
              <a:t>Products </a:t>
            </a:r>
            <a:r>
              <a:rPr lang="en-US" dirty="0"/>
              <a:t>and services </a:t>
            </a:r>
            <a:r>
              <a:rPr lang="en-US" dirty="0" smtClean="0"/>
              <a:t>decision support </a:t>
            </a:r>
          </a:p>
          <a:p>
            <a:r>
              <a:rPr lang="en-US" dirty="0" smtClean="0"/>
              <a:t>Financial forecasting</a:t>
            </a:r>
          </a:p>
          <a:p>
            <a:r>
              <a:rPr lang="en-US" dirty="0" smtClean="0"/>
              <a:t>Customer </a:t>
            </a:r>
            <a:r>
              <a:rPr lang="en-US" dirty="0"/>
              <a:t>profitability analysis</a:t>
            </a:r>
          </a:p>
          <a:p>
            <a:endParaRPr lang="en-US" dirty="0" smtClean="0"/>
          </a:p>
          <a:p>
            <a:endParaRPr lang="en-US" dirty="0" smtClean="0"/>
          </a:p>
          <a:p>
            <a:endParaRPr lang="en-US" dirty="0"/>
          </a:p>
        </p:txBody>
      </p:sp>
    </p:spTree>
    <p:extLst>
      <p:ext uri="{BB962C8B-B14F-4D97-AF65-F5344CB8AC3E}">
        <p14:creationId xmlns:p14="http://schemas.microsoft.com/office/powerpoint/2010/main" val="155266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77500" lnSpcReduction="20000"/>
          </a:bodyPr>
          <a:lstStyle/>
          <a:p>
            <a:r>
              <a:rPr lang="en-US" dirty="0" smtClean="0"/>
              <a:t>Figure 12.3: Relationship Between Operational CRM &amp; Analytical CRM</a:t>
            </a:r>
            <a:endParaRPr lang="en-US" dirty="0"/>
          </a:p>
        </p:txBody>
      </p:sp>
      <p:pic>
        <p:nvPicPr>
          <p:cNvPr id="614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763000" cy="4685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ular Callout 1"/>
          <p:cNvSpPr/>
          <p:nvPr/>
        </p:nvSpPr>
        <p:spPr>
          <a:xfrm>
            <a:off x="1600200" y="914400"/>
            <a:ext cx="6324600" cy="533400"/>
          </a:xfrm>
          <a:prstGeom prst="wedgeRoundRectCallout">
            <a:avLst>
              <a:gd name="adj1" fmla="val 20281"/>
              <a:gd name="adj2" fmla="val 137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What’s missing here?</a:t>
            </a:r>
            <a:endParaRPr lang="en-US" sz="3600" b="1" dirty="0"/>
          </a:p>
        </p:txBody>
      </p:sp>
    </p:spTree>
    <p:extLst>
      <p:ext uri="{BB962C8B-B14F-4D97-AF65-F5344CB8AC3E}">
        <p14:creationId xmlns:p14="http://schemas.microsoft.com/office/powerpoint/2010/main" val="4016662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r>
              <a:rPr lang="en-US" dirty="0" smtClean="0"/>
              <a:t>Other Types of Customer Relationship Management Systems</a:t>
            </a:r>
            <a:endParaRPr lang="en-US" dirty="0"/>
          </a:p>
        </p:txBody>
      </p:sp>
      <p:sp>
        <p:nvSpPr>
          <p:cNvPr id="5" name="Text Placeholder 4"/>
          <p:cNvSpPr>
            <a:spLocks noGrp="1"/>
          </p:cNvSpPr>
          <p:nvPr>
            <p:ph type="body" sz="quarter" idx="14"/>
          </p:nvPr>
        </p:nvSpPr>
        <p:spPr/>
        <p:txBody>
          <a:bodyPr/>
          <a:lstStyle/>
          <a:p>
            <a:r>
              <a:rPr lang="en-US" dirty="0" smtClean="0"/>
              <a:t>12.4</a:t>
            </a:r>
            <a:endParaRPr lang="en-US" dirty="0"/>
          </a:p>
        </p:txBody>
      </p:sp>
      <p:sp>
        <p:nvSpPr>
          <p:cNvPr id="6" name="Content Placeholder 5"/>
          <p:cNvSpPr>
            <a:spLocks noGrp="1"/>
          </p:cNvSpPr>
          <p:nvPr>
            <p:ph sz="quarter" idx="15"/>
          </p:nvPr>
        </p:nvSpPr>
        <p:spPr>
          <a:xfrm>
            <a:off x="838200" y="2438400"/>
            <a:ext cx="7772400" cy="3810000"/>
          </a:xfrm>
        </p:spPr>
        <p:txBody>
          <a:bodyPr>
            <a:normAutofit lnSpcReduction="10000"/>
          </a:bodyPr>
          <a:lstStyle/>
          <a:p>
            <a:r>
              <a:rPr lang="en-US" dirty="0" smtClean="0"/>
              <a:t>On-Demand CRM Systems</a:t>
            </a:r>
          </a:p>
          <a:p>
            <a:r>
              <a:rPr lang="en-US" dirty="0" smtClean="0"/>
              <a:t>Mobile CRM Systems</a:t>
            </a:r>
          </a:p>
          <a:p>
            <a:r>
              <a:rPr lang="en-US" dirty="0" smtClean="0"/>
              <a:t>Open-Source CRM Systems</a:t>
            </a:r>
          </a:p>
          <a:p>
            <a:r>
              <a:rPr lang="en-US" dirty="0" smtClean="0"/>
              <a:t>Social CRM</a:t>
            </a:r>
          </a:p>
          <a:p>
            <a:endParaRPr lang="en-US" dirty="0"/>
          </a:p>
          <a:p>
            <a:r>
              <a:rPr lang="en-US" sz="3600" b="1" dirty="0" smtClean="0">
                <a:solidFill>
                  <a:srgbClr val="C00000"/>
                </a:solidFill>
              </a:rPr>
              <a:t>Comment: the title of this section</a:t>
            </a:r>
          </a:p>
          <a:p>
            <a:endParaRPr lang="en-US" dirty="0" smtClean="0"/>
          </a:p>
          <a:p>
            <a:endParaRPr lang="en-US" dirty="0" smtClean="0"/>
          </a:p>
          <a:p>
            <a:endParaRPr lang="en-US" dirty="0"/>
          </a:p>
        </p:txBody>
      </p:sp>
    </p:spTree>
    <p:extLst>
      <p:ext uri="{BB962C8B-B14F-4D97-AF65-F5344CB8AC3E}">
        <p14:creationId xmlns:p14="http://schemas.microsoft.com/office/powerpoint/2010/main" val="35110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On-Demand CRM </a:t>
            </a:r>
            <a:r>
              <a:rPr lang="en-US" dirty="0" smtClean="0"/>
              <a:t>Systems</a:t>
            </a:r>
            <a:endParaRPr lang="en-US" dirty="0"/>
          </a:p>
        </p:txBody>
      </p:sp>
      <p:sp>
        <p:nvSpPr>
          <p:cNvPr id="6" name="Content Placeholder 5"/>
          <p:cNvSpPr>
            <a:spLocks noGrp="1"/>
          </p:cNvSpPr>
          <p:nvPr>
            <p:ph sz="quarter" idx="15"/>
          </p:nvPr>
        </p:nvSpPr>
        <p:spPr/>
        <p:txBody>
          <a:bodyPr/>
          <a:lstStyle/>
          <a:p>
            <a:r>
              <a:rPr lang="en-US" dirty="0" smtClean="0"/>
              <a:t>On-Premise CRM Systems versus On-Demand CRM Systems</a:t>
            </a:r>
          </a:p>
          <a:p>
            <a:r>
              <a:rPr lang="en-US" dirty="0" smtClean="0"/>
              <a:t>Benefits of On-Demand CRM Systems</a:t>
            </a:r>
          </a:p>
          <a:p>
            <a:r>
              <a:rPr lang="en-US" dirty="0" smtClean="0"/>
              <a:t>Potential Problems with On-Demand CRM Systems</a:t>
            </a:r>
            <a:endParaRPr lang="en-US" dirty="0"/>
          </a:p>
        </p:txBody>
      </p:sp>
    </p:spTree>
    <p:extLst>
      <p:ext uri="{BB962C8B-B14F-4D97-AF65-F5344CB8AC3E}">
        <p14:creationId xmlns:p14="http://schemas.microsoft.com/office/powerpoint/2010/main" val="1485589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On-Demand CRM Systems: Benefits</a:t>
            </a:r>
            <a:endParaRPr lang="en-US" dirty="0"/>
          </a:p>
        </p:txBody>
      </p:sp>
      <p:sp>
        <p:nvSpPr>
          <p:cNvPr id="5" name="Content Placeholder 4"/>
          <p:cNvSpPr>
            <a:spLocks noGrp="1"/>
          </p:cNvSpPr>
          <p:nvPr>
            <p:ph sz="quarter" idx="15"/>
          </p:nvPr>
        </p:nvSpPr>
        <p:spPr/>
        <p:txBody>
          <a:bodyPr/>
          <a:lstStyle/>
          <a:p>
            <a:r>
              <a:rPr lang="en-US" dirty="0" smtClean="0"/>
              <a:t>Reduced cost when compared to purchasing the system</a:t>
            </a:r>
          </a:p>
          <a:p>
            <a:r>
              <a:rPr lang="en-US" dirty="0" smtClean="0"/>
              <a:t>Reduced maintenance costs</a:t>
            </a:r>
          </a:p>
          <a:p>
            <a:r>
              <a:rPr lang="en-US" dirty="0" smtClean="0"/>
              <a:t>Employees only need to know how to access and utilize the system</a:t>
            </a:r>
            <a:endParaRPr lang="en-US" dirty="0"/>
          </a:p>
        </p:txBody>
      </p:sp>
    </p:spTree>
    <p:extLst>
      <p:ext uri="{BB962C8B-B14F-4D97-AF65-F5344CB8AC3E}">
        <p14:creationId xmlns:p14="http://schemas.microsoft.com/office/powerpoint/2010/main" val="2705246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On-Demand CRM Systems: Potential Problems</a:t>
            </a:r>
            <a:endParaRPr lang="en-US" dirty="0"/>
          </a:p>
        </p:txBody>
      </p:sp>
      <p:sp>
        <p:nvSpPr>
          <p:cNvPr id="5" name="Content Placeholder 4"/>
          <p:cNvSpPr>
            <a:spLocks noGrp="1"/>
          </p:cNvSpPr>
          <p:nvPr>
            <p:ph sz="quarter" idx="15"/>
          </p:nvPr>
        </p:nvSpPr>
        <p:spPr/>
        <p:txBody>
          <a:bodyPr>
            <a:normAutofit/>
          </a:bodyPr>
          <a:lstStyle/>
          <a:p>
            <a:pPr marL="171450" indent="-171450"/>
            <a:r>
              <a:rPr lang="en-US" dirty="0"/>
              <a:t>Unreliable vendors</a:t>
            </a:r>
          </a:p>
          <a:p>
            <a:pPr marL="171450" indent="-171450"/>
            <a:r>
              <a:rPr lang="en-US" dirty="0"/>
              <a:t>Hosted software difficult to modify</a:t>
            </a:r>
          </a:p>
          <a:p>
            <a:pPr marL="171450" indent="-171450"/>
            <a:r>
              <a:rPr lang="en-US" dirty="0"/>
              <a:t>Upgrades only </a:t>
            </a:r>
            <a:r>
              <a:rPr lang="en-US" dirty="0" smtClean="0"/>
              <a:t>through </a:t>
            </a:r>
            <a:r>
              <a:rPr lang="en-US" dirty="0"/>
              <a:t>the vendor</a:t>
            </a:r>
          </a:p>
          <a:p>
            <a:pPr marL="171450" indent="-171450"/>
            <a:r>
              <a:rPr lang="en-US" dirty="0"/>
              <a:t>Difficult </a:t>
            </a:r>
            <a:r>
              <a:rPr lang="en-US" dirty="0" smtClean="0"/>
              <a:t>integration with </a:t>
            </a:r>
            <a:r>
              <a:rPr lang="en-US" dirty="0"/>
              <a:t>organization’s existing software</a:t>
            </a:r>
          </a:p>
          <a:p>
            <a:pPr marL="171450" indent="-171450"/>
            <a:r>
              <a:rPr lang="en-US" dirty="0"/>
              <a:t>Information security </a:t>
            </a:r>
            <a:r>
              <a:rPr lang="en-US" dirty="0" smtClean="0"/>
              <a:t>&amp; privacy risks</a:t>
            </a:r>
            <a:endParaRPr lang="en-US" dirty="0"/>
          </a:p>
        </p:txBody>
      </p:sp>
    </p:spTree>
    <p:extLst>
      <p:ext uri="{BB962C8B-B14F-4D97-AF65-F5344CB8AC3E}">
        <p14:creationId xmlns:p14="http://schemas.microsoft.com/office/powerpoint/2010/main" val="262253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Open-Source </a:t>
            </a:r>
            <a:r>
              <a:rPr lang="en-US" dirty="0"/>
              <a:t>CRM </a:t>
            </a:r>
            <a:r>
              <a:rPr lang="en-US" dirty="0" smtClean="0"/>
              <a:t>Systems</a:t>
            </a:r>
            <a:endParaRPr lang="en-US" dirty="0"/>
          </a:p>
        </p:txBody>
      </p:sp>
      <p:sp>
        <p:nvSpPr>
          <p:cNvPr id="6" name="Content Placeholder 5"/>
          <p:cNvSpPr>
            <a:spLocks noGrp="1"/>
          </p:cNvSpPr>
          <p:nvPr>
            <p:ph sz="quarter" idx="15"/>
          </p:nvPr>
        </p:nvSpPr>
        <p:spPr/>
        <p:txBody>
          <a:bodyPr>
            <a:normAutofit/>
          </a:bodyPr>
          <a:lstStyle/>
          <a:p>
            <a:r>
              <a:rPr lang="en-US" dirty="0" smtClean="0"/>
              <a:t>Benefits of Open-Source CRM Systems</a:t>
            </a:r>
          </a:p>
          <a:p>
            <a:r>
              <a:rPr lang="en-US" dirty="0" smtClean="0"/>
              <a:t>Disadvantages of Open-Source CRM Systems</a:t>
            </a:r>
          </a:p>
          <a:p>
            <a:r>
              <a:rPr lang="en-US" dirty="0" smtClean="0"/>
              <a:t>Examples</a:t>
            </a:r>
          </a:p>
        </p:txBody>
      </p:sp>
    </p:spTree>
    <p:extLst>
      <p:ext uri="{BB962C8B-B14F-4D97-AF65-F5344CB8AC3E}">
        <p14:creationId xmlns:p14="http://schemas.microsoft.com/office/powerpoint/2010/main" val="2034807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Open-Source </a:t>
            </a:r>
            <a:r>
              <a:rPr lang="en-US" dirty="0"/>
              <a:t>CRM </a:t>
            </a:r>
            <a:r>
              <a:rPr lang="en-US" dirty="0" smtClean="0"/>
              <a:t>Systems: Benefits</a:t>
            </a:r>
            <a:endParaRPr lang="en-US" dirty="0"/>
          </a:p>
        </p:txBody>
      </p:sp>
      <p:sp>
        <p:nvSpPr>
          <p:cNvPr id="6" name="Content Placeholder 5"/>
          <p:cNvSpPr>
            <a:spLocks noGrp="1"/>
          </p:cNvSpPr>
          <p:nvPr>
            <p:ph sz="quarter" idx="15"/>
          </p:nvPr>
        </p:nvSpPr>
        <p:spPr/>
        <p:txBody>
          <a:bodyPr>
            <a:normAutofit/>
          </a:bodyPr>
          <a:lstStyle/>
          <a:p>
            <a:r>
              <a:rPr lang="en-US" dirty="0" smtClean="0"/>
              <a:t>Favorable </a:t>
            </a:r>
            <a:r>
              <a:rPr lang="en-US" dirty="0"/>
              <a:t>pricing</a:t>
            </a:r>
          </a:p>
          <a:p>
            <a:r>
              <a:rPr lang="en-US" dirty="0"/>
              <a:t>Wide variety of applications</a:t>
            </a:r>
          </a:p>
          <a:p>
            <a:r>
              <a:rPr lang="en-US" dirty="0"/>
              <a:t>Easy to customize</a:t>
            </a:r>
          </a:p>
          <a:p>
            <a:r>
              <a:rPr lang="en-US" dirty="0"/>
              <a:t>Updates and bug (software error) fixes rapidly distributed</a:t>
            </a:r>
          </a:p>
          <a:p>
            <a:r>
              <a:rPr lang="en-US" dirty="0"/>
              <a:t>Extensive support information available for free</a:t>
            </a:r>
          </a:p>
        </p:txBody>
      </p:sp>
    </p:spTree>
    <p:extLst>
      <p:ext uri="{BB962C8B-B14F-4D97-AF65-F5344CB8AC3E}">
        <p14:creationId xmlns:p14="http://schemas.microsoft.com/office/powerpoint/2010/main" val="85994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Identify the primary functions of both customer relationship management (CRM) and collaborative CRM strategies.</a:t>
            </a:r>
          </a:p>
          <a:p>
            <a:r>
              <a:rPr lang="en-US" dirty="0"/>
              <a:t>Describe how businesses might utilize applications of each of the two major components of operational CRM systems.</a:t>
            </a:r>
          </a:p>
          <a:p>
            <a:r>
              <a:rPr lang="en-US" dirty="0"/>
              <a:t>Discuss the </a:t>
            </a:r>
            <a:r>
              <a:rPr lang="en-US" dirty="0" smtClean="0"/>
              <a:t>benefits </a:t>
            </a:r>
            <a:r>
              <a:rPr lang="en-US" dirty="0"/>
              <a:t>of analytical CRM systems to businesses</a:t>
            </a:r>
            <a:r>
              <a:rPr lang="en-US" dirty="0" smtClean="0"/>
              <a:t>.</a:t>
            </a:r>
          </a:p>
        </p:txBody>
      </p:sp>
      <p:sp>
        <p:nvSpPr>
          <p:cNvPr id="5" name="Subtitle 4"/>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187918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Open-Source </a:t>
            </a:r>
            <a:r>
              <a:rPr lang="en-US" dirty="0"/>
              <a:t>CRM </a:t>
            </a:r>
            <a:r>
              <a:rPr lang="en-US" dirty="0" smtClean="0"/>
              <a:t>Systems: Disadvantages</a:t>
            </a:r>
            <a:endParaRPr lang="en-US" dirty="0"/>
          </a:p>
        </p:txBody>
      </p:sp>
      <p:sp>
        <p:nvSpPr>
          <p:cNvPr id="6" name="Content Placeholder 5"/>
          <p:cNvSpPr>
            <a:spLocks noGrp="1"/>
          </p:cNvSpPr>
          <p:nvPr>
            <p:ph sz="quarter" idx="15"/>
          </p:nvPr>
        </p:nvSpPr>
        <p:spPr/>
        <p:txBody>
          <a:bodyPr>
            <a:normAutofit/>
          </a:bodyPr>
          <a:lstStyle/>
          <a:p>
            <a:r>
              <a:rPr lang="en-US" dirty="0"/>
              <a:t>Risk related to quality control</a:t>
            </a:r>
          </a:p>
          <a:p>
            <a:r>
              <a:rPr lang="en-US" dirty="0" smtClean="0"/>
              <a:t>Company’s </a:t>
            </a:r>
            <a:r>
              <a:rPr lang="en-US" dirty="0"/>
              <a:t>IT platform must match development platform of open-source CRM </a:t>
            </a:r>
            <a:r>
              <a:rPr lang="en-US" dirty="0" smtClean="0"/>
              <a:t>system</a:t>
            </a:r>
            <a:endParaRPr lang="en-US" dirty="0"/>
          </a:p>
        </p:txBody>
      </p:sp>
    </p:spTree>
    <p:extLst>
      <p:ext uri="{BB962C8B-B14F-4D97-AF65-F5344CB8AC3E}">
        <p14:creationId xmlns:p14="http://schemas.microsoft.com/office/powerpoint/2010/main" val="2912422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Open-Source </a:t>
            </a:r>
            <a:r>
              <a:rPr lang="en-US" dirty="0"/>
              <a:t>CRM </a:t>
            </a:r>
            <a:r>
              <a:rPr lang="en-US" dirty="0" smtClean="0"/>
              <a:t>Systems: Examples</a:t>
            </a:r>
            <a:endParaRPr lang="en-US" dirty="0"/>
          </a:p>
        </p:txBody>
      </p:sp>
      <p:sp>
        <p:nvSpPr>
          <p:cNvPr id="6" name="Content Placeholder 5"/>
          <p:cNvSpPr>
            <a:spLocks noGrp="1"/>
          </p:cNvSpPr>
          <p:nvPr>
            <p:ph sz="quarter" idx="15"/>
          </p:nvPr>
        </p:nvSpPr>
        <p:spPr/>
        <p:txBody>
          <a:bodyPr>
            <a:normAutofit/>
          </a:bodyPr>
          <a:lstStyle/>
          <a:p>
            <a:r>
              <a:rPr lang="en-US" dirty="0" err="1" smtClean="0"/>
              <a:t>SugarCRM</a:t>
            </a:r>
            <a:r>
              <a:rPr lang="en-US" dirty="0" smtClean="0"/>
              <a:t> </a:t>
            </a:r>
          </a:p>
          <a:p>
            <a:pPr lvl="1"/>
            <a:r>
              <a:rPr lang="en-US" dirty="0" smtClean="0"/>
              <a:t>(</a:t>
            </a:r>
            <a:r>
              <a:rPr lang="en-US" dirty="0">
                <a:hlinkClick r:id="rId3"/>
              </a:rPr>
              <a:t>www.sugarcrm.com</a:t>
            </a:r>
            <a:r>
              <a:rPr lang="en-US" dirty="0"/>
              <a:t>)</a:t>
            </a:r>
          </a:p>
          <a:p>
            <a:r>
              <a:rPr lang="en-US" dirty="0" err="1" smtClean="0"/>
              <a:t>Concursive</a:t>
            </a:r>
            <a:endParaRPr lang="en-US" dirty="0" smtClean="0"/>
          </a:p>
          <a:p>
            <a:pPr lvl="1"/>
            <a:r>
              <a:rPr lang="en-US" dirty="0" smtClean="0"/>
              <a:t>(</a:t>
            </a:r>
            <a:r>
              <a:rPr lang="en-US" dirty="0" smtClean="0">
                <a:hlinkClick r:id="rId4"/>
              </a:rPr>
              <a:t>www.concursive.com</a:t>
            </a:r>
            <a:r>
              <a:rPr lang="en-US" dirty="0"/>
              <a:t>) </a:t>
            </a:r>
          </a:p>
          <a:p>
            <a:r>
              <a:rPr lang="en-US" dirty="0" err="1" smtClean="0"/>
              <a:t>Vtiger</a:t>
            </a:r>
            <a:endParaRPr lang="en-US" dirty="0" smtClean="0"/>
          </a:p>
          <a:p>
            <a:pPr lvl="1"/>
            <a:r>
              <a:rPr lang="en-US" dirty="0" smtClean="0"/>
              <a:t>(</a:t>
            </a:r>
            <a:r>
              <a:rPr lang="en-US" dirty="0" smtClean="0">
                <a:hlinkClick r:id="rId5"/>
              </a:rPr>
              <a:t>www.vtiger.com</a:t>
            </a:r>
            <a:r>
              <a:rPr lang="en-US" dirty="0"/>
              <a:t>)</a:t>
            </a:r>
          </a:p>
        </p:txBody>
      </p:sp>
    </p:spTree>
    <p:extLst>
      <p:ext uri="{BB962C8B-B14F-4D97-AF65-F5344CB8AC3E}">
        <p14:creationId xmlns:p14="http://schemas.microsoft.com/office/powerpoint/2010/main" val="332573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Social </a:t>
            </a:r>
            <a:r>
              <a:rPr lang="en-US" dirty="0"/>
              <a:t>CRM</a:t>
            </a:r>
          </a:p>
        </p:txBody>
      </p:sp>
      <p:sp>
        <p:nvSpPr>
          <p:cNvPr id="6" name="Content Placeholder 5"/>
          <p:cNvSpPr>
            <a:spLocks noGrp="1"/>
          </p:cNvSpPr>
          <p:nvPr>
            <p:ph sz="quarter" idx="15"/>
          </p:nvPr>
        </p:nvSpPr>
        <p:spPr/>
        <p:txBody>
          <a:bodyPr/>
          <a:lstStyle/>
          <a:p>
            <a:r>
              <a:rPr lang="en-US" dirty="0" smtClean="0"/>
              <a:t>Provides two-way communication between organization &amp; customers</a:t>
            </a:r>
          </a:p>
          <a:p>
            <a:r>
              <a:rPr lang="en-US" dirty="0" smtClean="0"/>
              <a:t>Organizations monitor social media sites and respond accordingly</a:t>
            </a:r>
          </a:p>
          <a:p>
            <a:r>
              <a:rPr lang="en-US" dirty="0" smtClean="0"/>
              <a:t>Customers obtain faster, better customer service</a:t>
            </a:r>
          </a:p>
          <a:p>
            <a:endParaRPr lang="en-US" dirty="0"/>
          </a:p>
        </p:txBody>
      </p:sp>
    </p:spTree>
    <p:extLst>
      <p:ext uri="{BB962C8B-B14F-4D97-AF65-F5344CB8AC3E}">
        <p14:creationId xmlns:p14="http://schemas.microsoft.com/office/powerpoint/2010/main" val="134018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12.2</a:t>
            </a:r>
            <a:endParaRPr lang="en-US" dirty="0"/>
          </a:p>
        </p:txBody>
      </p:sp>
      <p:sp>
        <p:nvSpPr>
          <p:cNvPr id="4" name="Subtitle 3"/>
          <p:cNvSpPr>
            <a:spLocks noGrp="1"/>
          </p:cNvSpPr>
          <p:nvPr>
            <p:ph sz="quarter" idx="16"/>
          </p:nvPr>
        </p:nvSpPr>
        <p:spPr/>
        <p:txBody>
          <a:bodyPr>
            <a:normAutofit/>
          </a:bodyPr>
          <a:lstStyle/>
          <a:p>
            <a:r>
              <a:rPr lang="en-US" dirty="0" err="1" smtClean="0"/>
              <a:t>uShip</a:t>
            </a:r>
            <a:r>
              <a:rPr lang="en-US" dirty="0" smtClean="0"/>
              <a:t> Benefits from </a:t>
            </a:r>
            <a:r>
              <a:rPr lang="en-US" dirty="0" err="1" smtClean="0"/>
              <a:t>SugarCRM</a:t>
            </a:r>
            <a:endParaRPr lang="en-US" dirty="0" smtClean="0"/>
          </a:p>
          <a:p>
            <a:pPr lvl="1"/>
            <a:r>
              <a:rPr lang="en-US" dirty="0"/>
              <a:t>Describe the advantages provided to </a:t>
            </a:r>
            <a:r>
              <a:rPr lang="en-US" dirty="0" err="1"/>
              <a:t>uShip</a:t>
            </a:r>
            <a:r>
              <a:rPr lang="en-US" dirty="0"/>
              <a:t> by the </a:t>
            </a:r>
            <a:r>
              <a:rPr lang="en-US" dirty="0" err="1"/>
              <a:t>SugarCRM</a:t>
            </a:r>
            <a:r>
              <a:rPr lang="en-US" dirty="0"/>
              <a:t> system.</a:t>
            </a:r>
          </a:p>
          <a:p>
            <a:pPr lvl="1"/>
            <a:r>
              <a:rPr lang="en-US" dirty="0"/>
              <a:t>Describe the business needs of </a:t>
            </a:r>
            <a:r>
              <a:rPr lang="en-US" dirty="0" err="1"/>
              <a:t>uShip</a:t>
            </a:r>
            <a:r>
              <a:rPr lang="en-US" dirty="0"/>
              <a:t> that led to the company’s decision to implement a CRM system.</a:t>
            </a:r>
          </a:p>
        </p:txBody>
      </p:sp>
    </p:spTree>
    <p:extLst>
      <p:ext uri="{BB962C8B-B14F-4D97-AF65-F5344CB8AC3E}">
        <p14:creationId xmlns:p14="http://schemas.microsoft.com/office/powerpoint/2010/main" val="2305679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12.3</a:t>
            </a:r>
            <a:endParaRPr lang="en-US" dirty="0"/>
          </a:p>
        </p:txBody>
      </p:sp>
      <p:sp>
        <p:nvSpPr>
          <p:cNvPr id="4" name="Subtitle 3"/>
          <p:cNvSpPr>
            <a:spLocks noGrp="1"/>
          </p:cNvSpPr>
          <p:nvPr>
            <p:ph sz="quarter" idx="16"/>
          </p:nvPr>
        </p:nvSpPr>
        <p:spPr/>
        <p:txBody>
          <a:bodyPr>
            <a:normAutofit/>
          </a:bodyPr>
          <a:lstStyle/>
          <a:p>
            <a:r>
              <a:rPr lang="en-US" dirty="0" smtClean="0"/>
              <a:t>Morton’s Steakhouse</a:t>
            </a:r>
            <a:br>
              <a:rPr lang="en-US" dirty="0" smtClean="0"/>
            </a:br>
            <a:r>
              <a:rPr lang="en-US" dirty="0" smtClean="0"/>
              <a:t> Surprises a </a:t>
            </a:r>
            <a:br>
              <a:rPr lang="en-US" dirty="0" smtClean="0"/>
            </a:br>
            <a:r>
              <a:rPr lang="en-US" dirty="0" smtClean="0"/>
              <a:t>Customer</a:t>
            </a:r>
          </a:p>
          <a:p>
            <a:pPr lvl="1"/>
            <a:r>
              <a:rPr lang="en-US" dirty="0"/>
              <a:t>Explain how Morton’s </a:t>
            </a:r>
            <a:r>
              <a:rPr lang="en-US" dirty="0" smtClean="0"/>
              <a:t/>
            </a:r>
            <a:br>
              <a:rPr lang="en-US" dirty="0" smtClean="0"/>
            </a:br>
            <a:r>
              <a:rPr lang="en-US" dirty="0" smtClean="0"/>
              <a:t>monitoring </a:t>
            </a:r>
            <a:r>
              <a:rPr lang="en-US" dirty="0"/>
              <a:t>of social </a:t>
            </a:r>
            <a:r>
              <a:rPr lang="en-US" dirty="0" smtClean="0"/>
              <a:t>media</a:t>
            </a:r>
            <a:br>
              <a:rPr lang="en-US" dirty="0" smtClean="0"/>
            </a:br>
            <a:r>
              <a:rPr lang="en-US" dirty="0" smtClean="0"/>
              <a:t>illustrates </a:t>
            </a:r>
            <a:r>
              <a:rPr lang="en-US" dirty="0"/>
              <a:t>how CRM is reviving personal marketing.</a:t>
            </a:r>
          </a:p>
          <a:p>
            <a:pPr lvl="1"/>
            <a:r>
              <a:rPr lang="en-US" dirty="0"/>
              <a:t>Do you see any disadvantages in such close monitoring of social media? Provide </a:t>
            </a:r>
            <a:r>
              <a:rPr lang="en-US" dirty="0" smtClean="0"/>
              <a:t>specific </a:t>
            </a:r>
            <a:r>
              <a:rPr lang="en-US" dirty="0"/>
              <a:t>examples to support your answer.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0"/>
            <a:ext cx="25908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06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mj-lt"/>
              <a:buAutoNum type="arabicPeriod" startAt="4"/>
            </a:pPr>
            <a:r>
              <a:rPr lang="en-US" dirty="0" smtClean="0"/>
              <a:t>Explain the advantages and disadvantages of mobile CRM systems, on-demand CRM systems, and open-source CRM systems.</a:t>
            </a:r>
            <a:endParaRPr lang="en-US" dirty="0"/>
          </a:p>
        </p:txBody>
      </p:sp>
      <p:sp>
        <p:nvSpPr>
          <p:cNvPr id="5" name="Subtitle 4"/>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904797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Rating Online </a:t>
            </a:r>
            <a:br>
              <a:rPr lang="en-US" dirty="0" smtClean="0"/>
            </a:br>
            <a:r>
              <a:rPr lang="en-US" dirty="0" smtClean="0"/>
              <a:t>Customer Service</a:t>
            </a:r>
          </a:p>
          <a:p>
            <a:pPr lvl="1"/>
            <a:r>
              <a:rPr lang="en-US" dirty="0"/>
              <a:t>Why is it so valuable for </a:t>
            </a:r>
            <a:r>
              <a:rPr lang="en-US" dirty="0" smtClean="0"/>
              <a:t/>
            </a:r>
            <a:br>
              <a:rPr lang="en-US" dirty="0" smtClean="0"/>
            </a:br>
            <a:r>
              <a:rPr lang="en-US" dirty="0" smtClean="0"/>
              <a:t>an </a:t>
            </a:r>
            <a:r>
              <a:rPr lang="en-US" dirty="0"/>
              <a:t>online retailer to be </a:t>
            </a:r>
            <a:r>
              <a:rPr lang="en-US" dirty="0" smtClean="0"/>
              <a:t/>
            </a:r>
            <a:br>
              <a:rPr lang="en-US" dirty="0" smtClean="0"/>
            </a:br>
            <a:r>
              <a:rPr lang="en-US" dirty="0" smtClean="0"/>
              <a:t>able </a:t>
            </a:r>
            <a:r>
              <a:rPr lang="en-US" dirty="0"/>
              <a:t>to post </a:t>
            </a:r>
            <a:r>
              <a:rPr lang="en-US" dirty="0" smtClean="0"/>
              <a:t/>
            </a:r>
            <a:br>
              <a:rPr lang="en-US" dirty="0" smtClean="0"/>
            </a:br>
            <a:r>
              <a:rPr lang="en-US" dirty="0" err="1" smtClean="0"/>
              <a:t>StellaService’s</a:t>
            </a:r>
            <a:r>
              <a:rPr lang="en-US" dirty="0" smtClean="0"/>
              <a:t> </a:t>
            </a:r>
            <a:r>
              <a:rPr lang="en-US" dirty="0"/>
              <a:t>seal of </a:t>
            </a:r>
            <a:r>
              <a:rPr lang="en-US" dirty="0" smtClean="0"/>
              <a:t/>
            </a:r>
            <a:br>
              <a:rPr lang="en-US" dirty="0" smtClean="0"/>
            </a:br>
            <a:r>
              <a:rPr lang="en-US" dirty="0" smtClean="0"/>
              <a:t>approval </a:t>
            </a:r>
            <a:r>
              <a:rPr lang="en-US" dirty="0"/>
              <a:t>on its Web site and advertising materials?</a:t>
            </a:r>
          </a:p>
          <a:p>
            <a:pPr lvl="1"/>
            <a:r>
              <a:rPr lang="en-US" dirty="0"/>
              <a:t>Why doesn’t </a:t>
            </a:r>
            <a:r>
              <a:rPr lang="en-US" dirty="0" err="1"/>
              <a:t>StellaService</a:t>
            </a:r>
            <a:r>
              <a:rPr lang="en-US" dirty="0"/>
              <a:t> provide the same service for bricks-and-mortar retailers?</a:t>
            </a:r>
          </a:p>
        </p:txBody>
      </p:sp>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95400"/>
            <a:ext cx="30099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122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dirty="0"/>
          </a:p>
        </p:txBody>
      </p:sp>
      <p:sp>
        <p:nvSpPr>
          <p:cNvPr id="21508" name="Rectangle 2"/>
          <p:cNvSpPr>
            <a:spLocks noGrp="1" noChangeArrowheads="1"/>
          </p:cNvSpPr>
          <p:nvPr>
            <p:ph type="title"/>
          </p:nvPr>
        </p:nvSpPr>
        <p:spPr>
          <a:xfrm>
            <a:off x="533400" y="228600"/>
            <a:ext cx="8077200" cy="639762"/>
          </a:xfrm>
        </p:spPr>
        <p:txBody>
          <a:bodyPr/>
          <a:lstStyle/>
          <a:p>
            <a:pPr eaLnBrk="1" hangingPunct="1"/>
            <a:r>
              <a:rPr lang="en-US" altLang="en-US" dirty="0" smtClean="0"/>
              <a:t>Customer Life Cycle</a:t>
            </a:r>
            <a:endParaRPr lang="en-US" altLang="en-US" dirty="0" smtClean="0"/>
          </a:p>
        </p:txBody>
      </p:sp>
      <p:pic>
        <p:nvPicPr>
          <p:cNvPr id="6" name="Picture 5"/>
          <p:cNvPicPr>
            <a:picLocks noChangeAspect="1"/>
          </p:cNvPicPr>
          <p:nvPr/>
        </p:nvPicPr>
        <p:blipFill>
          <a:blip r:embed="rId2"/>
          <a:stretch>
            <a:fillRect/>
          </a:stretch>
        </p:blipFill>
        <p:spPr>
          <a:xfrm>
            <a:off x="228600" y="868362"/>
            <a:ext cx="8936636" cy="5982143"/>
          </a:xfrm>
          <a:prstGeom prst="rect">
            <a:avLst/>
          </a:prstGeom>
        </p:spPr>
      </p:pic>
    </p:spTree>
    <p:extLst>
      <p:ext uri="{BB962C8B-B14F-4D97-AF65-F5344CB8AC3E}">
        <p14:creationId xmlns:p14="http://schemas.microsoft.com/office/powerpoint/2010/main" val="1075727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r>
              <a:rPr lang="en-US" dirty="0" smtClean="0"/>
              <a:t>Defining Customer Relationship Management</a:t>
            </a:r>
            <a:endParaRPr lang="en-US" dirty="0"/>
          </a:p>
        </p:txBody>
      </p:sp>
      <p:sp>
        <p:nvSpPr>
          <p:cNvPr id="5" name="Text Placeholder 4"/>
          <p:cNvSpPr>
            <a:spLocks noGrp="1"/>
          </p:cNvSpPr>
          <p:nvPr>
            <p:ph type="body" sz="quarter" idx="14"/>
          </p:nvPr>
        </p:nvSpPr>
        <p:spPr/>
        <p:txBody>
          <a:bodyPr/>
          <a:lstStyle/>
          <a:p>
            <a:r>
              <a:rPr lang="en-US" dirty="0" smtClean="0"/>
              <a:t>12.1</a:t>
            </a:r>
            <a:endParaRPr lang="en-US" dirty="0"/>
          </a:p>
        </p:txBody>
      </p:sp>
      <p:sp>
        <p:nvSpPr>
          <p:cNvPr id="6" name="Content Placeholder 5"/>
          <p:cNvSpPr>
            <a:spLocks noGrp="1"/>
          </p:cNvSpPr>
          <p:nvPr>
            <p:ph sz="quarter" idx="15"/>
          </p:nvPr>
        </p:nvSpPr>
        <p:spPr/>
        <p:txBody>
          <a:bodyPr>
            <a:normAutofit/>
          </a:bodyPr>
          <a:lstStyle/>
          <a:p>
            <a:r>
              <a:rPr lang="en-US" dirty="0" smtClean="0"/>
              <a:t>Customer Touch Points</a:t>
            </a:r>
          </a:p>
          <a:p>
            <a:r>
              <a:rPr lang="en-US" dirty="0" smtClean="0"/>
              <a:t>Data Consolidation</a:t>
            </a:r>
          </a:p>
          <a:p>
            <a:endParaRPr lang="en-US" dirty="0"/>
          </a:p>
        </p:txBody>
      </p:sp>
    </p:spTree>
    <p:extLst>
      <p:ext uri="{BB962C8B-B14F-4D97-AF65-F5344CB8AC3E}">
        <p14:creationId xmlns:p14="http://schemas.microsoft.com/office/powerpoint/2010/main" val="65877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12.1</a:t>
            </a:r>
            <a:endParaRPr lang="en-US" dirty="0"/>
          </a:p>
        </p:txBody>
      </p:sp>
      <p:sp>
        <p:nvSpPr>
          <p:cNvPr id="4" name="Subtitle 3"/>
          <p:cNvSpPr>
            <a:spLocks noGrp="1"/>
          </p:cNvSpPr>
          <p:nvPr>
            <p:ph sz="quarter" idx="16"/>
          </p:nvPr>
        </p:nvSpPr>
        <p:spPr/>
        <p:txBody>
          <a:bodyPr>
            <a:normAutofit/>
          </a:bodyPr>
          <a:lstStyle/>
          <a:p>
            <a:r>
              <a:rPr lang="en-US" dirty="0" smtClean="0"/>
              <a:t>Amazon: Truly </a:t>
            </a:r>
            <a:br>
              <a:rPr lang="en-US" dirty="0" smtClean="0"/>
            </a:br>
            <a:r>
              <a:rPr lang="en-US" dirty="0" smtClean="0"/>
              <a:t>Superb Customer </a:t>
            </a:r>
            <a:br>
              <a:rPr lang="en-US" dirty="0" smtClean="0"/>
            </a:br>
            <a:r>
              <a:rPr lang="en-US" dirty="0" smtClean="0"/>
              <a:t>Service</a:t>
            </a:r>
          </a:p>
          <a:p>
            <a:pPr lvl="1"/>
            <a:r>
              <a:rPr lang="en-US" dirty="0"/>
              <a:t>Describe the advantages </a:t>
            </a:r>
            <a:r>
              <a:rPr lang="en-US" dirty="0" smtClean="0"/>
              <a:t/>
            </a:r>
            <a:br>
              <a:rPr lang="en-US" dirty="0" smtClean="0"/>
            </a:br>
            <a:r>
              <a:rPr lang="en-US" dirty="0" smtClean="0"/>
              <a:t>that </a:t>
            </a:r>
            <a:r>
              <a:rPr lang="en-US" dirty="0"/>
              <a:t>Amazon has over </a:t>
            </a:r>
            <a:r>
              <a:rPr lang="en-US" dirty="0" smtClean="0"/>
              <a:t>bricks-and-mortar </a:t>
            </a:r>
            <a:r>
              <a:rPr lang="en-US" dirty="0"/>
              <a:t>retailers.</a:t>
            </a:r>
          </a:p>
          <a:p>
            <a:pPr lvl="1"/>
            <a:r>
              <a:rPr lang="en-US" dirty="0"/>
              <a:t>Describe the many facets of Amazon’s relentless focus on customer relationship management.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0"/>
            <a:ext cx="25812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152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dirty="0"/>
          </a:p>
        </p:txBody>
      </p:sp>
      <p:sp>
        <p:nvSpPr>
          <p:cNvPr id="21508" name="Rectangle 2"/>
          <p:cNvSpPr>
            <a:spLocks noGrp="1" noChangeArrowheads="1"/>
          </p:cNvSpPr>
          <p:nvPr>
            <p:ph type="title"/>
          </p:nvPr>
        </p:nvSpPr>
        <p:spPr>
          <a:xfrm>
            <a:off x="609600" y="503238"/>
            <a:ext cx="8077200" cy="639762"/>
          </a:xfrm>
        </p:spPr>
        <p:txBody>
          <a:bodyPr/>
          <a:lstStyle/>
          <a:p>
            <a:pPr eaLnBrk="1" hangingPunct="1"/>
            <a:r>
              <a:rPr lang="en-US" altLang="en-US" smtClean="0"/>
              <a:t>What Is CRM?</a:t>
            </a:r>
          </a:p>
        </p:txBody>
      </p:sp>
      <p:sp>
        <p:nvSpPr>
          <p:cNvPr id="21509" name="Rectangle 3"/>
          <p:cNvSpPr>
            <a:spLocks noGrp="1" noChangeArrowheads="1"/>
          </p:cNvSpPr>
          <p:nvPr>
            <p:ph type="body" idx="1"/>
          </p:nvPr>
        </p:nvSpPr>
        <p:spPr>
          <a:xfrm>
            <a:off x="457200" y="1219200"/>
            <a:ext cx="8534400" cy="5105400"/>
          </a:xfrm>
        </p:spPr>
        <p:txBody>
          <a:bodyPr>
            <a:normAutofit/>
          </a:bodyPr>
          <a:lstStyle/>
          <a:p>
            <a:pPr eaLnBrk="1" hangingPunct="1">
              <a:spcAft>
                <a:spcPts val="1800"/>
              </a:spcAft>
            </a:pPr>
            <a:r>
              <a:rPr lang="en-US" altLang="en-US" sz="2400" dirty="0" smtClean="0"/>
              <a:t>A true CRM integrates corporate </a:t>
            </a:r>
            <a:r>
              <a:rPr lang="en-US" altLang="en-US" sz="2400" u="sng" dirty="0" smtClean="0"/>
              <a:t>strategy</a:t>
            </a:r>
            <a:r>
              <a:rPr lang="en-US" altLang="en-US" sz="2400" dirty="0" smtClean="0"/>
              <a:t>, business </a:t>
            </a:r>
            <a:r>
              <a:rPr lang="en-US" altLang="en-US" sz="2400" u="sng" dirty="0" smtClean="0"/>
              <a:t>methodology</a:t>
            </a:r>
            <a:r>
              <a:rPr lang="en-US" altLang="en-US" sz="2400" dirty="0" smtClean="0"/>
              <a:t>, and </a:t>
            </a:r>
            <a:r>
              <a:rPr lang="en-US" altLang="en-US" sz="2400" u="sng" dirty="0" smtClean="0"/>
              <a:t>technology</a:t>
            </a:r>
            <a:r>
              <a:rPr lang="en-US" altLang="en-US" sz="2400" dirty="0" smtClean="0"/>
              <a:t> to accomplish a myriad of goals for companies that want to operate in a </a:t>
            </a:r>
            <a:r>
              <a:rPr lang="en-US" altLang="en-US" sz="2400" u="sng" dirty="0" smtClean="0"/>
              <a:t>customer-driven</a:t>
            </a:r>
            <a:r>
              <a:rPr lang="en-US" altLang="en-US" sz="2400" dirty="0" smtClean="0"/>
              <a:t> environment.</a:t>
            </a:r>
          </a:p>
          <a:p>
            <a:pPr eaLnBrk="1" hangingPunct="1">
              <a:spcAft>
                <a:spcPts val="1800"/>
              </a:spcAft>
            </a:pPr>
            <a:r>
              <a:rPr lang="en-US" altLang="en-US" sz="2400" dirty="0" smtClean="0"/>
              <a:t>No business can survive without </a:t>
            </a:r>
            <a:r>
              <a:rPr lang="en-US" altLang="en-US" sz="2400" u="sng" dirty="0" smtClean="0"/>
              <a:t>understanding its customers</a:t>
            </a:r>
            <a:r>
              <a:rPr lang="en-US" altLang="en-US" sz="2400" dirty="0" smtClean="0"/>
              <a:t> and </a:t>
            </a:r>
            <a:r>
              <a:rPr lang="en-US" altLang="en-US" sz="2400" u="sng" dirty="0" smtClean="0"/>
              <a:t>having a positive relationship</a:t>
            </a:r>
            <a:r>
              <a:rPr lang="en-US" altLang="en-US" sz="2400" dirty="0" smtClean="0"/>
              <a:t> with them.</a:t>
            </a:r>
          </a:p>
          <a:p>
            <a:pPr eaLnBrk="1" hangingPunct="1">
              <a:spcAft>
                <a:spcPts val="1800"/>
              </a:spcAft>
            </a:pPr>
            <a:r>
              <a:rPr lang="en-US" altLang="en-US" sz="2400" dirty="0" smtClean="0"/>
              <a:t>CRM </a:t>
            </a:r>
            <a:r>
              <a:rPr lang="en-US" altLang="en-US" sz="2400" u="sng" dirty="0" smtClean="0"/>
              <a:t>provides support for the front-end customer facing functionality</a:t>
            </a:r>
            <a:r>
              <a:rPr lang="en-US" altLang="en-US" sz="2400" dirty="0" smtClean="0"/>
              <a:t> (e.g., marketing, sales, and customer service), which are usually not available in traditional ERP systems.</a:t>
            </a:r>
          </a:p>
        </p:txBody>
      </p:sp>
    </p:spTree>
    <p:extLst>
      <p:ext uri="{BB962C8B-B14F-4D97-AF65-F5344CB8AC3E}">
        <p14:creationId xmlns:p14="http://schemas.microsoft.com/office/powerpoint/2010/main" val="1726738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29769</TotalTime>
  <Words>2970</Words>
  <Application>Microsoft Office PowerPoint</Application>
  <PresentationFormat>On-screen Show (4:3)</PresentationFormat>
  <Paragraphs>309</Paragraphs>
  <Slides>34</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Adobe Fan Heiti Std B</vt:lpstr>
      <vt:lpstr>ＭＳ Ｐゴシック</vt:lpstr>
      <vt:lpstr>Arial</vt:lpstr>
      <vt:lpstr>Calibri</vt:lpstr>
      <vt:lpstr>Century Gothic</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Customer Life Cycle</vt:lpstr>
      <vt:lpstr>PowerPoint Presentation</vt:lpstr>
      <vt:lpstr>PowerPoint Presentation</vt:lpstr>
      <vt:lpstr>What Is CRM?</vt:lpstr>
      <vt:lpstr>CRM Evolution</vt:lpstr>
      <vt:lpstr>PowerPoint Presentation</vt:lpstr>
      <vt:lpstr>Customer Relationship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810</cp:revision>
  <cp:lastPrinted>2015-11-10T06:55:49Z</cp:lastPrinted>
  <dcterms:created xsi:type="dcterms:W3CDTF">2013-08-07T23:49:12Z</dcterms:created>
  <dcterms:modified xsi:type="dcterms:W3CDTF">2017-11-30T04:32:33Z</dcterms:modified>
</cp:coreProperties>
</file>