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429" r:id="rId2"/>
    <p:sldId id="397" r:id="rId3"/>
    <p:sldId id="398" r:id="rId4"/>
    <p:sldId id="400" r:id="rId5"/>
    <p:sldId id="401" r:id="rId6"/>
    <p:sldId id="432" r:id="rId7"/>
    <p:sldId id="402" r:id="rId8"/>
    <p:sldId id="403" r:id="rId9"/>
    <p:sldId id="440" r:id="rId10"/>
    <p:sldId id="404" r:id="rId11"/>
    <p:sldId id="405" r:id="rId12"/>
    <p:sldId id="407" r:id="rId13"/>
    <p:sldId id="408" r:id="rId14"/>
    <p:sldId id="433" r:id="rId15"/>
    <p:sldId id="409" r:id="rId16"/>
    <p:sldId id="410" r:id="rId17"/>
    <p:sldId id="412" r:id="rId18"/>
    <p:sldId id="446" r:id="rId19"/>
    <p:sldId id="413" r:id="rId20"/>
    <p:sldId id="434" r:id="rId21"/>
    <p:sldId id="445" r:id="rId22"/>
    <p:sldId id="441" r:id="rId23"/>
    <p:sldId id="448" r:id="rId24"/>
    <p:sldId id="443" r:id="rId25"/>
    <p:sldId id="444" r:id="rId26"/>
    <p:sldId id="414" r:id="rId27"/>
    <p:sldId id="449" r:id="rId28"/>
    <p:sldId id="437" r:id="rId29"/>
    <p:sldId id="438" r:id="rId30"/>
    <p:sldId id="430" r:id="rId31"/>
    <p:sldId id="415" r:id="rId32"/>
    <p:sldId id="416" r:id="rId33"/>
    <p:sldId id="431"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CCFF"/>
    <a:srgbClr val="9900FF"/>
    <a:srgbClr val="CC00FF"/>
    <a:srgbClr val="333399"/>
    <a:srgbClr val="6600FF"/>
    <a:srgbClr val="6600CC"/>
    <a:srgbClr val="FF99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2" autoAdjust="0"/>
    <p:restoredTop sz="92818" autoAdjust="0"/>
  </p:normalViewPr>
  <p:slideViewPr>
    <p:cSldViewPr>
      <p:cViewPr varScale="1">
        <p:scale>
          <a:sx n="57" d="100"/>
          <a:sy n="57" d="100"/>
        </p:scale>
        <p:origin x="870" y="72"/>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00850C06-4596-4865-A5B4-B64C9E05EAD4}" type="datetimeFigureOut">
              <a:rPr lang="en-US" smtClean="0"/>
              <a:t>11/28/2017</a:t>
            </a:fld>
            <a:endParaRPr lang="en-US"/>
          </a:p>
        </p:txBody>
      </p:sp>
      <p:sp>
        <p:nvSpPr>
          <p:cNvPr id="4" name="Footer Placeholder 3"/>
          <p:cNvSpPr>
            <a:spLocks noGrp="1"/>
          </p:cNvSpPr>
          <p:nvPr>
            <p:ph type="ftr" sz="quarter" idx="2"/>
          </p:nvPr>
        </p:nvSpPr>
        <p:spPr>
          <a:xfrm>
            <a:off x="0" y="8915400"/>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915400"/>
            <a:ext cx="3067050" cy="469900"/>
          </a:xfrm>
          <a:prstGeom prst="rect">
            <a:avLst/>
          </a:prstGeom>
        </p:spPr>
        <p:txBody>
          <a:bodyPr vert="horz" lIns="91440" tIns="45720" rIns="91440" bIns="45720" rtlCol="0" anchor="b"/>
          <a:lstStyle>
            <a:lvl1pPr algn="r">
              <a:defRPr sz="1200"/>
            </a:lvl1pPr>
          </a:lstStyle>
          <a:p>
            <a:fld id="{859B7361-F85E-4FC0-8674-5E47891A85E9}" type="slidenum">
              <a:rPr lang="en-US" smtClean="0"/>
              <a:t>‹#›</a:t>
            </a:fld>
            <a:endParaRPr lang="en-US"/>
          </a:p>
        </p:txBody>
      </p:sp>
    </p:spTree>
    <p:extLst>
      <p:ext uri="{BB962C8B-B14F-4D97-AF65-F5344CB8AC3E}">
        <p14:creationId xmlns:p14="http://schemas.microsoft.com/office/powerpoint/2010/main" val="1738133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idx="1"/>
          </p:nvPr>
        </p:nvSpPr>
        <p:spPr>
          <a:xfrm>
            <a:off x="4008705" y="0"/>
            <a:ext cx="3066733" cy="469265"/>
          </a:xfrm>
          <a:prstGeom prst="rect">
            <a:avLst/>
          </a:prstGeom>
        </p:spPr>
        <p:txBody>
          <a:bodyPr vert="horz" lIns="94064" tIns="47032" rIns="94064" bIns="47032" rtlCol="0"/>
          <a:lstStyle>
            <a:lvl1pPr algn="r">
              <a:defRPr sz="1200"/>
            </a:lvl1pPr>
          </a:lstStyle>
          <a:p>
            <a:fld id="{78EB6D6B-9C86-499A-A636-38829A5F60B2}" type="datetimeFigureOut">
              <a:rPr lang="en-US" smtClean="0"/>
              <a:t>11/28/2017</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64" tIns="47032" rIns="94064" bIns="47032" rtlCol="0" anchor="ctr"/>
          <a:lstStyle/>
          <a:p>
            <a:endParaRPr lang="en-US"/>
          </a:p>
        </p:txBody>
      </p:sp>
      <p:sp>
        <p:nvSpPr>
          <p:cNvPr id="5" name="Notes Placeholder 4"/>
          <p:cNvSpPr>
            <a:spLocks noGrp="1"/>
          </p:cNvSpPr>
          <p:nvPr>
            <p:ph type="body" sz="quarter" idx="3"/>
          </p:nvPr>
        </p:nvSpPr>
        <p:spPr>
          <a:xfrm>
            <a:off x="707708" y="4458018"/>
            <a:ext cx="5661660" cy="4223385"/>
          </a:xfrm>
          <a:prstGeom prst="rect">
            <a:avLst/>
          </a:prstGeom>
        </p:spPr>
        <p:txBody>
          <a:bodyPr vert="horz" lIns="94064" tIns="47032" rIns="94064" bIns="470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66733" cy="469265"/>
          </a:xfrm>
          <a:prstGeom prst="rect">
            <a:avLst/>
          </a:prstGeom>
        </p:spPr>
        <p:txBody>
          <a:bodyPr vert="horz" lIns="94064" tIns="47032" rIns="94064"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4406"/>
            <a:ext cx="3066733" cy="469265"/>
          </a:xfrm>
          <a:prstGeom prst="rect">
            <a:avLst/>
          </a:prstGeom>
        </p:spPr>
        <p:txBody>
          <a:bodyPr vert="horz" lIns="94064" tIns="47032" rIns="94064" bIns="47032"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Transaction: </a:t>
            </a:r>
            <a:r>
              <a:rPr lang="en-US" dirty="0" smtClean="0"/>
              <a:t>any business event that generates data worthy of being captured and stored in a database (e.g., product manufactured, a service sold, a person hired, and a payroll check generated)</a:t>
            </a:r>
          </a:p>
          <a:p>
            <a:r>
              <a:rPr lang="en-US" b="1" dirty="0" smtClean="0"/>
              <a:t>Transaction Processing System (TPS): </a:t>
            </a:r>
            <a:r>
              <a:rPr lang="en-US" dirty="0" smtClean="0"/>
              <a:t>supports the monitoring, collection, storage, and processing of data from the organization’s basic business transactions, each of which generates and collects data continuously, in real time.</a:t>
            </a:r>
          </a:p>
          <a:p>
            <a:r>
              <a:rPr lang="en-US" b="1" dirty="0" smtClean="0"/>
              <a:t>Source Data Automation: </a:t>
            </a:r>
            <a:r>
              <a:rPr lang="en-US" dirty="0" smtClean="0"/>
              <a:t>a process in which organizations try to automate the TPS data entry as much as possible because of the large volume involved.</a:t>
            </a:r>
          </a:p>
          <a:p>
            <a:r>
              <a:rPr lang="en-US" b="1" dirty="0" smtClean="0"/>
              <a:t>Batch Processing: </a:t>
            </a:r>
            <a:r>
              <a:rPr lang="en-US" dirty="0" smtClean="0"/>
              <a:t>the firm collects data from transactions as they occur, placing them in groups or batches then prepares and processes the batches periodically.</a:t>
            </a:r>
          </a:p>
          <a:p>
            <a:r>
              <a:rPr lang="en-US" b="1" dirty="0" smtClean="0"/>
              <a:t>Online Transaction Processing (OLTP): </a:t>
            </a:r>
            <a:r>
              <a:rPr lang="en-US" dirty="0" smtClean="0"/>
              <a:t>business transactions are processed online as soon as they occur and system performs these tasks in real time by means of online technologies.</a:t>
            </a:r>
          </a:p>
        </p:txBody>
      </p:sp>
      <p:sp>
        <p:nvSpPr>
          <p:cNvPr id="4" name="Slide Number Placeholder 3"/>
          <p:cNvSpPr>
            <a:spLocks noGrp="1"/>
          </p:cNvSpPr>
          <p:nvPr>
            <p:ph type="sldNum" sz="quarter" idx="10"/>
          </p:nvPr>
        </p:nvSpPr>
        <p:spPr/>
        <p:txBody>
          <a:bodyPr/>
          <a:lstStyle/>
          <a:p>
            <a:fld id="{2CF41C25-7A1F-47FB-B705-003A328B9163}" type="slidenum">
              <a:rPr lang="en-US" smtClean="0"/>
              <a:t>5</a:t>
            </a:fld>
            <a:endParaRPr lang="en-US"/>
          </a:p>
        </p:txBody>
      </p:sp>
    </p:spTree>
    <p:extLst>
      <p:ext uri="{BB962C8B-B14F-4D97-AF65-F5344CB8AC3E}">
        <p14:creationId xmlns:p14="http://schemas.microsoft.com/office/powerpoint/2010/main" val="263340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Enterprise Resource Planning (ERP) Systems: </a:t>
            </a:r>
            <a:r>
              <a:rPr lang="en-US" dirty="0" smtClean="0"/>
              <a:t>systems designed to correct a lack of communication among the functional area IS and they adopt a business process view of the overall organization to integrate the planning, management, and use of all of an organization’s resources, employing a common software platform and database.</a:t>
            </a:r>
          </a:p>
          <a:p>
            <a:r>
              <a:rPr lang="en-US" b="1" dirty="0" smtClean="0"/>
              <a:t>ERP II Systems: </a:t>
            </a:r>
            <a:r>
              <a:rPr lang="en-US" dirty="0" err="1" smtClean="0"/>
              <a:t>interorganizational</a:t>
            </a:r>
            <a:r>
              <a:rPr lang="en-US" dirty="0" smtClean="0"/>
              <a:t> ERP systems that provide Web-enabled links among a company’s key business systems—such as inventory and production—and its customers, suppliers, distributors, and other relevant parties.</a:t>
            </a:r>
          </a:p>
          <a:p>
            <a:r>
              <a:rPr lang="en-US" b="1" dirty="0" smtClean="0"/>
              <a:t>Enterprise Application Integration (EAI) System: </a:t>
            </a:r>
            <a:r>
              <a:rPr lang="en-US" dirty="0" smtClean="0"/>
              <a:t>integrates existing systems by providing software, called middleware, that connects multiple applications allowing existing applications to communicate and share data.</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26</a:t>
            </a:fld>
            <a:endParaRPr lang="en-US"/>
          </a:p>
        </p:txBody>
      </p:sp>
    </p:spTree>
    <p:extLst>
      <p:ext uri="{BB962C8B-B14F-4D97-AF65-F5344CB8AC3E}">
        <p14:creationId xmlns:p14="http://schemas.microsoft.com/office/powerpoint/2010/main" val="1289034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Organizational Flexibility and Agility: </a:t>
            </a:r>
            <a:r>
              <a:rPr lang="en-US" dirty="0" smtClean="0"/>
              <a:t>ERP systems break down many former departmental and functional silos of business processes, information systems, and information resources making organizations more flexible, agile, and adaptive.</a:t>
            </a:r>
          </a:p>
          <a:p>
            <a:r>
              <a:rPr lang="en-US" b="1" dirty="0" smtClean="0"/>
              <a:t>Decision Support: </a:t>
            </a:r>
            <a:r>
              <a:rPr lang="en-US" dirty="0" smtClean="0"/>
              <a:t>provide essential information on business performance across functional areas which significantly improves managers’ ability to make better, more timely decisions.</a:t>
            </a:r>
          </a:p>
          <a:p>
            <a:r>
              <a:rPr lang="en-US" b="1" dirty="0" smtClean="0"/>
              <a:t>Quality and Efficiency: </a:t>
            </a:r>
            <a:r>
              <a:rPr lang="en-US" dirty="0" smtClean="0"/>
              <a:t>ERP systems integrate and improve an organization’s business processes, generating </a:t>
            </a:r>
            <a:r>
              <a:rPr lang="en-US" dirty="0" err="1" smtClean="0"/>
              <a:t>signifi</a:t>
            </a:r>
            <a:r>
              <a:rPr lang="en-US" dirty="0" smtClean="0"/>
              <a:t> cant improvements in the quality of production, distribution, and customer service.</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32</a:t>
            </a:fld>
            <a:endParaRPr lang="en-US"/>
          </a:p>
        </p:txBody>
      </p:sp>
    </p:spTree>
    <p:extLst>
      <p:ext uri="{BB962C8B-B14F-4D97-AF65-F5344CB8AC3E}">
        <p14:creationId xmlns:p14="http://schemas.microsoft.com/office/powerpoint/2010/main" val="67224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Business Processes Predefined by Best Practices: </a:t>
            </a:r>
            <a:r>
              <a:rPr lang="en-US" dirty="0" smtClean="0"/>
              <a:t>may require companies need to change their existing business processes to fit the predefined business processes incorporated into the ERP software.</a:t>
            </a:r>
          </a:p>
          <a:p>
            <a:r>
              <a:rPr lang="en-US" b="1" dirty="0" smtClean="0"/>
              <a:t>Difficult to Implement: </a:t>
            </a:r>
            <a:r>
              <a:rPr lang="en-US" dirty="0" smtClean="0"/>
              <a:t>ERP systems can be extremely complex, expensive, and time consuming to implement.</a:t>
            </a:r>
          </a:p>
          <a:p>
            <a:r>
              <a:rPr lang="en-US" b="1" dirty="0" smtClean="0"/>
              <a:t>Potential for Failure</a:t>
            </a:r>
          </a:p>
        </p:txBody>
      </p:sp>
      <p:sp>
        <p:nvSpPr>
          <p:cNvPr id="4" name="Slide Number Placeholder 3"/>
          <p:cNvSpPr>
            <a:spLocks noGrp="1"/>
          </p:cNvSpPr>
          <p:nvPr>
            <p:ph type="sldNum" sz="quarter" idx="10"/>
          </p:nvPr>
        </p:nvSpPr>
        <p:spPr/>
        <p:txBody>
          <a:bodyPr/>
          <a:lstStyle/>
          <a:p>
            <a:fld id="{2CF41C25-7A1F-47FB-B705-003A328B9163}" type="slidenum">
              <a:rPr lang="en-US" smtClean="0"/>
              <a:t>34</a:t>
            </a:fld>
            <a:endParaRPr lang="en-US"/>
          </a:p>
        </p:txBody>
      </p:sp>
    </p:spTree>
    <p:extLst>
      <p:ext uri="{BB962C8B-B14F-4D97-AF65-F5344CB8AC3E}">
        <p14:creationId xmlns:p14="http://schemas.microsoft.com/office/powerpoint/2010/main" val="4085759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Causes of ERP Implementation Failure:</a:t>
            </a:r>
          </a:p>
          <a:p>
            <a:pPr marL="176371" indent="-176371">
              <a:buFont typeface="Arial" panose="020B0604020202020204" pitchFamily="34" charset="0"/>
              <a:buChar char="•"/>
            </a:pPr>
            <a:r>
              <a:rPr lang="en-US" dirty="0" smtClean="0"/>
              <a:t>Failure to involve affected employees in the planning and development phases and in change management processes</a:t>
            </a:r>
          </a:p>
          <a:p>
            <a:pPr marL="176371" indent="-176371">
              <a:buFont typeface="Arial" panose="020B0604020202020204" pitchFamily="34" charset="0"/>
              <a:buChar char="•"/>
            </a:pPr>
            <a:r>
              <a:rPr lang="en-US" dirty="0" smtClean="0"/>
              <a:t>Trying to accomplish too much too fast in the conversion process</a:t>
            </a:r>
          </a:p>
          <a:p>
            <a:pPr marL="176371" indent="-176371">
              <a:buFont typeface="Arial" panose="020B0604020202020204" pitchFamily="34" charset="0"/>
              <a:buChar char="•"/>
            </a:pPr>
            <a:r>
              <a:rPr lang="en-US" dirty="0" smtClean="0"/>
              <a:t>Insufficient training in the new work tasks required by the ERP system</a:t>
            </a:r>
          </a:p>
          <a:p>
            <a:pPr marL="176371" indent="-176371">
              <a:buFont typeface="Arial" panose="020B0604020202020204" pitchFamily="34" charset="0"/>
              <a:buChar char="•"/>
            </a:pPr>
            <a:r>
              <a:rPr lang="en-US" dirty="0" smtClean="0"/>
              <a:t>Failure to perform proper data conversion and testing for the new system</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35</a:t>
            </a:fld>
            <a:endParaRPr lang="en-US"/>
          </a:p>
        </p:txBody>
      </p:sp>
    </p:spTree>
    <p:extLst>
      <p:ext uri="{BB962C8B-B14F-4D97-AF65-F5344CB8AC3E}">
        <p14:creationId xmlns:p14="http://schemas.microsoft.com/office/powerpoint/2010/main" val="1962231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b="1" dirty="0" smtClean="0"/>
              <a:t>ERP Software-as-a-Service (SaaS): </a:t>
            </a:r>
            <a:r>
              <a:rPr lang="en-US" dirty="0" smtClean="0"/>
              <a:t>a cloud based solution in which the company rents the software from an ERP vendor who offers its products over the Internet, manages software updates, and is responsible for the system’s security and availability.</a:t>
            </a:r>
          </a:p>
        </p:txBody>
      </p:sp>
      <p:sp>
        <p:nvSpPr>
          <p:cNvPr id="4" name="Slide Number Placeholder 3"/>
          <p:cNvSpPr>
            <a:spLocks noGrp="1"/>
          </p:cNvSpPr>
          <p:nvPr>
            <p:ph type="sldNum" sz="quarter" idx="10"/>
          </p:nvPr>
        </p:nvSpPr>
        <p:spPr/>
        <p:txBody>
          <a:bodyPr/>
          <a:lstStyle/>
          <a:p>
            <a:fld id="{2CF41C25-7A1F-47FB-B705-003A328B9163}" type="slidenum">
              <a:rPr lang="en-US" smtClean="0"/>
              <a:t>36</a:t>
            </a:fld>
            <a:endParaRPr lang="en-US"/>
          </a:p>
        </p:txBody>
      </p:sp>
    </p:spTree>
    <p:extLst>
      <p:ext uri="{BB962C8B-B14F-4D97-AF65-F5344CB8AC3E}">
        <p14:creationId xmlns:p14="http://schemas.microsoft.com/office/powerpoint/2010/main" val="419335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Vanilla Approach: </a:t>
            </a:r>
            <a:r>
              <a:rPr lang="en-US" dirty="0" smtClean="0"/>
              <a:t>a company implements a standard ERP package, using the package’s built-in configuration options.</a:t>
            </a:r>
          </a:p>
          <a:p>
            <a:r>
              <a:rPr lang="en-US" b="1" dirty="0" smtClean="0"/>
              <a:t>Custom Approach:</a:t>
            </a:r>
            <a:r>
              <a:rPr lang="en-US" dirty="0" smtClean="0"/>
              <a:t> a company implements a more customized ERP system by developing new ERP functions designed specifically for that firm.</a:t>
            </a:r>
          </a:p>
          <a:p>
            <a:r>
              <a:rPr lang="en-US" b="1" dirty="0" smtClean="0"/>
              <a:t>Best of Breed Approach: </a:t>
            </a:r>
            <a:r>
              <a:rPr lang="en-US" dirty="0" smtClean="0"/>
              <a:t>combines the benefits of the vanilla and customized systems while avoiding the extensive costs and risks associated with complete customization.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37</a:t>
            </a:fld>
            <a:endParaRPr lang="en-US"/>
          </a:p>
        </p:txBody>
      </p:sp>
    </p:spTree>
    <p:extLst>
      <p:ext uri="{BB962C8B-B14F-4D97-AF65-F5344CB8AC3E}">
        <p14:creationId xmlns:p14="http://schemas.microsoft.com/office/powerpoint/2010/main" val="440794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Procurement Process: </a:t>
            </a:r>
            <a:r>
              <a:rPr lang="en-US" dirty="0" smtClean="0"/>
              <a:t>originates when a company needs to acquire goods or services from external sources, and it concludes when the company receives and pays for them.</a:t>
            </a:r>
          </a:p>
          <a:p>
            <a:r>
              <a:rPr lang="en-US" b="1" dirty="0" smtClean="0"/>
              <a:t>Order Fulfillment Process: </a:t>
            </a:r>
            <a:r>
              <a:rPr lang="en-US" dirty="0" smtClean="0"/>
              <a:t>(order-to-cash process) process in which the company sells goods to a customer originating when the company receives a customer order, and concluding when the company receives a payment from the customer.</a:t>
            </a:r>
          </a:p>
          <a:p>
            <a:r>
              <a:rPr lang="en-US" b="1" dirty="0" smtClean="0"/>
              <a:t>Production Process: </a:t>
            </a:r>
            <a:r>
              <a:rPr lang="en-US" dirty="0" smtClean="0"/>
              <a:t>occurring only in companies that produce physical goods, this process follows one of two strategies: make-to-stock and make-to-order.</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40</a:t>
            </a:fld>
            <a:endParaRPr lang="en-US"/>
          </a:p>
        </p:txBody>
      </p:sp>
    </p:spTree>
    <p:extLst>
      <p:ext uri="{BB962C8B-B14F-4D97-AF65-F5344CB8AC3E}">
        <p14:creationId xmlns:p14="http://schemas.microsoft.com/office/powerpoint/2010/main" val="1572936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SCM and CRM Processes: </a:t>
            </a:r>
            <a:r>
              <a:rPr lang="en-US" dirty="0" smtClean="0"/>
              <a:t>help multiple firms in an industry coordinate activities such as the production-to-sale of goods and services.</a:t>
            </a:r>
          </a:p>
          <a:p>
            <a:r>
              <a:rPr lang="en-US" b="1" dirty="0" smtClean="0"/>
              <a:t>ERP SCM Systems: </a:t>
            </a:r>
            <a:r>
              <a:rPr lang="en-US" dirty="0" smtClean="0"/>
              <a:t>have the capability to place automatic requests to </a:t>
            </a:r>
            <a:r>
              <a:rPr lang="en-US" dirty="0" err="1" smtClean="0"/>
              <a:t>replinish</a:t>
            </a:r>
            <a:r>
              <a:rPr lang="en-US" dirty="0" smtClean="0"/>
              <a:t> raw materials/goods based on established criteria (e.g., below minimum quantity, expiration dates on perishable goods, etc.).</a:t>
            </a:r>
          </a:p>
          <a:p>
            <a:r>
              <a:rPr lang="en-US" b="1" dirty="0" smtClean="0"/>
              <a:t>ERP CRM Systems: </a:t>
            </a:r>
            <a:r>
              <a:rPr lang="en-US" dirty="0" smtClean="0"/>
              <a:t>generate forecasting analyses of product consumption based on critical variables such as geographical area, season, day of the week, and type of customer; and, identify particular customer needs and then utilize this information to suggest specific product campaigns.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45</a:t>
            </a:fld>
            <a:endParaRPr lang="en-US"/>
          </a:p>
        </p:txBody>
      </p:sp>
    </p:spTree>
    <p:extLst>
      <p:ext uri="{BB962C8B-B14F-4D97-AF65-F5344CB8AC3E}">
        <p14:creationId xmlns:p14="http://schemas.microsoft.com/office/powerpoint/2010/main" val="169265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Information Systems for Marketing: </a:t>
            </a:r>
            <a:r>
              <a:rPr lang="en-US" dirty="0" smtClean="0"/>
              <a:t>Any successful organization must understand its customers’ needs and wants and then develop its marketing and advertising strategies around them.</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8</a:t>
            </a:fld>
            <a:endParaRPr lang="en-US"/>
          </a:p>
        </p:txBody>
      </p:sp>
    </p:spTree>
    <p:extLst>
      <p:ext uri="{BB962C8B-B14F-4D97-AF65-F5344CB8AC3E}">
        <p14:creationId xmlns:p14="http://schemas.microsoft.com/office/powerpoint/2010/main" val="182692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b="1" dirty="0" smtClean="0"/>
              <a:t>Financial Planning and Budgeting: </a:t>
            </a:r>
            <a:r>
              <a:rPr lang="en-US" dirty="0" smtClean="0"/>
              <a:t>Appropriate management of financial assets and is an important part of managerial planning for both acquiring and utilizing resources.</a:t>
            </a:r>
          </a:p>
          <a:p>
            <a:pPr defTabSz="940643">
              <a:defRPr/>
            </a:pPr>
            <a:r>
              <a:rPr lang="en-US" b="1" dirty="0" smtClean="0"/>
              <a:t>Managing Financial Transactions: </a:t>
            </a:r>
            <a:r>
              <a:rPr lang="en-US" dirty="0" smtClean="0"/>
              <a:t>accounting/finance software packages that are integrated with other functional areas (e.g., Peachtree  offers a sales ledger, a purchase ledger, a cash book, sales order processing, invoicing, stock control, a fixed assets register, etc.). Organizations, business processes, and business activities operate with, and manage, financial transactions.</a:t>
            </a:r>
          </a:p>
          <a:p>
            <a:pPr defTabSz="940643">
              <a:defRPr/>
            </a:pPr>
            <a:r>
              <a:rPr lang="en-US" b="1" dirty="0" smtClean="0"/>
              <a:t>Investment Management: </a:t>
            </a:r>
            <a:r>
              <a:rPr lang="en-US" dirty="0" smtClean="0"/>
              <a:t>Systems for managing organization investments in in stocks, bonds, real estate, and other assets that are subject to complex regulations and tax laws, which vary from one location to another.</a:t>
            </a:r>
          </a:p>
          <a:p>
            <a:pPr defTabSz="940643">
              <a:defRPr/>
            </a:pPr>
            <a:r>
              <a:rPr lang="en-US" b="1" dirty="0" smtClean="0"/>
              <a:t>Control and Auditing: </a:t>
            </a:r>
            <a:r>
              <a:rPr lang="en-US" dirty="0" smtClean="0"/>
              <a:t>effectively control their finances and financial statements. Let us examine some of the most common forms of financial control.</a:t>
            </a:r>
          </a:p>
          <a:p>
            <a:pPr defTabSz="94064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9</a:t>
            </a:fld>
            <a:endParaRPr lang="en-US"/>
          </a:p>
        </p:txBody>
      </p:sp>
    </p:spTree>
    <p:extLst>
      <p:ext uri="{BB962C8B-B14F-4D97-AF65-F5344CB8AC3E}">
        <p14:creationId xmlns:p14="http://schemas.microsoft.com/office/powerpoint/2010/main" val="271976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b="1" dirty="0" smtClean="0"/>
              <a:t>Financial Planning and Budgeting: </a:t>
            </a:r>
            <a:r>
              <a:rPr lang="en-US" dirty="0" smtClean="0"/>
              <a:t>Appropriate management of financial assets and is an important part of managerial planning for both acquiring and utilizing resources.</a:t>
            </a:r>
          </a:p>
          <a:p>
            <a:pPr defTabSz="940643">
              <a:defRPr/>
            </a:pPr>
            <a:r>
              <a:rPr lang="en-US" b="1" dirty="0" smtClean="0"/>
              <a:t>Managing Financial Transactions: </a:t>
            </a:r>
            <a:r>
              <a:rPr lang="en-US" dirty="0" smtClean="0"/>
              <a:t>accounting/finance software packages that are integrated with other functional areas (e.g., Peachtree  offers a sales ledger, a purchase ledger, a cash book, sales order processing, invoicing, stock control, a fixed assets register, etc.). Organizations, business processes, and business activities operate with, and manage, financial transactions.</a:t>
            </a:r>
          </a:p>
          <a:p>
            <a:pPr defTabSz="940643">
              <a:defRPr/>
            </a:pPr>
            <a:r>
              <a:rPr lang="en-US" b="1" dirty="0" smtClean="0"/>
              <a:t>Investment Management: </a:t>
            </a:r>
            <a:r>
              <a:rPr lang="en-US" dirty="0" smtClean="0"/>
              <a:t>Systems for managing organization investments in in stocks, bonds, real estate, and other assets that are subject to complex regulations and tax laws, which vary from one location to another.</a:t>
            </a:r>
          </a:p>
          <a:p>
            <a:pPr defTabSz="940643">
              <a:defRPr/>
            </a:pPr>
            <a:r>
              <a:rPr lang="en-US" b="1" dirty="0" smtClean="0"/>
              <a:t>Control and Auditing: </a:t>
            </a:r>
            <a:r>
              <a:rPr lang="en-US" dirty="0" smtClean="0"/>
              <a:t>effectively control their finances and financial statements. Let us examine some of the most common forms of financial control.</a:t>
            </a:r>
          </a:p>
          <a:p>
            <a:pPr defTabSz="94064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11</a:t>
            </a:fld>
            <a:endParaRPr lang="en-US"/>
          </a:p>
        </p:txBody>
      </p:sp>
    </p:spTree>
    <p:extLst>
      <p:ext uri="{BB962C8B-B14F-4D97-AF65-F5344CB8AC3E}">
        <p14:creationId xmlns:p14="http://schemas.microsoft.com/office/powerpoint/2010/main" val="400904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Managing Financial Transactions: </a:t>
            </a:r>
            <a:r>
              <a:rPr lang="en-US" dirty="0" smtClean="0"/>
              <a:t>accounting/finance software packages that are integrated with other functional areas (e.g., Peachtree  offers a sales ledger, a purchase ledger, a cash book, sales order processing, invoicing, stock control, a fixed assets register, etc.). Organizations, business processes, and business activities operate with, and manage, financial transactions.</a:t>
            </a:r>
          </a:p>
          <a:p>
            <a:r>
              <a:rPr lang="en-US" b="1" dirty="0" smtClean="0"/>
              <a:t>Global stock exchanges: </a:t>
            </a:r>
            <a:r>
              <a:rPr lang="en-US" dirty="0" smtClean="0"/>
              <a:t>Financial markets operate in global, 24/7/365, distributed electronic stock exchanges that use the Internet both to buy and sell stocks and to broadcast real-time stock prices</a:t>
            </a:r>
          </a:p>
          <a:p>
            <a:r>
              <a:rPr lang="en-US" b="1" dirty="0" smtClean="0"/>
              <a:t>Managing multiple currencies: </a:t>
            </a:r>
            <a:r>
              <a:rPr lang="en-US" dirty="0" smtClean="0"/>
              <a:t>Financial and accounting systems utilize financial data from different countries to convert currencies (with conversion ratios that constantly flux) in seconds.</a:t>
            </a:r>
          </a:p>
          <a:p>
            <a:r>
              <a:rPr lang="en-US" b="1" dirty="0" smtClean="0"/>
              <a:t>Virtual close: </a:t>
            </a:r>
            <a:r>
              <a:rPr lang="en-US" dirty="0" smtClean="0"/>
              <a:t>the ability the books quickly at any time, on very short notice (rather than quarterly) which provides almost real-time information on the organization’s financial health.</a:t>
            </a:r>
          </a:p>
          <a:p>
            <a:r>
              <a:rPr lang="en-US" b="1" dirty="0" smtClean="0"/>
              <a:t>Expense management automation (EMA): </a:t>
            </a:r>
            <a:r>
              <a:rPr lang="en-US" dirty="0" smtClean="0"/>
              <a:t>systems that automate the data entry and processing of travel and entertainment expenses through Web-based applications that enable companies to quickly and consistently collect expense information, enforce company policies and contracts, and reduce unplanned purchases as well as airline and hotel expenses.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12</a:t>
            </a:fld>
            <a:endParaRPr lang="en-US"/>
          </a:p>
        </p:txBody>
      </p:sp>
    </p:spTree>
    <p:extLst>
      <p:ext uri="{BB962C8B-B14F-4D97-AF65-F5344CB8AC3E}">
        <p14:creationId xmlns:p14="http://schemas.microsoft.com/office/powerpoint/2010/main" val="425399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Control and Auditing: </a:t>
            </a:r>
            <a:r>
              <a:rPr lang="en-US" dirty="0" smtClean="0"/>
              <a:t>effectively control their finances and financial statements. Let us examine some of the most common forms of financial control.</a:t>
            </a:r>
          </a:p>
          <a:p>
            <a:r>
              <a:rPr lang="en-US" b="1" dirty="0" smtClean="0"/>
              <a:t>Budgetary control: </a:t>
            </a:r>
            <a:r>
              <a:rPr lang="en-US" dirty="0" smtClean="0"/>
              <a:t>managers at various levels monitor departmental expenditures and compare them against the budget and the operational progress of corporate plans.</a:t>
            </a:r>
          </a:p>
          <a:p>
            <a:r>
              <a:rPr lang="en-US" b="1" dirty="0" smtClean="0"/>
              <a:t>Auditing: </a:t>
            </a:r>
            <a:r>
              <a:rPr lang="en-US" dirty="0" smtClean="0"/>
              <a:t>monitoring how the organization’s monies are being spent and assessing the organization’s financial health.</a:t>
            </a:r>
          </a:p>
          <a:p>
            <a:r>
              <a:rPr lang="en-US" b="1" dirty="0" smtClean="0"/>
              <a:t>Financial ratio analysis: </a:t>
            </a:r>
            <a:r>
              <a:rPr lang="en-US" dirty="0" smtClean="0"/>
              <a:t>monitoring the company’s financial health by assessing a set of fi </a:t>
            </a:r>
            <a:r>
              <a:rPr lang="en-US" dirty="0" err="1" smtClean="0"/>
              <a:t>nancial</a:t>
            </a:r>
            <a:r>
              <a:rPr lang="en-US" dirty="0" smtClean="0"/>
              <a:t> ratios including liquidity ratios (the availability of cash to pay debt), activity ratios (how quickly a firm converts noncash assets to cash assets), debt ratios (measure </a:t>
            </a:r>
            <a:r>
              <a:rPr lang="en-US" dirty="0" err="1" smtClean="0"/>
              <a:t>thefi</a:t>
            </a:r>
            <a:r>
              <a:rPr lang="en-US" dirty="0" smtClean="0"/>
              <a:t> </a:t>
            </a:r>
            <a:r>
              <a:rPr lang="en-US" dirty="0" err="1" smtClean="0"/>
              <a:t>rm’s</a:t>
            </a:r>
            <a:r>
              <a:rPr lang="en-US" dirty="0" smtClean="0"/>
              <a:t> ability to repay long-term debt), and profitability ratios (measure the fi </a:t>
            </a:r>
            <a:r>
              <a:rPr lang="en-US" dirty="0" err="1" smtClean="0"/>
              <a:t>rm’s</a:t>
            </a:r>
            <a:r>
              <a:rPr lang="en-US" dirty="0" smtClean="0"/>
              <a:t> use of its assets and control of its expenses to generate an acceptable rate of return).</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13</a:t>
            </a:fld>
            <a:endParaRPr lang="en-US"/>
          </a:p>
        </p:txBody>
      </p:sp>
    </p:spTree>
    <p:extLst>
      <p:ext uri="{BB962C8B-B14F-4D97-AF65-F5344CB8AC3E}">
        <p14:creationId xmlns:p14="http://schemas.microsoft.com/office/powerpoint/2010/main" val="178091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15</a:t>
            </a:fld>
            <a:endParaRPr lang="en-US"/>
          </a:p>
        </p:txBody>
      </p:sp>
    </p:spTree>
    <p:extLst>
      <p:ext uri="{BB962C8B-B14F-4D97-AF65-F5344CB8AC3E}">
        <p14:creationId xmlns:p14="http://schemas.microsoft.com/office/powerpoint/2010/main" val="188977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Recruitment: </a:t>
            </a:r>
            <a:r>
              <a:rPr lang="en-US" dirty="0" smtClean="0"/>
              <a:t>systems that assist human resource personnel in finding potential employees, evaluating them, and deciding which ones to hire.</a:t>
            </a:r>
          </a:p>
          <a:p>
            <a:r>
              <a:rPr lang="en-US" b="1" dirty="0" smtClean="0"/>
              <a:t>Human Resources Development: </a:t>
            </a:r>
            <a:r>
              <a:rPr lang="en-US" dirty="0" smtClean="0"/>
              <a:t>IS that assist human resource personnel in helping new hires become part of the corporate human resources pool through evaluation and development.</a:t>
            </a:r>
          </a:p>
          <a:p>
            <a:r>
              <a:rPr lang="en-US" b="1" dirty="0" smtClean="0"/>
              <a:t>Human Resources Planning and Management: </a:t>
            </a:r>
            <a:r>
              <a:rPr lang="en-US" dirty="0" smtClean="0"/>
              <a:t>Managing human resources in large organizations requires extensive planning and detailed strategy.</a:t>
            </a:r>
          </a:p>
        </p:txBody>
      </p:sp>
      <p:sp>
        <p:nvSpPr>
          <p:cNvPr id="4" name="Slide Number Placeholder 3"/>
          <p:cNvSpPr>
            <a:spLocks noGrp="1"/>
          </p:cNvSpPr>
          <p:nvPr>
            <p:ph type="sldNum" sz="quarter" idx="10"/>
          </p:nvPr>
        </p:nvSpPr>
        <p:spPr/>
        <p:txBody>
          <a:bodyPr/>
          <a:lstStyle/>
          <a:p>
            <a:fld id="{2CF41C25-7A1F-47FB-B705-003A328B9163}" type="slidenum">
              <a:rPr lang="en-US" smtClean="0"/>
              <a:t>16</a:t>
            </a:fld>
            <a:endParaRPr lang="en-US"/>
          </a:p>
        </p:txBody>
      </p:sp>
    </p:spTree>
    <p:extLst>
      <p:ext uri="{BB962C8B-B14F-4D97-AF65-F5344CB8AC3E}">
        <p14:creationId xmlns:p14="http://schemas.microsoft.com/office/powerpoint/2010/main" val="415622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Routine Reports: </a:t>
            </a:r>
            <a:r>
              <a:rPr lang="en-US" dirty="0" smtClean="0"/>
              <a:t>reports produced at scheduled intervals.</a:t>
            </a:r>
          </a:p>
          <a:p>
            <a:r>
              <a:rPr lang="en-US" b="1" dirty="0" smtClean="0"/>
              <a:t>Ad-hoc Reports: </a:t>
            </a:r>
            <a:r>
              <a:rPr lang="en-US" dirty="0" smtClean="0"/>
              <a:t>out-of-the routine reports.</a:t>
            </a:r>
          </a:p>
          <a:p>
            <a:pPr marL="176371" indent="-176371">
              <a:buFont typeface="Arial" panose="020B0604020202020204" pitchFamily="34" charset="0"/>
              <a:buChar char="•"/>
            </a:pPr>
            <a:r>
              <a:rPr lang="en-US" b="1" dirty="0" smtClean="0"/>
              <a:t>Drill-Down Reports: </a:t>
            </a:r>
            <a:r>
              <a:rPr lang="en-US" dirty="0" smtClean="0"/>
              <a:t>display a greater level of detail.</a:t>
            </a:r>
          </a:p>
          <a:p>
            <a:pPr marL="176371" indent="-176371">
              <a:buFont typeface="Arial" panose="020B0604020202020204" pitchFamily="34" charset="0"/>
              <a:buChar char="•"/>
            </a:pPr>
            <a:r>
              <a:rPr lang="en-US" b="1" dirty="0" smtClean="0"/>
              <a:t>Key Indicator Reports: </a:t>
            </a:r>
            <a:r>
              <a:rPr lang="en-US" dirty="0" smtClean="0"/>
              <a:t>summarize the performance of critical activities.</a:t>
            </a:r>
          </a:p>
          <a:p>
            <a:pPr marL="176371" indent="-176371">
              <a:buFont typeface="Arial" panose="020B0604020202020204" pitchFamily="34" charset="0"/>
              <a:buChar char="•"/>
            </a:pPr>
            <a:r>
              <a:rPr lang="en-US" b="1" dirty="0" smtClean="0"/>
              <a:t>Comparative Reports: </a:t>
            </a:r>
            <a:r>
              <a:rPr lang="en-US" dirty="0" smtClean="0"/>
              <a:t>compare and contrast the performances of different business units or of a single unit during different time periods.</a:t>
            </a:r>
          </a:p>
          <a:p>
            <a:pPr marL="176371" indent="-176371">
              <a:buFont typeface="Arial" panose="020B0604020202020204" pitchFamily="34" charset="0"/>
              <a:buChar char="•"/>
            </a:pPr>
            <a:r>
              <a:rPr lang="en-US" b="1" dirty="0" smtClean="0"/>
              <a:t>Exception Reports: </a:t>
            </a:r>
            <a:r>
              <a:rPr lang="en-US" dirty="0" smtClean="0"/>
              <a:t>include only information that falls outside certain threshold standards.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17</a:t>
            </a:fld>
            <a:endParaRPr lang="en-US"/>
          </a:p>
        </p:txBody>
      </p:sp>
    </p:spTree>
    <p:extLst>
      <p:ext uri="{BB962C8B-B14F-4D97-AF65-F5344CB8AC3E}">
        <p14:creationId xmlns:p14="http://schemas.microsoft.com/office/powerpoint/2010/main" val="4191848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149350"/>
            <a:ext cx="9144000" cy="517525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066800"/>
          </a:xfrm>
        </p:spPr>
        <p:txBody>
          <a:bodyPr anchor="b" anchorCtr="0">
            <a:normAutofit/>
          </a:bodyPr>
          <a:lstStyle>
            <a:lvl1pPr marL="0" indent="0" algn="l">
              <a:spcBef>
                <a:spcPts val="600"/>
              </a:spcBef>
              <a:spcAft>
                <a:spcPts val="600"/>
              </a:spcAft>
              <a:buNone/>
              <a:defRPr sz="37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95400"/>
            <a:ext cx="8229600" cy="4724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15480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143000"/>
          </a:xfrm>
        </p:spPr>
        <p:txBody>
          <a:bodyPr anchor="b" anchorCtr="0">
            <a:normAutofit/>
          </a:bodyPr>
          <a:lstStyle>
            <a:lvl1pPr marL="0" indent="0" algn="l">
              <a:spcBef>
                <a:spcPts val="600"/>
              </a:spcBef>
              <a:spcAft>
                <a:spcPts val="600"/>
              </a:spcAft>
              <a:buNone/>
              <a:defRPr sz="37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371600"/>
            <a:ext cx="8305800" cy="52578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9921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410324"/>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838200"/>
          </a:xfrm>
        </p:spPr>
        <p:txBody>
          <a:bodyPr anchor="b" anchorCtr="0">
            <a:normAutofit/>
          </a:bodyPr>
          <a:lstStyle>
            <a:lvl1pPr marL="0" indent="0" algn="l">
              <a:spcBef>
                <a:spcPts val="600"/>
              </a:spcBef>
              <a:spcAft>
                <a:spcPts val="600"/>
              </a:spcAft>
              <a:buNone/>
              <a:defRPr sz="36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896100" y="6399211"/>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219201"/>
            <a:ext cx="8229600" cy="533399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76199" y="10668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311813"/>
            <a:ext cx="9144000" cy="5012788"/>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92532" y="647606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066800"/>
          </a:xfrm>
        </p:spPr>
        <p:txBody>
          <a:bodyPr anchor="b" anchorCtr="0">
            <a:normAutofit/>
          </a:bodyPr>
          <a:lstStyle>
            <a:lvl1pPr marL="0" indent="0" algn="l">
              <a:spcBef>
                <a:spcPts val="600"/>
              </a:spcBef>
              <a:spcAft>
                <a:spcPts val="600"/>
              </a:spcAft>
              <a:buNone/>
              <a:defRPr sz="38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792532" y="6459649"/>
            <a:ext cx="2133600" cy="365125"/>
          </a:xfrm>
        </p:spPr>
        <p:txBody>
          <a:bodyPr/>
          <a:lstStyle>
            <a:lvl1pPr>
              <a:defRPr b="1">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464212"/>
            <a:ext cx="8229600" cy="4828639"/>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95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225550"/>
            <a:ext cx="9144000" cy="5099049"/>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1"/>
            <a:ext cx="8153399" cy="1143000"/>
          </a:xfrm>
        </p:spPr>
        <p:txBody>
          <a:bodyPr anchor="b" anchorCtr="0">
            <a:noAutofit/>
          </a:bodyPr>
          <a:lstStyle>
            <a:lvl1pPr marL="0" indent="0" algn="l">
              <a:spcBef>
                <a:spcPts val="600"/>
              </a:spcBef>
              <a:spcAft>
                <a:spcPts val="600"/>
              </a:spcAft>
              <a:buNone/>
              <a:defRPr sz="37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371600"/>
            <a:ext cx="8229600" cy="48768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219201"/>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701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524000"/>
            <a:ext cx="8382000"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accounting-software-review.toptenreviews.com/"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capterra.com/inventory-management-softwar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www.plm.automation.siemens.com/en_us/plm/" TargetMode="External"/><Relationship Id="rId4" Type="http://schemas.openxmlformats.org/officeDocument/2006/relationships/hyperlink" Target="http://www.softwareadvice.com/manufacturing/iqms-enterpriseiq-profil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nformationbuilders.com/rfr/qtdemo/AdvVis_ExecDash/AdvVis_ExecDash.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informationbuilders.com/rfr/qtdemo/AdvVis_ExecDash/AdvVis_ExecDash.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www.cio.com/article/2429865/enterprise-resource-planning/10-famous-erp-disasters--dustups-and-disappointments.html"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earchmanufacturingerp.techtarget.com/feature/Proper-ERP-testing-essential-for-successful-implementation"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bitidy.com/we-think/data-conversion-erp-delay-success-factors.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Software_as_a_servic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www.klugogroup.com/myth-buster-best-of-breed-vs-erp-software/"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www.bpic.co.uk/articles/bestofbreed.html" TargetMode="External"/><Relationship Id="rId4" Type="http://schemas.openxmlformats.org/officeDocument/2006/relationships/hyperlink" Target="https://www.google.com/url?sa=t&amp;rct=j&amp;q=&amp;esrc=s&amp;source=web&amp;cd=6&amp;ved=0CFwQFjAFahUKEwj_9Pzwt4XJAhVU12MKHQ9ID_o&amp;url=https://www.atkearney.com/documents/4773014/4786365/Is_It_the_Beginning_of_the_End_for_Best_of_Breed.pdf/6ba278be-8264-4383-a749-b0c949042c28&amp;usg=AFQjCNFxdym55xqRkT6Xkn3DwPRVq9q5yw"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11</a:t>
            </a:r>
            <a:endParaRPr lang="en-US" dirty="0"/>
          </a:p>
        </p:txBody>
      </p:sp>
      <p:sp>
        <p:nvSpPr>
          <p:cNvPr id="4" name="Subtitle 3"/>
          <p:cNvSpPr>
            <a:spLocks noGrp="1"/>
          </p:cNvSpPr>
          <p:nvPr>
            <p:ph type="subTitle" idx="1"/>
          </p:nvPr>
        </p:nvSpPr>
        <p:spPr/>
        <p:txBody>
          <a:bodyPr>
            <a:normAutofit/>
          </a:bodyPr>
          <a:lstStyle/>
          <a:p>
            <a:r>
              <a:rPr lang="en-US" dirty="0" smtClean="0"/>
              <a:t>Information Systems within the Organization</a:t>
            </a:r>
            <a:endParaRPr lang="en-US" dirty="0"/>
          </a:p>
        </p:txBody>
      </p:sp>
    </p:spTree>
    <p:extLst>
      <p:ext uri="{BB962C8B-B14F-4D97-AF65-F5344CB8AC3E}">
        <p14:creationId xmlns:p14="http://schemas.microsoft.com/office/powerpoint/2010/main" val="924339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77500" lnSpcReduction="20000"/>
          </a:bodyPr>
          <a:lstStyle/>
          <a:p>
            <a:r>
              <a:rPr lang="en-US" dirty="0" smtClean="0"/>
              <a:t>Figure 11.2: Systems supporting functional Areas</a:t>
            </a:r>
            <a:endParaRPr lang="en-US" dirty="0"/>
          </a:p>
        </p:txBody>
      </p:sp>
      <p:pic>
        <p:nvPicPr>
          <p:cNvPr id="409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9524999" cy="521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477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IS for Accounting and </a:t>
            </a:r>
            <a:r>
              <a:rPr lang="en-US" dirty="0" smtClean="0"/>
              <a:t>Finance</a:t>
            </a:r>
            <a:endParaRPr lang="en-US" dirty="0"/>
          </a:p>
        </p:txBody>
      </p:sp>
      <p:sp>
        <p:nvSpPr>
          <p:cNvPr id="6" name="Content Placeholder 5"/>
          <p:cNvSpPr>
            <a:spLocks noGrp="1"/>
          </p:cNvSpPr>
          <p:nvPr>
            <p:ph sz="quarter" idx="15"/>
          </p:nvPr>
        </p:nvSpPr>
        <p:spPr/>
        <p:txBody>
          <a:bodyPr>
            <a:normAutofit/>
          </a:bodyPr>
          <a:lstStyle/>
          <a:p>
            <a:r>
              <a:rPr lang="en-US" dirty="0" smtClean="0"/>
              <a:t>Financial Planning and Budgeting</a:t>
            </a:r>
          </a:p>
          <a:p>
            <a:pPr lvl="1"/>
            <a:r>
              <a:rPr lang="en-US" dirty="0" smtClean="0">
                <a:solidFill>
                  <a:srgbClr val="C00000"/>
                </a:solidFill>
              </a:rPr>
              <a:t>Annual budget allocates financial resources</a:t>
            </a:r>
          </a:p>
          <a:p>
            <a:pPr lvl="1"/>
            <a:r>
              <a:rPr lang="en-US" dirty="0" smtClean="0">
                <a:solidFill>
                  <a:srgbClr val="C00000"/>
                </a:solidFill>
              </a:rPr>
              <a:t>Financial forecasting</a:t>
            </a:r>
          </a:p>
          <a:p>
            <a:r>
              <a:rPr lang="en-US" dirty="0" smtClean="0"/>
              <a:t>Managing Financial Transactions</a:t>
            </a:r>
          </a:p>
          <a:p>
            <a:pPr lvl="1"/>
            <a:r>
              <a:rPr lang="en-US" dirty="0" smtClean="0">
                <a:solidFill>
                  <a:srgbClr val="C00000"/>
                </a:solidFill>
              </a:rPr>
              <a:t>(next slide)</a:t>
            </a:r>
          </a:p>
          <a:p>
            <a:r>
              <a:rPr lang="en-US" dirty="0" smtClean="0"/>
              <a:t>Investment Management</a:t>
            </a:r>
          </a:p>
          <a:p>
            <a:r>
              <a:rPr lang="en-US" dirty="0" smtClean="0"/>
              <a:t>Control and Auditing</a:t>
            </a:r>
            <a:endParaRPr lang="en-US" dirty="0"/>
          </a:p>
        </p:txBody>
      </p:sp>
    </p:spTree>
    <p:extLst>
      <p:ext uri="{BB962C8B-B14F-4D97-AF65-F5344CB8AC3E}">
        <p14:creationId xmlns:p14="http://schemas.microsoft.com/office/powerpoint/2010/main" val="2459596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Managing </a:t>
            </a:r>
            <a:r>
              <a:rPr lang="en-US" dirty="0"/>
              <a:t>Financial </a:t>
            </a:r>
            <a:r>
              <a:rPr lang="en-US" dirty="0" smtClean="0"/>
              <a:t>Transactions</a:t>
            </a:r>
            <a:endParaRPr lang="en-US" dirty="0"/>
          </a:p>
        </p:txBody>
      </p:sp>
      <p:sp>
        <p:nvSpPr>
          <p:cNvPr id="5" name="Content Placeholder 4"/>
          <p:cNvSpPr>
            <a:spLocks noGrp="1"/>
          </p:cNvSpPr>
          <p:nvPr>
            <p:ph sz="quarter" idx="15"/>
          </p:nvPr>
        </p:nvSpPr>
        <p:spPr/>
        <p:txBody>
          <a:bodyPr/>
          <a:lstStyle/>
          <a:p>
            <a:r>
              <a:rPr lang="en-US" dirty="0" smtClean="0"/>
              <a:t>Global stock exchanges</a:t>
            </a:r>
          </a:p>
          <a:p>
            <a:r>
              <a:rPr lang="en-US" dirty="0" smtClean="0"/>
              <a:t>Managing multiple currencies</a:t>
            </a:r>
          </a:p>
          <a:p>
            <a:r>
              <a:rPr lang="en-US" dirty="0" smtClean="0"/>
              <a:t>Virtual close</a:t>
            </a:r>
          </a:p>
        </p:txBody>
      </p:sp>
      <p:sp>
        <p:nvSpPr>
          <p:cNvPr id="7" name="Subtitle 3"/>
          <p:cNvSpPr txBox="1">
            <a:spLocks/>
          </p:cNvSpPr>
          <p:nvPr/>
        </p:nvSpPr>
        <p:spPr>
          <a:xfrm>
            <a:off x="495300" y="2857500"/>
            <a:ext cx="8153399" cy="1143000"/>
          </a:xfrm>
          <a:prstGeom prst="rect">
            <a:avLst/>
          </a:prstGeom>
        </p:spPr>
        <p:txBody>
          <a:bodyPr vert="horz" lIns="91440" tIns="45720" rIns="91440" bIns="45720" rtlCol="0" anchor="b" anchorCtr="0">
            <a:normAutofit/>
          </a:bodyPr>
          <a:lstStyle>
            <a:lvl1pPr marL="0" indent="0" algn="l" defTabSz="914400" rtl="0" eaLnBrk="1" latinLnBrk="0" hangingPunct="1">
              <a:spcBef>
                <a:spcPts val="600"/>
              </a:spcBef>
              <a:spcAft>
                <a:spcPts val="600"/>
              </a:spcAft>
              <a:buFont typeface="Arial" pitchFamily="34" charset="0"/>
              <a:buNone/>
              <a:defRPr sz="3700" kern="12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Wingdings" panose="05000000000000000000" pitchFamily="2" charset="2"/>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Wingdings" panose="05000000000000000000" pitchFamily="2" charset="2"/>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t>Control and Auditing</a:t>
            </a:r>
            <a:endParaRPr lang="en-US" dirty="0"/>
          </a:p>
        </p:txBody>
      </p:sp>
      <p:sp>
        <p:nvSpPr>
          <p:cNvPr id="8" name="Content Placeholder 4"/>
          <p:cNvSpPr txBox="1">
            <a:spLocks/>
          </p:cNvSpPr>
          <p:nvPr/>
        </p:nvSpPr>
        <p:spPr>
          <a:xfrm>
            <a:off x="533400" y="4000500"/>
            <a:ext cx="8229600" cy="2400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Budgetary control</a:t>
            </a:r>
          </a:p>
          <a:p>
            <a:r>
              <a:rPr lang="en-US" smtClean="0"/>
              <a:t>Auditing</a:t>
            </a:r>
          </a:p>
          <a:p>
            <a:r>
              <a:rPr lang="en-US" smtClean="0"/>
              <a:t>Financial ratio analysis</a:t>
            </a:r>
            <a:endParaRPr lang="en-US" dirty="0"/>
          </a:p>
        </p:txBody>
      </p:sp>
    </p:spTree>
    <p:extLst>
      <p:ext uri="{BB962C8B-B14F-4D97-AF65-F5344CB8AC3E}">
        <p14:creationId xmlns:p14="http://schemas.microsoft.com/office/powerpoint/2010/main" val="407950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b="1" dirty="0">
                <a:solidFill>
                  <a:srgbClr val="C00000"/>
                </a:solidFill>
              </a:rPr>
              <a:t>Compare Budgeting &amp; Forecasting </a:t>
            </a:r>
            <a:r>
              <a:rPr lang="en-US" b="1" dirty="0" smtClean="0">
                <a:solidFill>
                  <a:srgbClr val="C00000"/>
                </a:solidFill>
              </a:rPr>
              <a:t>Software</a:t>
            </a:r>
            <a:endParaRPr lang="en-US" b="1" dirty="0">
              <a:solidFill>
                <a:srgbClr val="C00000"/>
              </a:solidFill>
            </a:endParaRPr>
          </a:p>
        </p:txBody>
      </p:sp>
      <p:sp>
        <p:nvSpPr>
          <p:cNvPr id="3" name="Content Placeholder 2"/>
          <p:cNvSpPr>
            <a:spLocks noGrp="1"/>
          </p:cNvSpPr>
          <p:nvPr>
            <p:ph sz="quarter" idx="15"/>
          </p:nvPr>
        </p:nvSpPr>
        <p:spPr/>
        <p:txBody>
          <a:bodyPr/>
          <a:lstStyle/>
          <a:p>
            <a:r>
              <a:rPr lang="en-US" sz="1800" dirty="0"/>
              <a:t>http://www.softwareadvice.com/accounting/budgeting-forecasting-software-comparison/?deployment_id=&amp;market_products_sort_order=&amp;market_products_sortby=nb_reviews&amp;more=true&amp;price_ranges=&amp;stars=4&amp;segment_id=379&amp;platforms=&amp;int_site_code=&amp;layout=var_&amp;subsize1_id</a:t>
            </a:r>
            <a:r>
              <a:rPr lang="en-US" sz="1800" dirty="0" smtClean="0"/>
              <a:t>= </a:t>
            </a:r>
          </a:p>
          <a:p>
            <a:endParaRPr lang="en-US" dirty="0"/>
          </a:p>
        </p:txBody>
      </p:sp>
      <p:pic>
        <p:nvPicPr>
          <p:cNvPr id="6" name="Picture 5"/>
          <p:cNvPicPr>
            <a:picLocks noChangeAspect="1"/>
          </p:cNvPicPr>
          <p:nvPr/>
        </p:nvPicPr>
        <p:blipFill>
          <a:blip r:embed="rId3"/>
          <a:stretch>
            <a:fillRect/>
          </a:stretch>
        </p:blipFill>
        <p:spPr>
          <a:xfrm>
            <a:off x="1447800" y="3106809"/>
            <a:ext cx="7377112" cy="3676164"/>
          </a:xfrm>
          <a:prstGeom prst="rect">
            <a:avLst/>
          </a:prstGeom>
        </p:spPr>
      </p:pic>
    </p:spTree>
    <p:extLst>
      <p:ext uri="{BB962C8B-B14F-4D97-AF65-F5344CB8AC3E}">
        <p14:creationId xmlns:p14="http://schemas.microsoft.com/office/powerpoint/2010/main" val="2513134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C00000"/>
                </a:solidFill>
              </a:rPr>
              <a:t>Review of accounting software</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14</a:t>
            </a:fld>
            <a:endParaRPr lang="en-US" dirty="0"/>
          </a:p>
        </p:txBody>
      </p:sp>
      <p:sp>
        <p:nvSpPr>
          <p:cNvPr id="4" name="Content Placeholder 3"/>
          <p:cNvSpPr>
            <a:spLocks noGrp="1"/>
          </p:cNvSpPr>
          <p:nvPr>
            <p:ph sz="quarter" idx="15"/>
          </p:nvPr>
        </p:nvSpPr>
        <p:spPr/>
        <p:txBody>
          <a:bodyPr/>
          <a:lstStyle/>
          <a:p>
            <a:r>
              <a:rPr lang="en-US" dirty="0" smtClean="0">
                <a:hlinkClick r:id="rId2"/>
              </a:rPr>
              <a:t>http://accounting-software-review.toptenreviews.com/</a:t>
            </a:r>
            <a:r>
              <a:rPr lang="en-US" dirty="0" smtClean="0"/>
              <a:t> </a:t>
            </a:r>
          </a:p>
          <a:p>
            <a:endParaRPr lang="en-US" dirty="0" smtClean="0"/>
          </a:p>
          <a:p>
            <a:endParaRPr lang="en-US" dirty="0"/>
          </a:p>
        </p:txBody>
      </p:sp>
      <p:sp>
        <p:nvSpPr>
          <p:cNvPr id="5" name="Subtitle 1"/>
          <p:cNvSpPr txBox="1">
            <a:spLocks/>
          </p:cNvSpPr>
          <p:nvPr/>
        </p:nvSpPr>
        <p:spPr>
          <a:xfrm>
            <a:off x="419100" y="3238500"/>
            <a:ext cx="8496300" cy="1714500"/>
          </a:xfrm>
          <a:prstGeom prst="rect">
            <a:avLst/>
          </a:prstGeom>
        </p:spPr>
        <p:txBody>
          <a:bodyPr vert="horz" lIns="91440" tIns="45720" rIns="91440" bIns="45720" rtlCol="0" anchor="b" anchorCtr="0">
            <a:noAutofit/>
          </a:bodyPr>
          <a:lstStyle>
            <a:lvl1pPr marL="0" indent="0" algn="l" defTabSz="914400" rtl="0" eaLnBrk="1" latinLnBrk="0" hangingPunct="1">
              <a:spcBef>
                <a:spcPts val="600"/>
              </a:spcBef>
              <a:spcAft>
                <a:spcPts val="600"/>
              </a:spcAft>
              <a:buFont typeface="Arial" pitchFamily="34" charset="0"/>
              <a:buNone/>
              <a:defRPr sz="3700" kern="12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Wingdings" panose="05000000000000000000" pitchFamily="2" charset="2"/>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Wingdings" panose="05000000000000000000" pitchFamily="2" charset="2"/>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C00000"/>
                </a:solidFill>
              </a:rPr>
              <a:t>IS for Marketing: Focus of Chap 12</a:t>
            </a:r>
          </a:p>
          <a:p>
            <a:endParaRPr lang="en-US" dirty="0">
              <a:solidFill>
                <a:srgbClr val="C00000"/>
              </a:solidFill>
            </a:endParaRPr>
          </a:p>
        </p:txBody>
      </p:sp>
    </p:spTree>
    <p:extLst>
      <p:ext uri="{BB962C8B-B14F-4D97-AF65-F5344CB8AC3E}">
        <p14:creationId xmlns:p14="http://schemas.microsoft.com/office/powerpoint/2010/main" val="1613758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smtClean="0"/>
              <a:t>IS </a:t>
            </a:r>
            <a:r>
              <a:rPr lang="en-US" dirty="0"/>
              <a:t>for Production/Operations </a:t>
            </a:r>
            <a:r>
              <a:rPr lang="en-US" dirty="0" smtClean="0"/>
              <a:t>Management (POM)</a:t>
            </a:r>
            <a:endParaRPr lang="en-US" dirty="0"/>
          </a:p>
        </p:txBody>
      </p:sp>
      <p:sp>
        <p:nvSpPr>
          <p:cNvPr id="6" name="Content Placeholder 5"/>
          <p:cNvSpPr>
            <a:spLocks noGrp="1"/>
          </p:cNvSpPr>
          <p:nvPr>
            <p:ph sz="quarter" idx="15"/>
          </p:nvPr>
        </p:nvSpPr>
        <p:spPr>
          <a:xfrm>
            <a:off x="372793" y="1371600"/>
            <a:ext cx="8229600" cy="5334000"/>
          </a:xfrm>
        </p:spPr>
        <p:txBody>
          <a:bodyPr>
            <a:normAutofit fontScale="77500" lnSpcReduction="20000"/>
          </a:bodyPr>
          <a:lstStyle/>
          <a:p>
            <a:r>
              <a:rPr lang="en-US" dirty="0" smtClean="0"/>
              <a:t>In-House Logistics and Materials Management</a:t>
            </a:r>
          </a:p>
          <a:p>
            <a:r>
              <a:rPr lang="en-US" dirty="0" smtClean="0"/>
              <a:t>Inventory Management</a:t>
            </a:r>
          </a:p>
          <a:p>
            <a:pPr lvl="1"/>
            <a:r>
              <a:rPr lang="en-US" dirty="0">
                <a:hlinkClick r:id="rId3"/>
              </a:rPr>
              <a:t>http://www.capterra.com/inventory-management-software</a:t>
            </a:r>
            <a:r>
              <a:rPr lang="en-US" dirty="0" smtClean="0">
                <a:hlinkClick r:id="rId3"/>
              </a:rPr>
              <a:t>/</a:t>
            </a:r>
            <a:r>
              <a:rPr lang="en-US" dirty="0" smtClean="0"/>
              <a:t> </a:t>
            </a:r>
          </a:p>
          <a:p>
            <a:r>
              <a:rPr lang="en-US" dirty="0" smtClean="0"/>
              <a:t>Quality Control</a:t>
            </a:r>
          </a:p>
          <a:p>
            <a:r>
              <a:rPr lang="en-US" dirty="0" smtClean="0"/>
              <a:t>Planning Production and Operations Management</a:t>
            </a:r>
          </a:p>
          <a:p>
            <a:pPr lvl="1"/>
            <a:r>
              <a:rPr lang="en-US" dirty="0">
                <a:hlinkClick r:id="rId4"/>
              </a:rPr>
              <a:t>http://www.softwareadvice.com/manufacturing/iqms-enterpriseiq-profile</a:t>
            </a:r>
            <a:r>
              <a:rPr lang="en-US" dirty="0" smtClean="0">
                <a:hlinkClick r:id="rId4"/>
              </a:rPr>
              <a:t>/</a:t>
            </a:r>
            <a:r>
              <a:rPr lang="en-US" dirty="0" smtClean="0"/>
              <a:t> </a:t>
            </a:r>
          </a:p>
          <a:p>
            <a:r>
              <a:rPr lang="en-US" dirty="0" smtClean="0"/>
              <a:t>Computer-Integrated Manufacturing (CIM)</a:t>
            </a:r>
          </a:p>
          <a:p>
            <a:r>
              <a:rPr lang="en-US" dirty="0" smtClean="0"/>
              <a:t>Product Lifecycle Management</a:t>
            </a:r>
          </a:p>
          <a:p>
            <a:pPr lvl="1"/>
            <a:r>
              <a:rPr lang="en-US" dirty="0">
                <a:solidFill>
                  <a:srgbClr val="C00000"/>
                </a:solidFill>
              </a:rPr>
              <a:t>What is PLM Software</a:t>
            </a:r>
            <a:r>
              <a:rPr lang="en-US" dirty="0" smtClean="0">
                <a:solidFill>
                  <a:srgbClr val="C00000"/>
                </a:solidFill>
              </a:rPr>
              <a:t>? - Siemens</a:t>
            </a:r>
            <a:endParaRPr lang="en-US" dirty="0">
              <a:solidFill>
                <a:srgbClr val="C00000"/>
              </a:solidFill>
            </a:endParaRPr>
          </a:p>
          <a:p>
            <a:pPr lvl="1"/>
            <a:r>
              <a:rPr lang="en-US" dirty="0">
                <a:hlinkClick r:id="rId5"/>
              </a:rPr>
              <a:t>http://www.plm.automation.siemens.com/en_us/plm</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3933246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3200" dirty="0" smtClean="0"/>
              <a:t>IS </a:t>
            </a:r>
            <a:r>
              <a:rPr lang="en-US" sz="3200" dirty="0"/>
              <a:t>for Human Resource </a:t>
            </a:r>
            <a:r>
              <a:rPr lang="en-US" sz="3200" dirty="0" smtClean="0"/>
              <a:t>Management</a:t>
            </a:r>
            <a:endParaRPr lang="en-US" sz="3200" dirty="0"/>
          </a:p>
        </p:txBody>
      </p:sp>
      <p:sp>
        <p:nvSpPr>
          <p:cNvPr id="6" name="Content Placeholder 5"/>
          <p:cNvSpPr>
            <a:spLocks noGrp="1"/>
          </p:cNvSpPr>
          <p:nvPr>
            <p:ph sz="quarter" idx="15"/>
          </p:nvPr>
        </p:nvSpPr>
        <p:spPr/>
        <p:txBody>
          <a:bodyPr>
            <a:normAutofit/>
          </a:bodyPr>
          <a:lstStyle/>
          <a:p>
            <a:r>
              <a:rPr lang="en-US" sz="2800" dirty="0" smtClean="0"/>
              <a:t>Recruitment</a:t>
            </a:r>
          </a:p>
          <a:p>
            <a:r>
              <a:rPr lang="en-US" sz="2800" dirty="0" smtClean="0"/>
              <a:t>Human Resources Development</a:t>
            </a:r>
          </a:p>
          <a:p>
            <a:r>
              <a:rPr lang="en-US" sz="2800" dirty="0" smtClean="0">
                <a:solidFill>
                  <a:srgbClr val="C00000"/>
                </a:solidFill>
              </a:rPr>
              <a:t>Human Resources Planning and Management</a:t>
            </a:r>
          </a:p>
        </p:txBody>
      </p:sp>
      <p:sp>
        <p:nvSpPr>
          <p:cNvPr id="7" name="Subtitle 3"/>
          <p:cNvSpPr txBox="1">
            <a:spLocks/>
          </p:cNvSpPr>
          <p:nvPr/>
        </p:nvSpPr>
        <p:spPr>
          <a:xfrm>
            <a:off x="471487" y="3642262"/>
            <a:ext cx="8153399" cy="1143000"/>
          </a:xfrm>
          <a:prstGeom prst="rect">
            <a:avLst/>
          </a:prstGeom>
        </p:spPr>
        <p:txBody>
          <a:bodyPr vert="horz" lIns="91440" tIns="45720" rIns="91440" bIns="45720" rtlCol="0" anchor="b" anchorCtr="0">
            <a:noAutofit/>
          </a:bodyPr>
          <a:lstStyle>
            <a:lvl1pPr marL="0" indent="0" algn="l" defTabSz="914400" rtl="0" eaLnBrk="1" latinLnBrk="0" hangingPunct="1">
              <a:spcBef>
                <a:spcPts val="600"/>
              </a:spcBef>
              <a:spcAft>
                <a:spcPts val="600"/>
              </a:spcAft>
              <a:buFont typeface="Arial" pitchFamily="34" charset="0"/>
              <a:buNone/>
              <a:defRPr sz="3800" kern="12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Wingdings" panose="05000000000000000000" pitchFamily="2" charset="2"/>
              <a:buNone/>
              <a:defRPr sz="2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Wingdings" panose="05000000000000000000" pitchFamily="2" charset="2"/>
              <a:buNone/>
              <a:defRPr sz="2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200" dirty="0" smtClean="0"/>
              <a:t>Three Areas of IT support in HR Planning and Management</a:t>
            </a:r>
            <a:endParaRPr lang="en-US" sz="3200" dirty="0"/>
          </a:p>
        </p:txBody>
      </p:sp>
      <p:sp>
        <p:nvSpPr>
          <p:cNvPr id="8" name="Content Placeholder 4"/>
          <p:cNvSpPr txBox="1">
            <a:spLocks/>
          </p:cNvSpPr>
          <p:nvPr/>
        </p:nvSpPr>
        <p:spPr>
          <a:xfrm>
            <a:off x="471487" y="4785262"/>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800" dirty="0" smtClean="0"/>
              <a:t>Payroll and employees’ records</a:t>
            </a:r>
          </a:p>
          <a:p>
            <a:pPr marL="514350" indent="-514350">
              <a:buFont typeface="+mj-lt"/>
              <a:buAutoNum type="arabicPeriod"/>
            </a:pPr>
            <a:r>
              <a:rPr lang="en-US" sz="2800" dirty="0" smtClean="0"/>
              <a:t>Benefits administration</a:t>
            </a:r>
          </a:p>
          <a:p>
            <a:pPr marL="514350" indent="-514350">
              <a:buFont typeface="+mj-lt"/>
              <a:buAutoNum type="arabicPeriod"/>
            </a:pPr>
            <a:r>
              <a:rPr lang="en-US" sz="2800" dirty="0" smtClean="0"/>
              <a:t>Employee relationship management</a:t>
            </a:r>
          </a:p>
        </p:txBody>
      </p:sp>
    </p:spTree>
    <p:extLst>
      <p:ext uri="{BB962C8B-B14F-4D97-AF65-F5344CB8AC3E}">
        <p14:creationId xmlns:p14="http://schemas.microsoft.com/office/powerpoint/2010/main" val="1220822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Reports</a:t>
            </a:r>
            <a:endParaRPr lang="en-US" dirty="0"/>
          </a:p>
        </p:txBody>
      </p:sp>
      <p:sp>
        <p:nvSpPr>
          <p:cNvPr id="6" name="Content Placeholder 5"/>
          <p:cNvSpPr>
            <a:spLocks noGrp="1"/>
          </p:cNvSpPr>
          <p:nvPr>
            <p:ph sz="quarter" idx="15"/>
          </p:nvPr>
        </p:nvSpPr>
        <p:spPr/>
        <p:txBody>
          <a:bodyPr/>
          <a:lstStyle/>
          <a:p>
            <a:r>
              <a:rPr lang="en-US" dirty="0" smtClean="0"/>
              <a:t>Routine Reports</a:t>
            </a:r>
          </a:p>
          <a:p>
            <a:r>
              <a:rPr lang="en-US" dirty="0" smtClean="0"/>
              <a:t>Ad-hoc (On-Demand) Reports</a:t>
            </a:r>
          </a:p>
          <a:p>
            <a:pPr lvl="1"/>
            <a:r>
              <a:rPr lang="en-US" dirty="0" smtClean="0"/>
              <a:t>Drill-down reports</a:t>
            </a:r>
          </a:p>
          <a:p>
            <a:pPr lvl="1"/>
            <a:r>
              <a:rPr lang="en-US" dirty="0" smtClean="0"/>
              <a:t>Key indicator reports</a:t>
            </a:r>
          </a:p>
          <a:p>
            <a:pPr lvl="2"/>
            <a:r>
              <a:rPr lang="en-US" dirty="0" smtClean="0"/>
              <a:t>Summarize key activities</a:t>
            </a:r>
          </a:p>
          <a:p>
            <a:pPr lvl="1"/>
            <a:r>
              <a:rPr lang="en-US" dirty="0" smtClean="0"/>
              <a:t>Comparative reports</a:t>
            </a:r>
          </a:p>
          <a:p>
            <a:r>
              <a:rPr lang="en-US" dirty="0" smtClean="0"/>
              <a:t>Exception reports</a:t>
            </a:r>
          </a:p>
          <a:p>
            <a:pPr lvl="1"/>
            <a:r>
              <a:rPr lang="en-US" dirty="0" smtClean="0"/>
              <a:t>When a situation is unusual or needing management action</a:t>
            </a:r>
            <a:endParaRPr lang="en-US" dirty="0"/>
          </a:p>
        </p:txBody>
      </p:sp>
    </p:spTree>
    <p:extLst>
      <p:ext uri="{BB962C8B-B14F-4D97-AF65-F5344CB8AC3E}">
        <p14:creationId xmlns:p14="http://schemas.microsoft.com/office/powerpoint/2010/main" val="1931893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3200" dirty="0" smtClean="0"/>
              <a:t>Management Information Systems Outputs</a:t>
            </a:r>
            <a:endParaRPr lang="en-US" sz="3200"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18</a:t>
            </a:fld>
            <a:endParaRPr lang="en-US" dirty="0"/>
          </a:p>
        </p:txBody>
      </p:sp>
      <p:pic>
        <p:nvPicPr>
          <p:cNvPr id="5" name="Picture 4"/>
          <p:cNvPicPr>
            <a:picLocks noChangeAspect="1"/>
          </p:cNvPicPr>
          <p:nvPr/>
        </p:nvPicPr>
        <p:blipFill>
          <a:blip r:embed="rId2"/>
          <a:stretch>
            <a:fillRect/>
          </a:stretch>
        </p:blipFill>
        <p:spPr>
          <a:xfrm>
            <a:off x="457200" y="990600"/>
            <a:ext cx="8382000" cy="5730233"/>
          </a:xfrm>
          <a:prstGeom prst="rect">
            <a:avLst/>
          </a:prstGeom>
        </p:spPr>
      </p:pic>
    </p:spTree>
    <p:extLst>
      <p:ext uri="{BB962C8B-B14F-4D97-AF65-F5344CB8AC3E}">
        <p14:creationId xmlns:p14="http://schemas.microsoft.com/office/powerpoint/2010/main" val="3513028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86200" y="76200"/>
            <a:ext cx="5105400" cy="685800"/>
          </a:xfrm>
        </p:spPr>
        <p:txBody>
          <a:bodyPr/>
          <a:lstStyle/>
          <a:p>
            <a:r>
              <a:rPr lang="en-US" dirty="0" smtClean="0"/>
              <a:t>Monthly Sales Report</a:t>
            </a:r>
            <a:endParaRPr lang="en-US" dirty="0"/>
          </a:p>
        </p:txBody>
      </p:sp>
      <p:pic>
        <p:nvPicPr>
          <p:cNvPr id="307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tretch>
            <a:fillRect/>
          </a:stretch>
        </p:blipFill>
        <p:spPr bwMode="auto">
          <a:xfrm>
            <a:off x="27708" y="761999"/>
            <a:ext cx="7973291" cy="610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547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Transaction Processing Systems</a:t>
            </a:r>
          </a:p>
          <a:p>
            <a:r>
              <a:rPr lang="en-US" dirty="0"/>
              <a:t>Functional Area Information Systems</a:t>
            </a:r>
          </a:p>
          <a:p>
            <a:r>
              <a:rPr lang="en-US" dirty="0"/>
              <a:t>Enterprise Resource Planning (ERP) Systems</a:t>
            </a:r>
          </a:p>
          <a:p>
            <a:r>
              <a:rPr lang="en-US" dirty="0"/>
              <a:t>ERP Support for Business Processes</a:t>
            </a:r>
          </a:p>
        </p:txBody>
      </p:sp>
    </p:spTree>
    <p:extLst>
      <p:ext uri="{BB962C8B-B14F-4D97-AF65-F5344CB8AC3E}">
        <p14:creationId xmlns:p14="http://schemas.microsoft.com/office/powerpoint/2010/main" val="359150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06363"/>
            <a:ext cx="8229600" cy="1143000"/>
          </a:xfrm>
        </p:spPr>
        <p:txBody>
          <a:bodyPr/>
          <a:lstStyle/>
          <a:p>
            <a:r>
              <a:rPr lang="en-US" altLang="en-US" dirty="0" smtClean="0">
                <a:solidFill>
                  <a:srgbClr val="C00000"/>
                </a:solidFill>
              </a:rPr>
              <a:t>Drill down example:</a:t>
            </a:r>
          </a:p>
        </p:txBody>
      </p:sp>
      <p:sp>
        <p:nvSpPr>
          <p:cNvPr id="23555" name="Content Placeholder 2"/>
          <p:cNvSpPr>
            <a:spLocks noGrp="1"/>
          </p:cNvSpPr>
          <p:nvPr>
            <p:ph idx="1"/>
          </p:nvPr>
        </p:nvSpPr>
        <p:spPr/>
        <p:txBody>
          <a:bodyPr/>
          <a:lstStyle/>
          <a:p>
            <a:pPr>
              <a:buFont typeface="Wingdings" pitchFamily="2" charset="2"/>
              <a:buNone/>
            </a:pPr>
            <a:r>
              <a:rPr lang="en-US" altLang="en-US" dirty="0" smtClean="0">
                <a:hlinkClick r:id="rId2"/>
              </a:rPr>
              <a:t>  </a:t>
            </a:r>
            <a:endParaRPr lang="en-US" altLang="en-US" dirty="0" smtClean="0"/>
          </a:p>
        </p:txBody>
      </p:sp>
      <p:sp>
        <p:nvSpPr>
          <p:cNvPr id="23556" name="Slide Number Placeholder 3"/>
          <p:cNvSpPr>
            <a:spLocks noGrp="1"/>
          </p:cNvSpPr>
          <p:nvPr>
            <p:ph type="sldNum" sz="quarter" idx="4294967295"/>
          </p:nvPr>
        </p:nvSpPr>
        <p:spPr bwMode="auto">
          <a:xfrm>
            <a:off x="6781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3FF175-5962-4F27-A9CF-E0E7312B6B06}" type="slidenum">
              <a:rPr lang="en-US" altLang="en-US"/>
              <a:pPr eaLnBrk="1" hangingPunct="1"/>
              <a:t>20</a:t>
            </a:fld>
            <a:endParaRPr lang="en-US" altLang="en-US"/>
          </a:p>
        </p:txBody>
      </p:sp>
      <p:pic>
        <p:nvPicPr>
          <p:cNvPr id="2" name="Picture 1"/>
          <p:cNvPicPr>
            <a:picLocks noChangeAspect="1"/>
          </p:cNvPicPr>
          <p:nvPr/>
        </p:nvPicPr>
        <p:blipFill>
          <a:blip r:embed="rId3"/>
          <a:stretch>
            <a:fillRect/>
          </a:stretch>
        </p:blipFill>
        <p:spPr>
          <a:xfrm>
            <a:off x="1676400" y="1047009"/>
            <a:ext cx="6248400" cy="5692458"/>
          </a:xfrm>
          <a:prstGeom prst="rect">
            <a:avLst/>
          </a:prstGeom>
        </p:spPr>
      </p:pic>
    </p:spTree>
    <p:extLst>
      <p:ext uri="{BB962C8B-B14F-4D97-AF65-F5344CB8AC3E}">
        <p14:creationId xmlns:p14="http://schemas.microsoft.com/office/powerpoint/2010/main" val="4113956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down example</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21</a:t>
            </a:fld>
            <a:endParaRPr lang="en-US" dirty="0"/>
          </a:p>
        </p:txBody>
      </p:sp>
      <p:pic>
        <p:nvPicPr>
          <p:cNvPr id="5" name="Picture 4"/>
          <p:cNvPicPr>
            <a:picLocks noChangeAspect="1"/>
          </p:cNvPicPr>
          <p:nvPr/>
        </p:nvPicPr>
        <p:blipFill>
          <a:blip r:embed="rId2"/>
          <a:stretch>
            <a:fillRect/>
          </a:stretch>
        </p:blipFill>
        <p:spPr>
          <a:xfrm>
            <a:off x="206375" y="1752600"/>
            <a:ext cx="8856313" cy="3124200"/>
          </a:xfrm>
          <a:prstGeom prst="rect">
            <a:avLst/>
          </a:prstGeom>
        </p:spPr>
      </p:pic>
    </p:spTree>
    <p:extLst>
      <p:ext uri="{BB962C8B-B14F-4D97-AF65-F5344CB8AC3E}">
        <p14:creationId xmlns:p14="http://schemas.microsoft.com/office/powerpoint/2010/main" val="1386496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2666398" y="3453807"/>
            <a:ext cx="6020402" cy="2672356"/>
          </a:xfrm>
        </p:spPr>
        <p:txBody>
          <a:bodyPr/>
          <a:lstStyle/>
          <a:p>
            <a:pPr>
              <a:buFont typeface="Wingdings" pitchFamily="2" charset="2"/>
              <a:buNone/>
            </a:pPr>
            <a:r>
              <a:rPr lang="en-US" altLang="en-US" dirty="0" smtClean="0">
                <a:hlinkClick r:id="rId2"/>
              </a:rPr>
              <a:t>  </a:t>
            </a:r>
            <a:endParaRPr lang="en-US" altLang="en-US" dirty="0" smtClean="0"/>
          </a:p>
          <a:p>
            <a:pPr>
              <a:buFont typeface="Wingdings" pitchFamily="2" charset="2"/>
              <a:buNone/>
            </a:pPr>
            <a:endParaRPr lang="en-US" altLang="en-US" dirty="0"/>
          </a:p>
        </p:txBody>
      </p:sp>
      <p:sp>
        <p:nvSpPr>
          <p:cNvPr id="23556" name="Slide Number Placeholder 3"/>
          <p:cNvSpPr>
            <a:spLocks noGrp="1"/>
          </p:cNvSpPr>
          <p:nvPr>
            <p:ph type="sldNum" sz="quarter" idx="4294967295"/>
          </p:nvPr>
        </p:nvSpPr>
        <p:spPr bwMode="auto">
          <a:xfrm>
            <a:off x="6781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3FF175-5962-4F27-A9CF-E0E7312B6B06}" type="slidenum">
              <a:rPr lang="en-US" altLang="en-US"/>
              <a:pPr eaLnBrk="1" hangingPunct="1"/>
              <a:t>22</a:t>
            </a:fld>
            <a:endParaRPr lang="en-US" altLang="en-US"/>
          </a:p>
        </p:txBody>
      </p:sp>
      <p:pic>
        <p:nvPicPr>
          <p:cNvPr id="1026" name="Picture 2" descr="Drill Down 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18600" cy="6847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84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down example</a:t>
            </a:r>
            <a:endParaRPr lang="en-US" dirty="0"/>
          </a:p>
        </p:txBody>
      </p:sp>
      <p:sp>
        <p:nvSpPr>
          <p:cNvPr id="3" name="Content Placeholder 2"/>
          <p:cNvSpPr>
            <a:spLocks noGrp="1"/>
          </p:cNvSpPr>
          <p:nvPr>
            <p:ph idx="1"/>
          </p:nvPr>
        </p:nvSpPr>
        <p:spPr/>
        <p:txBody>
          <a:bodyPr/>
          <a:lstStyle/>
          <a:p>
            <a:pPr marL="0" indent="0">
              <a:buNone/>
            </a:pPr>
            <a:r>
              <a:rPr lang="en-US" dirty="0"/>
              <a:t>http://demo1.informationbuilders.com/ibi_apps/bip/portal/CenturyRetailCorp</a:t>
            </a:r>
          </a:p>
        </p:txBody>
      </p:sp>
      <p:sp>
        <p:nvSpPr>
          <p:cNvPr id="4" name="Slide Number Placeholder 3"/>
          <p:cNvSpPr>
            <a:spLocks noGrp="1"/>
          </p:cNvSpPr>
          <p:nvPr>
            <p:ph type="sldNum" sz="quarter" idx="12"/>
          </p:nvPr>
        </p:nvSpPr>
        <p:spPr/>
        <p:txBody>
          <a:bodyPr/>
          <a:lstStyle/>
          <a:p>
            <a:fld id="{AC392DC9-9688-4E44-A90B-C333AD8FEA09}" type="slidenum">
              <a:rPr lang="en-US" smtClean="0"/>
              <a:pPr/>
              <a:t>23</a:t>
            </a:fld>
            <a:endParaRPr lang="en-US" dirty="0"/>
          </a:p>
        </p:txBody>
      </p:sp>
    </p:spTree>
    <p:extLst>
      <p:ext uri="{BB962C8B-B14F-4D97-AF65-F5344CB8AC3E}">
        <p14:creationId xmlns:p14="http://schemas.microsoft.com/office/powerpoint/2010/main" val="658222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Key Indicator Report Example</a:t>
            </a:r>
            <a:endParaRPr lang="en-US" sz="4000"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24</a:t>
            </a:fld>
            <a:endParaRPr lang="en-US" dirty="0"/>
          </a:p>
        </p:txBody>
      </p:sp>
      <p:pic>
        <p:nvPicPr>
          <p:cNvPr id="5" name="Picture 4"/>
          <p:cNvPicPr>
            <a:picLocks noChangeAspect="1"/>
          </p:cNvPicPr>
          <p:nvPr/>
        </p:nvPicPr>
        <p:blipFill>
          <a:blip r:embed="rId2"/>
          <a:stretch>
            <a:fillRect/>
          </a:stretch>
        </p:blipFill>
        <p:spPr>
          <a:xfrm>
            <a:off x="1" y="2057400"/>
            <a:ext cx="9138310" cy="2641881"/>
          </a:xfrm>
          <a:prstGeom prst="rect">
            <a:avLst/>
          </a:prstGeom>
        </p:spPr>
      </p:pic>
    </p:spTree>
    <p:extLst>
      <p:ext uri="{BB962C8B-B14F-4D97-AF65-F5344CB8AC3E}">
        <p14:creationId xmlns:p14="http://schemas.microsoft.com/office/powerpoint/2010/main" val="523653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Report Example</a:t>
            </a:r>
            <a:endParaRPr lang="en-US" dirty="0"/>
          </a:p>
        </p:txBody>
      </p:sp>
      <p:sp>
        <p:nvSpPr>
          <p:cNvPr id="4" name="Slide Number Placeholder 3"/>
          <p:cNvSpPr>
            <a:spLocks noGrp="1"/>
          </p:cNvSpPr>
          <p:nvPr>
            <p:ph type="sldNum" sz="quarter" idx="12"/>
          </p:nvPr>
        </p:nvSpPr>
        <p:spPr/>
        <p:txBody>
          <a:bodyPr/>
          <a:lstStyle/>
          <a:p>
            <a:fld id="{AC392DC9-9688-4E44-A90B-C333AD8FEA09}"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25400" y="1981200"/>
            <a:ext cx="9293026" cy="3810000"/>
          </a:xfrm>
          <a:prstGeom prst="rect">
            <a:avLst/>
          </a:prstGeom>
        </p:spPr>
      </p:pic>
    </p:spTree>
    <p:extLst>
      <p:ext uri="{BB962C8B-B14F-4D97-AF65-F5344CB8AC3E}">
        <p14:creationId xmlns:p14="http://schemas.microsoft.com/office/powerpoint/2010/main" val="1841250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a:bodyPr>
          <a:lstStyle/>
          <a:p>
            <a:r>
              <a:rPr lang="en-US" dirty="0" smtClean="0"/>
              <a:t>Enterprise Resource Planning (ERP) Systems</a:t>
            </a:r>
            <a:endParaRPr lang="en-US" dirty="0"/>
          </a:p>
        </p:txBody>
      </p:sp>
      <p:sp>
        <p:nvSpPr>
          <p:cNvPr id="5" name="Text Placeholder 4"/>
          <p:cNvSpPr>
            <a:spLocks noGrp="1"/>
          </p:cNvSpPr>
          <p:nvPr>
            <p:ph type="body" sz="quarter" idx="14"/>
          </p:nvPr>
        </p:nvSpPr>
        <p:spPr/>
        <p:txBody>
          <a:bodyPr/>
          <a:lstStyle/>
          <a:p>
            <a:r>
              <a:rPr lang="en-US" dirty="0" smtClean="0"/>
              <a:t>11.3</a:t>
            </a:r>
            <a:endParaRPr lang="en-US" dirty="0"/>
          </a:p>
        </p:txBody>
      </p:sp>
      <p:sp>
        <p:nvSpPr>
          <p:cNvPr id="6" name="Content Placeholder 5"/>
          <p:cNvSpPr>
            <a:spLocks noGrp="1"/>
          </p:cNvSpPr>
          <p:nvPr>
            <p:ph sz="quarter" idx="15"/>
          </p:nvPr>
        </p:nvSpPr>
        <p:spPr/>
        <p:txBody>
          <a:bodyPr>
            <a:normAutofit/>
          </a:bodyPr>
          <a:lstStyle/>
          <a:p>
            <a:r>
              <a:rPr lang="en-US" dirty="0" smtClean="0"/>
              <a:t>ERP Systems</a:t>
            </a:r>
          </a:p>
          <a:p>
            <a:r>
              <a:rPr lang="en-US" dirty="0" smtClean="0"/>
              <a:t>Benefits and Limitations of ERP Systems</a:t>
            </a:r>
          </a:p>
          <a:p>
            <a:r>
              <a:rPr lang="en-US" dirty="0" smtClean="0"/>
              <a:t>Implementing ERP Systems</a:t>
            </a:r>
          </a:p>
          <a:p>
            <a:r>
              <a:rPr lang="en-US" dirty="0" smtClean="0"/>
              <a:t>Enterprise Application Integration</a:t>
            </a:r>
          </a:p>
          <a:p>
            <a:endParaRPr lang="en-US" dirty="0" smtClean="0"/>
          </a:p>
          <a:p>
            <a:endParaRPr lang="en-US" dirty="0"/>
          </a:p>
        </p:txBody>
      </p:sp>
    </p:spTree>
    <p:extLst>
      <p:ext uri="{BB962C8B-B14F-4D97-AF65-F5344CB8AC3E}">
        <p14:creationId xmlns:p14="http://schemas.microsoft.com/office/powerpoint/2010/main" val="1478764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76200"/>
            <a:ext cx="7848599" cy="838200"/>
          </a:xfrm>
        </p:spPr>
        <p:txBody>
          <a:bodyPr>
            <a:normAutofit/>
          </a:bodyPr>
          <a:lstStyle/>
          <a:p>
            <a:r>
              <a:rPr lang="en-US" sz="4400" dirty="0" smtClean="0"/>
              <a:t>ERP</a:t>
            </a:r>
            <a:endParaRPr lang="en-US" sz="4400" dirty="0"/>
          </a:p>
        </p:txBody>
      </p:sp>
      <p:sp>
        <p:nvSpPr>
          <p:cNvPr id="3" name="Slide Number Placeholder 2"/>
          <p:cNvSpPr>
            <a:spLocks noGrp="1"/>
          </p:cNvSpPr>
          <p:nvPr>
            <p:ph type="sldNum" sz="quarter" idx="12"/>
          </p:nvPr>
        </p:nvSpPr>
        <p:spPr/>
        <p:txBody>
          <a:bodyPr/>
          <a:lstStyle/>
          <a:p>
            <a:fld id="{AC392DC9-9688-4E44-A90B-C333AD8FEA09}" type="slidenum">
              <a:rPr lang="en-US" smtClean="0"/>
              <a:pPr/>
              <a:t>27</a:t>
            </a:fld>
            <a:endParaRPr lang="en-US" dirty="0"/>
          </a:p>
        </p:txBody>
      </p:sp>
      <p:sp>
        <p:nvSpPr>
          <p:cNvPr id="4" name="Content Placeholder 3"/>
          <p:cNvSpPr>
            <a:spLocks noGrp="1"/>
          </p:cNvSpPr>
          <p:nvPr>
            <p:ph sz="quarter" idx="15"/>
          </p:nvPr>
        </p:nvSpPr>
        <p:spPr>
          <a:xfrm>
            <a:off x="381000" y="1066801"/>
            <a:ext cx="8229600" cy="5486400"/>
          </a:xfrm>
        </p:spPr>
        <p:txBody>
          <a:bodyPr/>
          <a:lstStyle/>
          <a:p>
            <a:r>
              <a:rPr lang="en-US" dirty="0"/>
              <a:t>An ERP is a </a:t>
            </a:r>
            <a:endParaRPr lang="en-US" dirty="0" smtClean="0"/>
          </a:p>
          <a:p>
            <a:pPr lvl="1"/>
            <a:r>
              <a:rPr lang="en-US" dirty="0" smtClean="0"/>
              <a:t>set </a:t>
            </a:r>
            <a:r>
              <a:rPr lang="en-US" dirty="0"/>
              <a:t>of </a:t>
            </a:r>
            <a:r>
              <a:rPr lang="en-US" u="sng" dirty="0"/>
              <a:t>highly </a:t>
            </a:r>
            <a:r>
              <a:rPr lang="en-US" u="sng" dirty="0">
                <a:solidFill>
                  <a:srgbClr val="FF0000"/>
                </a:solidFill>
              </a:rPr>
              <a:t>integrated systems</a:t>
            </a:r>
            <a:r>
              <a:rPr lang="en-US" dirty="0"/>
              <a:t> that help </a:t>
            </a:r>
            <a:endParaRPr lang="en-US" dirty="0" smtClean="0"/>
          </a:p>
          <a:p>
            <a:pPr lvl="2"/>
            <a:r>
              <a:rPr lang="en-US" dirty="0" smtClean="0"/>
              <a:t>monitor</a:t>
            </a:r>
            <a:r>
              <a:rPr lang="en-US" dirty="0"/>
              <a:t>, </a:t>
            </a:r>
            <a:endParaRPr lang="en-US" dirty="0" smtClean="0"/>
          </a:p>
          <a:p>
            <a:pPr lvl="2"/>
            <a:r>
              <a:rPr lang="en-US" dirty="0" smtClean="0"/>
              <a:t>track </a:t>
            </a:r>
            <a:r>
              <a:rPr lang="en-US" dirty="0"/>
              <a:t>and </a:t>
            </a:r>
            <a:endParaRPr lang="en-US" dirty="0" smtClean="0"/>
          </a:p>
          <a:p>
            <a:pPr lvl="2"/>
            <a:r>
              <a:rPr lang="en-US" dirty="0" smtClean="0"/>
              <a:t>assist </a:t>
            </a:r>
            <a:r>
              <a:rPr lang="en-US" dirty="0"/>
              <a:t>in decision making. </a:t>
            </a:r>
            <a:endParaRPr lang="en-US" dirty="0" smtClean="0"/>
          </a:p>
          <a:p>
            <a:pPr lvl="1"/>
            <a:r>
              <a:rPr lang="en-US" u="sng" dirty="0" smtClean="0"/>
              <a:t>All </a:t>
            </a:r>
            <a:r>
              <a:rPr lang="en-US" u="sng" dirty="0"/>
              <a:t>phases</a:t>
            </a:r>
            <a:r>
              <a:rPr lang="en-US" dirty="0"/>
              <a:t> of an organization communicate with </a:t>
            </a:r>
            <a:r>
              <a:rPr lang="en-US" dirty="0">
                <a:solidFill>
                  <a:srgbClr val="FF0000"/>
                </a:solidFill>
              </a:rPr>
              <a:t>one system </a:t>
            </a:r>
            <a:r>
              <a:rPr lang="en-US" dirty="0"/>
              <a:t>that gathers </a:t>
            </a:r>
            <a:r>
              <a:rPr lang="en-US" dirty="0">
                <a:solidFill>
                  <a:srgbClr val="FF0000"/>
                </a:solidFill>
              </a:rPr>
              <a:t>a consistent set of data</a:t>
            </a:r>
            <a:r>
              <a:rPr lang="en-US" dirty="0"/>
              <a:t>. </a:t>
            </a:r>
            <a:endParaRPr lang="en-US" dirty="0" smtClean="0"/>
          </a:p>
          <a:p>
            <a:pPr lvl="1"/>
            <a:r>
              <a:rPr lang="en-US" dirty="0" smtClean="0"/>
              <a:t>The </a:t>
            </a:r>
            <a:r>
              <a:rPr lang="en-US" dirty="0"/>
              <a:t>system can help </a:t>
            </a:r>
            <a:r>
              <a:rPr lang="en-US" dirty="0" smtClean="0"/>
              <a:t>manage </a:t>
            </a:r>
            <a:r>
              <a:rPr lang="en-US" u="sng" dirty="0"/>
              <a:t>portions of the business</a:t>
            </a:r>
            <a:r>
              <a:rPr lang="en-US" dirty="0"/>
              <a:t>.</a:t>
            </a:r>
            <a:endParaRPr lang="en-US" dirty="0"/>
          </a:p>
        </p:txBody>
      </p:sp>
      <p:sp>
        <p:nvSpPr>
          <p:cNvPr id="5" name="Rounded Rectangle 4"/>
          <p:cNvSpPr/>
          <p:nvPr/>
        </p:nvSpPr>
        <p:spPr>
          <a:xfrm>
            <a:off x="6553200" y="3048000"/>
            <a:ext cx="24765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Functional areas</a:t>
            </a:r>
            <a:endParaRPr lang="en-US" sz="3200" b="1" dirty="0"/>
          </a:p>
        </p:txBody>
      </p:sp>
      <p:cxnSp>
        <p:nvCxnSpPr>
          <p:cNvPr id="7" name="Straight Arrow Connector 6"/>
          <p:cNvCxnSpPr/>
          <p:nvPr/>
        </p:nvCxnSpPr>
        <p:spPr>
          <a:xfrm flipH="1">
            <a:off x="3048000" y="3429000"/>
            <a:ext cx="35052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772400" y="4267200"/>
            <a:ext cx="6096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567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392DC9-9688-4E44-A90B-C333AD8FEA09}" type="slidenum">
              <a:rPr lang="en-US" smtClean="0"/>
              <a:pPr/>
              <a:t>28</a:t>
            </a:fld>
            <a:endParaRPr lang="en-US" dirty="0"/>
          </a:p>
        </p:txBody>
      </p:sp>
      <p:sp>
        <p:nvSpPr>
          <p:cNvPr id="4" name="Content Placeholder 3"/>
          <p:cNvSpPr>
            <a:spLocks noGrp="1"/>
          </p:cNvSpPr>
          <p:nvPr>
            <p:ph sz="quarter" idx="15"/>
          </p:nvPr>
        </p:nvSpPr>
        <p:spPr>
          <a:xfrm>
            <a:off x="228600" y="1143001"/>
            <a:ext cx="8382000" cy="5410200"/>
          </a:xfrm>
        </p:spPr>
        <p:txBody>
          <a:bodyPr/>
          <a:lstStyle/>
          <a:p>
            <a:r>
              <a:rPr lang="en-US" altLang="en-US" sz="2400" dirty="0"/>
              <a:t>The major objective of ERP systems is to tightly integrate the functional areas of the organization and to enable seamless information flows across the functional areas.</a:t>
            </a:r>
          </a:p>
          <a:p>
            <a:endParaRPr lang="en-US" dirty="0"/>
          </a:p>
        </p:txBody>
      </p:sp>
      <p:sp>
        <p:nvSpPr>
          <p:cNvPr id="5" name="Rectangle 2"/>
          <p:cNvSpPr>
            <a:spLocks noGrp="1" noChangeArrowheads="1"/>
          </p:cNvSpPr>
          <p:nvPr>
            <p:ph type="subTitle" idx="1"/>
          </p:nvPr>
        </p:nvSpPr>
        <p:spPr/>
        <p:txBody>
          <a:bodyPr/>
          <a:lstStyle/>
          <a:p>
            <a:pPr eaLnBrk="1" hangingPunct="1"/>
            <a:r>
              <a:rPr lang="en-US" altLang="en-US" sz="3400" dirty="0" smtClean="0">
                <a:solidFill>
                  <a:srgbClr val="C00000"/>
                </a:solidFill>
              </a:rPr>
              <a:t>Purpose of ERP</a:t>
            </a:r>
          </a:p>
        </p:txBody>
      </p:sp>
      <p:sp>
        <p:nvSpPr>
          <p:cNvPr id="6" name="Rectangle 5"/>
          <p:cNvSpPr>
            <a:spLocks noChangeArrowheads="1"/>
          </p:cNvSpPr>
          <p:nvPr/>
        </p:nvSpPr>
        <p:spPr bwMode="auto">
          <a:xfrm>
            <a:off x="457200" y="3429000"/>
            <a:ext cx="2438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Tight integration means that changes in one functional area …</a:t>
            </a:r>
            <a:endParaRPr lang="en-US" altLang="zh-CN" sz="2400" dirty="0">
              <a:ea typeface="SimSun" panose="02010600030101010101" pitchFamily="2" charset="-122"/>
            </a:endParaRPr>
          </a:p>
          <a:p>
            <a:pPr eaLnBrk="1" hangingPunct="1"/>
            <a:endParaRPr lang="en-US" altLang="zh-CN" sz="2400" dirty="0">
              <a:ea typeface="SimSun" panose="02010600030101010101" pitchFamily="2" charset="-122"/>
            </a:endParaRPr>
          </a:p>
        </p:txBody>
      </p:sp>
      <p:pic>
        <p:nvPicPr>
          <p:cNvPr id="7" name="Picture 2" descr="Information Si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668" y="2676523"/>
            <a:ext cx="55895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053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C392DC9-9688-4E44-A90B-C333AD8FEA09}" type="slidenum">
              <a:rPr lang="en-US" smtClean="0"/>
              <a:pPr/>
              <a:t>29</a:t>
            </a:fld>
            <a:endParaRPr lang="en-US" dirty="0"/>
          </a:p>
        </p:txBody>
      </p:sp>
      <p:sp>
        <p:nvSpPr>
          <p:cNvPr id="5" name="Title 1"/>
          <p:cNvSpPr>
            <a:spLocks noGrp="1"/>
          </p:cNvSpPr>
          <p:nvPr>
            <p:ph type="subTitle" idx="1"/>
          </p:nvPr>
        </p:nvSpPr>
        <p:spPr>
          <a:xfrm>
            <a:off x="457200" y="76200"/>
            <a:ext cx="8153399" cy="685800"/>
          </a:xfrm>
        </p:spPr>
        <p:txBody>
          <a:bodyPr>
            <a:normAutofit fontScale="97500"/>
          </a:bodyPr>
          <a:lstStyle/>
          <a:p>
            <a:r>
              <a:rPr lang="en-US" altLang="en-US" dirty="0" smtClean="0">
                <a:solidFill>
                  <a:srgbClr val="C00000"/>
                </a:solidFill>
              </a:rPr>
              <a:t>Problems with information silos</a:t>
            </a:r>
          </a:p>
        </p:txBody>
      </p:sp>
      <p:pic>
        <p:nvPicPr>
          <p:cNvPr id="6" name="Picture 2" descr="http://www.onenetwork.com/assets/webgfx/content/pushPul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66503"/>
            <a:ext cx="6934200" cy="612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037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800600"/>
          </a:xfrm>
        </p:spPr>
        <p:txBody>
          <a:bodyPr>
            <a:normAutofit/>
          </a:bodyPr>
          <a:lstStyle/>
          <a:p>
            <a:r>
              <a:rPr lang="en-US" dirty="0"/>
              <a:t>Explain the purpose of transaction processing systems.</a:t>
            </a:r>
          </a:p>
          <a:p>
            <a:r>
              <a:rPr lang="en-US" dirty="0"/>
              <a:t>Explain the types of support that information systems can provide for each functional area of the organization.</a:t>
            </a:r>
          </a:p>
          <a:p>
            <a:r>
              <a:rPr lang="en-US" dirty="0"/>
              <a:t>Identify advantages and drawbacks to businesses implementing </a:t>
            </a:r>
            <a:r>
              <a:rPr lang="en-US" dirty="0" smtClean="0"/>
              <a:t>ERP systems.</a:t>
            </a:r>
          </a:p>
          <a:p>
            <a:r>
              <a:rPr lang="en-US" dirty="0"/>
              <a:t>Describe the three main business processes supported by ERP systems</a:t>
            </a:r>
            <a:r>
              <a:rPr lang="en-US" dirty="0" smtClean="0"/>
              <a:t>.</a:t>
            </a:r>
            <a:endParaRPr lang="en-US" dirty="0"/>
          </a:p>
        </p:txBody>
      </p:sp>
      <p:sp>
        <p:nvSpPr>
          <p:cNvPr id="5" name="Subtitle 4"/>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601414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C00000"/>
                </a:solidFill>
              </a:rPr>
              <a:t>Purpose of ERP</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30</a:t>
            </a:fld>
            <a:endParaRPr lang="en-US" dirty="0"/>
          </a:p>
        </p:txBody>
      </p:sp>
      <p:sp>
        <p:nvSpPr>
          <p:cNvPr id="4" name="Content Placeholder 3"/>
          <p:cNvSpPr>
            <a:spLocks noGrp="1"/>
          </p:cNvSpPr>
          <p:nvPr>
            <p:ph sz="quarter" idx="15"/>
          </p:nvPr>
        </p:nvSpPr>
        <p:spPr/>
        <p:txBody>
          <a:bodyPr/>
          <a:lstStyle/>
          <a:p>
            <a:r>
              <a:rPr lang="en-US" altLang="en-US" dirty="0">
                <a:solidFill>
                  <a:srgbClr val="000000"/>
                </a:solidFill>
                <a:latin typeface="Arial" panose="020B0604020202020204" pitchFamily="34" charset="0"/>
              </a:rPr>
              <a:t>Enables data to be used </a:t>
            </a:r>
            <a:endParaRPr lang="en-US" altLang="en-US" dirty="0" smtClean="0">
              <a:solidFill>
                <a:srgbClr val="000000"/>
              </a:solidFill>
              <a:latin typeface="Arial" panose="020B0604020202020204" pitchFamily="34" charset="0"/>
            </a:endParaRPr>
          </a:p>
          <a:p>
            <a:pPr lvl="1"/>
            <a:r>
              <a:rPr lang="en-US" altLang="en-US" dirty="0" smtClean="0">
                <a:solidFill>
                  <a:srgbClr val="000000"/>
                </a:solidFill>
                <a:latin typeface="Arial" panose="020B0604020202020204" pitchFamily="34" charset="0"/>
              </a:rPr>
              <a:t>by </a:t>
            </a:r>
            <a:r>
              <a:rPr lang="en-US" altLang="en-US" dirty="0">
                <a:solidFill>
                  <a:srgbClr val="000000"/>
                </a:solidFill>
                <a:latin typeface="Arial" panose="020B0604020202020204" pitchFamily="34" charset="0"/>
              </a:rPr>
              <a:t>multiple functions and business processes </a:t>
            </a:r>
            <a:endParaRPr lang="en-US" altLang="en-US" dirty="0" smtClean="0">
              <a:solidFill>
                <a:srgbClr val="000000"/>
              </a:solidFill>
              <a:latin typeface="Arial" panose="020B0604020202020204" pitchFamily="34" charset="0"/>
            </a:endParaRPr>
          </a:p>
          <a:p>
            <a:pPr lvl="1"/>
            <a:r>
              <a:rPr lang="en-US" altLang="en-US" dirty="0" smtClean="0">
                <a:solidFill>
                  <a:srgbClr val="000000"/>
                </a:solidFill>
                <a:latin typeface="Arial" panose="020B0604020202020204" pitchFamily="34" charset="0"/>
              </a:rPr>
              <a:t>for </a:t>
            </a:r>
            <a:r>
              <a:rPr lang="en-US" altLang="en-US" dirty="0">
                <a:solidFill>
                  <a:srgbClr val="000000"/>
                </a:solidFill>
                <a:latin typeface="Arial" panose="020B0604020202020204" pitchFamily="34" charset="0"/>
              </a:rPr>
              <a:t>precise organizational coordination and control.</a:t>
            </a:r>
            <a:r>
              <a:rPr lang="en-US" altLang="en-US" dirty="0">
                <a:latin typeface="Arial" panose="020B0604020202020204" pitchFamily="34" charset="0"/>
              </a:rPr>
              <a:t> </a:t>
            </a:r>
            <a:endParaRPr lang="en-US" altLang="en-US" dirty="0" smtClean="0">
              <a:latin typeface="Arial" panose="020B0604020202020204" pitchFamily="34" charset="0"/>
            </a:endParaRPr>
          </a:p>
          <a:p>
            <a:r>
              <a:rPr lang="en-US" altLang="en-US" dirty="0" smtClean="0">
                <a:latin typeface="Arial" panose="020B0604020202020204" pitchFamily="34" charset="0"/>
              </a:rPr>
              <a:t>ERP systems are evolution of FAIS:</a:t>
            </a:r>
          </a:p>
          <a:p>
            <a:pPr lvl="1"/>
            <a:r>
              <a:rPr lang="en-US" altLang="en-US" dirty="0" smtClean="0">
                <a:latin typeface="Arial" panose="020B0604020202020204" pitchFamily="34" charset="0"/>
              </a:rPr>
              <a:t>Same functionalities</a:t>
            </a:r>
          </a:p>
          <a:p>
            <a:pPr lvl="1"/>
            <a:r>
              <a:rPr lang="en-US" altLang="en-US" dirty="0" smtClean="0">
                <a:latin typeface="Arial" panose="020B0604020202020204" pitchFamily="34" charset="0"/>
              </a:rPr>
              <a:t>Integrate the functions of individual FAIS</a:t>
            </a:r>
            <a:endParaRPr lang="en-US" altLang="en-US" dirty="0">
              <a:latin typeface="Arial" panose="020B0604020202020204" pitchFamily="34" charset="0"/>
            </a:endParaRPr>
          </a:p>
          <a:p>
            <a:endParaRPr lang="en-US" dirty="0"/>
          </a:p>
        </p:txBody>
      </p:sp>
    </p:spTree>
    <p:extLst>
      <p:ext uri="{BB962C8B-B14F-4D97-AF65-F5344CB8AC3E}">
        <p14:creationId xmlns:p14="http://schemas.microsoft.com/office/powerpoint/2010/main" val="4218751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717800" y="0"/>
            <a:ext cx="4962525" cy="670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09600" y="304800"/>
            <a:ext cx="8534400" cy="6400800"/>
            <a:chOff x="609600" y="304800"/>
            <a:chExt cx="8534400" cy="6400800"/>
          </a:xfrm>
        </p:grpSpPr>
        <p:grpSp>
          <p:nvGrpSpPr>
            <p:cNvPr id="8" name="Group 135"/>
            <p:cNvGrpSpPr>
              <a:grpSpLocks/>
            </p:cNvGrpSpPr>
            <p:nvPr/>
          </p:nvGrpSpPr>
          <p:grpSpPr bwMode="auto">
            <a:xfrm>
              <a:off x="609600" y="304800"/>
              <a:ext cx="8534400" cy="6400800"/>
              <a:chOff x="304800" y="228600"/>
              <a:chExt cx="8534400" cy="6400800"/>
            </a:xfrm>
          </p:grpSpPr>
          <p:grpSp>
            <p:nvGrpSpPr>
              <p:cNvPr id="16" name="Group 67"/>
              <p:cNvGrpSpPr>
                <a:grpSpLocks/>
              </p:cNvGrpSpPr>
              <p:nvPr/>
            </p:nvGrpSpPr>
            <p:grpSpPr bwMode="auto">
              <a:xfrm>
                <a:off x="1676400" y="838200"/>
                <a:ext cx="5699761" cy="5181600"/>
                <a:chOff x="1371599" y="304800"/>
                <a:chExt cx="6812279" cy="6172199"/>
              </a:xfrm>
            </p:grpSpPr>
            <p:grpSp>
              <p:nvGrpSpPr>
                <p:cNvPr id="33" name="Group 20"/>
                <p:cNvGrpSpPr>
                  <a:grpSpLocks/>
                </p:cNvGrpSpPr>
                <p:nvPr/>
              </p:nvGrpSpPr>
              <p:grpSpPr bwMode="auto">
                <a:xfrm>
                  <a:off x="3577720" y="304800"/>
                  <a:ext cx="2375823" cy="2133600"/>
                  <a:chOff x="3577720" y="304800"/>
                  <a:chExt cx="2375823" cy="2133600"/>
                </a:xfrm>
              </p:grpSpPr>
              <p:sp>
                <p:nvSpPr>
                  <p:cNvPr id="52" name="Freeform 61"/>
                  <p:cNvSpPr>
                    <a:spLocks/>
                  </p:cNvSpPr>
                  <p:nvPr/>
                </p:nvSpPr>
                <p:spPr bwMode="auto">
                  <a:xfrm>
                    <a:off x="3577720" y="304800"/>
                    <a:ext cx="2375823" cy="2109122"/>
                  </a:xfrm>
                  <a:custGeom>
                    <a:avLst/>
                    <a:gdLst/>
                    <a:ahLst/>
                    <a:cxnLst>
                      <a:cxn ang="0">
                        <a:pos x="530" y="100"/>
                      </a:cxn>
                      <a:cxn ang="0">
                        <a:pos x="576" y="110"/>
                      </a:cxn>
                      <a:cxn ang="0">
                        <a:pos x="622" y="126"/>
                      </a:cxn>
                      <a:cxn ang="0">
                        <a:pos x="754" y="86"/>
                      </a:cxn>
                      <a:cxn ang="0">
                        <a:pos x="716" y="182"/>
                      </a:cxn>
                      <a:cxn ang="0">
                        <a:pos x="774" y="240"/>
                      </a:cxn>
                      <a:cxn ang="0">
                        <a:pos x="870" y="202"/>
                      </a:cxn>
                      <a:cxn ang="0">
                        <a:pos x="912" y="274"/>
                      </a:cxn>
                      <a:cxn ang="0">
                        <a:pos x="832" y="338"/>
                      </a:cxn>
                      <a:cxn ang="0">
                        <a:pos x="856" y="420"/>
                      </a:cxn>
                      <a:cxn ang="0">
                        <a:pos x="956" y="436"/>
                      </a:cxn>
                      <a:cxn ang="0">
                        <a:pos x="956" y="520"/>
                      </a:cxn>
                      <a:cxn ang="0">
                        <a:pos x="856" y="536"/>
                      </a:cxn>
                      <a:cxn ang="0">
                        <a:pos x="832" y="622"/>
                      </a:cxn>
                      <a:cxn ang="0">
                        <a:pos x="914" y="682"/>
                      </a:cxn>
                      <a:cxn ang="0">
                        <a:pos x="778" y="712"/>
                      </a:cxn>
                      <a:cxn ang="0">
                        <a:pos x="748" y="748"/>
                      </a:cxn>
                      <a:cxn ang="0">
                        <a:pos x="714" y="778"/>
                      </a:cxn>
                      <a:cxn ang="0">
                        <a:pos x="682" y="914"/>
                      </a:cxn>
                      <a:cxn ang="0">
                        <a:pos x="618" y="834"/>
                      </a:cxn>
                      <a:cxn ang="0">
                        <a:pos x="578" y="846"/>
                      </a:cxn>
                      <a:cxn ang="0">
                        <a:pos x="530" y="856"/>
                      </a:cxn>
                      <a:cxn ang="0">
                        <a:pos x="520" y="956"/>
                      </a:cxn>
                      <a:cxn ang="0">
                        <a:pos x="426" y="856"/>
                      </a:cxn>
                      <a:cxn ang="0">
                        <a:pos x="380" y="846"/>
                      </a:cxn>
                      <a:cxn ang="0">
                        <a:pos x="334" y="832"/>
                      </a:cxn>
                      <a:cxn ang="0">
                        <a:pos x="202" y="872"/>
                      </a:cxn>
                      <a:cxn ang="0">
                        <a:pos x="240" y="776"/>
                      </a:cxn>
                      <a:cxn ang="0">
                        <a:pos x="182" y="718"/>
                      </a:cxn>
                      <a:cxn ang="0">
                        <a:pos x="86" y="756"/>
                      </a:cxn>
                      <a:cxn ang="0">
                        <a:pos x="44" y="682"/>
                      </a:cxn>
                      <a:cxn ang="0">
                        <a:pos x="124" y="618"/>
                      </a:cxn>
                      <a:cxn ang="0">
                        <a:pos x="102" y="536"/>
                      </a:cxn>
                      <a:cxn ang="0">
                        <a:pos x="0" y="520"/>
                      </a:cxn>
                      <a:cxn ang="0">
                        <a:pos x="0" y="436"/>
                      </a:cxn>
                      <a:cxn ang="0">
                        <a:pos x="102" y="420"/>
                      </a:cxn>
                      <a:cxn ang="0">
                        <a:pos x="124" y="334"/>
                      </a:cxn>
                      <a:cxn ang="0">
                        <a:pos x="42" y="276"/>
                      </a:cxn>
                      <a:cxn ang="0">
                        <a:pos x="178" y="244"/>
                      </a:cxn>
                      <a:cxn ang="0">
                        <a:pos x="208" y="210"/>
                      </a:cxn>
                      <a:cxn ang="0">
                        <a:pos x="242" y="178"/>
                      </a:cxn>
                      <a:cxn ang="0">
                        <a:pos x="274" y="44"/>
                      </a:cxn>
                      <a:cxn ang="0">
                        <a:pos x="338" y="124"/>
                      </a:cxn>
                      <a:cxn ang="0">
                        <a:pos x="400" y="106"/>
                      </a:cxn>
                      <a:cxn ang="0">
                        <a:pos x="426" y="100"/>
                      </a:cxn>
                      <a:cxn ang="0">
                        <a:pos x="520" y="0"/>
                      </a:cxn>
                    </a:cxnLst>
                    <a:rect l="0" t="0" r="r" b="b"/>
                    <a:pathLst>
                      <a:path w="956" h="956">
                        <a:moveTo>
                          <a:pt x="520" y="0"/>
                        </a:moveTo>
                        <a:lnTo>
                          <a:pt x="520" y="0"/>
                        </a:lnTo>
                        <a:lnTo>
                          <a:pt x="530" y="100"/>
                        </a:lnTo>
                        <a:lnTo>
                          <a:pt x="536" y="102"/>
                        </a:lnTo>
                        <a:lnTo>
                          <a:pt x="536" y="102"/>
                        </a:lnTo>
                        <a:lnTo>
                          <a:pt x="576" y="110"/>
                        </a:lnTo>
                        <a:lnTo>
                          <a:pt x="616" y="124"/>
                        </a:lnTo>
                        <a:lnTo>
                          <a:pt x="622" y="126"/>
                        </a:lnTo>
                        <a:lnTo>
                          <a:pt x="622" y="126"/>
                        </a:lnTo>
                        <a:lnTo>
                          <a:pt x="682" y="44"/>
                        </a:lnTo>
                        <a:lnTo>
                          <a:pt x="682" y="44"/>
                        </a:lnTo>
                        <a:lnTo>
                          <a:pt x="754" y="86"/>
                        </a:lnTo>
                        <a:lnTo>
                          <a:pt x="754" y="86"/>
                        </a:lnTo>
                        <a:lnTo>
                          <a:pt x="712" y="178"/>
                        </a:lnTo>
                        <a:lnTo>
                          <a:pt x="716" y="182"/>
                        </a:lnTo>
                        <a:lnTo>
                          <a:pt x="716" y="182"/>
                        </a:lnTo>
                        <a:lnTo>
                          <a:pt x="748" y="208"/>
                        </a:lnTo>
                        <a:lnTo>
                          <a:pt x="774" y="240"/>
                        </a:lnTo>
                        <a:lnTo>
                          <a:pt x="778" y="244"/>
                        </a:lnTo>
                        <a:lnTo>
                          <a:pt x="778" y="244"/>
                        </a:lnTo>
                        <a:lnTo>
                          <a:pt x="870" y="202"/>
                        </a:lnTo>
                        <a:lnTo>
                          <a:pt x="870" y="202"/>
                        </a:lnTo>
                        <a:lnTo>
                          <a:pt x="912" y="274"/>
                        </a:lnTo>
                        <a:lnTo>
                          <a:pt x="912" y="274"/>
                        </a:lnTo>
                        <a:lnTo>
                          <a:pt x="830" y="334"/>
                        </a:lnTo>
                        <a:lnTo>
                          <a:pt x="832" y="338"/>
                        </a:lnTo>
                        <a:lnTo>
                          <a:pt x="832" y="338"/>
                        </a:lnTo>
                        <a:lnTo>
                          <a:pt x="846" y="380"/>
                        </a:lnTo>
                        <a:lnTo>
                          <a:pt x="852" y="400"/>
                        </a:lnTo>
                        <a:lnTo>
                          <a:pt x="856" y="420"/>
                        </a:lnTo>
                        <a:lnTo>
                          <a:pt x="856" y="426"/>
                        </a:lnTo>
                        <a:lnTo>
                          <a:pt x="856" y="426"/>
                        </a:lnTo>
                        <a:lnTo>
                          <a:pt x="956" y="436"/>
                        </a:lnTo>
                        <a:lnTo>
                          <a:pt x="956" y="436"/>
                        </a:lnTo>
                        <a:lnTo>
                          <a:pt x="956" y="520"/>
                        </a:lnTo>
                        <a:lnTo>
                          <a:pt x="956" y="520"/>
                        </a:lnTo>
                        <a:lnTo>
                          <a:pt x="856" y="530"/>
                        </a:lnTo>
                        <a:lnTo>
                          <a:pt x="856" y="536"/>
                        </a:lnTo>
                        <a:lnTo>
                          <a:pt x="856" y="536"/>
                        </a:lnTo>
                        <a:lnTo>
                          <a:pt x="846" y="578"/>
                        </a:lnTo>
                        <a:lnTo>
                          <a:pt x="834" y="618"/>
                        </a:lnTo>
                        <a:lnTo>
                          <a:pt x="832" y="622"/>
                        </a:lnTo>
                        <a:lnTo>
                          <a:pt x="832" y="622"/>
                        </a:lnTo>
                        <a:lnTo>
                          <a:pt x="914" y="682"/>
                        </a:lnTo>
                        <a:lnTo>
                          <a:pt x="914" y="682"/>
                        </a:lnTo>
                        <a:lnTo>
                          <a:pt x="870" y="754"/>
                        </a:lnTo>
                        <a:lnTo>
                          <a:pt x="870" y="754"/>
                        </a:lnTo>
                        <a:lnTo>
                          <a:pt x="778" y="712"/>
                        </a:lnTo>
                        <a:lnTo>
                          <a:pt x="776" y="718"/>
                        </a:lnTo>
                        <a:lnTo>
                          <a:pt x="776" y="718"/>
                        </a:lnTo>
                        <a:lnTo>
                          <a:pt x="748" y="748"/>
                        </a:lnTo>
                        <a:lnTo>
                          <a:pt x="718" y="776"/>
                        </a:lnTo>
                        <a:lnTo>
                          <a:pt x="714" y="778"/>
                        </a:lnTo>
                        <a:lnTo>
                          <a:pt x="714" y="778"/>
                        </a:lnTo>
                        <a:lnTo>
                          <a:pt x="756" y="870"/>
                        </a:lnTo>
                        <a:lnTo>
                          <a:pt x="756" y="870"/>
                        </a:lnTo>
                        <a:lnTo>
                          <a:pt x="682" y="914"/>
                        </a:lnTo>
                        <a:lnTo>
                          <a:pt x="682" y="914"/>
                        </a:lnTo>
                        <a:lnTo>
                          <a:pt x="622" y="832"/>
                        </a:lnTo>
                        <a:lnTo>
                          <a:pt x="618" y="834"/>
                        </a:lnTo>
                        <a:lnTo>
                          <a:pt x="618" y="834"/>
                        </a:lnTo>
                        <a:lnTo>
                          <a:pt x="598" y="840"/>
                        </a:lnTo>
                        <a:lnTo>
                          <a:pt x="578" y="846"/>
                        </a:lnTo>
                        <a:lnTo>
                          <a:pt x="556" y="852"/>
                        </a:lnTo>
                        <a:lnTo>
                          <a:pt x="536" y="856"/>
                        </a:lnTo>
                        <a:lnTo>
                          <a:pt x="530" y="856"/>
                        </a:lnTo>
                        <a:lnTo>
                          <a:pt x="530" y="856"/>
                        </a:lnTo>
                        <a:lnTo>
                          <a:pt x="520" y="956"/>
                        </a:lnTo>
                        <a:lnTo>
                          <a:pt x="520" y="956"/>
                        </a:lnTo>
                        <a:lnTo>
                          <a:pt x="436" y="956"/>
                        </a:lnTo>
                        <a:lnTo>
                          <a:pt x="436" y="956"/>
                        </a:lnTo>
                        <a:lnTo>
                          <a:pt x="426" y="856"/>
                        </a:lnTo>
                        <a:lnTo>
                          <a:pt x="420" y="856"/>
                        </a:lnTo>
                        <a:lnTo>
                          <a:pt x="420" y="856"/>
                        </a:lnTo>
                        <a:lnTo>
                          <a:pt x="380" y="846"/>
                        </a:lnTo>
                        <a:lnTo>
                          <a:pt x="340" y="834"/>
                        </a:lnTo>
                        <a:lnTo>
                          <a:pt x="334" y="832"/>
                        </a:lnTo>
                        <a:lnTo>
                          <a:pt x="334" y="832"/>
                        </a:lnTo>
                        <a:lnTo>
                          <a:pt x="274" y="914"/>
                        </a:lnTo>
                        <a:lnTo>
                          <a:pt x="274" y="914"/>
                        </a:lnTo>
                        <a:lnTo>
                          <a:pt x="202" y="872"/>
                        </a:lnTo>
                        <a:lnTo>
                          <a:pt x="202" y="872"/>
                        </a:lnTo>
                        <a:lnTo>
                          <a:pt x="244" y="780"/>
                        </a:lnTo>
                        <a:lnTo>
                          <a:pt x="240" y="776"/>
                        </a:lnTo>
                        <a:lnTo>
                          <a:pt x="240" y="776"/>
                        </a:lnTo>
                        <a:lnTo>
                          <a:pt x="208" y="748"/>
                        </a:lnTo>
                        <a:lnTo>
                          <a:pt x="182" y="718"/>
                        </a:lnTo>
                        <a:lnTo>
                          <a:pt x="178" y="714"/>
                        </a:lnTo>
                        <a:lnTo>
                          <a:pt x="178" y="714"/>
                        </a:lnTo>
                        <a:lnTo>
                          <a:pt x="86" y="756"/>
                        </a:lnTo>
                        <a:lnTo>
                          <a:pt x="86" y="756"/>
                        </a:lnTo>
                        <a:lnTo>
                          <a:pt x="44" y="682"/>
                        </a:lnTo>
                        <a:lnTo>
                          <a:pt x="44" y="682"/>
                        </a:lnTo>
                        <a:lnTo>
                          <a:pt x="126" y="624"/>
                        </a:lnTo>
                        <a:lnTo>
                          <a:pt x="124" y="618"/>
                        </a:lnTo>
                        <a:lnTo>
                          <a:pt x="124" y="618"/>
                        </a:lnTo>
                        <a:lnTo>
                          <a:pt x="110" y="578"/>
                        </a:lnTo>
                        <a:lnTo>
                          <a:pt x="104" y="556"/>
                        </a:lnTo>
                        <a:lnTo>
                          <a:pt x="102" y="536"/>
                        </a:lnTo>
                        <a:lnTo>
                          <a:pt x="100" y="530"/>
                        </a:lnTo>
                        <a:lnTo>
                          <a:pt x="100" y="530"/>
                        </a:lnTo>
                        <a:lnTo>
                          <a:pt x="0" y="520"/>
                        </a:lnTo>
                        <a:lnTo>
                          <a:pt x="0" y="520"/>
                        </a:lnTo>
                        <a:lnTo>
                          <a:pt x="0" y="436"/>
                        </a:lnTo>
                        <a:lnTo>
                          <a:pt x="0" y="436"/>
                        </a:lnTo>
                        <a:lnTo>
                          <a:pt x="100" y="426"/>
                        </a:lnTo>
                        <a:lnTo>
                          <a:pt x="102" y="420"/>
                        </a:lnTo>
                        <a:lnTo>
                          <a:pt x="102" y="420"/>
                        </a:lnTo>
                        <a:lnTo>
                          <a:pt x="110" y="380"/>
                        </a:lnTo>
                        <a:lnTo>
                          <a:pt x="122" y="340"/>
                        </a:lnTo>
                        <a:lnTo>
                          <a:pt x="124" y="334"/>
                        </a:lnTo>
                        <a:lnTo>
                          <a:pt x="124" y="334"/>
                        </a:lnTo>
                        <a:lnTo>
                          <a:pt x="42" y="276"/>
                        </a:lnTo>
                        <a:lnTo>
                          <a:pt x="42" y="276"/>
                        </a:lnTo>
                        <a:lnTo>
                          <a:pt x="86" y="202"/>
                        </a:lnTo>
                        <a:lnTo>
                          <a:pt x="86" y="202"/>
                        </a:lnTo>
                        <a:lnTo>
                          <a:pt x="178" y="244"/>
                        </a:lnTo>
                        <a:lnTo>
                          <a:pt x="180" y="240"/>
                        </a:lnTo>
                        <a:lnTo>
                          <a:pt x="180" y="240"/>
                        </a:lnTo>
                        <a:lnTo>
                          <a:pt x="208" y="210"/>
                        </a:lnTo>
                        <a:lnTo>
                          <a:pt x="238" y="182"/>
                        </a:lnTo>
                        <a:lnTo>
                          <a:pt x="242" y="178"/>
                        </a:lnTo>
                        <a:lnTo>
                          <a:pt x="242" y="178"/>
                        </a:lnTo>
                        <a:lnTo>
                          <a:pt x="200" y="86"/>
                        </a:lnTo>
                        <a:lnTo>
                          <a:pt x="200" y="86"/>
                        </a:lnTo>
                        <a:lnTo>
                          <a:pt x="274" y="44"/>
                        </a:lnTo>
                        <a:lnTo>
                          <a:pt x="274" y="44"/>
                        </a:lnTo>
                        <a:lnTo>
                          <a:pt x="334" y="126"/>
                        </a:lnTo>
                        <a:lnTo>
                          <a:pt x="338" y="124"/>
                        </a:lnTo>
                        <a:lnTo>
                          <a:pt x="338" y="124"/>
                        </a:lnTo>
                        <a:lnTo>
                          <a:pt x="378" y="110"/>
                        </a:lnTo>
                        <a:lnTo>
                          <a:pt x="400" y="106"/>
                        </a:lnTo>
                        <a:lnTo>
                          <a:pt x="420" y="102"/>
                        </a:lnTo>
                        <a:lnTo>
                          <a:pt x="426" y="100"/>
                        </a:lnTo>
                        <a:lnTo>
                          <a:pt x="426" y="100"/>
                        </a:lnTo>
                        <a:lnTo>
                          <a:pt x="436" y="0"/>
                        </a:lnTo>
                        <a:lnTo>
                          <a:pt x="436" y="0"/>
                        </a:lnTo>
                        <a:lnTo>
                          <a:pt x="520" y="0"/>
                        </a:lnTo>
                        <a:lnTo>
                          <a:pt x="520" y="0"/>
                        </a:lnTo>
                        <a:close/>
                      </a:path>
                    </a:pathLst>
                  </a:custGeom>
                  <a:solidFill>
                    <a:schemeClr val="tx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n-US" dirty="0"/>
                  </a:p>
                </p:txBody>
              </p:sp>
              <p:sp>
                <p:nvSpPr>
                  <p:cNvPr id="53" name="Oval 52"/>
                  <p:cNvSpPr/>
                  <p:nvPr/>
                </p:nvSpPr>
                <p:spPr>
                  <a:xfrm>
                    <a:off x="3582023" y="304800"/>
                    <a:ext cx="2362211" cy="2133039"/>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b="1" dirty="0"/>
                      <a:t>Manufacturing</a:t>
                    </a:r>
                  </a:p>
                  <a:p>
                    <a:pPr algn="ctr">
                      <a:defRPr/>
                    </a:pPr>
                    <a:r>
                      <a:rPr lang="en-US" sz="1500" b="1" dirty="0"/>
                      <a:t>&amp; Production</a:t>
                    </a:r>
                  </a:p>
                  <a:p>
                    <a:pPr algn="ctr">
                      <a:defRPr/>
                    </a:pPr>
                    <a:r>
                      <a:rPr lang="en-US" sz="1500" b="1" dirty="0"/>
                      <a:t>Module</a:t>
                    </a:r>
                  </a:p>
                </p:txBody>
              </p:sp>
            </p:grpSp>
            <p:grpSp>
              <p:nvGrpSpPr>
                <p:cNvPr id="34" name="Group 52"/>
                <p:cNvGrpSpPr>
                  <a:grpSpLocks/>
                </p:cNvGrpSpPr>
                <p:nvPr/>
              </p:nvGrpSpPr>
              <p:grpSpPr bwMode="auto">
                <a:xfrm>
                  <a:off x="1600200" y="1133384"/>
                  <a:ext cx="2286000" cy="1958470"/>
                  <a:chOff x="1600200" y="1133384"/>
                  <a:chExt cx="2286000" cy="1958470"/>
                </a:xfrm>
              </p:grpSpPr>
              <p:sp>
                <p:nvSpPr>
                  <p:cNvPr id="50" name="Freeform 61"/>
                  <p:cNvSpPr>
                    <a:spLocks/>
                  </p:cNvSpPr>
                  <p:nvPr/>
                </p:nvSpPr>
                <p:spPr bwMode="auto">
                  <a:xfrm>
                    <a:off x="1640140" y="1133384"/>
                    <a:ext cx="2206121" cy="1958470"/>
                  </a:xfrm>
                  <a:custGeom>
                    <a:avLst/>
                    <a:gdLst/>
                    <a:ahLst/>
                    <a:cxnLst>
                      <a:cxn ang="0">
                        <a:pos x="530" y="100"/>
                      </a:cxn>
                      <a:cxn ang="0">
                        <a:pos x="576" y="110"/>
                      </a:cxn>
                      <a:cxn ang="0">
                        <a:pos x="622" y="126"/>
                      </a:cxn>
                      <a:cxn ang="0">
                        <a:pos x="754" y="86"/>
                      </a:cxn>
                      <a:cxn ang="0">
                        <a:pos x="716" y="182"/>
                      </a:cxn>
                      <a:cxn ang="0">
                        <a:pos x="774" y="240"/>
                      </a:cxn>
                      <a:cxn ang="0">
                        <a:pos x="870" y="202"/>
                      </a:cxn>
                      <a:cxn ang="0">
                        <a:pos x="912" y="274"/>
                      </a:cxn>
                      <a:cxn ang="0">
                        <a:pos x="832" y="338"/>
                      </a:cxn>
                      <a:cxn ang="0">
                        <a:pos x="856" y="420"/>
                      </a:cxn>
                      <a:cxn ang="0">
                        <a:pos x="956" y="436"/>
                      </a:cxn>
                      <a:cxn ang="0">
                        <a:pos x="956" y="520"/>
                      </a:cxn>
                      <a:cxn ang="0">
                        <a:pos x="856" y="536"/>
                      </a:cxn>
                      <a:cxn ang="0">
                        <a:pos x="832" y="622"/>
                      </a:cxn>
                      <a:cxn ang="0">
                        <a:pos x="914" y="682"/>
                      </a:cxn>
                      <a:cxn ang="0">
                        <a:pos x="778" y="712"/>
                      </a:cxn>
                      <a:cxn ang="0">
                        <a:pos x="748" y="748"/>
                      </a:cxn>
                      <a:cxn ang="0">
                        <a:pos x="714" y="778"/>
                      </a:cxn>
                      <a:cxn ang="0">
                        <a:pos x="682" y="914"/>
                      </a:cxn>
                      <a:cxn ang="0">
                        <a:pos x="618" y="834"/>
                      </a:cxn>
                      <a:cxn ang="0">
                        <a:pos x="578" y="846"/>
                      </a:cxn>
                      <a:cxn ang="0">
                        <a:pos x="530" y="856"/>
                      </a:cxn>
                      <a:cxn ang="0">
                        <a:pos x="520" y="956"/>
                      </a:cxn>
                      <a:cxn ang="0">
                        <a:pos x="426" y="856"/>
                      </a:cxn>
                      <a:cxn ang="0">
                        <a:pos x="380" y="846"/>
                      </a:cxn>
                      <a:cxn ang="0">
                        <a:pos x="334" y="832"/>
                      </a:cxn>
                      <a:cxn ang="0">
                        <a:pos x="202" y="872"/>
                      </a:cxn>
                      <a:cxn ang="0">
                        <a:pos x="240" y="776"/>
                      </a:cxn>
                      <a:cxn ang="0">
                        <a:pos x="182" y="718"/>
                      </a:cxn>
                      <a:cxn ang="0">
                        <a:pos x="86" y="756"/>
                      </a:cxn>
                      <a:cxn ang="0">
                        <a:pos x="44" y="682"/>
                      </a:cxn>
                      <a:cxn ang="0">
                        <a:pos x="124" y="618"/>
                      </a:cxn>
                      <a:cxn ang="0">
                        <a:pos x="102" y="536"/>
                      </a:cxn>
                      <a:cxn ang="0">
                        <a:pos x="0" y="520"/>
                      </a:cxn>
                      <a:cxn ang="0">
                        <a:pos x="0" y="436"/>
                      </a:cxn>
                      <a:cxn ang="0">
                        <a:pos x="102" y="420"/>
                      </a:cxn>
                      <a:cxn ang="0">
                        <a:pos x="124" y="334"/>
                      </a:cxn>
                      <a:cxn ang="0">
                        <a:pos x="42" y="276"/>
                      </a:cxn>
                      <a:cxn ang="0">
                        <a:pos x="178" y="244"/>
                      </a:cxn>
                      <a:cxn ang="0">
                        <a:pos x="208" y="210"/>
                      </a:cxn>
                      <a:cxn ang="0">
                        <a:pos x="242" y="178"/>
                      </a:cxn>
                      <a:cxn ang="0">
                        <a:pos x="274" y="44"/>
                      </a:cxn>
                      <a:cxn ang="0">
                        <a:pos x="338" y="124"/>
                      </a:cxn>
                      <a:cxn ang="0">
                        <a:pos x="400" y="106"/>
                      </a:cxn>
                      <a:cxn ang="0">
                        <a:pos x="426" y="100"/>
                      </a:cxn>
                      <a:cxn ang="0">
                        <a:pos x="520" y="0"/>
                      </a:cxn>
                    </a:cxnLst>
                    <a:rect l="0" t="0" r="r" b="b"/>
                    <a:pathLst>
                      <a:path w="956" h="956">
                        <a:moveTo>
                          <a:pt x="520" y="0"/>
                        </a:moveTo>
                        <a:lnTo>
                          <a:pt x="520" y="0"/>
                        </a:lnTo>
                        <a:lnTo>
                          <a:pt x="530" y="100"/>
                        </a:lnTo>
                        <a:lnTo>
                          <a:pt x="536" y="102"/>
                        </a:lnTo>
                        <a:lnTo>
                          <a:pt x="536" y="102"/>
                        </a:lnTo>
                        <a:lnTo>
                          <a:pt x="576" y="110"/>
                        </a:lnTo>
                        <a:lnTo>
                          <a:pt x="616" y="124"/>
                        </a:lnTo>
                        <a:lnTo>
                          <a:pt x="622" y="126"/>
                        </a:lnTo>
                        <a:lnTo>
                          <a:pt x="622" y="126"/>
                        </a:lnTo>
                        <a:lnTo>
                          <a:pt x="682" y="44"/>
                        </a:lnTo>
                        <a:lnTo>
                          <a:pt x="682" y="44"/>
                        </a:lnTo>
                        <a:lnTo>
                          <a:pt x="754" y="86"/>
                        </a:lnTo>
                        <a:lnTo>
                          <a:pt x="754" y="86"/>
                        </a:lnTo>
                        <a:lnTo>
                          <a:pt x="712" y="178"/>
                        </a:lnTo>
                        <a:lnTo>
                          <a:pt x="716" y="182"/>
                        </a:lnTo>
                        <a:lnTo>
                          <a:pt x="716" y="182"/>
                        </a:lnTo>
                        <a:lnTo>
                          <a:pt x="748" y="208"/>
                        </a:lnTo>
                        <a:lnTo>
                          <a:pt x="774" y="240"/>
                        </a:lnTo>
                        <a:lnTo>
                          <a:pt x="778" y="244"/>
                        </a:lnTo>
                        <a:lnTo>
                          <a:pt x="778" y="244"/>
                        </a:lnTo>
                        <a:lnTo>
                          <a:pt x="870" y="202"/>
                        </a:lnTo>
                        <a:lnTo>
                          <a:pt x="870" y="202"/>
                        </a:lnTo>
                        <a:lnTo>
                          <a:pt x="912" y="274"/>
                        </a:lnTo>
                        <a:lnTo>
                          <a:pt x="912" y="274"/>
                        </a:lnTo>
                        <a:lnTo>
                          <a:pt x="830" y="334"/>
                        </a:lnTo>
                        <a:lnTo>
                          <a:pt x="832" y="338"/>
                        </a:lnTo>
                        <a:lnTo>
                          <a:pt x="832" y="338"/>
                        </a:lnTo>
                        <a:lnTo>
                          <a:pt x="846" y="380"/>
                        </a:lnTo>
                        <a:lnTo>
                          <a:pt x="852" y="400"/>
                        </a:lnTo>
                        <a:lnTo>
                          <a:pt x="856" y="420"/>
                        </a:lnTo>
                        <a:lnTo>
                          <a:pt x="856" y="426"/>
                        </a:lnTo>
                        <a:lnTo>
                          <a:pt x="856" y="426"/>
                        </a:lnTo>
                        <a:lnTo>
                          <a:pt x="956" y="436"/>
                        </a:lnTo>
                        <a:lnTo>
                          <a:pt x="956" y="436"/>
                        </a:lnTo>
                        <a:lnTo>
                          <a:pt x="956" y="520"/>
                        </a:lnTo>
                        <a:lnTo>
                          <a:pt x="956" y="520"/>
                        </a:lnTo>
                        <a:lnTo>
                          <a:pt x="856" y="530"/>
                        </a:lnTo>
                        <a:lnTo>
                          <a:pt x="856" y="536"/>
                        </a:lnTo>
                        <a:lnTo>
                          <a:pt x="856" y="536"/>
                        </a:lnTo>
                        <a:lnTo>
                          <a:pt x="846" y="578"/>
                        </a:lnTo>
                        <a:lnTo>
                          <a:pt x="834" y="618"/>
                        </a:lnTo>
                        <a:lnTo>
                          <a:pt x="832" y="622"/>
                        </a:lnTo>
                        <a:lnTo>
                          <a:pt x="832" y="622"/>
                        </a:lnTo>
                        <a:lnTo>
                          <a:pt x="914" y="682"/>
                        </a:lnTo>
                        <a:lnTo>
                          <a:pt x="914" y="682"/>
                        </a:lnTo>
                        <a:lnTo>
                          <a:pt x="870" y="754"/>
                        </a:lnTo>
                        <a:lnTo>
                          <a:pt x="870" y="754"/>
                        </a:lnTo>
                        <a:lnTo>
                          <a:pt x="778" y="712"/>
                        </a:lnTo>
                        <a:lnTo>
                          <a:pt x="776" y="718"/>
                        </a:lnTo>
                        <a:lnTo>
                          <a:pt x="776" y="718"/>
                        </a:lnTo>
                        <a:lnTo>
                          <a:pt x="748" y="748"/>
                        </a:lnTo>
                        <a:lnTo>
                          <a:pt x="718" y="776"/>
                        </a:lnTo>
                        <a:lnTo>
                          <a:pt x="714" y="778"/>
                        </a:lnTo>
                        <a:lnTo>
                          <a:pt x="714" y="778"/>
                        </a:lnTo>
                        <a:lnTo>
                          <a:pt x="756" y="870"/>
                        </a:lnTo>
                        <a:lnTo>
                          <a:pt x="756" y="870"/>
                        </a:lnTo>
                        <a:lnTo>
                          <a:pt x="682" y="914"/>
                        </a:lnTo>
                        <a:lnTo>
                          <a:pt x="682" y="914"/>
                        </a:lnTo>
                        <a:lnTo>
                          <a:pt x="622" y="832"/>
                        </a:lnTo>
                        <a:lnTo>
                          <a:pt x="618" y="834"/>
                        </a:lnTo>
                        <a:lnTo>
                          <a:pt x="618" y="834"/>
                        </a:lnTo>
                        <a:lnTo>
                          <a:pt x="598" y="840"/>
                        </a:lnTo>
                        <a:lnTo>
                          <a:pt x="578" y="846"/>
                        </a:lnTo>
                        <a:lnTo>
                          <a:pt x="556" y="852"/>
                        </a:lnTo>
                        <a:lnTo>
                          <a:pt x="536" y="856"/>
                        </a:lnTo>
                        <a:lnTo>
                          <a:pt x="530" y="856"/>
                        </a:lnTo>
                        <a:lnTo>
                          <a:pt x="530" y="856"/>
                        </a:lnTo>
                        <a:lnTo>
                          <a:pt x="520" y="956"/>
                        </a:lnTo>
                        <a:lnTo>
                          <a:pt x="520" y="956"/>
                        </a:lnTo>
                        <a:lnTo>
                          <a:pt x="436" y="956"/>
                        </a:lnTo>
                        <a:lnTo>
                          <a:pt x="436" y="956"/>
                        </a:lnTo>
                        <a:lnTo>
                          <a:pt x="426" y="856"/>
                        </a:lnTo>
                        <a:lnTo>
                          <a:pt x="420" y="856"/>
                        </a:lnTo>
                        <a:lnTo>
                          <a:pt x="420" y="856"/>
                        </a:lnTo>
                        <a:lnTo>
                          <a:pt x="380" y="846"/>
                        </a:lnTo>
                        <a:lnTo>
                          <a:pt x="340" y="834"/>
                        </a:lnTo>
                        <a:lnTo>
                          <a:pt x="334" y="832"/>
                        </a:lnTo>
                        <a:lnTo>
                          <a:pt x="334" y="832"/>
                        </a:lnTo>
                        <a:lnTo>
                          <a:pt x="274" y="914"/>
                        </a:lnTo>
                        <a:lnTo>
                          <a:pt x="274" y="914"/>
                        </a:lnTo>
                        <a:lnTo>
                          <a:pt x="202" y="872"/>
                        </a:lnTo>
                        <a:lnTo>
                          <a:pt x="202" y="872"/>
                        </a:lnTo>
                        <a:lnTo>
                          <a:pt x="244" y="780"/>
                        </a:lnTo>
                        <a:lnTo>
                          <a:pt x="240" y="776"/>
                        </a:lnTo>
                        <a:lnTo>
                          <a:pt x="240" y="776"/>
                        </a:lnTo>
                        <a:lnTo>
                          <a:pt x="208" y="748"/>
                        </a:lnTo>
                        <a:lnTo>
                          <a:pt x="182" y="718"/>
                        </a:lnTo>
                        <a:lnTo>
                          <a:pt x="178" y="714"/>
                        </a:lnTo>
                        <a:lnTo>
                          <a:pt x="178" y="714"/>
                        </a:lnTo>
                        <a:lnTo>
                          <a:pt x="86" y="756"/>
                        </a:lnTo>
                        <a:lnTo>
                          <a:pt x="86" y="756"/>
                        </a:lnTo>
                        <a:lnTo>
                          <a:pt x="44" y="682"/>
                        </a:lnTo>
                        <a:lnTo>
                          <a:pt x="44" y="682"/>
                        </a:lnTo>
                        <a:lnTo>
                          <a:pt x="126" y="624"/>
                        </a:lnTo>
                        <a:lnTo>
                          <a:pt x="124" y="618"/>
                        </a:lnTo>
                        <a:lnTo>
                          <a:pt x="124" y="618"/>
                        </a:lnTo>
                        <a:lnTo>
                          <a:pt x="110" y="578"/>
                        </a:lnTo>
                        <a:lnTo>
                          <a:pt x="104" y="556"/>
                        </a:lnTo>
                        <a:lnTo>
                          <a:pt x="102" y="536"/>
                        </a:lnTo>
                        <a:lnTo>
                          <a:pt x="100" y="530"/>
                        </a:lnTo>
                        <a:lnTo>
                          <a:pt x="100" y="530"/>
                        </a:lnTo>
                        <a:lnTo>
                          <a:pt x="0" y="520"/>
                        </a:lnTo>
                        <a:lnTo>
                          <a:pt x="0" y="520"/>
                        </a:lnTo>
                        <a:lnTo>
                          <a:pt x="0" y="436"/>
                        </a:lnTo>
                        <a:lnTo>
                          <a:pt x="0" y="436"/>
                        </a:lnTo>
                        <a:lnTo>
                          <a:pt x="100" y="426"/>
                        </a:lnTo>
                        <a:lnTo>
                          <a:pt x="102" y="420"/>
                        </a:lnTo>
                        <a:lnTo>
                          <a:pt x="102" y="420"/>
                        </a:lnTo>
                        <a:lnTo>
                          <a:pt x="110" y="380"/>
                        </a:lnTo>
                        <a:lnTo>
                          <a:pt x="122" y="340"/>
                        </a:lnTo>
                        <a:lnTo>
                          <a:pt x="124" y="334"/>
                        </a:lnTo>
                        <a:lnTo>
                          <a:pt x="124" y="334"/>
                        </a:lnTo>
                        <a:lnTo>
                          <a:pt x="42" y="276"/>
                        </a:lnTo>
                        <a:lnTo>
                          <a:pt x="42" y="276"/>
                        </a:lnTo>
                        <a:lnTo>
                          <a:pt x="86" y="202"/>
                        </a:lnTo>
                        <a:lnTo>
                          <a:pt x="86" y="202"/>
                        </a:lnTo>
                        <a:lnTo>
                          <a:pt x="178" y="244"/>
                        </a:lnTo>
                        <a:lnTo>
                          <a:pt x="180" y="240"/>
                        </a:lnTo>
                        <a:lnTo>
                          <a:pt x="180" y="240"/>
                        </a:lnTo>
                        <a:lnTo>
                          <a:pt x="208" y="210"/>
                        </a:lnTo>
                        <a:lnTo>
                          <a:pt x="238" y="182"/>
                        </a:lnTo>
                        <a:lnTo>
                          <a:pt x="242" y="178"/>
                        </a:lnTo>
                        <a:lnTo>
                          <a:pt x="242" y="178"/>
                        </a:lnTo>
                        <a:lnTo>
                          <a:pt x="200" y="86"/>
                        </a:lnTo>
                        <a:lnTo>
                          <a:pt x="200" y="86"/>
                        </a:lnTo>
                        <a:lnTo>
                          <a:pt x="274" y="44"/>
                        </a:lnTo>
                        <a:lnTo>
                          <a:pt x="274" y="44"/>
                        </a:lnTo>
                        <a:lnTo>
                          <a:pt x="334" y="126"/>
                        </a:lnTo>
                        <a:lnTo>
                          <a:pt x="338" y="124"/>
                        </a:lnTo>
                        <a:lnTo>
                          <a:pt x="338" y="124"/>
                        </a:lnTo>
                        <a:lnTo>
                          <a:pt x="378" y="110"/>
                        </a:lnTo>
                        <a:lnTo>
                          <a:pt x="400" y="106"/>
                        </a:lnTo>
                        <a:lnTo>
                          <a:pt x="420" y="102"/>
                        </a:lnTo>
                        <a:lnTo>
                          <a:pt x="426" y="100"/>
                        </a:lnTo>
                        <a:lnTo>
                          <a:pt x="426" y="100"/>
                        </a:lnTo>
                        <a:lnTo>
                          <a:pt x="436" y="0"/>
                        </a:lnTo>
                        <a:lnTo>
                          <a:pt x="436" y="0"/>
                        </a:lnTo>
                        <a:lnTo>
                          <a:pt x="520" y="0"/>
                        </a:lnTo>
                        <a:lnTo>
                          <a:pt x="520" y="0"/>
                        </a:lnTo>
                        <a:close/>
                      </a:path>
                    </a:pathLst>
                  </a:custGeom>
                  <a:solidFill>
                    <a:schemeClr val="tx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n-US"/>
                  </a:p>
                </p:txBody>
              </p:sp>
              <p:sp>
                <p:nvSpPr>
                  <p:cNvPr id="51" name="Oval 50"/>
                  <p:cNvSpPr/>
                  <p:nvPr/>
                </p:nvSpPr>
                <p:spPr>
                  <a:xfrm>
                    <a:off x="1599282" y="1159529"/>
                    <a:ext cx="2286318" cy="190612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t>Accounting and Financial Module</a:t>
                    </a:r>
                  </a:p>
                </p:txBody>
              </p:sp>
            </p:grpSp>
            <p:grpSp>
              <p:nvGrpSpPr>
                <p:cNvPr id="35" name="Group 66"/>
                <p:cNvGrpSpPr>
                  <a:grpSpLocks/>
                </p:cNvGrpSpPr>
                <p:nvPr/>
              </p:nvGrpSpPr>
              <p:grpSpPr bwMode="auto">
                <a:xfrm>
                  <a:off x="2524656" y="4518529"/>
                  <a:ext cx="2286000" cy="1958470"/>
                  <a:chOff x="2524656" y="4518531"/>
                  <a:chExt cx="2286000" cy="1958470"/>
                </a:xfrm>
              </p:grpSpPr>
              <p:sp>
                <p:nvSpPr>
                  <p:cNvPr id="48" name="Freeform 61"/>
                  <p:cNvSpPr>
                    <a:spLocks/>
                  </p:cNvSpPr>
                  <p:nvPr/>
                </p:nvSpPr>
                <p:spPr bwMode="auto">
                  <a:xfrm rot="600000">
                    <a:off x="2564596" y="4518531"/>
                    <a:ext cx="2206121" cy="1958470"/>
                  </a:xfrm>
                  <a:custGeom>
                    <a:avLst/>
                    <a:gdLst/>
                    <a:ahLst/>
                    <a:cxnLst>
                      <a:cxn ang="0">
                        <a:pos x="530" y="100"/>
                      </a:cxn>
                      <a:cxn ang="0">
                        <a:pos x="576" y="110"/>
                      </a:cxn>
                      <a:cxn ang="0">
                        <a:pos x="622" y="126"/>
                      </a:cxn>
                      <a:cxn ang="0">
                        <a:pos x="754" y="86"/>
                      </a:cxn>
                      <a:cxn ang="0">
                        <a:pos x="716" y="182"/>
                      </a:cxn>
                      <a:cxn ang="0">
                        <a:pos x="774" y="240"/>
                      </a:cxn>
                      <a:cxn ang="0">
                        <a:pos x="870" y="202"/>
                      </a:cxn>
                      <a:cxn ang="0">
                        <a:pos x="912" y="274"/>
                      </a:cxn>
                      <a:cxn ang="0">
                        <a:pos x="832" y="338"/>
                      </a:cxn>
                      <a:cxn ang="0">
                        <a:pos x="856" y="420"/>
                      </a:cxn>
                      <a:cxn ang="0">
                        <a:pos x="956" y="436"/>
                      </a:cxn>
                      <a:cxn ang="0">
                        <a:pos x="956" y="520"/>
                      </a:cxn>
                      <a:cxn ang="0">
                        <a:pos x="856" y="536"/>
                      </a:cxn>
                      <a:cxn ang="0">
                        <a:pos x="832" y="622"/>
                      </a:cxn>
                      <a:cxn ang="0">
                        <a:pos x="914" y="682"/>
                      </a:cxn>
                      <a:cxn ang="0">
                        <a:pos x="778" y="712"/>
                      </a:cxn>
                      <a:cxn ang="0">
                        <a:pos x="748" y="748"/>
                      </a:cxn>
                      <a:cxn ang="0">
                        <a:pos x="714" y="778"/>
                      </a:cxn>
                      <a:cxn ang="0">
                        <a:pos x="682" y="914"/>
                      </a:cxn>
                      <a:cxn ang="0">
                        <a:pos x="618" y="834"/>
                      </a:cxn>
                      <a:cxn ang="0">
                        <a:pos x="578" y="846"/>
                      </a:cxn>
                      <a:cxn ang="0">
                        <a:pos x="530" y="856"/>
                      </a:cxn>
                      <a:cxn ang="0">
                        <a:pos x="520" y="956"/>
                      </a:cxn>
                      <a:cxn ang="0">
                        <a:pos x="426" y="856"/>
                      </a:cxn>
                      <a:cxn ang="0">
                        <a:pos x="380" y="846"/>
                      </a:cxn>
                      <a:cxn ang="0">
                        <a:pos x="334" y="832"/>
                      </a:cxn>
                      <a:cxn ang="0">
                        <a:pos x="202" y="872"/>
                      </a:cxn>
                      <a:cxn ang="0">
                        <a:pos x="240" y="776"/>
                      </a:cxn>
                      <a:cxn ang="0">
                        <a:pos x="182" y="718"/>
                      </a:cxn>
                      <a:cxn ang="0">
                        <a:pos x="86" y="756"/>
                      </a:cxn>
                      <a:cxn ang="0">
                        <a:pos x="44" y="682"/>
                      </a:cxn>
                      <a:cxn ang="0">
                        <a:pos x="124" y="618"/>
                      </a:cxn>
                      <a:cxn ang="0">
                        <a:pos x="102" y="536"/>
                      </a:cxn>
                      <a:cxn ang="0">
                        <a:pos x="0" y="520"/>
                      </a:cxn>
                      <a:cxn ang="0">
                        <a:pos x="0" y="436"/>
                      </a:cxn>
                      <a:cxn ang="0">
                        <a:pos x="102" y="420"/>
                      </a:cxn>
                      <a:cxn ang="0">
                        <a:pos x="124" y="334"/>
                      </a:cxn>
                      <a:cxn ang="0">
                        <a:pos x="42" y="276"/>
                      </a:cxn>
                      <a:cxn ang="0">
                        <a:pos x="178" y="244"/>
                      </a:cxn>
                      <a:cxn ang="0">
                        <a:pos x="208" y="210"/>
                      </a:cxn>
                      <a:cxn ang="0">
                        <a:pos x="242" y="178"/>
                      </a:cxn>
                      <a:cxn ang="0">
                        <a:pos x="274" y="44"/>
                      </a:cxn>
                      <a:cxn ang="0">
                        <a:pos x="338" y="124"/>
                      </a:cxn>
                      <a:cxn ang="0">
                        <a:pos x="400" y="106"/>
                      </a:cxn>
                      <a:cxn ang="0">
                        <a:pos x="426" y="100"/>
                      </a:cxn>
                      <a:cxn ang="0">
                        <a:pos x="520" y="0"/>
                      </a:cxn>
                    </a:cxnLst>
                    <a:rect l="0" t="0" r="r" b="b"/>
                    <a:pathLst>
                      <a:path w="956" h="956">
                        <a:moveTo>
                          <a:pt x="520" y="0"/>
                        </a:moveTo>
                        <a:lnTo>
                          <a:pt x="520" y="0"/>
                        </a:lnTo>
                        <a:lnTo>
                          <a:pt x="530" y="100"/>
                        </a:lnTo>
                        <a:lnTo>
                          <a:pt x="536" y="102"/>
                        </a:lnTo>
                        <a:lnTo>
                          <a:pt x="536" y="102"/>
                        </a:lnTo>
                        <a:lnTo>
                          <a:pt x="576" y="110"/>
                        </a:lnTo>
                        <a:lnTo>
                          <a:pt x="616" y="124"/>
                        </a:lnTo>
                        <a:lnTo>
                          <a:pt x="622" y="126"/>
                        </a:lnTo>
                        <a:lnTo>
                          <a:pt x="622" y="126"/>
                        </a:lnTo>
                        <a:lnTo>
                          <a:pt x="682" y="44"/>
                        </a:lnTo>
                        <a:lnTo>
                          <a:pt x="682" y="44"/>
                        </a:lnTo>
                        <a:lnTo>
                          <a:pt x="754" y="86"/>
                        </a:lnTo>
                        <a:lnTo>
                          <a:pt x="754" y="86"/>
                        </a:lnTo>
                        <a:lnTo>
                          <a:pt x="712" y="178"/>
                        </a:lnTo>
                        <a:lnTo>
                          <a:pt x="716" y="182"/>
                        </a:lnTo>
                        <a:lnTo>
                          <a:pt x="716" y="182"/>
                        </a:lnTo>
                        <a:lnTo>
                          <a:pt x="748" y="208"/>
                        </a:lnTo>
                        <a:lnTo>
                          <a:pt x="774" y="240"/>
                        </a:lnTo>
                        <a:lnTo>
                          <a:pt x="778" y="244"/>
                        </a:lnTo>
                        <a:lnTo>
                          <a:pt x="778" y="244"/>
                        </a:lnTo>
                        <a:lnTo>
                          <a:pt x="870" y="202"/>
                        </a:lnTo>
                        <a:lnTo>
                          <a:pt x="870" y="202"/>
                        </a:lnTo>
                        <a:lnTo>
                          <a:pt x="912" y="274"/>
                        </a:lnTo>
                        <a:lnTo>
                          <a:pt x="912" y="274"/>
                        </a:lnTo>
                        <a:lnTo>
                          <a:pt x="830" y="334"/>
                        </a:lnTo>
                        <a:lnTo>
                          <a:pt x="832" y="338"/>
                        </a:lnTo>
                        <a:lnTo>
                          <a:pt x="832" y="338"/>
                        </a:lnTo>
                        <a:lnTo>
                          <a:pt x="846" y="380"/>
                        </a:lnTo>
                        <a:lnTo>
                          <a:pt x="852" y="400"/>
                        </a:lnTo>
                        <a:lnTo>
                          <a:pt x="856" y="420"/>
                        </a:lnTo>
                        <a:lnTo>
                          <a:pt x="856" y="426"/>
                        </a:lnTo>
                        <a:lnTo>
                          <a:pt x="856" y="426"/>
                        </a:lnTo>
                        <a:lnTo>
                          <a:pt x="956" y="436"/>
                        </a:lnTo>
                        <a:lnTo>
                          <a:pt x="956" y="436"/>
                        </a:lnTo>
                        <a:lnTo>
                          <a:pt x="956" y="520"/>
                        </a:lnTo>
                        <a:lnTo>
                          <a:pt x="956" y="520"/>
                        </a:lnTo>
                        <a:lnTo>
                          <a:pt x="856" y="530"/>
                        </a:lnTo>
                        <a:lnTo>
                          <a:pt x="856" y="536"/>
                        </a:lnTo>
                        <a:lnTo>
                          <a:pt x="856" y="536"/>
                        </a:lnTo>
                        <a:lnTo>
                          <a:pt x="846" y="578"/>
                        </a:lnTo>
                        <a:lnTo>
                          <a:pt x="834" y="618"/>
                        </a:lnTo>
                        <a:lnTo>
                          <a:pt x="832" y="622"/>
                        </a:lnTo>
                        <a:lnTo>
                          <a:pt x="832" y="622"/>
                        </a:lnTo>
                        <a:lnTo>
                          <a:pt x="914" y="682"/>
                        </a:lnTo>
                        <a:lnTo>
                          <a:pt x="914" y="682"/>
                        </a:lnTo>
                        <a:lnTo>
                          <a:pt x="870" y="754"/>
                        </a:lnTo>
                        <a:lnTo>
                          <a:pt x="870" y="754"/>
                        </a:lnTo>
                        <a:lnTo>
                          <a:pt x="778" y="712"/>
                        </a:lnTo>
                        <a:lnTo>
                          <a:pt x="776" y="718"/>
                        </a:lnTo>
                        <a:lnTo>
                          <a:pt x="776" y="718"/>
                        </a:lnTo>
                        <a:lnTo>
                          <a:pt x="748" y="748"/>
                        </a:lnTo>
                        <a:lnTo>
                          <a:pt x="718" y="776"/>
                        </a:lnTo>
                        <a:lnTo>
                          <a:pt x="714" y="778"/>
                        </a:lnTo>
                        <a:lnTo>
                          <a:pt x="714" y="778"/>
                        </a:lnTo>
                        <a:lnTo>
                          <a:pt x="756" y="870"/>
                        </a:lnTo>
                        <a:lnTo>
                          <a:pt x="756" y="870"/>
                        </a:lnTo>
                        <a:lnTo>
                          <a:pt x="682" y="914"/>
                        </a:lnTo>
                        <a:lnTo>
                          <a:pt x="682" y="914"/>
                        </a:lnTo>
                        <a:lnTo>
                          <a:pt x="622" y="832"/>
                        </a:lnTo>
                        <a:lnTo>
                          <a:pt x="618" y="834"/>
                        </a:lnTo>
                        <a:lnTo>
                          <a:pt x="618" y="834"/>
                        </a:lnTo>
                        <a:lnTo>
                          <a:pt x="598" y="840"/>
                        </a:lnTo>
                        <a:lnTo>
                          <a:pt x="578" y="846"/>
                        </a:lnTo>
                        <a:lnTo>
                          <a:pt x="556" y="852"/>
                        </a:lnTo>
                        <a:lnTo>
                          <a:pt x="536" y="856"/>
                        </a:lnTo>
                        <a:lnTo>
                          <a:pt x="530" y="856"/>
                        </a:lnTo>
                        <a:lnTo>
                          <a:pt x="530" y="856"/>
                        </a:lnTo>
                        <a:lnTo>
                          <a:pt x="520" y="956"/>
                        </a:lnTo>
                        <a:lnTo>
                          <a:pt x="520" y="956"/>
                        </a:lnTo>
                        <a:lnTo>
                          <a:pt x="436" y="956"/>
                        </a:lnTo>
                        <a:lnTo>
                          <a:pt x="436" y="956"/>
                        </a:lnTo>
                        <a:lnTo>
                          <a:pt x="426" y="856"/>
                        </a:lnTo>
                        <a:lnTo>
                          <a:pt x="420" y="856"/>
                        </a:lnTo>
                        <a:lnTo>
                          <a:pt x="420" y="856"/>
                        </a:lnTo>
                        <a:lnTo>
                          <a:pt x="380" y="846"/>
                        </a:lnTo>
                        <a:lnTo>
                          <a:pt x="340" y="834"/>
                        </a:lnTo>
                        <a:lnTo>
                          <a:pt x="334" y="832"/>
                        </a:lnTo>
                        <a:lnTo>
                          <a:pt x="334" y="832"/>
                        </a:lnTo>
                        <a:lnTo>
                          <a:pt x="274" y="914"/>
                        </a:lnTo>
                        <a:lnTo>
                          <a:pt x="274" y="914"/>
                        </a:lnTo>
                        <a:lnTo>
                          <a:pt x="202" y="872"/>
                        </a:lnTo>
                        <a:lnTo>
                          <a:pt x="202" y="872"/>
                        </a:lnTo>
                        <a:lnTo>
                          <a:pt x="244" y="780"/>
                        </a:lnTo>
                        <a:lnTo>
                          <a:pt x="240" y="776"/>
                        </a:lnTo>
                        <a:lnTo>
                          <a:pt x="240" y="776"/>
                        </a:lnTo>
                        <a:lnTo>
                          <a:pt x="208" y="748"/>
                        </a:lnTo>
                        <a:lnTo>
                          <a:pt x="182" y="718"/>
                        </a:lnTo>
                        <a:lnTo>
                          <a:pt x="178" y="714"/>
                        </a:lnTo>
                        <a:lnTo>
                          <a:pt x="178" y="714"/>
                        </a:lnTo>
                        <a:lnTo>
                          <a:pt x="86" y="756"/>
                        </a:lnTo>
                        <a:lnTo>
                          <a:pt x="86" y="756"/>
                        </a:lnTo>
                        <a:lnTo>
                          <a:pt x="44" y="682"/>
                        </a:lnTo>
                        <a:lnTo>
                          <a:pt x="44" y="682"/>
                        </a:lnTo>
                        <a:lnTo>
                          <a:pt x="126" y="624"/>
                        </a:lnTo>
                        <a:lnTo>
                          <a:pt x="124" y="618"/>
                        </a:lnTo>
                        <a:lnTo>
                          <a:pt x="124" y="618"/>
                        </a:lnTo>
                        <a:lnTo>
                          <a:pt x="110" y="578"/>
                        </a:lnTo>
                        <a:lnTo>
                          <a:pt x="104" y="556"/>
                        </a:lnTo>
                        <a:lnTo>
                          <a:pt x="102" y="536"/>
                        </a:lnTo>
                        <a:lnTo>
                          <a:pt x="100" y="530"/>
                        </a:lnTo>
                        <a:lnTo>
                          <a:pt x="100" y="530"/>
                        </a:lnTo>
                        <a:lnTo>
                          <a:pt x="0" y="520"/>
                        </a:lnTo>
                        <a:lnTo>
                          <a:pt x="0" y="520"/>
                        </a:lnTo>
                        <a:lnTo>
                          <a:pt x="0" y="436"/>
                        </a:lnTo>
                        <a:lnTo>
                          <a:pt x="0" y="436"/>
                        </a:lnTo>
                        <a:lnTo>
                          <a:pt x="100" y="426"/>
                        </a:lnTo>
                        <a:lnTo>
                          <a:pt x="102" y="420"/>
                        </a:lnTo>
                        <a:lnTo>
                          <a:pt x="102" y="420"/>
                        </a:lnTo>
                        <a:lnTo>
                          <a:pt x="110" y="380"/>
                        </a:lnTo>
                        <a:lnTo>
                          <a:pt x="122" y="340"/>
                        </a:lnTo>
                        <a:lnTo>
                          <a:pt x="124" y="334"/>
                        </a:lnTo>
                        <a:lnTo>
                          <a:pt x="124" y="334"/>
                        </a:lnTo>
                        <a:lnTo>
                          <a:pt x="42" y="276"/>
                        </a:lnTo>
                        <a:lnTo>
                          <a:pt x="42" y="276"/>
                        </a:lnTo>
                        <a:lnTo>
                          <a:pt x="86" y="202"/>
                        </a:lnTo>
                        <a:lnTo>
                          <a:pt x="86" y="202"/>
                        </a:lnTo>
                        <a:lnTo>
                          <a:pt x="178" y="244"/>
                        </a:lnTo>
                        <a:lnTo>
                          <a:pt x="180" y="240"/>
                        </a:lnTo>
                        <a:lnTo>
                          <a:pt x="180" y="240"/>
                        </a:lnTo>
                        <a:lnTo>
                          <a:pt x="208" y="210"/>
                        </a:lnTo>
                        <a:lnTo>
                          <a:pt x="238" y="182"/>
                        </a:lnTo>
                        <a:lnTo>
                          <a:pt x="242" y="178"/>
                        </a:lnTo>
                        <a:lnTo>
                          <a:pt x="242" y="178"/>
                        </a:lnTo>
                        <a:lnTo>
                          <a:pt x="200" y="86"/>
                        </a:lnTo>
                        <a:lnTo>
                          <a:pt x="200" y="86"/>
                        </a:lnTo>
                        <a:lnTo>
                          <a:pt x="274" y="44"/>
                        </a:lnTo>
                        <a:lnTo>
                          <a:pt x="274" y="44"/>
                        </a:lnTo>
                        <a:lnTo>
                          <a:pt x="334" y="126"/>
                        </a:lnTo>
                        <a:lnTo>
                          <a:pt x="338" y="124"/>
                        </a:lnTo>
                        <a:lnTo>
                          <a:pt x="338" y="124"/>
                        </a:lnTo>
                        <a:lnTo>
                          <a:pt x="378" y="110"/>
                        </a:lnTo>
                        <a:lnTo>
                          <a:pt x="400" y="106"/>
                        </a:lnTo>
                        <a:lnTo>
                          <a:pt x="420" y="102"/>
                        </a:lnTo>
                        <a:lnTo>
                          <a:pt x="426" y="100"/>
                        </a:lnTo>
                        <a:lnTo>
                          <a:pt x="426" y="100"/>
                        </a:lnTo>
                        <a:lnTo>
                          <a:pt x="436" y="0"/>
                        </a:lnTo>
                        <a:lnTo>
                          <a:pt x="436" y="0"/>
                        </a:lnTo>
                        <a:lnTo>
                          <a:pt x="520" y="0"/>
                        </a:lnTo>
                        <a:lnTo>
                          <a:pt x="520"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49" name="Oval 48"/>
                  <p:cNvSpPr/>
                  <p:nvPr/>
                </p:nvSpPr>
                <p:spPr>
                  <a:xfrm>
                    <a:off x="2525194" y="4544407"/>
                    <a:ext cx="2274934" cy="190612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rPr>
                      <a:t>Business</a:t>
                    </a:r>
                  </a:p>
                  <a:p>
                    <a:pPr algn="ctr">
                      <a:defRPr/>
                    </a:pPr>
                    <a:r>
                      <a:rPr lang="en-US" sz="1500" b="1" dirty="0">
                        <a:solidFill>
                          <a:schemeClr val="tx1"/>
                        </a:solidFill>
                      </a:rPr>
                      <a:t>Intelligence</a:t>
                    </a:r>
                  </a:p>
                  <a:p>
                    <a:pPr algn="ctr">
                      <a:defRPr/>
                    </a:pPr>
                    <a:r>
                      <a:rPr lang="en-US" sz="1500" b="1" dirty="0">
                        <a:solidFill>
                          <a:schemeClr val="tx1"/>
                        </a:solidFill>
                      </a:rPr>
                      <a:t>Module</a:t>
                    </a:r>
                  </a:p>
                </p:txBody>
              </p:sp>
            </p:grpSp>
            <p:grpSp>
              <p:nvGrpSpPr>
                <p:cNvPr id="36" name="Group 53"/>
                <p:cNvGrpSpPr>
                  <a:grpSpLocks/>
                </p:cNvGrpSpPr>
                <p:nvPr/>
              </p:nvGrpSpPr>
              <p:grpSpPr bwMode="auto">
                <a:xfrm>
                  <a:off x="1371599" y="2931703"/>
                  <a:ext cx="2286000" cy="1958470"/>
                  <a:chOff x="1600200" y="1133384"/>
                  <a:chExt cx="2286000" cy="1958470"/>
                </a:xfrm>
              </p:grpSpPr>
              <p:sp>
                <p:nvSpPr>
                  <p:cNvPr id="46" name="Freeform 61"/>
                  <p:cNvSpPr>
                    <a:spLocks/>
                  </p:cNvSpPr>
                  <p:nvPr/>
                </p:nvSpPr>
                <p:spPr bwMode="auto">
                  <a:xfrm>
                    <a:off x="1640140" y="1133384"/>
                    <a:ext cx="2206121" cy="1958470"/>
                  </a:xfrm>
                  <a:custGeom>
                    <a:avLst/>
                    <a:gdLst/>
                    <a:ahLst/>
                    <a:cxnLst>
                      <a:cxn ang="0">
                        <a:pos x="530" y="100"/>
                      </a:cxn>
                      <a:cxn ang="0">
                        <a:pos x="576" y="110"/>
                      </a:cxn>
                      <a:cxn ang="0">
                        <a:pos x="622" y="126"/>
                      </a:cxn>
                      <a:cxn ang="0">
                        <a:pos x="754" y="86"/>
                      </a:cxn>
                      <a:cxn ang="0">
                        <a:pos x="716" y="182"/>
                      </a:cxn>
                      <a:cxn ang="0">
                        <a:pos x="774" y="240"/>
                      </a:cxn>
                      <a:cxn ang="0">
                        <a:pos x="870" y="202"/>
                      </a:cxn>
                      <a:cxn ang="0">
                        <a:pos x="912" y="274"/>
                      </a:cxn>
                      <a:cxn ang="0">
                        <a:pos x="832" y="338"/>
                      </a:cxn>
                      <a:cxn ang="0">
                        <a:pos x="856" y="420"/>
                      </a:cxn>
                      <a:cxn ang="0">
                        <a:pos x="956" y="436"/>
                      </a:cxn>
                      <a:cxn ang="0">
                        <a:pos x="956" y="520"/>
                      </a:cxn>
                      <a:cxn ang="0">
                        <a:pos x="856" y="536"/>
                      </a:cxn>
                      <a:cxn ang="0">
                        <a:pos x="832" y="622"/>
                      </a:cxn>
                      <a:cxn ang="0">
                        <a:pos x="914" y="682"/>
                      </a:cxn>
                      <a:cxn ang="0">
                        <a:pos x="778" y="712"/>
                      </a:cxn>
                      <a:cxn ang="0">
                        <a:pos x="748" y="748"/>
                      </a:cxn>
                      <a:cxn ang="0">
                        <a:pos x="714" y="778"/>
                      </a:cxn>
                      <a:cxn ang="0">
                        <a:pos x="682" y="914"/>
                      </a:cxn>
                      <a:cxn ang="0">
                        <a:pos x="618" y="834"/>
                      </a:cxn>
                      <a:cxn ang="0">
                        <a:pos x="578" y="846"/>
                      </a:cxn>
                      <a:cxn ang="0">
                        <a:pos x="530" y="856"/>
                      </a:cxn>
                      <a:cxn ang="0">
                        <a:pos x="520" y="956"/>
                      </a:cxn>
                      <a:cxn ang="0">
                        <a:pos x="426" y="856"/>
                      </a:cxn>
                      <a:cxn ang="0">
                        <a:pos x="380" y="846"/>
                      </a:cxn>
                      <a:cxn ang="0">
                        <a:pos x="334" y="832"/>
                      </a:cxn>
                      <a:cxn ang="0">
                        <a:pos x="202" y="872"/>
                      </a:cxn>
                      <a:cxn ang="0">
                        <a:pos x="240" y="776"/>
                      </a:cxn>
                      <a:cxn ang="0">
                        <a:pos x="182" y="718"/>
                      </a:cxn>
                      <a:cxn ang="0">
                        <a:pos x="86" y="756"/>
                      </a:cxn>
                      <a:cxn ang="0">
                        <a:pos x="44" y="682"/>
                      </a:cxn>
                      <a:cxn ang="0">
                        <a:pos x="124" y="618"/>
                      </a:cxn>
                      <a:cxn ang="0">
                        <a:pos x="102" y="536"/>
                      </a:cxn>
                      <a:cxn ang="0">
                        <a:pos x="0" y="520"/>
                      </a:cxn>
                      <a:cxn ang="0">
                        <a:pos x="0" y="436"/>
                      </a:cxn>
                      <a:cxn ang="0">
                        <a:pos x="102" y="420"/>
                      </a:cxn>
                      <a:cxn ang="0">
                        <a:pos x="124" y="334"/>
                      </a:cxn>
                      <a:cxn ang="0">
                        <a:pos x="42" y="276"/>
                      </a:cxn>
                      <a:cxn ang="0">
                        <a:pos x="178" y="244"/>
                      </a:cxn>
                      <a:cxn ang="0">
                        <a:pos x="208" y="210"/>
                      </a:cxn>
                      <a:cxn ang="0">
                        <a:pos x="242" y="178"/>
                      </a:cxn>
                      <a:cxn ang="0">
                        <a:pos x="274" y="44"/>
                      </a:cxn>
                      <a:cxn ang="0">
                        <a:pos x="338" y="124"/>
                      </a:cxn>
                      <a:cxn ang="0">
                        <a:pos x="400" y="106"/>
                      </a:cxn>
                      <a:cxn ang="0">
                        <a:pos x="426" y="100"/>
                      </a:cxn>
                      <a:cxn ang="0">
                        <a:pos x="520" y="0"/>
                      </a:cxn>
                    </a:cxnLst>
                    <a:rect l="0" t="0" r="r" b="b"/>
                    <a:pathLst>
                      <a:path w="956" h="956">
                        <a:moveTo>
                          <a:pt x="520" y="0"/>
                        </a:moveTo>
                        <a:lnTo>
                          <a:pt x="520" y="0"/>
                        </a:lnTo>
                        <a:lnTo>
                          <a:pt x="530" y="100"/>
                        </a:lnTo>
                        <a:lnTo>
                          <a:pt x="536" y="102"/>
                        </a:lnTo>
                        <a:lnTo>
                          <a:pt x="536" y="102"/>
                        </a:lnTo>
                        <a:lnTo>
                          <a:pt x="576" y="110"/>
                        </a:lnTo>
                        <a:lnTo>
                          <a:pt x="616" y="124"/>
                        </a:lnTo>
                        <a:lnTo>
                          <a:pt x="622" y="126"/>
                        </a:lnTo>
                        <a:lnTo>
                          <a:pt x="622" y="126"/>
                        </a:lnTo>
                        <a:lnTo>
                          <a:pt x="682" y="44"/>
                        </a:lnTo>
                        <a:lnTo>
                          <a:pt x="682" y="44"/>
                        </a:lnTo>
                        <a:lnTo>
                          <a:pt x="754" y="86"/>
                        </a:lnTo>
                        <a:lnTo>
                          <a:pt x="754" y="86"/>
                        </a:lnTo>
                        <a:lnTo>
                          <a:pt x="712" y="178"/>
                        </a:lnTo>
                        <a:lnTo>
                          <a:pt x="716" y="182"/>
                        </a:lnTo>
                        <a:lnTo>
                          <a:pt x="716" y="182"/>
                        </a:lnTo>
                        <a:lnTo>
                          <a:pt x="748" y="208"/>
                        </a:lnTo>
                        <a:lnTo>
                          <a:pt x="774" y="240"/>
                        </a:lnTo>
                        <a:lnTo>
                          <a:pt x="778" y="244"/>
                        </a:lnTo>
                        <a:lnTo>
                          <a:pt x="778" y="244"/>
                        </a:lnTo>
                        <a:lnTo>
                          <a:pt x="870" y="202"/>
                        </a:lnTo>
                        <a:lnTo>
                          <a:pt x="870" y="202"/>
                        </a:lnTo>
                        <a:lnTo>
                          <a:pt x="912" y="274"/>
                        </a:lnTo>
                        <a:lnTo>
                          <a:pt x="912" y="274"/>
                        </a:lnTo>
                        <a:lnTo>
                          <a:pt x="830" y="334"/>
                        </a:lnTo>
                        <a:lnTo>
                          <a:pt x="832" y="338"/>
                        </a:lnTo>
                        <a:lnTo>
                          <a:pt x="832" y="338"/>
                        </a:lnTo>
                        <a:lnTo>
                          <a:pt x="846" y="380"/>
                        </a:lnTo>
                        <a:lnTo>
                          <a:pt x="852" y="400"/>
                        </a:lnTo>
                        <a:lnTo>
                          <a:pt x="856" y="420"/>
                        </a:lnTo>
                        <a:lnTo>
                          <a:pt x="856" y="426"/>
                        </a:lnTo>
                        <a:lnTo>
                          <a:pt x="856" y="426"/>
                        </a:lnTo>
                        <a:lnTo>
                          <a:pt x="956" y="436"/>
                        </a:lnTo>
                        <a:lnTo>
                          <a:pt x="956" y="436"/>
                        </a:lnTo>
                        <a:lnTo>
                          <a:pt x="956" y="520"/>
                        </a:lnTo>
                        <a:lnTo>
                          <a:pt x="956" y="520"/>
                        </a:lnTo>
                        <a:lnTo>
                          <a:pt x="856" y="530"/>
                        </a:lnTo>
                        <a:lnTo>
                          <a:pt x="856" y="536"/>
                        </a:lnTo>
                        <a:lnTo>
                          <a:pt x="856" y="536"/>
                        </a:lnTo>
                        <a:lnTo>
                          <a:pt x="846" y="578"/>
                        </a:lnTo>
                        <a:lnTo>
                          <a:pt x="834" y="618"/>
                        </a:lnTo>
                        <a:lnTo>
                          <a:pt x="832" y="622"/>
                        </a:lnTo>
                        <a:lnTo>
                          <a:pt x="832" y="622"/>
                        </a:lnTo>
                        <a:lnTo>
                          <a:pt x="914" y="682"/>
                        </a:lnTo>
                        <a:lnTo>
                          <a:pt x="914" y="682"/>
                        </a:lnTo>
                        <a:lnTo>
                          <a:pt x="870" y="754"/>
                        </a:lnTo>
                        <a:lnTo>
                          <a:pt x="870" y="754"/>
                        </a:lnTo>
                        <a:lnTo>
                          <a:pt x="778" y="712"/>
                        </a:lnTo>
                        <a:lnTo>
                          <a:pt x="776" y="718"/>
                        </a:lnTo>
                        <a:lnTo>
                          <a:pt x="776" y="718"/>
                        </a:lnTo>
                        <a:lnTo>
                          <a:pt x="748" y="748"/>
                        </a:lnTo>
                        <a:lnTo>
                          <a:pt x="718" y="776"/>
                        </a:lnTo>
                        <a:lnTo>
                          <a:pt x="714" y="778"/>
                        </a:lnTo>
                        <a:lnTo>
                          <a:pt x="714" y="778"/>
                        </a:lnTo>
                        <a:lnTo>
                          <a:pt x="756" y="870"/>
                        </a:lnTo>
                        <a:lnTo>
                          <a:pt x="756" y="870"/>
                        </a:lnTo>
                        <a:lnTo>
                          <a:pt x="682" y="914"/>
                        </a:lnTo>
                        <a:lnTo>
                          <a:pt x="682" y="914"/>
                        </a:lnTo>
                        <a:lnTo>
                          <a:pt x="622" y="832"/>
                        </a:lnTo>
                        <a:lnTo>
                          <a:pt x="618" y="834"/>
                        </a:lnTo>
                        <a:lnTo>
                          <a:pt x="618" y="834"/>
                        </a:lnTo>
                        <a:lnTo>
                          <a:pt x="598" y="840"/>
                        </a:lnTo>
                        <a:lnTo>
                          <a:pt x="578" y="846"/>
                        </a:lnTo>
                        <a:lnTo>
                          <a:pt x="556" y="852"/>
                        </a:lnTo>
                        <a:lnTo>
                          <a:pt x="536" y="856"/>
                        </a:lnTo>
                        <a:lnTo>
                          <a:pt x="530" y="856"/>
                        </a:lnTo>
                        <a:lnTo>
                          <a:pt x="530" y="856"/>
                        </a:lnTo>
                        <a:lnTo>
                          <a:pt x="520" y="956"/>
                        </a:lnTo>
                        <a:lnTo>
                          <a:pt x="520" y="956"/>
                        </a:lnTo>
                        <a:lnTo>
                          <a:pt x="436" y="956"/>
                        </a:lnTo>
                        <a:lnTo>
                          <a:pt x="436" y="956"/>
                        </a:lnTo>
                        <a:lnTo>
                          <a:pt x="426" y="856"/>
                        </a:lnTo>
                        <a:lnTo>
                          <a:pt x="420" y="856"/>
                        </a:lnTo>
                        <a:lnTo>
                          <a:pt x="420" y="856"/>
                        </a:lnTo>
                        <a:lnTo>
                          <a:pt x="380" y="846"/>
                        </a:lnTo>
                        <a:lnTo>
                          <a:pt x="340" y="834"/>
                        </a:lnTo>
                        <a:lnTo>
                          <a:pt x="334" y="832"/>
                        </a:lnTo>
                        <a:lnTo>
                          <a:pt x="334" y="832"/>
                        </a:lnTo>
                        <a:lnTo>
                          <a:pt x="274" y="914"/>
                        </a:lnTo>
                        <a:lnTo>
                          <a:pt x="274" y="914"/>
                        </a:lnTo>
                        <a:lnTo>
                          <a:pt x="202" y="872"/>
                        </a:lnTo>
                        <a:lnTo>
                          <a:pt x="202" y="872"/>
                        </a:lnTo>
                        <a:lnTo>
                          <a:pt x="244" y="780"/>
                        </a:lnTo>
                        <a:lnTo>
                          <a:pt x="240" y="776"/>
                        </a:lnTo>
                        <a:lnTo>
                          <a:pt x="240" y="776"/>
                        </a:lnTo>
                        <a:lnTo>
                          <a:pt x="208" y="748"/>
                        </a:lnTo>
                        <a:lnTo>
                          <a:pt x="182" y="718"/>
                        </a:lnTo>
                        <a:lnTo>
                          <a:pt x="178" y="714"/>
                        </a:lnTo>
                        <a:lnTo>
                          <a:pt x="178" y="714"/>
                        </a:lnTo>
                        <a:lnTo>
                          <a:pt x="86" y="756"/>
                        </a:lnTo>
                        <a:lnTo>
                          <a:pt x="86" y="756"/>
                        </a:lnTo>
                        <a:lnTo>
                          <a:pt x="44" y="682"/>
                        </a:lnTo>
                        <a:lnTo>
                          <a:pt x="44" y="682"/>
                        </a:lnTo>
                        <a:lnTo>
                          <a:pt x="126" y="624"/>
                        </a:lnTo>
                        <a:lnTo>
                          <a:pt x="124" y="618"/>
                        </a:lnTo>
                        <a:lnTo>
                          <a:pt x="124" y="618"/>
                        </a:lnTo>
                        <a:lnTo>
                          <a:pt x="110" y="578"/>
                        </a:lnTo>
                        <a:lnTo>
                          <a:pt x="104" y="556"/>
                        </a:lnTo>
                        <a:lnTo>
                          <a:pt x="102" y="536"/>
                        </a:lnTo>
                        <a:lnTo>
                          <a:pt x="100" y="530"/>
                        </a:lnTo>
                        <a:lnTo>
                          <a:pt x="100" y="530"/>
                        </a:lnTo>
                        <a:lnTo>
                          <a:pt x="0" y="520"/>
                        </a:lnTo>
                        <a:lnTo>
                          <a:pt x="0" y="520"/>
                        </a:lnTo>
                        <a:lnTo>
                          <a:pt x="0" y="436"/>
                        </a:lnTo>
                        <a:lnTo>
                          <a:pt x="0" y="436"/>
                        </a:lnTo>
                        <a:lnTo>
                          <a:pt x="100" y="426"/>
                        </a:lnTo>
                        <a:lnTo>
                          <a:pt x="102" y="420"/>
                        </a:lnTo>
                        <a:lnTo>
                          <a:pt x="102" y="420"/>
                        </a:lnTo>
                        <a:lnTo>
                          <a:pt x="110" y="380"/>
                        </a:lnTo>
                        <a:lnTo>
                          <a:pt x="122" y="340"/>
                        </a:lnTo>
                        <a:lnTo>
                          <a:pt x="124" y="334"/>
                        </a:lnTo>
                        <a:lnTo>
                          <a:pt x="124" y="334"/>
                        </a:lnTo>
                        <a:lnTo>
                          <a:pt x="42" y="276"/>
                        </a:lnTo>
                        <a:lnTo>
                          <a:pt x="42" y="276"/>
                        </a:lnTo>
                        <a:lnTo>
                          <a:pt x="86" y="202"/>
                        </a:lnTo>
                        <a:lnTo>
                          <a:pt x="86" y="202"/>
                        </a:lnTo>
                        <a:lnTo>
                          <a:pt x="178" y="244"/>
                        </a:lnTo>
                        <a:lnTo>
                          <a:pt x="180" y="240"/>
                        </a:lnTo>
                        <a:lnTo>
                          <a:pt x="180" y="240"/>
                        </a:lnTo>
                        <a:lnTo>
                          <a:pt x="208" y="210"/>
                        </a:lnTo>
                        <a:lnTo>
                          <a:pt x="238" y="182"/>
                        </a:lnTo>
                        <a:lnTo>
                          <a:pt x="242" y="178"/>
                        </a:lnTo>
                        <a:lnTo>
                          <a:pt x="242" y="178"/>
                        </a:lnTo>
                        <a:lnTo>
                          <a:pt x="200" y="86"/>
                        </a:lnTo>
                        <a:lnTo>
                          <a:pt x="200" y="86"/>
                        </a:lnTo>
                        <a:lnTo>
                          <a:pt x="274" y="44"/>
                        </a:lnTo>
                        <a:lnTo>
                          <a:pt x="274" y="44"/>
                        </a:lnTo>
                        <a:lnTo>
                          <a:pt x="334" y="126"/>
                        </a:lnTo>
                        <a:lnTo>
                          <a:pt x="338" y="124"/>
                        </a:lnTo>
                        <a:lnTo>
                          <a:pt x="338" y="124"/>
                        </a:lnTo>
                        <a:lnTo>
                          <a:pt x="378" y="110"/>
                        </a:lnTo>
                        <a:lnTo>
                          <a:pt x="400" y="106"/>
                        </a:lnTo>
                        <a:lnTo>
                          <a:pt x="420" y="102"/>
                        </a:lnTo>
                        <a:lnTo>
                          <a:pt x="426" y="100"/>
                        </a:lnTo>
                        <a:lnTo>
                          <a:pt x="426" y="100"/>
                        </a:lnTo>
                        <a:lnTo>
                          <a:pt x="436" y="0"/>
                        </a:lnTo>
                        <a:lnTo>
                          <a:pt x="436" y="0"/>
                        </a:lnTo>
                        <a:lnTo>
                          <a:pt x="520" y="0"/>
                        </a:lnTo>
                        <a:lnTo>
                          <a:pt x="520"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47" name="Oval 46"/>
                  <p:cNvSpPr/>
                  <p:nvPr/>
                </p:nvSpPr>
                <p:spPr>
                  <a:xfrm>
                    <a:off x="1600200" y="1159543"/>
                    <a:ext cx="2286318" cy="190612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rPr>
                      <a:t>Supply Chain Management Module</a:t>
                    </a:r>
                  </a:p>
                </p:txBody>
              </p:sp>
            </p:grpSp>
            <p:grpSp>
              <p:nvGrpSpPr>
                <p:cNvPr id="37" name="Group 56"/>
                <p:cNvGrpSpPr>
                  <a:grpSpLocks/>
                </p:cNvGrpSpPr>
                <p:nvPr/>
              </p:nvGrpSpPr>
              <p:grpSpPr bwMode="auto">
                <a:xfrm>
                  <a:off x="4632958" y="4419599"/>
                  <a:ext cx="2286000" cy="1958470"/>
                  <a:chOff x="1600200" y="1133384"/>
                  <a:chExt cx="2286000" cy="1958470"/>
                </a:xfrm>
              </p:grpSpPr>
              <p:sp>
                <p:nvSpPr>
                  <p:cNvPr id="44" name="Freeform 61"/>
                  <p:cNvSpPr>
                    <a:spLocks/>
                  </p:cNvSpPr>
                  <p:nvPr/>
                </p:nvSpPr>
                <p:spPr bwMode="auto">
                  <a:xfrm>
                    <a:off x="1640140" y="1133384"/>
                    <a:ext cx="2206121" cy="1958470"/>
                  </a:xfrm>
                  <a:custGeom>
                    <a:avLst/>
                    <a:gdLst/>
                    <a:ahLst/>
                    <a:cxnLst>
                      <a:cxn ang="0">
                        <a:pos x="530" y="100"/>
                      </a:cxn>
                      <a:cxn ang="0">
                        <a:pos x="576" y="110"/>
                      </a:cxn>
                      <a:cxn ang="0">
                        <a:pos x="622" y="126"/>
                      </a:cxn>
                      <a:cxn ang="0">
                        <a:pos x="754" y="86"/>
                      </a:cxn>
                      <a:cxn ang="0">
                        <a:pos x="716" y="182"/>
                      </a:cxn>
                      <a:cxn ang="0">
                        <a:pos x="774" y="240"/>
                      </a:cxn>
                      <a:cxn ang="0">
                        <a:pos x="870" y="202"/>
                      </a:cxn>
                      <a:cxn ang="0">
                        <a:pos x="912" y="274"/>
                      </a:cxn>
                      <a:cxn ang="0">
                        <a:pos x="832" y="338"/>
                      </a:cxn>
                      <a:cxn ang="0">
                        <a:pos x="856" y="420"/>
                      </a:cxn>
                      <a:cxn ang="0">
                        <a:pos x="956" y="436"/>
                      </a:cxn>
                      <a:cxn ang="0">
                        <a:pos x="956" y="520"/>
                      </a:cxn>
                      <a:cxn ang="0">
                        <a:pos x="856" y="536"/>
                      </a:cxn>
                      <a:cxn ang="0">
                        <a:pos x="832" y="622"/>
                      </a:cxn>
                      <a:cxn ang="0">
                        <a:pos x="914" y="682"/>
                      </a:cxn>
                      <a:cxn ang="0">
                        <a:pos x="778" y="712"/>
                      </a:cxn>
                      <a:cxn ang="0">
                        <a:pos x="748" y="748"/>
                      </a:cxn>
                      <a:cxn ang="0">
                        <a:pos x="714" y="778"/>
                      </a:cxn>
                      <a:cxn ang="0">
                        <a:pos x="682" y="914"/>
                      </a:cxn>
                      <a:cxn ang="0">
                        <a:pos x="618" y="834"/>
                      </a:cxn>
                      <a:cxn ang="0">
                        <a:pos x="578" y="846"/>
                      </a:cxn>
                      <a:cxn ang="0">
                        <a:pos x="530" y="856"/>
                      </a:cxn>
                      <a:cxn ang="0">
                        <a:pos x="520" y="956"/>
                      </a:cxn>
                      <a:cxn ang="0">
                        <a:pos x="426" y="856"/>
                      </a:cxn>
                      <a:cxn ang="0">
                        <a:pos x="380" y="846"/>
                      </a:cxn>
                      <a:cxn ang="0">
                        <a:pos x="334" y="832"/>
                      </a:cxn>
                      <a:cxn ang="0">
                        <a:pos x="202" y="872"/>
                      </a:cxn>
                      <a:cxn ang="0">
                        <a:pos x="240" y="776"/>
                      </a:cxn>
                      <a:cxn ang="0">
                        <a:pos x="182" y="718"/>
                      </a:cxn>
                      <a:cxn ang="0">
                        <a:pos x="86" y="756"/>
                      </a:cxn>
                      <a:cxn ang="0">
                        <a:pos x="44" y="682"/>
                      </a:cxn>
                      <a:cxn ang="0">
                        <a:pos x="124" y="618"/>
                      </a:cxn>
                      <a:cxn ang="0">
                        <a:pos x="102" y="536"/>
                      </a:cxn>
                      <a:cxn ang="0">
                        <a:pos x="0" y="520"/>
                      </a:cxn>
                      <a:cxn ang="0">
                        <a:pos x="0" y="436"/>
                      </a:cxn>
                      <a:cxn ang="0">
                        <a:pos x="102" y="420"/>
                      </a:cxn>
                      <a:cxn ang="0">
                        <a:pos x="124" y="334"/>
                      </a:cxn>
                      <a:cxn ang="0">
                        <a:pos x="42" y="276"/>
                      </a:cxn>
                      <a:cxn ang="0">
                        <a:pos x="178" y="244"/>
                      </a:cxn>
                      <a:cxn ang="0">
                        <a:pos x="208" y="210"/>
                      </a:cxn>
                      <a:cxn ang="0">
                        <a:pos x="242" y="178"/>
                      </a:cxn>
                      <a:cxn ang="0">
                        <a:pos x="274" y="44"/>
                      </a:cxn>
                      <a:cxn ang="0">
                        <a:pos x="338" y="124"/>
                      </a:cxn>
                      <a:cxn ang="0">
                        <a:pos x="400" y="106"/>
                      </a:cxn>
                      <a:cxn ang="0">
                        <a:pos x="426" y="100"/>
                      </a:cxn>
                      <a:cxn ang="0">
                        <a:pos x="520" y="0"/>
                      </a:cxn>
                    </a:cxnLst>
                    <a:rect l="0" t="0" r="r" b="b"/>
                    <a:pathLst>
                      <a:path w="956" h="956">
                        <a:moveTo>
                          <a:pt x="520" y="0"/>
                        </a:moveTo>
                        <a:lnTo>
                          <a:pt x="520" y="0"/>
                        </a:lnTo>
                        <a:lnTo>
                          <a:pt x="530" y="100"/>
                        </a:lnTo>
                        <a:lnTo>
                          <a:pt x="536" y="102"/>
                        </a:lnTo>
                        <a:lnTo>
                          <a:pt x="536" y="102"/>
                        </a:lnTo>
                        <a:lnTo>
                          <a:pt x="576" y="110"/>
                        </a:lnTo>
                        <a:lnTo>
                          <a:pt x="616" y="124"/>
                        </a:lnTo>
                        <a:lnTo>
                          <a:pt x="622" y="126"/>
                        </a:lnTo>
                        <a:lnTo>
                          <a:pt x="622" y="126"/>
                        </a:lnTo>
                        <a:lnTo>
                          <a:pt x="682" y="44"/>
                        </a:lnTo>
                        <a:lnTo>
                          <a:pt x="682" y="44"/>
                        </a:lnTo>
                        <a:lnTo>
                          <a:pt x="754" y="86"/>
                        </a:lnTo>
                        <a:lnTo>
                          <a:pt x="754" y="86"/>
                        </a:lnTo>
                        <a:lnTo>
                          <a:pt x="712" y="178"/>
                        </a:lnTo>
                        <a:lnTo>
                          <a:pt x="716" y="182"/>
                        </a:lnTo>
                        <a:lnTo>
                          <a:pt x="716" y="182"/>
                        </a:lnTo>
                        <a:lnTo>
                          <a:pt x="748" y="208"/>
                        </a:lnTo>
                        <a:lnTo>
                          <a:pt x="774" y="240"/>
                        </a:lnTo>
                        <a:lnTo>
                          <a:pt x="778" y="244"/>
                        </a:lnTo>
                        <a:lnTo>
                          <a:pt x="778" y="244"/>
                        </a:lnTo>
                        <a:lnTo>
                          <a:pt x="870" y="202"/>
                        </a:lnTo>
                        <a:lnTo>
                          <a:pt x="870" y="202"/>
                        </a:lnTo>
                        <a:lnTo>
                          <a:pt x="912" y="274"/>
                        </a:lnTo>
                        <a:lnTo>
                          <a:pt x="912" y="274"/>
                        </a:lnTo>
                        <a:lnTo>
                          <a:pt x="830" y="334"/>
                        </a:lnTo>
                        <a:lnTo>
                          <a:pt x="832" y="338"/>
                        </a:lnTo>
                        <a:lnTo>
                          <a:pt x="832" y="338"/>
                        </a:lnTo>
                        <a:lnTo>
                          <a:pt x="846" y="380"/>
                        </a:lnTo>
                        <a:lnTo>
                          <a:pt x="852" y="400"/>
                        </a:lnTo>
                        <a:lnTo>
                          <a:pt x="856" y="420"/>
                        </a:lnTo>
                        <a:lnTo>
                          <a:pt x="856" y="426"/>
                        </a:lnTo>
                        <a:lnTo>
                          <a:pt x="856" y="426"/>
                        </a:lnTo>
                        <a:lnTo>
                          <a:pt x="956" y="436"/>
                        </a:lnTo>
                        <a:lnTo>
                          <a:pt x="956" y="436"/>
                        </a:lnTo>
                        <a:lnTo>
                          <a:pt x="956" y="520"/>
                        </a:lnTo>
                        <a:lnTo>
                          <a:pt x="956" y="520"/>
                        </a:lnTo>
                        <a:lnTo>
                          <a:pt x="856" y="530"/>
                        </a:lnTo>
                        <a:lnTo>
                          <a:pt x="856" y="536"/>
                        </a:lnTo>
                        <a:lnTo>
                          <a:pt x="856" y="536"/>
                        </a:lnTo>
                        <a:lnTo>
                          <a:pt x="846" y="578"/>
                        </a:lnTo>
                        <a:lnTo>
                          <a:pt x="834" y="618"/>
                        </a:lnTo>
                        <a:lnTo>
                          <a:pt x="832" y="622"/>
                        </a:lnTo>
                        <a:lnTo>
                          <a:pt x="832" y="622"/>
                        </a:lnTo>
                        <a:lnTo>
                          <a:pt x="914" y="682"/>
                        </a:lnTo>
                        <a:lnTo>
                          <a:pt x="914" y="682"/>
                        </a:lnTo>
                        <a:lnTo>
                          <a:pt x="870" y="754"/>
                        </a:lnTo>
                        <a:lnTo>
                          <a:pt x="870" y="754"/>
                        </a:lnTo>
                        <a:lnTo>
                          <a:pt x="778" y="712"/>
                        </a:lnTo>
                        <a:lnTo>
                          <a:pt x="776" y="718"/>
                        </a:lnTo>
                        <a:lnTo>
                          <a:pt x="776" y="718"/>
                        </a:lnTo>
                        <a:lnTo>
                          <a:pt x="748" y="748"/>
                        </a:lnTo>
                        <a:lnTo>
                          <a:pt x="718" y="776"/>
                        </a:lnTo>
                        <a:lnTo>
                          <a:pt x="714" y="778"/>
                        </a:lnTo>
                        <a:lnTo>
                          <a:pt x="714" y="778"/>
                        </a:lnTo>
                        <a:lnTo>
                          <a:pt x="756" y="870"/>
                        </a:lnTo>
                        <a:lnTo>
                          <a:pt x="756" y="870"/>
                        </a:lnTo>
                        <a:lnTo>
                          <a:pt x="682" y="914"/>
                        </a:lnTo>
                        <a:lnTo>
                          <a:pt x="682" y="914"/>
                        </a:lnTo>
                        <a:lnTo>
                          <a:pt x="622" y="832"/>
                        </a:lnTo>
                        <a:lnTo>
                          <a:pt x="618" y="834"/>
                        </a:lnTo>
                        <a:lnTo>
                          <a:pt x="618" y="834"/>
                        </a:lnTo>
                        <a:lnTo>
                          <a:pt x="598" y="840"/>
                        </a:lnTo>
                        <a:lnTo>
                          <a:pt x="578" y="846"/>
                        </a:lnTo>
                        <a:lnTo>
                          <a:pt x="556" y="852"/>
                        </a:lnTo>
                        <a:lnTo>
                          <a:pt x="536" y="856"/>
                        </a:lnTo>
                        <a:lnTo>
                          <a:pt x="530" y="856"/>
                        </a:lnTo>
                        <a:lnTo>
                          <a:pt x="530" y="856"/>
                        </a:lnTo>
                        <a:lnTo>
                          <a:pt x="520" y="956"/>
                        </a:lnTo>
                        <a:lnTo>
                          <a:pt x="520" y="956"/>
                        </a:lnTo>
                        <a:lnTo>
                          <a:pt x="436" y="956"/>
                        </a:lnTo>
                        <a:lnTo>
                          <a:pt x="436" y="956"/>
                        </a:lnTo>
                        <a:lnTo>
                          <a:pt x="426" y="856"/>
                        </a:lnTo>
                        <a:lnTo>
                          <a:pt x="420" y="856"/>
                        </a:lnTo>
                        <a:lnTo>
                          <a:pt x="420" y="856"/>
                        </a:lnTo>
                        <a:lnTo>
                          <a:pt x="380" y="846"/>
                        </a:lnTo>
                        <a:lnTo>
                          <a:pt x="340" y="834"/>
                        </a:lnTo>
                        <a:lnTo>
                          <a:pt x="334" y="832"/>
                        </a:lnTo>
                        <a:lnTo>
                          <a:pt x="334" y="832"/>
                        </a:lnTo>
                        <a:lnTo>
                          <a:pt x="274" y="914"/>
                        </a:lnTo>
                        <a:lnTo>
                          <a:pt x="274" y="914"/>
                        </a:lnTo>
                        <a:lnTo>
                          <a:pt x="202" y="872"/>
                        </a:lnTo>
                        <a:lnTo>
                          <a:pt x="202" y="872"/>
                        </a:lnTo>
                        <a:lnTo>
                          <a:pt x="244" y="780"/>
                        </a:lnTo>
                        <a:lnTo>
                          <a:pt x="240" y="776"/>
                        </a:lnTo>
                        <a:lnTo>
                          <a:pt x="240" y="776"/>
                        </a:lnTo>
                        <a:lnTo>
                          <a:pt x="208" y="748"/>
                        </a:lnTo>
                        <a:lnTo>
                          <a:pt x="182" y="718"/>
                        </a:lnTo>
                        <a:lnTo>
                          <a:pt x="178" y="714"/>
                        </a:lnTo>
                        <a:lnTo>
                          <a:pt x="178" y="714"/>
                        </a:lnTo>
                        <a:lnTo>
                          <a:pt x="86" y="756"/>
                        </a:lnTo>
                        <a:lnTo>
                          <a:pt x="86" y="756"/>
                        </a:lnTo>
                        <a:lnTo>
                          <a:pt x="44" y="682"/>
                        </a:lnTo>
                        <a:lnTo>
                          <a:pt x="44" y="682"/>
                        </a:lnTo>
                        <a:lnTo>
                          <a:pt x="126" y="624"/>
                        </a:lnTo>
                        <a:lnTo>
                          <a:pt x="124" y="618"/>
                        </a:lnTo>
                        <a:lnTo>
                          <a:pt x="124" y="618"/>
                        </a:lnTo>
                        <a:lnTo>
                          <a:pt x="110" y="578"/>
                        </a:lnTo>
                        <a:lnTo>
                          <a:pt x="104" y="556"/>
                        </a:lnTo>
                        <a:lnTo>
                          <a:pt x="102" y="536"/>
                        </a:lnTo>
                        <a:lnTo>
                          <a:pt x="100" y="530"/>
                        </a:lnTo>
                        <a:lnTo>
                          <a:pt x="100" y="530"/>
                        </a:lnTo>
                        <a:lnTo>
                          <a:pt x="0" y="520"/>
                        </a:lnTo>
                        <a:lnTo>
                          <a:pt x="0" y="520"/>
                        </a:lnTo>
                        <a:lnTo>
                          <a:pt x="0" y="436"/>
                        </a:lnTo>
                        <a:lnTo>
                          <a:pt x="0" y="436"/>
                        </a:lnTo>
                        <a:lnTo>
                          <a:pt x="100" y="426"/>
                        </a:lnTo>
                        <a:lnTo>
                          <a:pt x="102" y="420"/>
                        </a:lnTo>
                        <a:lnTo>
                          <a:pt x="102" y="420"/>
                        </a:lnTo>
                        <a:lnTo>
                          <a:pt x="110" y="380"/>
                        </a:lnTo>
                        <a:lnTo>
                          <a:pt x="122" y="340"/>
                        </a:lnTo>
                        <a:lnTo>
                          <a:pt x="124" y="334"/>
                        </a:lnTo>
                        <a:lnTo>
                          <a:pt x="124" y="334"/>
                        </a:lnTo>
                        <a:lnTo>
                          <a:pt x="42" y="276"/>
                        </a:lnTo>
                        <a:lnTo>
                          <a:pt x="42" y="276"/>
                        </a:lnTo>
                        <a:lnTo>
                          <a:pt x="86" y="202"/>
                        </a:lnTo>
                        <a:lnTo>
                          <a:pt x="86" y="202"/>
                        </a:lnTo>
                        <a:lnTo>
                          <a:pt x="178" y="244"/>
                        </a:lnTo>
                        <a:lnTo>
                          <a:pt x="180" y="240"/>
                        </a:lnTo>
                        <a:lnTo>
                          <a:pt x="180" y="240"/>
                        </a:lnTo>
                        <a:lnTo>
                          <a:pt x="208" y="210"/>
                        </a:lnTo>
                        <a:lnTo>
                          <a:pt x="238" y="182"/>
                        </a:lnTo>
                        <a:lnTo>
                          <a:pt x="242" y="178"/>
                        </a:lnTo>
                        <a:lnTo>
                          <a:pt x="242" y="178"/>
                        </a:lnTo>
                        <a:lnTo>
                          <a:pt x="200" y="86"/>
                        </a:lnTo>
                        <a:lnTo>
                          <a:pt x="200" y="86"/>
                        </a:lnTo>
                        <a:lnTo>
                          <a:pt x="274" y="44"/>
                        </a:lnTo>
                        <a:lnTo>
                          <a:pt x="274" y="44"/>
                        </a:lnTo>
                        <a:lnTo>
                          <a:pt x="334" y="126"/>
                        </a:lnTo>
                        <a:lnTo>
                          <a:pt x="338" y="124"/>
                        </a:lnTo>
                        <a:lnTo>
                          <a:pt x="338" y="124"/>
                        </a:lnTo>
                        <a:lnTo>
                          <a:pt x="378" y="110"/>
                        </a:lnTo>
                        <a:lnTo>
                          <a:pt x="400" y="106"/>
                        </a:lnTo>
                        <a:lnTo>
                          <a:pt x="420" y="102"/>
                        </a:lnTo>
                        <a:lnTo>
                          <a:pt x="426" y="100"/>
                        </a:lnTo>
                        <a:lnTo>
                          <a:pt x="426" y="100"/>
                        </a:lnTo>
                        <a:lnTo>
                          <a:pt x="436" y="0"/>
                        </a:lnTo>
                        <a:lnTo>
                          <a:pt x="436" y="0"/>
                        </a:lnTo>
                        <a:lnTo>
                          <a:pt x="520" y="0"/>
                        </a:lnTo>
                        <a:lnTo>
                          <a:pt x="520"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45" name="Oval 44"/>
                  <p:cNvSpPr/>
                  <p:nvPr/>
                </p:nvSpPr>
                <p:spPr>
                  <a:xfrm>
                    <a:off x="1600402" y="1159858"/>
                    <a:ext cx="2274933" cy="190612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rPr>
                      <a:t>E-Business Module</a:t>
                    </a:r>
                  </a:p>
                </p:txBody>
              </p:sp>
            </p:grpSp>
            <p:grpSp>
              <p:nvGrpSpPr>
                <p:cNvPr id="38" name="Group 59"/>
                <p:cNvGrpSpPr>
                  <a:grpSpLocks/>
                </p:cNvGrpSpPr>
                <p:nvPr/>
              </p:nvGrpSpPr>
              <p:grpSpPr bwMode="auto">
                <a:xfrm>
                  <a:off x="5897878" y="2971799"/>
                  <a:ext cx="2286000" cy="1958470"/>
                  <a:chOff x="1600200" y="1133384"/>
                  <a:chExt cx="2286000" cy="1958470"/>
                </a:xfrm>
              </p:grpSpPr>
              <p:sp>
                <p:nvSpPr>
                  <p:cNvPr id="42" name="Freeform 61"/>
                  <p:cNvSpPr>
                    <a:spLocks/>
                  </p:cNvSpPr>
                  <p:nvPr/>
                </p:nvSpPr>
                <p:spPr bwMode="auto">
                  <a:xfrm>
                    <a:off x="1640140" y="1133384"/>
                    <a:ext cx="2206121" cy="1958470"/>
                  </a:xfrm>
                  <a:custGeom>
                    <a:avLst/>
                    <a:gdLst/>
                    <a:ahLst/>
                    <a:cxnLst>
                      <a:cxn ang="0">
                        <a:pos x="530" y="100"/>
                      </a:cxn>
                      <a:cxn ang="0">
                        <a:pos x="576" y="110"/>
                      </a:cxn>
                      <a:cxn ang="0">
                        <a:pos x="622" y="126"/>
                      </a:cxn>
                      <a:cxn ang="0">
                        <a:pos x="754" y="86"/>
                      </a:cxn>
                      <a:cxn ang="0">
                        <a:pos x="716" y="182"/>
                      </a:cxn>
                      <a:cxn ang="0">
                        <a:pos x="774" y="240"/>
                      </a:cxn>
                      <a:cxn ang="0">
                        <a:pos x="870" y="202"/>
                      </a:cxn>
                      <a:cxn ang="0">
                        <a:pos x="912" y="274"/>
                      </a:cxn>
                      <a:cxn ang="0">
                        <a:pos x="832" y="338"/>
                      </a:cxn>
                      <a:cxn ang="0">
                        <a:pos x="856" y="420"/>
                      </a:cxn>
                      <a:cxn ang="0">
                        <a:pos x="956" y="436"/>
                      </a:cxn>
                      <a:cxn ang="0">
                        <a:pos x="956" y="520"/>
                      </a:cxn>
                      <a:cxn ang="0">
                        <a:pos x="856" y="536"/>
                      </a:cxn>
                      <a:cxn ang="0">
                        <a:pos x="832" y="622"/>
                      </a:cxn>
                      <a:cxn ang="0">
                        <a:pos x="914" y="682"/>
                      </a:cxn>
                      <a:cxn ang="0">
                        <a:pos x="778" y="712"/>
                      </a:cxn>
                      <a:cxn ang="0">
                        <a:pos x="748" y="748"/>
                      </a:cxn>
                      <a:cxn ang="0">
                        <a:pos x="714" y="778"/>
                      </a:cxn>
                      <a:cxn ang="0">
                        <a:pos x="682" y="914"/>
                      </a:cxn>
                      <a:cxn ang="0">
                        <a:pos x="618" y="834"/>
                      </a:cxn>
                      <a:cxn ang="0">
                        <a:pos x="578" y="846"/>
                      </a:cxn>
                      <a:cxn ang="0">
                        <a:pos x="530" y="856"/>
                      </a:cxn>
                      <a:cxn ang="0">
                        <a:pos x="520" y="956"/>
                      </a:cxn>
                      <a:cxn ang="0">
                        <a:pos x="426" y="856"/>
                      </a:cxn>
                      <a:cxn ang="0">
                        <a:pos x="380" y="846"/>
                      </a:cxn>
                      <a:cxn ang="0">
                        <a:pos x="334" y="832"/>
                      </a:cxn>
                      <a:cxn ang="0">
                        <a:pos x="202" y="872"/>
                      </a:cxn>
                      <a:cxn ang="0">
                        <a:pos x="240" y="776"/>
                      </a:cxn>
                      <a:cxn ang="0">
                        <a:pos x="182" y="718"/>
                      </a:cxn>
                      <a:cxn ang="0">
                        <a:pos x="86" y="756"/>
                      </a:cxn>
                      <a:cxn ang="0">
                        <a:pos x="44" y="682"/>
                      </a:cxn>
                      <a:cxn ang="0">
                        <a:pos x="124" y="618"/>
                      </a:cxn>
                      <a:cxn ang="0">
                        <a:pos x="102" y="536"/>
                      </a:cxn>
                      <a:cxn ang="0">
                        <a:pos x="0" y="520"/>
                      </a:cxn>
                      <a:cxn ang="0">
                        <a:pos x="0" y="436"/>
                      </a:cxn>
                      <a:cxn ang="0">
                        <a:pos x="102" y="420"/>
                      </a:cxn>
                      <a:cxn ang="0">
                        <a:pos x="124" y="334"/>
                      </a:cxn>
                      <a:cxn ang="0">
                        <a:pos x="42" y="276"/>
                      </a:cxn>
                      <a:cxn ang="0">
                        <a:pos x="178" y="244"/>
                      </a:cxn>
                      <a:cxn ang="0">
                        <a:pos x="208" y="210"/>
                      </a:cxn>
                      <a:cxn ang="0">
                        <a:pos x="242" y="178"/>
                      </a:cxn>
                      <a:cxn ang="0">
                        <a:pos x="274" y="44"/>
                      </a:cxn>
                      <a:cxn ang="0">
                        <a:pos x="338" y="124"/>
                      </a:cxn>
                      <a:cxn ang="0">
                        <a:pos x="400" y="106"/>
                      </a:cxn>
                      <a:cxn ang="0">
                        <a:pos x="426" y="100"/>
                      </a:cxn>
                      <a:cxn ang="0">
                        <a:pos x="520" y="0"/>
                      </a:cxn>
                    </a:cxnLst>
                    <a:rect l="0" t="0" r="r" b="b"/>
                    <a:pathLst>
                      <a:path w="956" h="956">
                        <a:moveTo>
                          <a:pt x="520" y="0"/>
                        </a:moveTo>
                        <a:lnTo>
                          <a:pt x="520" y="0"/>
                        </a:lnTo>
                        <a:lnTo>
                          <a:pt x="530" y="100"/>
                        </a:lnTo>
                        <a:lnTo>
                          <a:pt x="536" y="102"/>
                        </a:lnTo>
                        <a:lnTo>
                          <a:pt x="536" y="102"/>
                        </a:lnTo>
                        <a:lnTo>
                          <a:pt x="576" y="110"/>
                        </a:lnTo>
                        <a:lnTo>
                          <a:pt x="616" y="124"/>
                        </a:lnTo>
                        <a:lnTo>
                          <a:pt x="622" y="126"/>
                        </a:lnTo>
                        <a:lnTo>
                          <a:pt x="622" y="126"/>
                        </a:lnTo>
                        <a:lnTo>
                          <a:pt x="682" y="44"/>
                        </a:lnTo>
                        <a:lnTo>
                          <a:pt x="682" y="44"/>
                        </a:lnTo>
                        <a:lnTo>
                          <a:pt x="754" y="86"/>
                        </a:lnTo>
                        <a:lnTo>
                          <a:pt x="754" y="86"/>
                        </a:lnTo>
                        <a:lnTo>
                          <a:pt x="712" y="178"/>
                        </a:lnTo>
                        <a:lnTo>
                          <a:pt x="716" y="182"/>
                        </a:lnTo>
                        <a:lnTo>
                          <a:pt x="716" y="182"/>
                        </a:lnTo>
                        <a:lnTo>
                          <a:pt x="748" y="208"/>
                        </a:lnTo>
                        <a:lnTo>
                          <a:pt x="774" y="240"/>
                        </a:lnTo>
                        <a:lnTo>
                          <a:pt x="778" y="244"/>
                        </a:lnTo>
                        <a:lnTo>
                          <a:pt x="778" y="244"/>
                        </a:lnTo>
                        <a:lnTo>
                          <a:pt x="870" y="202"/>
                        </a:lnTo>
                        <a:lnTo>
                          <a:pt x="870" y="202"/>
                        </a:lnTo>
                        <a:lnTo>
                          <a:pt x="912" y="274"/>
                        </a:lnTo>
                        <a:lnTo>
                          <a:pt x="912" y="274"/>
                        </a:lnTo>
                        <a:lnTo>
                          <a:pt x="830" y="334"/>
                        </a:lnTo>
                        <a:lnTo>
                          <a:pt x="832" y="338"/>
                        </a:lnTo>
                        <a:lnTo>
                          <a:pt x="832" y="338"/>
                        </a:lnTo>
                        <a:lnTo>
                          <a:pt x="846" y="380"/>
                        </a:lnTo>
                        <a:lnTo>
                          <a:pt x="852" y="400"/>
                        </a:lnTo>
                        <a:lnTo>
                          <a:pt x="856" y="420"/>
                        </a:lnTo>
                        <a:lnTo>
                          <a:pt x="856" y="426"/>
                        </a:lnTo>
                        <a:lnTo>
                          <a:pt x="856" y="426"/>
                        </a:lnTo>
                        <a:lnTo>
                          <a:pt x="956" y="436"/>
                        </a:lnTo>
                        <a:lnTo>
                          <a:pt x="956" y="436"/>
                        </a:lnTo>
                        <a:lnTo>
                          <a:pt x="956" y="520"/>
                        </a:lnTo>
                        <a:lnTo>
                          <a:pt x="956" y="520"/>
                        </a:lnTo>
                        <a:lnTo>
                          <a:pt x="856" y="530"/>
                        </a:lnTo>
                        <a:lnTo>
                          <a:pt x="856" y="536"/>
                        </a:lnTo>
                        <a:lnTo>
                          <a:pt x="856" y="536"/>
                        </a:lnTo>
                        <a:lnTo>
                          <a:pt x="846" y="578"/>
                        </a:lnTo>
                        <a:lnTo>
                          <a:pt x="834" y="618"/>
                        </a:lnTo>
                        <a:lnTo>
                          <a:pt x="832" y="622"/>
                        </a:lnTo>
                        <a:lnTo>
                          <a:pt x="832" y="622"/>
                        </a:lnTo>
                        <a:lnTo>
                          <a:pt x="914" y="682"/>
                        </a:lnTo>
                        <a:lnTo>
                          <a:pt x="914" y="682"/>
                        </a:lnTo>
                        <a:lnTo>
                          <a:pt x="870" y="754"/>
                        </a:lnTo>
                        <a:lnTo>
                          <a:pt x="870" y="754"/>
                        </a:lnTo>
                        <a:lnTo>
                          <a:pt x="778" y="712"/>
                        </a:lnTo>
                        <a:lnTo>
                          <a:pt x="776" y="718"/>
                        </a:lnTo>
                        <a:lnTo>
                          <a:pt x="776" y="718"/>
                        </a:lnTo>
                        <a:lnTo>
                          <a:pt x="748" y="748"/>
                        </a:lnTo>
                        <a:lnTo>
                          <a:pt x="718" y="776"/>
                        </a:lnTo>
                        <a:lnTo>
                          <a:pt x="714" y="778"/>
                        </a:lnTo>
                        <a:lnTo>
                          <a:pt x="714" y="778"/>
                        </a:lnTo>
                        <a:lnTo>
                          <a:pt x="756" y="870"/>
                        </a:lnTo>
                        <a:lnTo>
                          <a:pt x="756" y="870"/>
                        </a:lnTo>
                        <a:lnTo>
                          <a:pt x="682" y="914"/>
                        </a:lnTo>
                        <a:lnTo>
                          <a:pt x="682" y="914"/>
                        </a:lnTo>
                        <a:lnTo>
                          <a:pt x="622" y="832"/>
                        </a:lnTo>
                        <a:lnTo>
                          <a:pt x="618" y="834"/>
                        </a:lnTo>
                        <a:lnTo>
                          <a:pt x="618" y="834"/>
                        </a:lnTo>
                        <a:lnTo>
                          <a:pt x="598" y="840"/>
                        </a:lnTo>
                        <a:lnTo>
                          <a:pt x="578" y="846"/>
                        </a:lnTo>
                        <a:lnTo>
                          <a:pt x="556" y="852"/>
                        </a:lnTo>
                        <a:lnTo>
                          <a:pt x="536" y="856"/>
                        </a:lnTo>
                        <a:lnTo>
                          <a:pt x="530" y="856"/>
                        </a:lnTo>
                        <a:lnTo>
                          <a:pt x="530" y="856"/>
                        </a:lnTo>
                        <a:lnTo>
                          <a:pt x="520" y="956"/>
                        </a:lnTo>
                        <a:lnTo>
                          <a:pt x="520" y="956"/>
                        </a:lnTo>
                        <a:lnTo>
                          <a:pt x="436" y="956"/>
                        </a:lnTo>
                        <a:lnTo>
                          <a:pt x="436" y="956"/>
                        </a:lnTo>
                        <a:lnTo>
                          <a:pt x="426" y="856"/>
                        </a:lnTo>
                        <a:lnTo>
                          <a:pt x="420" y="856"/>
                        </a:lnTo>
                        <a:lnTo>
                          <a:pt x="420" y="856"/>
                        </a:lnTo>
                        <a:lnTo>
                          <a:pt x="380" y="846"/>
                        </a:lnTo>
                        <a:lnTo>
                          <a:pt x="340" y="834"/>
                        </a:lnTo>
                        <a:lnTo>
                          <a:pt x="334" y="832"/>
                        </a:lnTo>
                        <a:lnTo>
                          <a:pt x="334" y="832"/>
                        </a:lnTo>
                        <a:lnTo>
                          <a:pt x="274" y="914"/>
                        </a:lnTo>
                        <a:lnTo>
                          <a:pt x="274" y="914"/>
                        </a:lnTo>
                        <a:lnTo>
                          <a:pt x="202" y="872"/>
                        </a:lnTo>
                        <a:lnTo>
                          <a:pt x="202" y="872"/>
                        </a:lnTo>
                        <a:lnTo>
                          <a:pt x="244" y="780"/>
                        </a:lnTo>
                        <a:lnTo>
                          <a:pt x="240" y="776"/>
                        </a:lnTo>
                        <a:lnTo>
                          <a:pt x="240" y="776"/>
                        </a:lnTo>
                        <a:lnTo>
                          <a:pt x="208" y="748"/>
                        </a:lnTo>
                        <a:lnTo>
                          <a:pt x="182" y="718"/>
                        </a:lnTo>
                        <a:lnTo>
                          <a:pt x="178" y="714"/>
                        </a:lnTo>
                        <a:lnTo>
                          <a:pt x="178" y="714"/>
                        </a:lnTo>
                        <a:lnTo>
                          <a:pt x="86" y="756"/>
                        </a:lnTo>
                        <a:lnTo>
                          <a:pt x="86" y="756"/>
                        </a:lnTo>
                        <a:lnTo>
                          <a:pt x="44" y="682"/>
                        </a:lnTo>
                        <a:lnTo>
                          <a:pt x="44" y="682"/>
                        </a:lnTo>
                        <a:lnTo>
                          <a:pt x="126" y="624"/>
                        </a:lnTo>
                        <a:lnTo>
                          <a:pt x="124" y="618"/>
                        </a:lnTo>
                        <a:lnTo>
                          <a:pt x="124" y="618"/>
                        </a:lnTo>
                        <a:lnTo>
                          <a:pt x="110" y="578"/>
                        </a:lnTo>
                        <a:lnTo>
                          <a:pt x="104" y="556"/>
                        </a:lnTo>
                        <a:lnTo>
                          <a:pt x="102" y="536"/>
                        </a:lnTo>
                        <a:lnTo>
                          <a:pt x="100" y="530"/>
                        </a:lnTo>
                        <a:lnTo>
                          <a:pt x="100" y="530"/>
                        </a:lnTo>
                        <a:lnTo>
                          <a:pt x="0" y="520"/>
                        </a:lnTo>
                        <a:lnTo>
                          <a:pt x="0" y="520"/>
                        </a:lnTo>
                        <a:lnTo>
                          <a:pt x="0" y="436"/>
                        </a:lnTo>
                        <a:lnTo>
                          <a:pt x="0" y="436"/>
                        </a:lnTo>
                        <a:lnTo>
                          <a:pt x="100" y="426"/>
                        </a:lnTo>
                        <a:lnTo>
                          <a:pt x="102" y="420"/>
                        </a:lnTo>
                        <a:lnTo>
                          <a:pt x="102" y="420"/>
                        </a:lnTo>
                        <a:lnTo>
                          <a:pt x="110" y="380"/>
                        </a:lnTo>
                        <a:lnTo>
                          <a:pt x="122" y="340"/>
                        </a:lnTo>
                        <a:lnTo>
                          <a:pt x="124" y="334"/>
                        </a:lnTo>
                        <a:lnTo>
                          <a:pt x="124" y="334"/>
                        </a:lnTo>
                        <a:lnTo>
                          <a:pt x="42" y="276"/>
                        </a:lnTo>
                        <a:lnTo>
                          <a:pt x="42" y="276"/>
                        </a:lnTo>
                        <a:lnTo>
                          <a:pt x="86" y="202"/>
                        </a:lnTo>
                        <a:lnTo>
                          <a:pt x="86" y="202"/>
                        </a:lnTo>
                        <a:lnTo>
                          <a:pt x="178" y="244"/>
                        </a:lnTo>
                        <a:lnTo>
                          <a:pt x="180" y="240"/>
                        </a:lnTo>
                        <a:lnTo>
                          <a:pt x="180" y="240"/>
                        </a:lnTo>
                        <a:lnTo>
                          <a:pt x="208" y="210"/>
                        </a:lnTo>
                        <a:lnTo>
                          <a:pt x="238" y="182"/>
                        </a:lnTo>
                        <a:lnTo>
                          <a:pt x="242" y="178"/>
                        </a:lnTo>
                        <a:lnTo>
                          <a:pt x="242" y="178"/>
                        </a:lnTo>
                        <a:lnTo>
                          <a:pt x="200" y="86"/>
                        </a:lnTo>
                        <a:lnTo>
                          <a:pt x="200" y="86"/>
                        </a:lnTo>
                        <a:lnTo>
                          <a:pt x="274" y="44"/>
                        </a:lnTo>
                        <a:lnTo>
                          <a:pt x="274" y="44"/>
                        </a:lnTo>
                        <a:lnTo>
                          <a:pt x="334" y="126"/>
                        </a:lnTo>
                        <a:lnTo>
                          <a:pt x="338" y="124"/>
                        </a:lnTo>
                        <a:lnTo>
                          <a:pt x="338" y="124"/>
                        </a:lnTo>
                        <a:lnTo>
                          <a:pt x="378" y="110"/>
                        </a:lnTo>
                        <a:lnTo>
                          <a:pt x="400" y="106"/>
                        </a:lnTo>
                        <a:lnTo>
                          <a:pt x="420" y="102"/>
                        </a:lnTo>
                        <a:lnTo>
                          <a:pt x="426" y="100"/>
                        </a:lnTo>
                        <a:lnTo>
                          <a:pt x="426" y="100"/>
                        </a:lnTo>
                        <a:lnTo>
                          <a:pt x="436" y="0"/>
                        </a:lnTo>
                        <a:lnTo>
                          <a:pt x="436" y="0"/>
                        </a:lnTo>
                        <a:lnTo>
                          <a:pt x="520" y="0"/>
                        </a:lnTo>
                        <a:lnTo>
                          <a:pt x="520"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a:p>
                </p:txBody>
              </p:sp>
              <p:sp>
                <p:nvSpPr>
                  <p:cNvPr id="43" name="Oval 42"/>
                  <p:cNvSpPr/>
                  <p:nvPr/>
                </p:nvSpPr>
                <p:spPr>
                  <a:xfrm>
                    <a:off x="1589636" y="1159159"/>
                    <a:ext cx="2295804" cy="190612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rPr>
                      <a:t>Customer Relationship Management Module</a:t>
                    </a:r>
                  </a:p>
                </p:txBody>
              </p:sp>
            </p:grpSp>
            <p:grpSp>
              <p:nvGrpSpPr>
                <p:cNvPr id="39" name="Group 62"/>
                <p:cNvGrpSpPr>
                  <a:grpSpLocks/>
                </p:cNvGrpSpPr>
                <p:nvPr/>
              </p:nvGrpSpPr>
              <p:grpSpPr bwMode="auto">
                <a:xfrm>
                  <a:off x="5654040" y="1143000"/>
                  <a:ext cx="2286000" cy="1958470"/>
                  <a:chOff x="1600200" y="1133384"/>
                  <a:chExt cx="2286000" cy="1958470"/>
                </a:xfrm>
              </p:grpSpPr>
              <p:sp>
                <p:nvSpPr>
                  <p:cNvPr id="40" name="Freeform 61"/>
                  <p:cNvSpPr>
                    <a:spLocks/>
                  </p:cNvSpPr>
                  <p:nvPr/>
                </p:nvSpPr>
                <p:spPr bwMode="auto">
                  <a:xfrm>
                    <a:off x="1640140" y="1133384"/>
                    <a:ext cx="2206121" cy="1958470"/>
                  </a:xfrm>
                  <a:custGeom>
                    <a:avLst/>
                    <a:gdLst/>
                    <a:ahLst/>
                    <a:cxnLst>
                      <a:cxn ang="0">
                        <a:pos x="530" y="100"/>
                      </a:cxn>
                      <a:cxn ang="0">
                        <a:pos x="576" y="110"/>
                      </a:cxn>
                      <a:cxn ang="0">
                        <a:pos x="622" y="126"/>
                      </a:cxn>
                      <a:cxn ang="0">
                        <a:pos x="754" y="86"/>
                      </a:cxn>
                      <a:cxn ang="0">
                        <a:pos x="716" y="182"/>
                      </a:cxn>
                      <a:cxn ang="0">
                        <a:pos x="774" y="240"/>
                      </a:cxn>
                      <a:cxn ang="0">
                        <a:pos x="870" y="202"/>
                      </a:cxn>
                      <a:cxn ang="0">
                        <a:pos x="912" y="274"/>
                      </a:cxn>
                      <a:cxn ang="0">
                        <a:pos x="832" y="338"/>
                      </a:cxn>
                      <a:cxn ang="0">
                        <a:pos x="856" y="420"/>
                      </a:cxn>
                      <a:cxn ang="0">
                        <a:pos x="956" y="436"/>
                      </a:cxn>
                      <a:cxn ang="0">
                        <a:pos x="956" y="520"/>
                      </a:cxn>
                      <a:cxn ang="0">
                        <a:pos x="856" y="536"/>
                      </a:cxn>
                      <a:cxn ang="0">
                        <a:pos x="832" y="622"/>
                      </a:cxn>
                      <a:cxn ang="0">
                        <a:pos x="914" y="682"/>
                      </a:cxn>
                      <a:cxn ang="0">
                        <a:pos x="778" y="712"/>
                      </a:cxn>
                      <a:cxn ang="0">
                        <a:pos x="748" y="748"/>
                      </a:cxn>
                      <a:cxn ang="0">
                        <a:pos x="714" y="778"/>
                      </a:cxn>
                      <a:cxn ang="0">
                        <a:pos x="682" y="914"/>
                      </a:cxn>
                      <a:cxn ang="0">
                        <a:pos x="618" y="834"/>
                      </a:cxn>
                      <a:cxn ang="0">
                        <a:pos x="578" y="846"/>
                      </a:cxn>
                      <a:cxn ang="0">
                        <a:pos x="530" y="856"/>
                      </a:cxn>
                      <a:cxn ang="0">
                        <a:pos x="520" y="956"/>
                      </a:cxn>
                      <a:cxn ang="0">
                        <a:pos x="426" y="856"/>
                      </a:cxn>
                      <a:cxn ang="0">
                        <a:pos x="380" y="846"/>
                      </a:cxn>
                      <a:cxn ang="0">
                        <a:pos x="334" y="832"/>
                      </a:cxn>
                      <a:cxn ang="0">
                        <a:pos x="202" y="872"/>
                      </a:cxn>
                      <a:cxn ang="0">
                        <a:pos x="240" y="776"/>
                      </a:cxn>
                      <a:cxn ang="0">
                        <a:pos x="182" y="718"/>
                      </a:cxn>
                      <a:cxn ang="0">
                        <a:pos x="86" y="756"/>
                      </a:cxn>
                      <a:cxn ang="0">
                        <a:pos x="44" y="682"/>
                      </a:cxn>
                      <a:cxn ang="0">
                        <a:pos x="124" y="618"/>
                      </a:cxn>
                      <a:cxn ang="0">
                        <a:pos x="102" y="536"/>
                      </a:cxn>
                      <a:cxn ang="0">
                        <a:pos x="0" y="520"/>
                      </a:cxn>
                      <a:cxn ang="0">
                        <a:pos x="0" y="436"/>
                      </a:cxn>
                      <a:cxn ang="0">
                        <a:pos x="102" y="420"/>
                      </a:cxn>
                      <a:cxn ang="0">
                        <a:pos x="124" y="334"/>
                      </a:cxn>
                      <a:cxn ang="0">
                        <a:pos x="42" y="276"/>
                      </a:cxn>
                      <a:cxn ang="0">
                        <a:pos x="178" y="244"/>
                      </a:cxn>
                      <a:cxn ang="0">
                        <a:pos x="208" y="210"/>
                      </a:cxn>
                      <a:cxn ang="0">
                        <a:pos x="242" y="178"/>
                      </a:cxn>
                      <a:cxn ang="0">
                        <a:pos x="274" y="44"/>
                      </a:cxn>
                      <a:cxn ang="0">
                        <a:pos x="338" y="124"/>
                      </a:cxn>
                      <a:cxn ang="0">
                        <a:pos x="400" y="106"/>
                      </a:cxn>
                      <a:cxn ang="0">
                        <a:pos x="426" y="100"/>
                      </a:cxn>
                      <a:cxn ang="0">
                        <a:pos x="520" y="0"/>
                      </a:cxn>
                    </a:cxnLst>
                    <a:rect l="0" t="0" r="r" b="b"/>
                    <a:pathLst>
                      <a:path w="956" h="956">
                        <a:moveTo>
                          <a:pt x="520" y="0"/>
                        </a:moveTo>
                        <a:lnTo>
                          <a:pt x="520" y="0"/>
                        </a:lnTo>
                        <a:lnTo>
                          <a:pt x="530" y="100"/>
                        </a:lnTo>
                        <a:lnTo>
                          <a:pt x="536" y="102"/>
                        </a:lnTo>
                        <a:lnTo>
                          <a:pt x="536" y="102"/>
                        </a:lnTo>
                        <a:lnTo>
                          <a:pt x="576" y="110"/>
                        </a:lnTo>
                        <a:lnTo>
                          <a:pt x="616" y="124"/>
                        </a:lnTo>
                        <a:lnTo>
                          <a:pt x="622" y="126"/>
                        </a:lnTo>
                        <a:lnTo>
                          <a:pt x="622" y="126"/>
                        </a:lnTo>
                        <a:lnTo>
                          <a:pt x="682" y="44"/>
                        </a:lnTo>
                        <a:lnTo>
                          <a:pt x="682" y="44"/>
                        </a:lnTo>
                        <a:lnTo>
                          <a:pt x="754" y="86"/>
                        </a:lnTo>
                        <a:lnTo>
                          <a:pt x="754" y="86"/>
                        </a:lnTo>
                        <a:lnTo>
                          <a:pt x="712" y="178"/>
                        </a:lnTo>
                        <a:lnTo>
                          <a:pt x="716" y="182"/>
                        </a:lnTo>
                        <a:lnTo>
                          <a:pt x="716" y="182"/>
                        </a:lnTo>
                        <a:lnTo>
                          <a:pt x="748" y="208"/>
                        </a:lnTo>
                        <a:lnTo>
                          <a:pt x="774" y="240"/>
                        </a:lnTo>
                        <a:lnTo>
                          <a:pt x="778" y="244"/>
                        </a:lnTo>
                        <a:lnTo>
                          <a:pt x="778" y="244"/>
                        </a:lnTo>
                        <a:lnTo>
                          <a:pt x="870" y="202"/>
                        </a:lnTo>
                        <a:lnTo>
                          <a:pt x="870" y="202"/>
                        </a:lnTo>
                        <a:lnTo>
                          <a:pt x="912" y="274"/>
                        </a:lnTo>
                        <a:lnTo>
                          <a:pt x="912" y="274"/>
                        </a:lnTo>
                        <a:lnTo>
                          <a:pt x="830" y="334"/>
                        </a:lnTo>
                        <a:lnTo>
                          <a:pt x="832" y="338"/>
                        </a:lnTo>
                        <a:lnTo>
                          <a:pt x="832" y="338"/>
                        </a:lnTo>
                        <a:lnTo>
                          <a:pt x="846" y="380"/>
                        </a:lnTo>
                        <a:lnTo>
                          <a:pt x="852" y="400"/>
                        </a:lnTo>
                        <a:lnTo>
                          <a:pt x="856" y="420"/>
                        </a:lnTo>
                        <a:lnTo>
                          <a:pt x="856" y="426"/>
                        </a:lnTo>
                        <a:lnTo>
                          <a:pt x="856" y="426"/>
                        </a:lnTo>
                        <a:lnTo>
                          <a:pt x="956" y="436"/>
                        </a:lnTo>
                        <a:lnTo>
                          <a:pt x="956" y="436"/>
                        </a:lnTo>
                        <a:lnTo>
                          <a:pt x="956" y="520"/>
                        </a:lnTo>
                        <a:lnTo>
                          <a:pt x="956" y="520"/>
                        </a:lnTo>
                        <a:lnTo>
                          <a:pt x="856" y="530"/>
                        </a:lnTo>
                        <a:lnTo>
                          <a:pt x="856" y="536"/>
                        </a:lnTo>
                        <a:lnTo>
                          <a:pt x="856" y="536"/>
                        </a:lnTo>
                        <a:lnTo>
                          <a:pt x="846" y="578"/>
                        </a:lnTo>
                        <a:lnTo>
                          <a:pt x="834" y="618"/>
                        </a:lnTo>
                        <a:lnTo>
                          <a:pt x="832" y="622"/>
                        </a:lnTo>
                        <a:lnTo>
                          <a:pt x="832" y="622"/>
                        </a:lnTo>
                        <a:lnTo>
                          <a:pt x="914" y="682"/>
                        </a:lnTo>
                        <a:lnTo>
                          <a:pt x="914" y="682"/>
                        </a:lnTo>
                        <a:lnTo>
                          <a:pt x="870" y="754"/>
                        </a:lnTo>
                        <a:lnTo>
                          <a:pt x="870" y="754"/>
                        </a:lnTo>
                        <a:lnTo>
                          <a:pt x="778" y="712"/>
                        </a:lnTo>
                        <a:lnTo>
                          <a:pt x="776" y="718"/>
                        </a:lnTo>
                        <a:lnTo>
                          <a:pt x="776" y="718"/>
                        </a:lnTo>
                        <a:lnTo>
                          <a:pt x="748" y="748"/>
                        </a:lnTo>
                        <a:lnTo>
                          <a:pt x="718" y="776"/>
                        </a:lnTo>
                        <a:lnTo>
                          <a:pt x="714" y="778"/>
                        </a:lnTo>
                        <a:lnTo>
                          <a:pt x="714" y="778"/>
                        </a:lnTo>
                        <a:lnTo>
                          <a:pt x="756" y="870"/>
                        </a:lnTo>
                        <a:lnTo>
                          <a:pt x="756" y="870"/>
                        </a:lnTo>
                        <a:lnTo>
                          <a:pt x="682" y="914"/>
                        </a:lnTo>
                        <a:lnTo>
                          <a:pt x="682" y="914"/>
                        </a:lnTo>
                        <a:lnTo>
                          <a:pt x="622" y="832"/>
                        </a:lnTo>
                        <a:lnTo>
                          <a:pt x="618" y="834"/>
                        </a:lnTo>
                        <a:lnTo>
                          <a:pt x="618" y="834"/>
                        </a:lnTo>
                        <a:lnTo>
                          <a:pt x="598" y="840"/>
                        </a:lnTo>
                        <a:lnTo>
                          <a:pt x="578" y="846"/>
                        </a:lnTo>
                        <a:lnTo>
                          <a:pt x="556" y="852"/>
                        </a:lnTo>
                        <a:lnTo>
                          <a:pt x="536" y="856"/>
                        </a:lnTo>
                        <a:lnTo>
                          <a:pt x="530" y="856"/>
                        </a:lnTo>
                        <a:lnTo>
                          <a:pt x="530" y="856"/>
                        </a:lnTo>
                        <a:lnTo>
                          <a:pt x="520" y="956"/>
                        </a:lnTo>
                        <a:lnTo>
                          <a:pt x="520" y="956"/>
                        </a:lnTo>
                        <a:lnTo>
                          <a:pt x="436" y="956"/>
                        </a:lnTo>
                        <a:lnTo>
                          <a:pt x="436" y="956"/>
                        </a:lnTo>
                        <a:lnTo>
                          <a:pt x="426" y="856"/>
                        </a:lnTo>
                        <a:lnTo>
                          <a:pt x="420" y="856"/>
                        </a:lnTo>
                        <a:lnTo>
                          <a:pt x="420" y="856"/>
                        </a:lnTo>
                        <a:lnTo>
                          <a:pt x="380" y="846"/>
                        </a:lnTo>
                        <a:lnTo>
                          <a:pt x="340" y="834"/>
                        </a:lnTo>
                        <a:lnTo>
                          <a:pt x="334" y="832"/>
                        </a:lnTo>
                        <a:lnTo>
                          <a:pt x="334" y="832"/>
                        </a:lnTo>
                        <a:lnTo>
                          <a:pt x="274" y="914"/>
                        </a:lnTo>
                        <a:lnTo>
                          <a:pt x="274" y="914"/>
                        </a:lnTo>
                        <a:lnTo>
                          <a:pt x="202" y="872"/>
                        </a:lnTo>
                        <a:lnTo>
                          <a:pt x="202" y="872"/>
                        </a:lnTo>
                        <a:lnTo>
                          <a:pt x="244" y="780"/>
                        </a:lnTo>
                        <a:lnTo>
                          <a:pt x="240" y="776"/>
                        </a:lnTo>
                        <a:lnTo>
                          <a:pt x="240" y="776"/>
                        </a:lnTo>
                        <a:lnTo>
                          <a:pt x="208" y="748"/>
                        </a:lnTo>
                        <a:lnTo>
                          <a:pt x="182" y="718"/>
                        </a:lnTo>
                        <a:lnTo>
                          <a:pt x="178" y="714"/>
                        </a:lnTo>
                        <a:lnTo>
                          <a:pt x="178" y="714"/>
                        </a:lnTo>
                        <a:lnTo>
                          <a:pt x="86" y="756"/>
                        </a:lnTo>
                        <a:lnTo>
                          <a:pt x="86" y="756"/>
                        </a:lnTo>
                        <a:lnTo>
                          <a:pt x="44" y="682"/>
                        </a:lnTo>
                        <a:lnTo>
                          <a:pt x="44" y="682"/>
                        </a:lnTo>
                        <a:lnTo>
                          <a:pt x="126" y="624"/>
                        </a:lnTo>
                        <a:lnTo>
                          <a:pt x="124" y="618"/>
                        </a:lnTo>
                        <a:lnTo>
                          <a:pt x="124" y="618"/>
                        </a:lnTo>
                        <a:lnTo>
                          <a:pt x="110" y="578"/>
                        </a:lnTo>
                        <a:lnTo>
                          <a:pt x="104" y="556"/>
                        </a:lnTo>
                        <a:lnTo>
                          <a:pt x="102" y="536"/>
                        </a:lnTo>
                        <a:lnTo>
                          <a:pt x="100" y="530"/>
                        </a:lnTo>
                        <a:lnTo>
                          <a:pt x="100" y="530"/>
                        </a:lnTo>
                        <a:lnTo>
                          <a:pt x="0" y="520"/>
                        </a:lnTo>
                        <a:lnTo>
                          <a:pt x="0" y="520"/>
                        </a:lnTo>
                        <a:lnTo>
                          <a:pt x="0" y="436"/>
                        </a:lnTo>
                        <a:lnTo>
                          <a:pt x="0" y="436"/>
                        </a:lnTo>
                        <a:lnTo>
                          <a:pt x="100" y="426"/>
                        </a:lnTo>
                        <a:lnTo>
                          <a:pt x="102" y="420"/>
                        </a:lnTo>
                        <a:lnTo>
                          <a:pt x="102" y="420"/>
                        </a:lnTo>
                        <a:lnTo>
                          <a:pt x="110" y="380"/>
                        </a:lnTo>
                        <a:lnTo>
                          <a:pt x="122" y="340"/>
                        </a:lnTo>
                        <a:lnTo>
                          <a:pt x="124" y="334"/>
                        </a:lnTo>
                        <a:lnTo>
                          <a:pt x="124" y="334"/>
                        </a:lnTo>
                        <a:lnTo>
                          <a:pt x="42" y="276"/>
                        </a:lnTo>
                        <a:lnTo>
                          <a:pt x="42" y="276"/>
                        </a:lnTo>
                        <a:lnTo>
                          <a:pt x="86" y="202"/>
                        </a:lnTo>
                        <a:lnTo>
                          <a:pt x="86" y="202"/>
                        </a:lnTo>
                        <a:lnTo>
                          <a:pt x="178" y="244"/>
                        </a:lnTo>
                        <a:lnTo>
                          <a:pt x="180" y="240"/>
                        </a:lnTo>
                        <a:lnTo>
                          <a:pt x="180" y="240"/>
                        </a:lnTo>
                        <a:lnTo>
                          <a:pt x="208" y="210"/>
                        </a:lnTo>
                        <a:lnTo>
                          <a:pt x="238" y="182"/>
                        </a:lnTo>
                        <a:lnTo>
                          <a:pt x="242" y="178"/>
                        </a:lnTo>
                        <a:lnTo>
                          <a:pt x="242" y="178"/>
                        </a:lnTo>
                        <a:lnTo>
                          <a:pt x="200" y="86"/>
                        </a:lnTo>
                        <a:lnTo>
                          <a:pt x="200" y="86"/>
                        </a:lnTo>
                        <a:lnTo>
                          <a:pt x="274" y="44"/>
                        </a:lnTo>
                        <a:lnTo>
                          <a:pt x="274" y="44"/>
                        </a:lnTo>
                        <a:lnTo>
                          <a:pt x="334" y="126"/>
                        </a:lnTo>
                        <a:lnTo>
                          <a:pt x="338" y="124"/>
                        </a:lnTo>
                        <a:lnTo>
                          <a:pt x="338" y="124"/>
                        </a:lnTo>
                        <a:lnTo>
                          <a:pt x="378" y="110"/>
                        </a:lnTo>
                        <a:lnTo>
                          <a:pt x="400" y="106"/>
                        </a:lnTo>
                        <a:lnTo>
                          <a:pt x="420" y="102"/>
                        </a:lnTo>
                        <a:lnTo>
                          <a:pt x="426" y="100"/>
                        </a:lnTo>
                        <a:lnTo>
                          <a:pt x="426" y="100"/>
                        </a:lnTo>
                        <a:lnTo>
                          <a:pt x="436" y="0"/>
                        </a:lnTo>
                        <a:lnTo>
                          <a:pt x="436" y="0"/>
                        </a:lnTo>
                        <a:lnTo>
                          <a:pt x="520" y="0"/>
                        </a:lnTo>
                        <a:lnTo>
                          <a:pt x="520" y="0"/>
                        </a:lnTo>
                        <a:close/>
                      </a:path>
                    </a:pathLst>
                  </a:custGeom>
                  <a:solidFill>
                    <a:schemeClr val="tx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n-US"/>
                  </a:p>
                </p:txBody>
              </p:sp>
              <p:sp>
                <p:nvSpPr>
                  <p:cNvPr id="41" name="Oval 40"/>
                  <p:cNvSpPr/>
                  <p:nvPr/>
                </p:nvSpPr>
                <p:spPr>
                  <a:xfrm>
                    <a:off x="1600098" y="1159368"/>
                    <a:ext cx="2274933" cy="1906120"/>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t>Human Resources Module</a:t>
                    </a:r>
                  </a:p>
                </p:txBody>
              </p:sp>
            </p:grpSp>
          </p:grpSp>
          <p:sp>
            <p:nvSpPr>
              <p:cNvPr id="17" name="Rectangle 16"/>
              <p:cNvSpPr/>
              <p:nvPr/>
            </p:nvSpPr>
            <p:spPr>
              <a:xfrm>
                <a:off x="3200400" y="228600"/>
                <a:ext cx="2590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2">
                        <a:lumMod val="75000"/>
                      </a:schemeClr>
                    </a:solidFill>
                  </a:rPr>
                  <a:t>Core ERP Modules</a:t>
                </a:r>
              </a:p>
            </p:txBody>
          </p:sp>
          <p:cxnSp>
            <p:nvCxnSpPr>
              <p:cNvPr id="18" name="Shape 76"/>
              <p:cNvCxnSpPr>
                <a:stCxn id="17" idx="3"/>
                <a:endCxn id="41" idx="0"/>
              </p:cNvCxnSpPr>
              <p:nvPr/>
            </p:nvCxnSpPr>
            <p:spPr>
              <a:xfrm>
                <a:off x="5791200" y="381000"/>
                <a:ext cx="423863" cy="1182688"/>
              </a:xfrm>
              <a:prstGeom prst="bentConnector2">
                <a:avLst/>
              </a:prstGeom>
              <a:ln w="28575">
                <a:solidFill>
                  <a:schemeClr val="tx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Shape 78"/>
              <p:cNvCxnSpPr>
                <a:stCxn id="17" idx="1"/>
                <a:endCxn id="51" idx="0"/>
              </p:cNvCxnSpPr>
              <p:nvPr/>
            </p:nvCxnSpPr>
            <p:spPr>
              <a:xfrm rot="10800000" flipV="1">
                <a:off x="2824163" y="381000"/>
                <a:ext cx="376237" cy="1174750"/>
              </a:xfrm>
              <a:prstGeom prst="bentConnector2">
                <a:avLst/>
              </a:prstGeom>
              <a:ln w="28575">
                <a:solidFill>
                  <a:schemeClr val="tx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53" idx="0"/>
              </p:cNvCxnSpPr>
              <p:nvPr/>
            </p:nvCxnSpPr>
            <p:spPr>
              <a:xfrm rot="16200000" flipH="1">
                <a:off x="4352132" y="677068"/>
                <a:ext cx="304800" cy="17463"/>
              </a:xfrm>
              <a:prstGeom prst="straightConnector1">
                <a:avLst/>
              </a:prstGeom>
              <a:ln w="28575">
                <a:solidFill>
                  <a:schemeClr val="tx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819400" y="6308725"/>
                <a:ext cx="3581400" cy="32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Extended ERP Modules</a:t>
                </a:r>
              </a:p>
            </p:txBody>
          </p:sp>
          <p:cxnSp>
            <p:nvCxnSpPr>
              <p:cNvPr id="22" name="Shape 99"/>
              <p:cNvCxnSpPr>
                <a:stCxn id="21" idx="3"/>
              </p:cNvCxnSpPr>
              <p:nvPr/>
            </p:nvCxnSpPr>
            <p:spPr>
              <a:xfrm flipV="1">
                <a:off x="6400800" y="4648200"/>
                <a:ext cx="457200" cy="1820863"/>
              </a:xfrm>
              <a:prstGeom prst="bentConnector2">
                <a:avLst/>
              </a:prstGeom>
              <a:ln w="28575">
                <a:solidFill>
                  <a:schemeClr val="tx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 name="Shape 101"/>
              <p:cNvCxnSpPr>
                <a:stCxn id="21" idx="1"/>
              </p:cNvCxnSpPr>
              <p:nvPr/>
            </p:nvCxnSpPr>
            <p:spPr>
              <a:xfrm rot="10800000">
                <a:off x="2133600" y="4572000"/>
                <a:ext cx="685800" cy="1897063"/>
              </a:xfrm>
              <a:prstGeom prst="bentConnector2">
                <a:avLst/>
              </a:prstGeom>
              <a:ln w="28575">
                <a:solidFill>
                  <a:schemeClr val="tx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V="1">
                <a:off x="3886200" y="6096000"/>
                <a:ext cx="304800" cy="152400"/>
              </a:xfrm>
              <a:prstGeom prst="straightConnector1">
                <a:avLst/>
              </a:prstGeom>
              <a:ln w="28575">
                <a:solidFill>
                  <a:schemeClr val="tx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4876800" y="5943600"/>
                <a:ext cx="381000" cy="381000"/>
              </a:xfrm>
              <a:prstGeom prst="straightConnector1">
                <a:avLst/>
              </a:prstGeom>
              <a:ln w="28575">
                <a:solidFill>
                  <a:schemeClr val="tx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4800" y="28194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2">
                        <a:lumMod val="75000"/>
                      </a:schemeClr>
                    </a:solidFill>
                  </a:rPr>
                  <a:t>Suppliers</a:t>
                </a:r>
              </a:p>
            </p:txBody>
          </p:sp>
          <p:sp>
            <p:nvSpPr>
              <p:cNvPr id="27" name="Rectangle 26"/>
              <p:cNvSpPr/>
              <p:nvPr/>
            </p:nvSpPr>
            <p:spPr>
              <a:xfrm>
                <a:off x="7010400" y="2895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2">
                        <a:lumMod val="75000"/>
                      </a:schemeClr>
                    </a:solidFill>
                  </a:rPr>
                  <a:t>Customers</a:t>
                </a:r>
              </a:p>
            </p:txBody>
          </p:sp>
          <p:cxnSp>
            <p:nvCxnSpPr>
              <p:cNvPr id="28" name="Straight Arrow Connector 27"/>
              <p:cNvCxnSpPr>
                <a:stCxn id="27" idx="2"/>
                <a:endCxn id="43" idx="6"/>
              </p:cNvCxnSpPr>
              <p:nvPr/>
            </p:nvCxnSpPr>
            <p:spPr>
              <a:xfrm rot="5400000">
                <a:off x="7300913" y="3275012"/>
                <a:ext cx="698500" cy="549275"/>
              </a:xfrm>
              <a:prstGeom prst="straightConnector1">
                <a:avLst/>
              </a:prstGeom>
              <a:ln w="28575">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2"/>
                <a:endCxn id="47" idx="2"/>
              </p:cNvCxnSpPr>
              <p:nvPr/>
            </p:nvCxnSpPr>
            <p:spPr>
              <a:xfrm rot="16200000" flipH="1">
                <a:off x="1096168" y="3285332"/>
                <a:ext cx="665163" cy="495300"/>
              </a:xfrm>
              <a:prstGeom prst="straightConnector1">
                <a:avLst/>
              </a:prstGeom>
              <a:ln w="28575">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0" name="Group 134"/>
              <p:cNvGrpSpPr>
                <a:grpSpLocks/>
              </p:cNvGrpSpPr>
              <p:nvPr/>
            </p:nvGrpSpPr>
            <p:grpSpPr bwMode="auto">
              <a:xfrm>
                <a:off x="3810000" y="2819400"/>
                <a:ext cx="1295400" cy="1447800"/>
                <a:chOff x="3810000" y="2819400"/>
                <a:chExt cx="1295400" cy="1447800"/>
              </a:xfrm>
            </p:grpSpPr>
            <p:sp>
              <p:nvSpPr>
                <p:cNvPr id="31" name="Flowchart: Magnetic Disk 30"/>
                <p:cNvSpPr/>
                <p:nvPr/>
              </p:nvSpPr>
              <p:spPr>
                <a:xfrm>
                  <a:off x="3810000" y="2819400"/>
                  <a:ext cx="1295400" cy="1447800"/>
                </a:xfrm>
                <a:prstGeom prst="flowChartMagneticDisk">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b="1" dirty="0"/>
                </a:p>
              </p:txBody>
            </p:sp>
            <p:sp>
              <p:nvSpPr>
                <p:cNvPr id="32" name="Rectangle 31"/>
                <p:cNvSpPr/>
                <p:nvPr/>
              </p:nvSpPr>
              <p:spPr>
                <a:xfrm>
                  <a:off x="3810000" y="3200400"/>
                  <a:ext cx="12954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ERP</a:t>
                  </a:r>
                  <a:r>
                    <a:rPr lang="en-US" b="1" dirty="0">
                      <a:solidFill>
                        <a:schemeClr val="tx1"/>
                      </a:solidFill>
                    </a:rPr>
                    <a:t> </a:t>
                  </a:r>
                  <a:r>
                    <a:rPr lang="en-US" sz="1600" b="1" dirty="0">
                      <a:solidFill>
                        <a:schemeClr val="tx1"/>
                      </a:solidFill>
                    </a:rPr>
                    <a:t>Platform &amp; Database</a:t>
                  </a:r>
                </a:p>
              </p:txBody>
            </p:sp>
          </p:grpSp>
        </p:grpSp>
        <p:cxnSp>
          <p:nvCxnSpPr>
            <p:cNvPr id="9" name="Straight Arrow Connector 8"/>
            <p:cNvCxnSpPr/>
            <p:nvPr/>
          </p:nvCxnSpPr>
          <p:spPr>
            <a:xfrm rot="16200000" flipH="1">
              <a:off x="4419600" y="2667000"/>
              <a:ext cx="381000" cy="76200"/>
            </a:xfrm>
            <a:prstGeom prst="straightConnector1">
              <a:avLst/>
            </a:prstGeom>
            <a:ln w="28575">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7600" y="2895600"/>
              <a:ext cx="457200" cy="304800"/>
            </a:xfrm>
            <a:prstGeom prst="straightConnector1">
              <a:avLst/>
            </a:prstGeom>
            <a:ln w="28575">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657600" y="3581400"/>
              <a:ext cx="457200" cy="152400"/>
            </a:xfrm>
            <a:prstGeom prst="straightConnector1">
              <a:avLst/>
            </a:prstGeom>
            <a:ln w="28575">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152900" y="4381500"/>
              <a:ext cx="304800" cy="228600"/>
            </a:xfrm>
            <a:prstGeom prst="straightConnector1">
              <a:avLst/>
            </a:prstGeom>
            <a:ln w="28575">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410200" y="2895600"/>
              <a:ext cx="609600" cy="381000"/>
            </a:xfrm>
            <a:prstGeom prst="straightConnector1">
              <a:avLst/>
            </a:prstGeom>
            <a:ln w="28575">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10200" y="3657600"/>
              <a:ext cx="609600" cy="152400"/>
            </a:xfrm>
            <a:prstGeom prst="straightConnector1">
              <a:avLst/>
            </a:prstGeom>
            <a:ln w="28575">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5257800" y="4343400"/>
              <a:ext cx="304800" cy="152400"/>
            </a:xfrm>
            <a:prstGeom prst="straightConnector1">
              <a:avLst/>
            </a:prstGeom>
            <a:ln w="28575">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6799263" y="169862"/>
            <a:ext cx="2057400" cy="1219200"/>
          </a:xfrm>
          <a:prstGeom prst="rect">
            <a:avLst/>
          </a:prstGeom>
          <a:gradFill>
            <a:gsLst>
              <a:gs pos="0">
                <a:schemeClr val="tx2">
                  <a:lumMod val="75000"/>
                </a:schemeClr>
              </a:gs>
              <a:gs pos="80000">
                <a:schemeClr val="tx2">
                  <a:lumMod val="75000"/>
                </a:schemeClr>
              </a:gs>
              <a:gs pos="100000">
                <a:schemeClr val="tx2">
                  <a:lumMod val="40000"/>
                  <a:lumOff val="60000"/>
                </a:schemeClr>
              </a:gs>
            </a:gsLst>
          </a:gra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800" b="1" dirty="0">
                <a:solidFill>
                  <a:schemeClr val="accent1">
                    <a:lumMod val="20000"/>
                    <a:lumOff val="80000"/>
                  </a:schemeClr>
                </a:solidFill>
                <a:latin typeface="Times New Roman" pitchFamily="18" charset="0"/>
                <a:cs typeface="Times New Roman" pitchFamily="18" charset="0"/>
              </a:rPr>
              <a:t>ERP  II</a:t>
            </a:r>
          </a:p>
          <a:p>
            <a:pPr algn="ctr">
              <a:defRPr/>
            </a:pPr>
            <a:r>
              <a:rPr lang="en-US" sz="2800" b="1" dirty="0">
                <a:solidFill>
                  <a:schemeClr val="accent1">
                    <a:lumMod val="20000"/>
                    <a:lumOff val="80000"/>
                  </a:schemeClr>
                </a:solidFill>
                <a:latin typeface="Times New Roman" pitchFamily="18" charset="0"/>
                <a:cs typeface="Times New Roman" pitchFamily="18" charset="0"/>
              </a:rPr>
              <a:t>SYSTEM</a:t>
            </a:r>
          </a:p>
        </p:txBody>
      </p:sp>
      <p:sp>
        <p:nvSpPr>
          <p:cNvPr id="3" name="Left Brace 2"/>
          <p:cNvSpPr/>
          <p:nvPr/>
        </p:nvSpPr>
        <p:spPr>
          <a:xfrm>
            <a:off x="1042249" y="410367"/>
            <a:ext cx="952500" cy="2561433"/>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Left Brace 55"/>
          <p:cNvSpPr/>
          <p:nvPr/>
        </p:nvSpPr>
        <p:spPr>
          <a:xfrm>
            <a:off x="280335" y="3300411"/>
            <a:ext cx="952500" cy="3177780"/>
          </a:xfrm>
          <a:prstGeom prst="leftBrace">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81272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ERP Systems: Benefits</a:t>
            </a:r>
            <a:endParaRPr lang="en-US" dirty="0"/>
          </a:p>
        </p:txBody>
      </p:sp>
      <p:sp>
        <p:nvSpPr>
          <p:cNvPr id="6" name="Content Placeholder 5"/>
          <p:cNvSpPr>
            <a:spLocks noGrp="1"/>
          </p:cNvSpPr>
          <p:nvPr>
            <p:ph sz="quarter" idx="15"/>
          </p:nvPr>
        </p:nvSpPr>
        <p:spPr/>
        <p:txBody>
          <a:bodyPr>
            <a:normAutofit/>
          </a:bodyPr>
          <a:lstStyle/>
          <a:p>
            <a:r>
              <a:rPr lang="en-US" dirty="0"/>
              <a:t>Organizational Flexibility and </a:t>
            </a:r>
            <a:r>
              <a:rPr lang="en-US" dirty="0" smtClean="0"/>
              <a:t>Agility</a:t>
            </a:r>
          </a:p>
          <a:p>
            <a:pPr lvl="1"/>
            <a:r>
              <a:rPr lang="en-US" dirty="0" smtClean="0">
                <a:solidFill>
                  <a:srgbClr val="C00000"/>
                </a:solidFill>
              </a:rPr>
              <a:t>Silos broken down </a:t>
            </a:r>
            <a:r>
              <a:rPr lang="en-US" dirty="0" smtClean="0">
                <a:solidFill>
                  <a:srgbClr val="C00000"/>
                </a:solidFill>
                <a:sym typeface="Wingdings" panose="05000000000000000000" pitchFamily="2" charset="2"/>
              </a:rPr>
              <a:t>  adaptive, agile</a:t>
            </a:r>
            <a:endParaRPr lang="en-US" dirty="0" smtClean="0">
              <a:solidFill>
                <a:srgbClr val="C00000"/>
              </a:solidFill>
            </a:endParaRPr>
          </a:p>
          <a:p>
            <a:r>
              <a:rPr lang="en-US" dirty="0" smtClean="0"/>
              <a:t>Decision Support</a:t>
            </a:r>
          </a:p>
          <a:p>
            <a:pPr lvl="1"/>
            <a:r>
              <a:rPr lang="en-US" dirty="0" smtClean="0">
                <a:solidFill>
                  <a:srgbClr val="C00000"/>
                </a:solidFill>
              </a:rPr>
              <a:t>Essential info on performance of functional areas</a:t>
            </a:r>
            <a:endParaRPr lang="en-US" dirty="0">
              <a:solidFill>
                <a:srgbClr val="C00000"/>
              </a:solidFill>
            </a:endParaRPr>
          </a:p>
          <a:p>
            <a:r>
              <a:rPr lang="en-US" dirty="0"/>
              <a:t>Quality and </a:t>
            </a:r>
            <a:r>
              <a:rPr lang="en-US" dirty="0" smtClean="0"/>
              <a:t>Efficiency</a:t>
            </a:r>
            <a:endParaRPr lang="en-US" dirty="0"/>
          </a:p>
        </p:txBody>
      </p:sp>
    </p:spTree>
    <p:extLst>
      <p:ext uri="{BB962C8B-B14F-4D97-AF65-F5344CB8AC3E}">
        <p14:creationId xmlns:p14="http://schemas.microsoft.com/office/powerpoint/2010/main" val="1595145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C00000"/>
                </a:solidFill>
              </a:rPr>
              <a:t>Benefits (outside source)</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33</a:t>
            </a:fld>
            <a:endParaRPr lang="en-US" dirty="0"/>
          </a:p>
        </p:txBody>
      </p:sp>
      <p:sp>
        <p:nvSpPr>
          <p:cNvPr id="4" name="Content Placeholder 3"/>
          <p:cNvSpPr>
            <a:spLocks noGrp="1"/>
          </p:cNvSpPr>
          <p:nvPr>
            <p:ph sz="quarter" idx="15"/>
          </p:nvPr>
        </p:nvSpPr>
        <p:spPr/>
        <p:txBody>
          <a:bodyPr>
            <a:normAutofit lnSpcReduction="10000"/>
          </a:bodyPr>
          <a:lstStyle/>
          <a:p>
            <a:pPr>
              <a:lnSpc>
                <a:spcPct val="115000"/>
              </a:lnSpc>
              <a:buFontTx/>
              <a:buChar char="•"/>
            </a:pPr>
            <a:r>
              <a:rPr lang="en-US" altLang="en-US" dirty="0">
                <a:solidFill>
                  <a:srgbClr val="000000"/>
                </a:solidFill>
                <a:latin typeface="Arial" panose="020B0604020202020204" pitchFamily="34" charset="0"/>
              </a:rPr>
              <a:t>A more uniform organization </a:t>
            </a:r>
            <a:endParaRPr lang="en-US" altLang="en-US" dirty="0">
              <a:latin typeface="Arial" panose="020B0604020202020204" pitchFamily="34" charset="0"/>
            </a:endParaRPr>
          </a:p>
          <a:p>
            <a:pPr lvl="1">
              <a:lnSpc>
                <a:spcPct val="115000"/>
              </a:lnSpc>
              <a:buFontTx/>
              <a:buChar char="•"/>
            </a:pPr>
            <a:r>
              <a:rPr lang="en-US" altLang="en-US" dirty="0" smtClean="0">
                <a:solidFill>
                  <a:srgbClr val="C00000"/>
                </a:solidFill>
                <a:latin typeface="Arial" panose="020B0604020202020204" pitchFamily="34" charset="0"/>
              </a:rPr>
              <a:t>Example: user interface</a:t>
            </a:r>
            <a:endParaRPr lang="en-US" altLang="en-US" dirty="0">
              <a:solidFill>
                <a:srgbClr val="C00000"/>
              </a:solidFill>
              <a:latin typeface="Arial" panose="020B0604020202020204" pitchFamily="34" charset="0"/>
            </a:endParaRPr>
          </a:p>
          <a:p>
            <a:pPr>
              <a:lnSpc>
                <a:spcPct val="115000"/>
              </a:lnSpc>
              <a:buFontTx/>
              <a:buChar char="•"/>
            </a:pPr>
            <a:r>
              <a:rPr lang="en-US" altLang="en-US" dirty="0">
                <a:solidFill>
                  <a:srgbClr val="000000"/>
                </a:solidFill>
                <a:latin typeface="Arial" panose="020B0604020202020204" pitchFamily="34" charset="0"/>
              </a:rPr>
              <a:t>More efficient operations and customer-driven business processes </a:t>
            </a:r>
            <a:endParaRPr lang="en-US" altLang="en-US" dirty="0">
              <a:latin typeface="Arial" panose="020B0604020202020204" pitchFamily="34" charset="0"/>
            </a:endParaRPr>
          </a:p>
          <a:p>
            <a:pPr>
              <a:lnSpc>
                <a:spcPct val="115000"/>
              </a:lnSpc>
              <a:buFontTx/>
              <a:buChar char="•"/>
            </a:pPr>
            <a:endParaRPr lang="en-US" altLang="en-US" dirty="0">
              <a:solidFill>
                <a:srgbClr val="000000"/>
              </a:solidFill>
              <a:latin typeface="Arial" panose="020B0604020202020204" pitchFamily="34" charset="0"/>
            </a:endParaRPr>
          </a:p>
          <a:p>
            <a:pPr>
              <a:lnSpc>
                <a:spcPct val="115000"/>
              </a:lnSpc>
              <a:buFontTx/>
              <a:buChar char="•"/>
            </a:pPr>
            <a:r>
              <a:rPr lang="en-US" altLang="en-US" dirty="0" smtClean="0">
                <a:solidFill>
                  <a:srgbClr val="000000"/>
                </a:solidFill>
                <a:latin typeface="Arial" panose="020B0604020202020204" pitchFamily="34" charset="0"/>
              </a:rPr>
              <a:t>Firm-wide </a:t>
            </a:r>
            <a:r>
              <a:rPr lang="en-US" altLang="en-US" dirty="0">
                <a:solidFill>
                  <a:srgbClr val="000000"/>
                </a:solidFill>
                <a:latin typeface="Arial" panose="020B0604020202020204" pitchFamily="34" charset="0"/>
              </a:rPr>
              <a:t>information for improved decision making </a:t>
            </a:r>
            <a:endParaRPr lang="en-US" altLang="en-US" dirty="0" smtClean="0">
              <a:solidFill>
                <a:srgbClr val="000000"/>
              </a:solidFill>
              <a:latin typeface="Arial" panose="020B0604020202020204" pitchFamily="34" charset="0"/>
            </a:endParaRPr>
          </a:p>
          <a:p>
            <a:pPr lvl="1">
              <a:lnSpc>
                <a:spcPct val="115000"/>
              </a:lnSpc>
              <a:buFontTx/>
              <a:buChar char="•"/>
            </a:pPr>
            <a:r>
              <a:rPr lang="en-US" altLang="en-US" dirty="0" smtClean="0">
                <a:solidFill>
                  <a:srgbClr val="C00000"/>
                </a:solidFill>
                <a:latin typeface="Arial" panose="020B0604020202020204" pitchFamily="34" charset="0"/>
              </a:rPr>
              <a:t>Bullet #2 last slide</a:t>
            </a:r>
            <a:endParaRPr lang="en-US" altLang="en-US" dirty="0">
              <a:solidFill>
                <a:srgbClr val="C00000"/>
              </a:solidFill>
              <a:latin typeface="Arial" panose="020B0604020202020204" pitchFamily="34" charset="0"/>
            </a:endParaRPr>
          </a:p>
        </p:txBody>
      </p:sp>
    </p:spTree>
    <p:extLst>
      <p:ext uri="{BB962C8B-B14F-4D97-AF65-F5344CB8AC3E}">
        <p14:creationId xmlns:p14="http://schemas.microsoft.com/office/powerpoint/2010/main" val="3567372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ERP Systems: Limitations</a:t>
            </a:r>
            <a:endParaRPr lang="en-US" dirty="0"/>
          </a:p>
        </p:txBody>
      </p:sp>
      <p:sp>
        <p:nvSpPr>
          <p:cNvPr id="6" name="Content Placeholder 5"/>
          <p:cNvSpPr>
            <a:spLocks noGrp="1"/>
          </p:cNvSpPr>
          <p:nvPr>
            <p:ph sz="quarter" idx="15"/>
          </p:nvPr>
        </p:nvSpPr>
        <p:spPr>
          <a:xfrm>
            <a:off x="381000" y="1371600"/>
            <a:ext cx="8229600" cy="4921251"/>
          </a:xfrm>
        </p:spPr>
        <p:txBody>
          <a:bodyPr>
            <a:normAutofit lnSpcReduction="10000"/>
          </a:bodyPr>
          <a:lstStyle/>
          <a:p>
            <a:r>
              <a:rPr lang="en-US" dirty="0"/>
              <a:t>Business Processes Predefined by Best </a:t>
            </a:r>
            <a:r>
              <a:rPr lang="en-US" dirty="0" smtClean="0"/>
              <a:t>Practices</a:t>
            </a:r>
          </a:p>
          <a:p>
            <a:pPr lvl="1"/>
            <a:r>
              <a:rPr lang="en-US" dirty="0" smtClean="0">
                <a:solidFill>
                  <a:srgbClr val="C00000"/>
                </a:solidFill>
              </a:rPr>
              <a:t>SAP history</a:t>
            </a:r>
          </a:p>
          <a:p>
            <a:pPr lvl="1"/>
            <a:r>
              <a:rPr lang="en-US" dirty="0" smtClean="0">
                <a:solidFill>
                  <a:srgbClr val="C00000"/>
                </a:solidFill>
              </a:rPr>
              <a:t>“Vanilla” </a:t>
            </a:r>
            <a:r>
              <a:rPr lang="en-US" dirty="0" smtClean="0">
                <a:solidFill>
                  <a:srgbClr val="C00000"/>
                </a:solidFill>
                <a:sym typeface="Wingdings" panose="05000000000000000000" pitchFamily="2" charset="2"/>
              </a:rPr>
              <a:t>   </a:t>
            </a:r>
            <a:r>
              <a:rPr lang="en-US" dirty="0">
                <a:solidFill>
                  <a:srgbClr val="C00000"/>
                </a:solidFill>
                <a:sym typeface="Wingdings" panose="05000000000000000000" pitchFamily="2" charset="2"/>
              </a:rPr>
              <a:t>  </a:t>
            </a:r>
            <a:r>
              <a:rPr lang="en-US" dirty="0" smtClean="0">
                <a:solidFill>
                  <a:srgbClr val="C00000"/>
                </a:solidFill>
                <a:sym typeface="Wingdings" panose="05000000000000000000" pitchFamily="2" charset="2"/>
              </a:rPr>
              <a:t> </a:t>
            </a:r>
            <a:r>
              <a:rPr lang="en-US" dirty="0">
                <a:solidFill>
                  <a:srgbClr val="C00000"/>
                </a:solidFill>
                <a:sym typeface="Wingdings" panose="05000000000000000000" pitchFamily="2" charset="2"/>
              </a:rPr>
              <a:t>  </a:t>
            </a:r>
            <a:r>
              <a:rPr lang="en-US" dirty="0" smtClean="0">
                <a:solidFill>
                  <a:srgbClr val="C00000"/>
                </a:solidFill>
                <a:sym typeface="Wingdings" panose="05000000000000000000" pitchFamily="2" charset="2"/>
              </a:rPr>
              <a:t></a:t>
            </a:r>
            <a:endParaRPr lang="en-US" dirty="0" smtClean="0">
              <a:solidFill>
                <a:srgbClr val="C00000"/>
              </a:solidFill>
            </a:endParaRPr>
          </a:p>
          <a:p>
            <a:pPr lvl="1"/>
            <a:r>
              <a:rPr lang="en-US" dirty="0" smtClean="0">
                <a:solidFill>
                  <a:srgbClr val="C00000"/>
                </a:solidFill>
              </a:rPr>
              <a:t>Price of customization</a:t>
            </a:r>
            <a:endParaRPr lang="en-US" dirty="0">
              <a:solidFill>
                <a:srgbClr val="C00000"/>
              </a:solidFill>
            </a:endParaRPr>
          </a:p>
          <a:p>
            <a:r>
              <a:rPr lang="en-US" dirty="0"/>
              <a:t>Difficult to </a:t>
            </a:r>
            <a:r>
              <a:rPr lang="en-US" dirty="0" smtClean="0"/>
              <a:t>Implement</a:t>
            </a:r>
          </a:p>
          <a:p>
            <a:pPr lvl="1"/>
            <a:r>
              <a:rPr lang="en-US" dirty="0" smtClean="0">
                <a:solidFill>
                  <a:srgbClr val="C00000"/>
                </a:solidFill>
              </a:rPr>
              <a:t>Amgen case</a:t>
            </a:r>
            <a:endParaRPr lang="en-US" dirty="0">
              <a:solidFill>
                <a:srgbClr val="C00000"/>
              </a:solidFill>
            </a:endParaRPr>
          </a:p>
          <a:p>
            <a:r>
              <a:rPr lang="en-US" dirty="0"/>
              <a:t>Potential for </a:t>
            </a:r>
            <a:r>
              <a:rPr lang="en-US" dirty="0" smtClean="0"/>
              <a:t>Failure</a:t>
            </a:r>
          </a:p>
          <a:p>
            <a:pPr lvl="1"/>
            <a:r>
              <a:rPr lang="en-US" dirty="0">
                <a:solidFill>
                  <a:srgbClr val="C00000"/>
                </a:solidFill>
                <a:hlinkClick r:id="rId3"/>
              </a:rPr>
              <a:t>10 Famous ERP Disasters, Dustups and </a:t>
            </a:r>
            <a:r>
              <a:rPr lang="en-US" dirty="0" smtClean="0">
                <a:solidFill>
                  <a:srgbClr val="C00000"/>
                </a:solidFill>
                <a:hlinkClick r:id="rId3"/>
              </a:rPr>
              <a:t>Disappointments</a:t>
            </a:r>
            <a:endParaRPr lang="en-US" dirty="0" smtClean="0"/>
          </a:p>
          <a:p>
            <a:pPr lvl="1"/>
            <a:endParaRPr lang="en-US" dirty="0"/>
          </a:p>
          <a:p>
            <a:pPr lvl="1"/>
            <a:endParaRPr lang="en-US" dirty="0"/>
          </a:p>
        </p:txBody>
      </p:sp>
    </p:spTree>
    <p:extLst>
      <p:ext uri="{BB962C8B-B14F-4D97-AF65-F5344CB8AC3E}">
        <p14:creationId xmlns:p14="http://schemas.microsoft.com/office/powerpoint/2010/main" val="4022048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Major Causes of ERP Implementation </a:t>
            </a:r>
            <a:r>
              <a:rPr lang="en-US" dirty="0" smtClean="0"/>
              <a:t>Failure</a:t>
            </a:r>
            <a:endParaRPr lang="en-US" dirty="0"/>
          </a:p>
        </p:txBody>
      </p:sp>
      <p:sp>
        <p:nvSpPr>
          <p:cNvPr id="5" name="Content Placeholder 4"/>
          <p:cNvSpPr>
            <a:spLocks noGrp="1"/>
          </p:cNvSpPr>
          <p:nvPr>
            <p:ph sz="quarter" idx="15"/>
          </p:nvPr>
        </p:nvSpPr>
        <p:spPr>
          <a:xfrm>
            <a:off x="304800" y="1219201"/>
            <a:ext cx="8305800" cy="5333999"/>
          </a:xfrm>
        </p:spPr>
        <p:txBody>
          <a:bodyPr>
            <a:normAutofit fontScale="92500" lnSpcReduction="10000"/>
          </a:bodyPr>
          <a:lstStyle/>
          <a:p>
            <a:r>
              <a:rPr lang="en-US" dirty="0"/>
              <a:t>Failure to involve affected employees in </a:t>
            </a:r>
            <a:r>
              <a:rPr lang="en-US" dirty="0" smtClean="0"/>
              <a:t>planning and development</a:t>
            </a:r>
          </a:p>
          <a:p>
            <a:pPr lvl="1"/>
            <a:r>
              <a:rPr lang="en-US" dirty="0" smtClean="0">
                <a:solidFill>
                  <a:srgbClr val="C00000"/>
                </a:solidFill>
              </a:rPr>
              <a:t>Resistance</a:t>
            </a:r>
          </a:p>
          <a:p>
            <a:pPr lvl="1"/>
            <a:r>
              <a:rPr lang="en-US" dirty="0" smtClean="0">
                <a:solidFill>
                  <a:srgbClr val="C00000"/>
                </a:solidFill>
              </a:rPr>
              <a:t>Crucial roles of user input</a:t>
            </a:r>
            <a:endParaRPr lang="en-US" dirty="0">
              <a:solidFill>
                <a:srgbClr val="C00000"/>
              </a:solidFill>
            </a:endParaRPr>
          </a:p>
          <a:p>
            <a:r>
              <a:rPr lang="en-US" dirty="0" smtClean="0"/>
              <a:t>Attempting too </a:t>
            </a:r>
            <a:r>
              <a:rPr lang="en-US" dirty="0"/>
              <a:t>much too </a:t>
            </a:r>
            <a:r>
              <a:rPr lang="en-US" dirty="0" smtClean="0"/>
              <a:t>fast</a:t>
            </a:r>
          </a:p>
          <a:p>
            <a:r>
              <a:rPr lang="en-US" dirty="0" smtClean="0"/>
              <a:t>Insufficient training</a:t>
            </a:r>
          </a:p>
          <a:p>
            <a:r>
              <a:rPr lang="en-US" dirty="0" smtClean="0"/>
              <a:t>Failure </a:t>
            </a:r>
            <a:r>
              <a:rPr lang="en-US" dirty="0"/>
              <a:t>to perform proper data conversion and </a:t>
            </a:r>
            <a:r>
              <a:rPr lang="en-US" dirty="0" smtClean="0"/>
              <a:t>testing</a:t>
            </a:r>
          </a:p>
          <a:p>
            <a:pPr lvl="1"/>
            <a:r>
              <a:rPr lang="en-US" dirty="0">
                <a:hlinkClick r:id="rId3"/>
              </a:rPr>
              <a:t>Proper ERP testing essential</a:t>
            </a:r>
            <a:r>
              <a:rPr lang="en-US" dirty="0">
                <a:solidFill>
                  <a:srgbClr val="C00000"/>
                </a:solidFill>
                <a:hlinkClick r:id="rId3"/>
              </a:rPr>
              <a:t> </a:t>
            </a:r>
            <a:r>
              <a:rPr lang="en-US" dirty="0">
                <a:solidFill>
                  <a:srgbClr val="C00000"/>
                </a:solidFill>
              </a:rPr>
              <a:t>for successful </a:t>
            </a:r>
            <a:r>
              <a:rPr lang="en-US" dirty="0" smtClean="0">
                <a:solidFill>
                  <a:srgbClr val="C00000"/>
                </a:solidFill>
              </a:rPr>
              <a:t>implementation</a:t>
            </a:r>
          </a:p>
          <a:p>
            <a:pPr lvl="1"/>
            <a:r>
              <a:rPr lang="en-US" dirty="0">
                <a:hlinkClick r:id="rId4"/>
              </a:rPr>
              <a:t>ERP data conversions are a major reasons </a:t>
            </a:r>
            <a:r>
              <a:rPr lang="en-US" dirty="0">
                <a:solidFill>
                  <a:srgbClr val="C00000"/>
                </a:solidFill>
              </a:rPr>
              <a:t>for implementation </a:t>
            </a:r>
            <a:r>
              <a:rPr lang="en-US" dirty="0" smtClean="0">
                <a:solidFill>
                  <a:srgbClr val="C00000"/>
                </a:solidFill>
              </a:rPr>
              <a:t>delays</a:t>
            </a:r>
            <a:endParaRPr lang="en-US" dirty="0">
              <a:solidFill>
                <a:srgbClr val="C00000"/>
              </a:solidFill>
            </a:endParaRPr>
          </a:p>
          <a:p>
            <a:pPr lvl="1"/>
            <a:endParaRPr lang="en-US" dirty="0"/>
          </a:p>
        </p:txBody>
      </p:sp>
    </p:spTree>
    <p:extLst>
      <p:ext uri="{BB962C8B-B14F-4D97-AF65-F5344CB8AC3E}">
        <p14:creationId xmlns:p14="http://schemas.microsoft.com/office/powerpoint/2010/main" val="3389001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a:t>Implementing ERP </a:t>
            </a:r>
            <a:r>
              <a:rPr lang="en-US" dirty="0" smtClean="0"/>
              <a:t>Systems</a:t>
            </a:r>
            <a:endParaRPr lang="en-US" dirty="0"/>
          </a:p>
        </p:txBody>
      </p:sp>
      <p:sp>
        <p:nvSpPr>
          <p:cNvPr id="5" name="Content Placeholder 4"/>
          <p:cNvSpPr>
            <a:spLocks noGrp="1"/>
          </p:cNvSpPr>
          <p:nvPr>
            <p:ph sz="quarter" idx="15"/>
          </p:nvPr>
        </p:nvSpPr>
        <p:spPr/>
        <p:txBody>
          <a:bodyPr/>
          <a:lstStyle/>
          <a:p>
            <a:r>
              <a:rPr lang="en-US" dirty="0" smtClean="0"/>
              <a:t>On-Premise ERP Implementation</a:t>
            </a:r>
          </a:p>
          <a:p>
            <a:r>
              <a:rPr lang="en-US" dirty="0" smtClean="0">
                <a:hlinkClick r:id="rId3"/>
              </a:rPr>
              <a:t>Software-as-a-Service (SaaS) </a:t>
            </a:r>
            <a:r>
              <a:rPr lang="en-US" dirty="0"/>
              <a:t>ERP </a:t>
            </a:r>
            <a:r>
              <a:rPr lang="en-US" dirty="0" smtClean="0"/>
              <a:t>Implementation</a:t>
            </a:r>
            <a:endParaRPr lang="en-US" dirty="0"/>
          </a:p>
        </p:txBody>
      </p:sp>
    </p:spTree>
    <p:extLst>
      <p:ext uri="{BB962C8B-B14F-4D97-AF65-F5344CB8AC3E}">
        <p14:creationId xmlns:p14="http://schemas.microsoft.com/office/powerpoint/2010/main" val="32394655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a:t>On-Premise ERP </a:t>
            </a:r>
            <a:r>
              <a:rPr lang="en-US" dirty="0" smtClean="0"/>
              <a:t>Implementation</a:t>
            </a:r>
            <a:endParaRPr lang="en-US" dirty="0"/>
          </a:p>
        </p:txBody>
      </p:sp>
      <p:sp>
        <p:nvSpPr>
          <p:cNvPr id="5" name="Content Placeholder 4"/>
          <p:cNvSpPr>
            <a:spLocks noGrp="1"/>
          </p:cNvSpPr>
          <p:nvPr>
            <p:ph sz="quarter" idx="15"/>
          </p:nvPr>
        </p:nvSpPr>
        <p:spPr/>
        <p:txBody>
          <a:bodyPr>
            <a:normAutofit fontScale="92500"/>
          </a:bodyPr>
          <a:lstStyle/>
          <a:p>
            <a:r>
              <a:rPr lang="en-US" dirty="0"/>
              <a:t>Vanilla </a:t>
            </a:r>
            <a:r>
              <a:rPr lang="en-US" dirty="0" smtClean="0"/>
              <a:t>Approach</a:t>
            </a:r>
            <a:endParaRPr lang="en-US" dirty="0"/>
          </a:p>
          <a:p>
            <a:r>
              <a:rPr lang="en-US" dirty="0"/>
              <a:t>Custom </a:t>
            </a:r>
            <a:r>
              <a:rPr lang="en-US" dirty="0" smtClean="0"/>
              <a:t>Approach</a:t>
            </a:r>
          </a:p>
          <a:p>
            <a:pPr lvl="1"/>
            <a:r>
              <a:rPr lang="en-US" dirty="0" smtClean="0">
                <a:solidFill>
                  <a:srgbClr val="C00000"/>
                </a:solidFill>
              </a:rPr>
              <a:t>costs</a:t>
            </a:r>
            <a:endParaRPr lang="en-US" dirty="0">
              <a:solidFill>
                <a:srgbClr val="C00000"/>
              </a:solidFill>
            </a:endParaRPr>
          </a:p>
          <a:p>
            <a:r>
              <a:rPr lang="en-US" dirty="0"/>
              <a:t>Best of Breed </a:t>
            </a:r>
            <a:r>
              <a:rPr lang="en-US" dirty="0" smtClean="0"/>
              <a:t>Approach</a:t>
            </a:r>
          </a:p>
          <a:p>
            <a:pPr lvl="1"/>
            <a:r>
              <a:rPr lang="en-US" b="1" dirty="0">
                <a:hlinkClick r:id="rId3" tooltip="Permanent Link: Myth Buster: Best of Breed vs ERP – What’s better for my business?"/>
              </a:rPr>
              <a:t>Myth Buster: Best of Breed vs ERP – What’s better for my business</a:t>
            </a:r>
            <a:r>
              <a:rPr lang="en-US" b="1" dirty="0" smtClean="0">
                <a:hlinkClick r:id="rId3" tooltip="Permanent Link: Myth Buster: Best of Breed vs ERP – What’s better for my business?"/>
              </a:rPr>
              <a:t>?</a:t>
            </a:r>
            <a:endParaRPr lang="en-US" b="1" dirty="0" smtClean="0"/>
          </a:p>
          <a:p>
            <a:pPr lvl="1"/>
            <a:r>
              <a:rPr lang="en-US" dirty="0">
                <a:hlinkClick r:id="rId4"/>
              </a:rPr>
              <a:t>Is It the Beginning of the End for Best of Breed</a:t>
            </a:r>
            <a:r>
              <a:rPr lang="en-US" dirty="0" smtClean="0">
                <a:hlinkClick r:id="rId4"/>
              </a:rPr>
              <a:t>?</a:t>
            </a:r>
            <a:endParaRPr lang="en-US" dirty="0" smtClean="0"/>
          </a:p>
          <a:p>
            <a:pPr lvl="1"/>
            <a:r>
              <a:rPr lang="en-US" b="1" dirty="0">
                <a:hlinkClick r:id="rId5"/>
              </a:rPr>
              <a:t>Best of breed (BOB) versus fully integrated system (FIS) which is best?</a:t>
            </a:r>
            <a:endParaRPr lang="en-US" b="1" dirty="0" smtClean="0"/>
          </a:p>
          <a:p>
            <a:pPr lvl="1"/>
            <a:endParaRPr lang="en-US" dirty="0"/>
          </a:p>
        </p:txBody>
      </p:sp>
    </p:spTree>
    <p:extLst>
      <p:ext uri="{BB962C8B-B14F-4D97-AF65-F5344CB8AC3E}">
        <p14:creationId xmlns:p14="http://schemas.microsoft.com/office/powerpoint/2010/main" val="4192386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11.1</a:t>
            </a:r>
            <a:endParaRPr lang="en-US" dirty="0"/>
          </a:p>
        </p:txBody>
      </p:sp>
      <p:sp>
        <p:nvSpPr>
          <p:cNvPr id="4" name="Subtitle 3"/>
          <p:cNvSpPr>
            <a:spLocks noGrp="1"/>
          </p:cNvSpPr>
          <p:nvPr>
            <p:ph sz="quarter" idx="16"/>
          </p:nvPr>
        </p:nvSpPr>
        <p:spPr/>
        <p:txBody>
          <a:bodyPr>
            <a:normAutofit/>
          </a:bodyPr>
          <a:lstStyle/>
          <a:p>
            <a:r>
              <a:rPr lang="en-US" dirty="0" smtClean="0"/>
              <a:t>GEA Group Uses SAP for Financial Reporting</a:t>
            </a:r>
          </a:p>
          <a:p>
            <a:pPr lvl="1"/>
            <a:r>
              <a:rPr lang="en-US" dirty="0"/>
              <a:t>Discuss the reasons why </a:t>
            </a:r>
            <a:r>
              <a:rPr lang="en-US" dirty="0" smtClean="0"/>
              <a:t>financial </a:t>
            </a:r>
            <a:r>
              <a:rPr lang="en-US" dirty="0"/>
              <a:t>reports must be timely.</a:t>
            </a:r>
          </a:p>
          <a:p>
            <a:pPr lvl="1"/>
            <a:r>
              <a:rPr lang="en-US" dirty="0"/>
              <a:t>Explain how SAP enabled the GEA Group to produce their </a:t>
            </a:r>
            <a:r>
              <a:rPr lang="en-US" dirty="0" smtClean="0"/>
              <a:t>financial </a:t>
            </a:r>
            <a:r>
              <a:rPr lang="en-US" dirty="0"/>
              <a:t>reports in an </a:t>
            </a:r>
            <a:r>
              <a:rPr lang="en-US" dirty="0" smtClean="0"/>
              <a:t>efficient</a:t>
            </a:r>
            <a:r>
              <a:rPr lang="en-US" dirty="0"/>
              <a:t>, timely manner.</a:t>
            </a:r>
          </a:p>
          <a:p>
            <a:pPr lvl="1"/>
            <a:r>
              <a:rPr lang="en-US" dirty="0"/>
              <a:t>What are the advantages of the SAP solution to the GEA Group?</a:t>
            </a:r>
          </a:p>
        </p:txBody>
      </p:sp>
    </p:spTree>
    <p:extLst>
      <p:ext uri="{BB962C8B-B14F-4D97-AF65-F5344CB8AC3E}">
        <p14:creationId xmlns:p14="http://schemas.microsoft.com/office/powerpoint/2010/main" val="3898760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ERP Support for Business Processes</a:t>
            </a:r>
            <a:endParaRPr lang="en-US" dirty="0"/>
          </a:p>
        </p:txBody>
      </p:sp>
      <p:sp>
        <p:nvSpPr>
          <p:cNvPr id="5" name="Text Placeholder 4"/>
          <p:cNvSpPr>
            <a:spLocks noGrp="1"/>
          </p:cNvSpPr>
          <p:nvPr>
            <p:ph type="body" sz="quarter" idx="14"/>
          </p:nvPr>
        </p:nvSpPr>
        <p:spPr/>
        <p:txBody>
          <a:bodyPr/>
          <a:lstStyle/>
          <a:p>
            <a:r>
              <a:rPr lang="en-US" dirty="0" smtClean="0"/>
              <a:t>11.4</a:t>
            </a:r>
            <a:endParaRPr lang="en-US" dirty="0"/>
          </a:p>
        </p:txBody>
      </p:sp>
      <p:sp>
        <p:nvSpPr>
          <p:cNvPr id="6" name="Content Placeholder 5"/>
          <p:cNvSpPr>
            <a:spLocks noGrp="1"/>
          </p:cNvSpPr>
          <p:nvPr>
            <p:ph sz="quarter" idx="15"/>
          </p:nvPr>
        </p:nvSpPr>
        <p:spPr/>
        <p:txBody>
          <a:bodyPr>
            <a:normAutofit/>
          </a:bodyPr>
          <a:lstStyle/>
          <a:p>
            <a:r>
              <a:rPr lang="en-US" dirty="0" smtClean="0"/>
              <a:t>The Procurement, Fulfillment, and Production Processes</a:t>
            </a:r>
          </a:p>
          <a:p>
            <a:r>
              <a:rPr lang="en-US" dirty="0" smtClean="0"/>
              <a:t>Interorganizational Processes: ERP with SCM and CRM</a:t>
            </a:r>
          </a:p>
          <a:p>
            <a:endParaRPr lang="en-US" dirty="0" smtClean="0"/>
          </a:p>
          <a:p>
            <a:endParaRPr lang="en-US" dirty="0"/>
          </a:p>
        </p:txBody>
      </p:sp>
    </p:spTree>
    <p:extLst>
      <p:ext uri="{BB962C8B-B14F-4D97-AF65-F5344CB8AC3E}">
        <p14:creationId xmlns:p14="http://schemas.microsoft.com/office/powerpoint/2010/main" val="2565867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US" dirty="0" smtClean="0"/>
              <a:t>The Lion King </a:t>
            </a:r>
            <a:br>
              <a:rPr lang="en-US" dirty="0" smtClean="0"/>
            </a:br>
            <a:r>
              <a:rPr lang="en-US" dirty="0" smtClean="0"/>
              <a:t>Roars Back</a:t>
            </a:r>
          </a:p>
          <a:p>
            <a:pPr lvl="1"/>
            <a:r>
              <a:rPr lang="en-US" dirty="0"/>
              <a:t>Why are yield </a:t>
            </a:r>
            <a:r>
              <a:rPr lang="en-US" dirty="0" smtClean="0"/>
              <a:t/>
            </a:r>
            <a:br>
              <a:rPr lang="en-US" dirty="0" smtClean="0"/>
            </a:br>
            <a:r>
              <a:rPr lang="en-US" dirty="0" smtClean="0"/>
              <a:t>management </a:t>
            </a:r>
            <a:r>
              <a:rPr lang="en-US" dirty="0"/>
              <a:t>systems </a:t>
            </a:r>
            <a:r>
              <a:rPr lang="en-US" dirty="0" smtClean="0"/>
              <a:t/>
            </a:r>
            <a:br>
              <a:rPr lang="en-US" dirty="0" smtClean="0"/>
            </a:br>
            <a:r>
              <a:rPr lang="en-US" dirty="0" smtClean="0"/>
              <a:t>so </a:t>
            </a:r>
            <a:r>
              <a:rPr lang="en-US" dirty="0"/>
              <a:t>important to the </a:t>
            </a:r>
            <a:r>
              <a:rPr lang="en-US" dirty="0" smtClean="0"/>
              <a:t/>
            </a:r>
            <a:br>
              <a:rPr lang="en-US" dirty="0" smtClean="0"/>
            </a:br>
            <a:r>
              <a:rPr lang="en-US" dirty="0" smtClean="0"/>
              <a:t>producers </a:t>
            </a:r>
            <a:r>
              <a:rPr lang="en-US" dirty="0"/>
              <a:t>of Broadway </a:t>
            </a:r>
            <a:r>
              <a:rPr lang="en-US" dirty="0" smtClean="0"/>
              <a:t/>
            </a:r>
            <a:br>
              <a:rPr lang="en-US" dirty="0" smtClean="0"/>
            </a:br>
            <a:r>
              <a:rPr lang="en-US" dirty="0" smtClean="0"/>
              <a:t>shows</a:t>
            </a:r>
            <a:r>
              <a:rPr lang="en-US" dirty="0"/>
              <a:t>? Hint: What is the value of an unsold seat once the curtain goes up?</a:t>
            </a:r>
          </a:p>
          <a:p>
            <a:pPr lvl="1"/>
            <a:r>
              <a:rPr lang="en-US" dirty="0"/>
              <a:t>Describe potential disadvantages of Disney’s yield management system.</a:t>
            </a:r>
          </a:p>
        </p:txBody>
      </p:sp>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71600"/>
            <a:ext cx="3503295" cy="251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851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dirty="0"/>
              <a:t>The Procurement, Fulfillment, and Production </a:t>
            </a:r>
            <a:r>
              <a:rPr lang="en-US" dirty="0" smtClean="0"/>
              <a:t>Processes</a:t>
            </a:r>
            <a:endParaRPr lang="en-US" dirty="0"/>
          </a:p>
        </p:txBody>
      </p:sp>
      <p:sp>
        <p:nvSpPr>
          <p:cNvPr id="6" name="Content Placeholder 5"/>
          <p:cNvSpPr>
            <a:spLocks noGrp="1"/>
          </p:cNvSpPr>
          <p:nvPr>
            <p:ph sz="quarter" idx="15"/>
          </p:nvPr>
        </p:nvSpPr>
        <p:spPr/>
        <p:txBody>
          <a:bodyPr>
            <a:normAutofit/>
          </a:bodyPr>
          <a:lstStyle/>
          <a:p>
            <a:r>
              <a:rPr lang="en-US" dirty="0"/>
              <a:t>Procurement </a:t>
            </a:r>
            <a:r>
              <a:rPr lang="en-US" dirty="0" smtClean="0"/>
              <a:t>Process</a:t>
            </a:r>
          </a:p>
          <a:p>
            <a:r>
              <a:rPr lang="en-US" dirty="0" smtClean="0"/>
              <a:t>Order </a:t>
            </a:r>
            <a:r>
              <a:rPr lang="en-US" dirty="0"/>
              <a:t>Fulfillment </a:t>
            </a:r>
            <a:r>
              <a:rPr lang="en-US" dirty="0" smtClean="0"/>
              <a:t>Process</a:t>
            </a:r>
          </a:p>
          <a:p>
            <a:r>
              <a:rPr lang="en-US" dirty="0" smtClean="0"/>
              <a:t>Production Process</a:t>
            </a:r>
            <a:endParaRPr lang="en-US" dirty="0"/>
          </a:p>
        </p:txBody>
      </p:sp>
    </p:spTree>
    <p:extLst>
      <p:ext uri="{BB962C8B-B14F-4D97-AF65-F5344CB8AC3E}">
        <p14:creationId xmlns:p14="http://schemas.microsoft.com/office/powerpoint/2010/main" val="149922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77500" lnSpcReduction="20000"/>
          </a:bodyPr>
          <a:lstStyle/>
          <a:p>
            <a:r>
              <a:rPr lang="en-US" dirty="0" smtClean="0"/>
              <a:t>Figure 11.4: Departments &amp; Documents Flow in Procurement</a:t>
            </a:r>
            <a:endParaRPr lang="en-US" dirty="0"/>
          </a:p>
        </p:txBody>
      </p:sp>
      <p:pic>
        <p:nvPicPr>
          <p:cNvPr id="5122"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83359" y="2133600"/>
            <a:ext cx="9194569"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221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7500" lnSpcReduction="20000"/>
          </a:bodyPr>
          <a:lstStyle/>
          <a:p>
            <a:r>
              <a:rPr lang="en-US" dirty="0"/>
              <a:t>Figure </a:t>
            </a:r>
            <a:r>
              <a:rPr lang="en-US" dirty="0" smtClean="0"/>
              <a:t>11.5: </a:t>
            </a:r>
            <a:r>
              <a:rPr lang="en-US" dirty="0"/>
              <a:t>Departments &amp; Documents Flow in </a:t>
            </a:r>
            <a:r>
              <a:rPr lang="en-US" dirty="0" smtClean="0"/>
              <a:t>Fulfillment</a:t>
            </a:r>
            <a:endParaRPr lang="en-US" dirty="0"/>
          </a:p>
        </p:txBody>
      </p:sp>
      <p:pic>
        <p:nvPicPr>
          <p:cNvPr id="614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83436" y="1828800"/>
            <a:ext cx="919759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925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7500" lnSpcReduction="20000"/>
          </a:bodyPr>
          <a:lstStyle/>
          <a:p>
            <a:r>
              <a:rPr lang="en-US" dirty="0"/>
              <a:t>Figure </a:t>
            </a:r>
            <a:r>
              <a:rPr lang="en-US" dirty="0" smtClean="0"/>
              <a:t>11.6: </a:t>
            </a:r>
            <a:r>
              <a:rPr lang="en-US" dirty="0"/>
              <a:t>Departments &amp; Documents Flow in </a:t>
            </a:r>
            <a:r>
              <a:rPr lang="en-US" dirty="0" smtClean="0"/>
              <a:t>Production</a:t>
            </a:r>
            <a:endParaRPr lang="en-US" dirty="0"/>
          </a:p>
        </p:txBody>
      </p:sp>
      <p:pic>
        <p:nvPicPr>
          <p:cNvPr id="717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5861" y="2286000"/>
            <a:ext cx="907701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55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7500" lnSpcReduction="20000"/>
          </a:bodyPr>
          <a:lstStyle/>
          <a:p>
            <a:r>
              <a:rPr lang="en-US" dirty="0" smtClean="0"/>
              <a:t>Figure 11.7: Integrated Processes with ERP Systems</a:t>
            </a:r>
            <a:endParaRPr lang="en-US" dirty="0"/>
          </a:p>
        </p:txBody>
      </p:sp>
      <p:pic>
        <p:nvPicPr>
          <p:cNvPr id="819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0" y="495300"/>
            <a:ext cx="9192147" cy="629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566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 y="76201"/>
            <a:ext cx="8686800" cy="1066800"/>
          </a:xfrm>
        </p:spPr>
        <p:txBody>
          <a:bodyPr>
            <a:normAutofit fontScale="92500" lnSpcReduction="10000"/>
          </a:bodyPr>
          <a:lstStyle/>
          <a:p>
            <a:r>
              <a:rPr lang="en-US" dirty="0" smtClean="0"/>
              <a:t>Interorganizational </a:t>
            </a:r>
            <a:r>
              <a:rPr lang="en-US" dirty="0"/>
              <a:t>Processes: ERP with SCM and </a:t>
            </a:r>
            <a:r>
              <a:rPr lang="en-US" dirty="0" smtClean="0"/>
              <a:t>CRM </a:t>
            </a:r>
            <a:r>
              <a:rPr lang="en-US" dirty="0" smtClean="0">
                <a:solidFill>
                  <a:srgbClr val="FF0000"/>
                </a:solidFill>
                <a:sym typeface="Wingdings" panose="05000000000000000000" pitchFamily="2" charset="2"/>
              </a:rPr>
              <a:t> Chaps 12 &amp; 13</a:t>
            </a:r>
            <a:endParaRPr lang="en-US" dirty="0">
              <a:solidFill>
                <a:srgbClr val="FF0000"/>
              </a:solidFill>
            </a:endParaRPr>
          </a:p>
        </p:txBody>
      </p:sp>
      <p:sp>
        <p:nvSpPr>
          <p:cNvPr id="6" name="Content Placeholder 5"/>
          <p:cNvSpPr>
            <a:spLocks noGrp="1"/>
          </p:cNvSpPr>
          <p:nvPr>
            <p:ph sz="quarter" idx="15"/>
          </p:nvPr>
        </p:nvSpPr>
        <p:spPr/>
        <p:txBody>
          <a:bodyPr/>
          <a:lstStyle/>
          <a:p>
            <a:r>
              <a:rPr lang="en-US" dirty="0" smtClean="0"/>
              <a:t>Enterprise Resource Planning (ERP) Supply Chain Management (SCM) Systems</a:t>
            </a:r>
          </a:p>
          <a:p>
            <a:r>
              <a:rPr lang="en-US" dirty="0"/>
              <a:t>Enterprise Resource Planning (ERP)</a:t>
            </a:r>
            <a:r>
              <a:rPr lang="en-US" dirty="0" smtClean="0"/>
              <a:t> Customer Relationship Management (CRM) Systems</a:t>
            </a:r>
            <a:endParaRPr lang="en-US" dirty="0"/>
          </a:p>
        </p:txBody>
      </p:sp>
    </p:spTree>
    <p:extLst>
      <p:ext uri="{BB962C8B-B14F-4D97-AF65-F5344CB8AC3E}">
        <p14:creationId xmlns:p14="http://schemas.microsoft.com/office/powerpoint/2010/main" val="3475957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Transaction Processing Systems</a:t>
            </a:r>
            <a:endParaRPr lang="en-US" dirty="0"/>
          </a:p>
        </p:txBody>
      </p:sp>
      <p:sp>
        <p:nvSpPr>
          <p:cNvPr id="5" name="Text Placeholder 4"/>
          <p:cNvSpPr>
            <a:spLocks noGrp="1"/>
          </p:cNvSpPr>
          <p:nvPr>
            <p:ph type="body" sz="quarter" idx="14"/>
          </p:nvPr>
        </p:nvSpPr>
        <p:spPr/>
        <p:txBody>
          <a:bodyPr/>
          <a:lstStyle/>
          <a:p>
            <a:r>
              <a:rPr lang="en-US" dirty="0" smtClean="0"/>
              <a:t>11.1</a:t>
            </a:r>
            <a:endParaRPr lang="en-US" dirty="0"/>
          </a:p>
        </p:txBody>
      </p:sp>
      <p:sp>
        <p:nvSpPr>
          <p:cNvPr id="6" name="Content Placeholder 5"/>
          <p:cNvSpPr>
            <a:spLocks noGrp="1"/>
          </p:cNvSpPr>
          <p:nvPr>
            <p:ph sz="quarter" idx="15"/>
          </p:nvPr>
        </p:nvSpPr>
        <p:spPr/>
        <p:txBody>
          <a:bodyPr/>
          <a:lstStyle/>
          <a:p>
            <a:r>
              <a:rPr lang="en-US" dirty="0" smtClean="0"/>
              <a:t>Transaction</a:t>
            </a:r>
          </a:p>
          <a:p>
            <a:r>
              <a:rPr lang="en-US" dirty="0" smtClean="0"/>
              <a:t>Transaction Processing System (TPS)</a:t>
            </a:r>
          </a:p>
          <a:p>
            <a:r>
              <a:rPr lang="en-US" dirty="0" smtClean="0"/>
              <a:t>Batch Processing</a:t>
            </a:r>
          </a:p>
          <a:p>
            <a:r>
              <a:rPr lang="en-US" dirty="0" smtClean="0"/>
              <a:t>Online Transaction Processing (OLTP)</a:t>
            </a:r>
          </a:p>
          <a:p>
            <a:endParaRPr lang="en-US" dirty="0"/>
          </a:p>
        </p:txBody>
      </p:sp>
    </p:spTree>
    <p:extLst>
      <p:ext uri="{BB962C8B-B14F-4D97-AF65-F5344CB8AC3E}">
        <p14:creationId xmlns:p14="http://schemas.microsoft.com/office/powerpoint/2010/main" val="221136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smtClean="0">
                <a:solidFill>
                  <a:srgbClr val="C00000"/>
                </a:solidFill>
              </a:rPr>
              <a:t>Transaction processing system (TPS)</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6</a:t>
            </a:fld>
            <a:endParaRPr lang="en-US" dirty="0"/>
          </a:p>
        </p:txBody>
      </p:sp>
      <p:sp>
        <p:nvSpPr>
          <p:cNvPr id="4" name="Content Placeholder 3"/>
          <p:cNvSpPr>
            <a:spLocks noGrp="1"/>
          </p:cNvSpPr>
          <p:nvPr>
            <p:ph sz="quarter" idx="15"/>
          </p:nvPr>
        </p:nvSpPr>
        <p:spPr>
          <a:xfrm>
            <a:off x="381000" y="1066800"/>
            <a:ext cx="8229600" cy="5697535"/>
          </a:xfrm>
        </p:spPr>
        <p:txBody>
          <a:bodyPr>
            <a:normAutofit lnSpcReduction="10000"/>
          </a:bodyPr>
          <a:lstStyle/>
          <a:p>
            <a:r>
              <a:rPr lang="en-US" dirty="0" smtClean="0"/>
              <a:t>Supports the </a:t>
            </a:r>
            <a:r>
              <a:rPr lang="en-US" u="sng" dirty="0" smtClean="0"/>
              <a:t>processing</a:t>
            </a:r>
            <a:r>
              <a:rPr lang="en-US" dirty="0" smtClean="0"/>
              <a:t>, </a:t>
            </a:r>
            <a:r>
              <a:rPr lang="en-US" u="sng" dirty="0" smtClean="0"/>
              <a:t>monitoring (</a:t>
            </a:r>
            <a:r>
              <a:rPr lang="en-US" u="sng" dirty="0" smtClean="0">
                <a:solidFill>
                  <a:srgbClr val="C00000"/>
                </a:solidFill>
              </a:rPr>
              <a:t>and control)</a:t>
            </a:r>
            <a:r>
              <a:rPr lang="en-US" dirty="0" smtClean="0"/>
              <a:t>, </a:t>
            </a:r>
            <a:r>
              <a:rPr lang="en-US" u="sng" dirty="0" smtClean="0"/>
              <a:t>collection</a:t>
            </a:r>
            <a:r>
              <a:rPr lang="en-US" dirty="0" smtClean="0"/>
              <a:t>, and </a:t>
            </a:r>
            <a:r>
              <a:rPr lang="en-US" u="sng" dirty="0" smtClean="0"/>
              <a:t>storage</a:t>
            </a:r>
            <a:r>
              <a:rPr lang="en-US" dirty="0" smtClean="0"/>
              <a:t> of data from basic business transactions</a:t>
            </a:r>
          </a:p>
          <a:p>
            <a:r>
              <a:rPr lang="en-US" dirty="0" smtClean="0"/>
              <a:t>Requirements for TPS:</a:t>
            </a:r>
          </a:p>
          <a:p>
            <a:pPr lvl="1"/>
            <a:r>
              <a:rPr lang="en-US" dirty="0"/>
              <a:t>Accuracy</a:t>
            </a:r>
          </a:p>
          <a:p>
            <a:pPr lvl="1"/>
            <a:r>
              <a:rPr lang="en-US" dirty="0" smtClean="0"/>
              <a:t>Efficiency (large volume)</a:t>
            </a:r>
          </a:p>
          <a:p>
            <a:pPr lvl="2"/>
            <a:r>
              <a:rPr lang="en-US" dirty="0" smtClean="0"/>
              <a:t>Source data automation</a:t>
            </a:r>
          </a:p>
          <a:p>
            <a:pPr lvl="1"/>
            <a:r>
              <a:rPr lang="en-US" dirty="0" smtClean="0"/>
              <a:t>Capacity (peak processing demand)</a:t>
            </a:r>
          </a:p>
          <a:p>
            <a:pPr lvl="1"/>
            <a:r>
              <a:rPr lang="en-US" dirty="0" err="1" smtClean="0"/>
              <a:t>Reversability</a:t>
            </a:r>
            <a:r>
              <a:rPr lang="en-US" dirty="0" smtClean="0"/>
              <a:t> (returns; error correction</a:t>
            </a:r>
          </a:p>
          <a:p>
            <a:pPr lvl="1"/>
            <a:r>
              <a:rPr lang="en-US" dirty="0" smtClean="0"/>
              <a:t>Reliability (against errors &amp; downtime)</a:t>
            </a:r>
          </a:p>
          <a:p>
            <a:pPr lvl="1"/>
            <a:r>
              <a:rPr lang="en-US" dirty="0" smtClean="0"/>
              <a:t>Security</a:t>
            </a:r>
          </a:p>
        </p:txBody>
      </p:sp>
      <p:sp>
        <p:nvSpPr>
          <p:cNvPr id="5" name="Rounded Rectangular Callout 4"/>
          <p:cNvSpPr/>
          <p:nvPr/>
        </p:nvSpPr>
        <p:spPr>
          <a:xfrm>
            <a:off x="6477000" y="2743200"/>
            <a:ext cx="2286000" cy="1524000"/>
          </a:xfrm>
          <a:prstGeom prst="wedgeRoundRectCallout">
            <a:avLst>
              <a:gd name="adj1" fmla="val -79310"/>
              <a:gd name="adj2" fmla="val 388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Narrow" panose="020B0606020202030204" pitchFamily="34" charset="0"/>
              </a:rPr>
              <a:t>Batch vs Online processing</a:t>
            </a:r>
            <a:endParaRPr lang="en-US" sz="3200" dirty="0">
              <a:latin typeface="Arial Narrow" panose="020B0606020202030204" pitchFamily="34" charset="0"/>
            </a:endParaRPr>
          </a:p>
        </p:txBody>
      </p:sp>
    </p:spTree>
    <p:extLst>
      <p:ext uri="{BB962C8B-B14F-4D97-AF65-F5344CB8AC3E}">
        <p14:creationId xmlns:p14="http://schemas.microsoft.com/office/powerpoint/2010/main" val="2108564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a:bodyPr>
          <a:lstStyle/>
          <a:p>
            <a:r>
              <a:rPr lang="en-US" dirty="0" smtClean="0"/>
              <a:t>Figure 11.1: How TPS Manage Data</a:t>
            </a:r>
            <a:endParaRPr lang="en-US" dirty="0"/>
          </a:p>
        </p:txBody>
      </p:sp>
      <p:pic>
        <p:nvPicPr>
          <p:cNvPr id="205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0551" y="2514600"/>
            <a:ext cx="9133449" cy="321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93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Functional Area Information Systems</a:t>
            </a:r>
            <a:endParaRPr lang="en-US" dirty="0"/>
          </a:p>
        </p:txBody>
      </p:sp>
      <p:sp>
        <p:nvSpPr>
          <p:cNvPr id="5" name="Text Placeholder 4"/>
          <p:cNvSpPr>
            <a:spLocks noGrp="1"/>
          </p:cNvSpPr>
          <p:nvPr>
            <p:ph type="body" sz="quarter" idx="14"/>
          </p:nvPr>
        </p:nvSpPr>
        <p:spPr/>
        <p:txBody>
          <a:bodyPr/>
          <a:lstStyle/>
          <a:p>
            <a:r>
              <a:rPr lang="en-US" dirty="0" smtClean="0"/>
              <a:t>11.2</a:t>
            </a:r>
            <a:endParaRPr lang="en-US" dirty="0"/>
          </a:p>
        </p:txBody>
      </p:sp>
      <p:sp>
        <p:nvSpPr>
          <p:cNvPr id="6" name="Content Placeholder 5"/>
          <p:cNvSpPr>
            <a:spLocks noGrp="1"/>
          </p:cNvSpPr>
          <p:nvPr>
            <p:ph sz="quarter" idx="15"/>
          </p:nvPr>
        </p:nvSpPr>
        <p:spPr>
          <a:xfrm>
            <a:off x="1066800" y="2133600"/>
            <a:ext cx="7543800" cy="4114800"/>
          </a:xfrm>
        </p:spPr>
        <p:txBody>
          <a:bodyPr>
            <a:normAutofit fontScale="92500" lnSpcReduction="10000"/>
          </a:bodyPr>
          <a:lstStyle/>
          <a:p>
            <a:r>
              <a:rPr lang="en-US" dirty="0" smtClean="0"/>
              <a:t>IS for Accounting and Finance</a:t>
            </a:r>
          </a:p>
          <a:p>
            <a:r>
              <a:rPr lang="en-US" dirty="0" smtClean="0"/>
              <a:t>IS for Marketing</a:t>
            </a:r>
          </a:p>
          <a:p>
            <a:r>
              <a:rPr lang="en-US" dirty="0" smtClean="0"/>
              <a:t>IS for Production/Operations Management</a:t>
            </a:r>
          </a:p>
          <a:p>
            <a:r>
              <a:rPr lang="en-US" dirty="0" smtClean="0"/>
              <a:t>IS for Human Resource Management</a:t>
            </a:r>
          </a:p>
          <a:p>
            <a:endParaRPr lang="en-US" dirty="0" smtClean="0"/>
          </a:p>
          <a:p>
            <a:r>
              <a:rPr lang="en-US" dirty="0" smtClean="0"/>
              <a:t>Reports</a:t>
            </a:r>
          </a:p>
          <a:p>
            <a:endParaRPr lang="en-US" dirty="0" smtClean="0"/>
          </a:p>
          <a:p>
            <a:endParaRPr lang="en-US" dirty="0"/>
          </a:p>
        </p:txBody>
      </p:sp>
    </p:spTree>
    <p:extLst>
      <p:ext uri="{BB962C8B-B14F-4D97-AF65-F5344CB8AC3E}">
        <p14:creationId xmlns:p14="http://schemas.microsoft.com/office/powerpoint/2010/main" val="2965566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10000"/>
          </a:bodyPr>
          <a:lstStyle/>
          <a:p>
            <a:r>
              <a:rPr lang="en-US" b="1" dirty="0"/>
              <a:t>Functional Area Information System (FAIS</a:t>
            </a:r>
            <a:r>
              <a:rPr lang="en-US" b="1" dirty="0" smtClean="0"/>
              <a:t>)</a:t>
            </a:r>
            <a:endParaRPr lang="en-US" dirty="0"/>
          </a:p>
        </p:txBody>
      </p:sp>
      <p:sp>
        <p:nvSpPr>
          <p:cNvPr id="6" name="Content Placeholder 5"/>
          <p:cNvSpPr>
            <a:spLocks noGrp="1"/>
          </p:cNvSpPr>
          <p:nvPr>
            <p:ph sz="quarter" idx="15"/>
          </p:nvPr>
        </p:nvSpPr>
        <p:spPr>
          <a:xfrm>
            <a:off x="228600" y="1464212"/>
            <a:ext cx="8610600" cy="5241388"/>
          </a:xfrm>
        </p:spPr>
        <p:txBody>
          <a:bodyPr>
            <a:normAutofit fontScale="77500" lnSpcReduction="20000"/>
          </a:bodyPr>
          <a:lstStyle/>
          <a:p>
            <a:r>
              <a:rPr lang="en-US" dirty="0" smtClean="0"/>
              <a:t>Supports </a:t>
            </a:r>
            <a:r>
              <a:rPr lang="en-US" dirty="0"/>
              <a:t>a functional area by increasing its internal effectiveness and efficiency. Typically found for:</a:t>
            </a:r>
          </a:p>
          <a:p>
            <a:pPr lvl="1"/>
            <a:r>
              <a:rPr lang="en-US" sz="3100" dirty="0"/>
              <a:t>Finance (FIN): provide </a:t>
            </a:r>
            <a:r>
              <a:rPr lang="en-US" sz="3100" dirty="0" smtClean="0"/>
              <a:t>access </a:t>
            </a:r>
            <a:r>
              <a:rPr lang="en-US" sz="3100" dirty="0"/>
              <a:t>to stock, investment and capital spending information.</a:t>
            </a:r>
          </a:p>
          <a:p>
            <a:pPr lvl="1"/>
            <a:r>
              <a:rPr lang="en-US" sz="3100" dirty="0"/>
              <a:t>Accounting (ACC): </a:t>
            </a:r>
            <a:r>
              <a:rPr lang="en-US" sz="3100" dirty="0" smtClean="0"/>
              <a:t>more </a:t>
            </a:r>
            <a:r>
              <a:rPr lang="en-US" sz="3100" dirty="0"/>
              <a:t>related to invoicing, payroll, receivables.</a:t>
            </a:r>
          </a:p>
          <a:p>
            <a:pPr lvl="1"/>
            <a:r>
              <a:rPr lang="en-US" sz="3100" dirty="0"/>
              <a:t>Marketing (MKT): pricing, distribution, promotional, and information by customer and salesperson.</a:t>
            </a:r>
          </a:p>
          <a:p>
            <a:pPr lvl="1"/>
            <a:r>
              <a:rPr lang="en-US" sz="3100" dirty="0"/>
              <a:t>Operations (OPS): regular reports on production, </a:t>
            </a:r>
            <a:r>
              <a:rPr lang="en-US" sz="3100" dirty="0" smtClean="0"/>
              <a:t>quality</a:t>
            </a:r>
            <a:r>
              <a:rPr lang="en-US" sz="3100" dirty="0"/>
              <a:t>, inventory levels. </a:t>
            </a:r>
            <a:r>
              <a:rPr lang="en-US" sz="3100" dirty="0" smtClean="0"/>
              <a:t>Typically </a:t>
            </a:r>
            <a:r>
              <a:rPr lang="en-US" sz="3100" dirty="0"/>
              <a:t>deal with manufacturing, sourcing, and supply chain </a:t>
            </a:r>
            <a:r>
              <a:rPr lang="en-US" sz="3100" dirty="0" smtClean="0"/>
              <a:t>mgmt</a:t>
            </a:r>
            <a:r>
              <a:rPr lang="en-US" sz="3100" dirty="0"/>
              <a:t>.</a:t>
            </a:r>
          </a:p>
          <a:p>
            <a:pPr lvl="1"/>
            <a:r>
              <a:rPr lang="en-US" sz="3100" dirty="0"/>
              <a:t>Human Resources Management (HR): employees, benefits, </a:t>
            </a:r>
            <a:r>
              <a:rPr lang="en-US" sz="3100" dirty="0" err="1"/>
              <a:t>hirings</a:t>
            </a:r>
            <a:r>
              <a:rPr lang="en-US" sz="3100" dirty="0"/>
              <a:t>, etc.</a:t>
            </a:r>
          </a:p>
        </p:txBody>
      </p:sp>
    </p:spTree>
    <p:extLst>
      <p:ext uri="{BB962C8B-B14F-4D97-AF65-F5344CB8AC3E}">
        <p14:creationId xmlns:p14="http://schemas.microsoft.com/office/powerpoint/2010/main" val="2027847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27703</TotalTime>
  <Words>2745</Words>
  <Application>Microsoft Office PowerPoint</Application>
  <PresentationFormat>On-screen Show (4:3)</PresentationFormat>
  <Paragraphs>299</Paragraphs>
  <Slides>45</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Adobe Fan Heiti Std B</vt:lpstr>
      <vt:lpstr>SimSun</vt:lpstr>
      <vt:lpstr>Arial</vt:lpstr>
      <vt:lpstr>Arial Narrow</vt:lpstr>
      <vt:lpstr>Calibri</vt:lpstr>
      <vt:lpstr>Century Gothic</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Information Systems Outputs</vt:lpstr>
      <vt:lpstr>PowerPoint Presentation</vt:lpstr>
      <vt:lpstr>Drill down example:</vt:lpstr>
      <vt:lpstr>Drill down example</vt:lpstr>
      <vt:lpstr>PowerPoint Presentation</vt:lpstr>
      <vt:lpstr>Drill down example</vt:lpstr>
      <vt:lpstr>Key Indicator Report Example</vt:lpstr>
      <vt:lpstr>Exception Report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815</cp:revision>
  <cp:lastPrinted>2015-11-10T06:55:49Z</cp:lastPrinted>
  <dcterms:created xsi:type="dcterms:W3CDTF">2013-08-07T23:49:12Z</dcterms:created>
  <dcterms:modified xsi:type="dcterms:W3CDTF">2017-11-28T08:11:40Z</dcterms:modified>
</cp:coreProperties>
</file>