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80" r:id="rId2"/>
    <p:sldId id="355" r:id="rId3"/>
    <p:sldId id="356" r:id="rId4"/>
    <p:sldId id="357" r:id="rId5"/>
    <p:sldId id="358" r:id="rId6"/>
    <p:sldId id="396" r:id="rId7"/>
    <p:sldId id="359" r:id="rId8"/>
    <p:sldId id="360" r:id="rId9"/>
    <p:sldId id="384" r:id="rId10"/>
    <p:sldId id="361" r:id="rId11"/>
    <p:sldId id="362" r:id="rId12"/>
    <p:sldId id="363" r:id="rId13"/>
    <p:sldId id="364" r:id="rId14"/>
    <p:sldId id="365" r:id="rId15"/>
    <p:sldId id="385" r:id="rId16"/>
    <p:sldId id="392" r:id="rId17"/>
    <p:sldId id="366" r:id="rId18"/>
    <p:sldId id="367" r:id="rId19"/>
    <p:sldId id="368" r:id="rId20"/>
    <p:sldId id="369" r:id="rId21"/>
    <p:sldId id="370" r:id="rId22"/>
    <p:sldId id="371" r:id="rId23"/>
    <p:sldId id="372" r:id="rId24"/>
    <p:sldId id="393" r:id="rId25"/>
    <p:sldId id="394" r:id="rId26"/>
    <p:sldId id="386" r:id="rId27"/>
    <p:sldId id="387" r:id="rId28"/>
    <p:sldId id="373" r:id="rId29"/>
    <p:sldId id="374" r:id="rId30"/>
    <p:sldId id="375" r:id="rId31"/>
    <p:sldId id="388" r:id="rId32"/>
    <p:sldId id="389" r:id="rId33"/>
    <p:sldId id="390" r:id="rId34"/>
    <p:sldId id="376" r:id="rId35"/>
    <p:sldId id="377" r:id="rId36"/>
    <p:sldId id="381" r:id="rId37"/>
    <p:sldId id="382" r:id="rId38"/>
    <p:sldId id="383" r:id="rId39"/>
    <p:sldId id="378" r:id="rId40"/>
    <p:sldId id="395" r:id="rId41"/>
    <p:sldId id="37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a:srgbClr val="9900FF"/>
    <a:srgbClr val="CC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93716" autoAdjust="0"/>
  </p:normalViewPr>
  <p:slideViewPr>
    <p:cSldViewPr>
      <p:cViewPr varScale="1">
        <p:scale>
          <a:sx n="68" d="100"/>
          <a:sy n="68" d="100"/>
        </p:scale>
        <p:origin x="1056" y="72"/>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Management: </a:t>
            </a:r>
            <a:r>
              <a:rPr lang="en-US" sz="1200" b="0" i="0" u="none" strike="noStrike" kern="1200" baseline="0" dirty="0" smtClean="0">
                <a:solidFill>
                  <a:schemeClr val="tx1"/>
                </a:solidFill>
                <a:latin typeface="+mn-lt"/>
                <a:ea typeface="+mn-ea"/>
                <a:cs typeface="+mn-cs"/>
              </a:rPr>
              <a:t>a process by which an organization achieves its goals through the use of resources (people, money, materials, and information).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Three Basic Roles of Managers (</a:t>
            </a:r>
            <a:r>
              <a:rPr lang="en-US" sz="1200" b="1" i="0" u="none" strike="noStrike" kern="1200" baseline="0" dirty="0" err="1" smtClean="0">
                <a:solidFill>
                  <a:schemeClr val="tx1"/>
                </a:solidFill>
                <a:latin typeface="+mn-lt"/>
                <a:ea typeface="+mn-ea"/>
                <a:cs typeface="+mn-cs"/>
              </a:rPr>
              <a:t>Mintzberg</a:t>
            </a:r>
            <a:r>
              <a:rPr lang="en-US" sz="1200" b="1" i="0" u="none" strike="noStrike" kern="1200" baseline="0" dirty="0" smtClean="0">
                <a:solidFill>
                  <a:schemeClr val="tx1"/>
                </a:solidFill>
                <a:latin typeface="+mn-lt"/>
                <a:ea typeface="+mn-ea"/>
                <a:cs typeface="+mn-cs"/>
              </a:rPr>
              <a:t>, 1973):</a:t>
            </a:r>
          </a:p>
          <a:p>
            <a:r>
              <a:rPr lang="en-US" sz="1200" b="0" i="0" u="none" strike="noStrike" kern="1200" baseline="0" dirty="0" smtClean="0">
                <a:solidFill>
                  <a:schemeClr val="tx1"/>
                </a:solidFill>
                <a:latin typeface="+mn-lt"/>
                <a:ea typeface="+mn-ea"/>
                <a:cs typeface="+mn-cs"/>
              </a:rPr>
              <a:t>1. </a:t>
            </a:r>
            <a:r>
              <a:rPr lang="en-US" sz="1200" b="1" i="1" u="none" strike="noStrike" kern="1200" baseline="0" dirty="0" smtClean="0">
                <a:solidFill>
                  <a:schemeClr val="tx1"/>
                </a:solidFill>
                <a:latin typeface="+mn-lt"/>
                <a:ea typeface="+mn-ea"/>
                <a:cs typeface="+mn-cs"/>
              </a:rPr>
              <a:t>Interpersonal roles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 </a:t>
            </a:r>
            <a:r>
              <a:rPr lang="en-US" sz="1200" b="0" i="0" u="none" strike="noStrike" kern="1200" baseline="0" dirty="0" err="1" smtClean="0">
                <a:solidFill>
                  <a:schemeClr val="tx1"/>
                </a:solidFill>
                <a:latin typeface="+mn-lt"/>
                <a:ea typeface="+mn-ea"/>
                <a:cs typeface="+mn-cs"/>
              </a:rPr>
              <a:t>gurehead</a:t>
            </a:r>
            <a:r>
              <a:rPr lang="en-US" sz="1200" b="0" i="0" u="none" strike="noStrike" kern="1200" baseline="0" dirty="0" smtClean="0">
                <a:solidFill>
                  <a:schemeClr val="tx1"/>
                </a:solidFill>
                <a:latin typeface="+mn-lt"/>
                <a:ea typeface="+mn-ea"/>
                <a:cs typeface="+mn-cs"/>
              </a:rPr>
              <a:t>, leader, liaison</a:t>
            </a:r>
          </a:p>
          <a:p>
            <a:r>
              <a:rPr lang="en-US" sz="1200" b="0" i="0" u="none" strike="noStrike" kern="1200" baseline="0" dirty="0" smtClean="0">
                <a:solidFill>
                  <a:schemeClr val="tx1"/>
                </a:solidFill>
                <a:latin typeface="+mn-lt"/>
                <a:ea typeface="+mn-ea"/>
                <a:cs typeface="+mn-cs"/>
              </a:rPr>
              <a:t>2. </a:t>
            </a:r>
            <a:r>
              <a:rPr lang="en-US" sz="1200" b="1" i="1" u="none" strike="noStrike" kern="1200" baseline="0" dirty="0" smtClean="0">
                <a:solidFill>
                  <a:schemeClr val="tx1"/>
                </a:solidFill>
                <a:latin typeface="+mn-lt"/>
                <a:ea typeface="+mn-ea"/>
                <a:cs typeface="+mn-cs"/>
              </a:rPr>
              <a:t>Informational roles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monitor, disseminator, spokesperson, analyzer</a:t>
            </a:r>
          </a:p>
          <a:p>
            <a:r>
              <a:rPr lang="en-US" sz="1200" b="0" i="0" u="none" strike="noStrike" kern="1200" baseline="0" dirty="0" smtClean="0">
                <a:solidFill>
                  <a:schemeClr val="tx1"/>
                </a:solidFill>
                <a:latin typeface="+mn-lt"/>
                <a:ea typeface="+mn-ea"/>
                <a:cs typeface="+mn-cs"/>
              </a:rPr>
              <a:t>3. </a:t>
            </a:r>
            <a:r>
              <a:rPr lang="en-US" sz="1200" b="1" i="1" u="none" strike="noStrike" kern="1200" baseline="0" dirty="0" smtClean="0">
                <a:solidFill>
                  <a:schemeClr val="tx1"/>
                </a:solidFill>
                <a:latin typeface="+mn-lt"/>
                <a:ea typeface="+mn-ea"/>
                <a:cs typeface="+mn-cs"/>
              </a:rPr>
              <a:t>Decisional roles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entrepreneur, disturbance handler, resource allocator, negotiator</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6</a:t>
            </a:fld>
            <a:endParaRPr lang="en-US"/>
          </a:p>
        </p:txBody>
      </p:sp>
    </p:spTree>
    <p:extLst>
      <p:ext uri="{BB962C8B-B14F-4D97-AF65-F5344CB8AC3E}">
        <p14:creationId xmlns:p14="http://schemas.microsoft.com/office/powerpoint/2010/main" val="169606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Online Analytical Processing </a:t>
            </a:r>
            <a:r>
              <a:rPr lang="en-US" sz="1200" b="0" i="0" u="none" strike="noStrike" kern="1200" baseline="0" dirty="0" smtClean="0">
                <a:solidFill>
                  <a:schemeClr val="tx1"/>
                </a:solidFill>
                <a:latin typeface="+mn-lt"/>
                <a:ea typeface="+mn-ea"/>
                <a:cs typeface="+mn-cs"/>
              </a:rPr>
              <a:t>(OLAP - also referred to as </a:t>
            </a:r>
            <a:r>
              <a:rPr lang="en-US" sz="1200" b="1" i="0" u="none" strike="noStrike" kern="1200" baseline="0" dirty="0" smtClean="0">
                <a:solidFill>
                  <a:schemeClr val="tx1"/>
                </a:solidFill>
                <a:latin typeface="+mn-lt"/>
                <a:ea typeface="+mn-ea"/>
                <a:cs typeface="+mn-cs"/>
              </a:rPr>
              <a:t>multidimensional analysis) </a:t>
            </a:r>
            <a:r>
              <a:rPr lang="en-US" sz="1200" b="0" i="0" u="none" strike="noStrike" kern="1200" baseline="0" dirty="0" smtClean="0">
                <a:solidFill>
                  <a:schemeClr val="tx1"/>
                </a:solidFill>
                <a:latin typeface="+mn-lt"/>
                <a:ea typeface="+mn-ea"/>
                <a:cs typeface="+mn-cs"/>
              </a:rPr>
              <a:t>capabilities. OLAP involves “slicing and dicing” data stored in a dimensional format, drilling down in the data to greater detail, and aggregating the data.</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401606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 Mining: </a:t>
            </a:r>
            <a:r>
              <a:rPr lang="en-US" dirty="0" smtClean="0"/>
              <a:t>the process of searching for valuable business information in a large database, data warehouse, or data mart. </a:t>
            </a:r>
          </a:p>
          <a:p>
            <a:r>
              <a:rPr lang="en-US" b="1" dirty="0" smtClean="0"/>
              <a:t>Data Mining Can Perform Two Basic Operations:</a:t>
            </a:r>
          </a:p>
          <a:p>
            <a:r>
              <a:rPr lang="en-US" dirty="0" smtClean="0"/>
              <a:t>(1) predicting trends and behaviors</a:t>
            </a:r>
          </a:p>
          <a:p>
            <a:r>
              <a:rPr lang="en-US" dirty="0" smtClean="0"/>
              <a:t>(2) identifying previously unknown patterns.</a:t>
            </a:r>
          </a:p>
          <a:p>
            <a:r>
              <a:rPr lang="en-US" dirty="0" smtClean="0"/>
              <a:t>Beer and diaper: </a:t>
            </a:r>
            <a:r>
              <a:rPr lang="en-US" sz="1200" b="0" i="0" kern="1200" dirty="0" smtClean="0">
                <a:solidFill>
                  <a:schemeClr val="tx1"/>
                </a:solidFill>
                <a:effectLst/>
                <a:latin typeface="+mn-lt"/>
                <a:ea typeface="+mn-ea"/>
                <a:cs typeface="+mn-cs"/>
              </a:rPr>
              <a:t>Osco Drug stores - 1.2 million baskets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22</a:t>
            </a:fld>
            <a:endParaRPr lang="en-US"/>
          </a:p>
        </p:txBody>
      </p:sp>
    </p:spTree>
    <p:extLst>
      <p:ext uri="{BB962C8B-B14F-4D97-AF65-F5344CB8AC3E}">
        <p14:creationId xmlns:p14="http://schemas.microsoft.com/office/powerpoint/2010/main" val="216637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Decision support systems (DSSs): </a:t>
            </a:r>
            <a:r>
              <a:rPr lang="en-US" dirty="0" smtClean="0"/>
              <a:t>combine models and data to analyze </a:t>
            </a:r>
            <a:r>
              <a:rPr lang="en-US" dirty="0" err="1" smtClean="0"/>
              <a:t>semistructured</a:t>
            </a:r>
            <a:r>
              <a:rPr lang="en-US" dirty="0" smtClean="0"/>
              <a:t> problems and some unstructured problems that involve extensive user involvement. Models are simplified representations, or abstractions, of reality.</a:t>
            </a:r>
          </a:p>
          <a:p>
            <a:r>
              <a:rPr lang="en-US" b="1" dirty="0" smtClean="0"/>
              <a:t>Sensitivity Analysis: </a:t>
            </a:r>
            <a:r>
              <a:rPr lang="en-US" dirty="0" smtClean="0"/>
              <a:t>Sensitivity analysis is the study of the impact that changes in one or more parts of a decision-making model have on other parts.</a:t>
            </a:r>
          </a:p>
          <a:p>
            <a:r>
              <a:rPr lang="en-US" b="1" dirty="0" smtClean="0"/>
              <a:t>What–If Analysis: </a:t>
            </a:r>
            <a:r>
              <a:rPr lang="en-US" dirty="0" smtClean="0"/>
              <a:t>A model builder must make predictions and assumptions regarding the input data, many of which are based on the assessment of uncertain futures. The results depend on the accuracy of these assumptions, which can be highly subjective.</a:t>
            </a:r>
          </a:p>
          <a:p>
            <a:r>
              <a:rPr lang="en-US" b="1" dirty="0" smtClean="0"/>
              <a:t>Goal-Seeking Analysis: </a:t>
            </a:r>
            <a:r>
              <a:rPr lang="en-US" dirty="0" smtClean="0"/>
              <a:t>represents a “backward” solution approach. It attempts to calculate the value of the inputs necessary to achieve a desired level of output.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70347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Decision support systems (DSSs)</a:t>
            </a:r>
            <a:r>
              <a:rPr lang="en-US" altLang="en-US" smtClean="0">
                <a:latin typeface="Arial" panose="020B0604020202020204" pitchFamily="34" charset="0"/>
              </a:rPr>
              <a:t> are computer-based information systems that </a:t>
            </a:r>
          </a:p>
          <a:p>
            <a:r>
              <a:rPr lang="en-US" altLang="en-US" smtClean="0">
                <a:latin typeface="Arial" panose="020B0604020202020204" pitchFamily="34" charset="0"/>
              </a:rPr>
              <a:t>     combine models and data in an attempt to solve semistructured and some unstructured </a:t>
            </a:r>
          </a:p>
          <a:p>
            <a:r>
              <a:rPr lang="en-US" altLang="en-US" smtClean="0">
                <a:latin typeface="Arial" panose="020B0604020202020204" pitchFamily="34" charset="0"/>
              </a:rPr>
              <a:t>     problems with extensive user involvement.</a:t>
            </a:r>
          </a:p>
          <a:p>
            <a:pPr eaLnBrk="1" hangingPunct="1"/>
            <a:r>
              <a:rPr lang="en-US" altLang="en-US" b="1" smtClean="0">
                <a:latin typeface="Arial" panose="020B0604020202020204" pitchFamily="34" charset="0"/>
              </a:rPr>
              <a:t>Sensitivity analysis </a:t>
            </a:r>
            <a:r>
              <a:rPr lang="en-US" altLang="en-US" smtClean="0">
                <a:latin typeface="Arial" panose="020B0604020202020204" pitchFamily="34" charset="0"/>
              </a:rPr>
              <a:t>is the study of the impact that changes in one (or more) parts of a model </a:t>
            </a:r>
          </a:p>
          <a:p>
            <a:pPr eaLnBrk="1" hangingPunct="1"/>
            <a:r>
              <a:rPr lang="en-US" altLang="en-US" smtClean="0">
                <a:latin typeface="Arial" panose="020B0604020202020204" pitchFamily="34" charset="0"/>
              </a:rPr>
              <a:t>     have on other parts.</a:t>
            </a:r>
          </a:p>
          <a:p>
            <a:pPr eaLnBrk="1" hangingPunct="1"/>
            <a:r>
              <a:rPr lang="en-US" altLang="en-US" b="1" smtClean="0">
                <a:latin typeface="Arial" panose="020B0604020202020204" pitchFamily="34" charset="0"/>
              </a:rPr>
              <a:t>What-if analysis</a:t>
            </a:r>
            <a:r>
              <a:rPr lang="en-US" altLang="en-US" smtClean="0">
                <a:latin typeface="Arial" panose="020B0604020202020204" pitchFamily="34" charset="0"/>
              </a:rPr>
              <a:t> is the study of the impact of a change in the assumptions (input data) on the </a:t>
            </a:r>
          </a:p>
          <a:p>
            <a:pPr eaLnBrk="1" hangingPunct="1"/>
            <a:r>
              <a:rPr lang="en-US" altLang="en-US" smtClean="0">
                <a:latin typeface="Arial" panose="020B0604020202020204" pitchFamily="34" charset="0"/>
              </a:rPr>
              <a:t>     proposed solution.</a:t>
            </a:r>
          </a:p>
          <a:p>
            <a:pPr eaLnBrk="1" hangingPunct="1"/>
            <a:r>
              <a:rPr lang="en-US" altLang="en-US" b="1" smtClean="0">
                <a:latin typeface="Arial" panose="020B0604020202020204" pitchFamily="34" charset="0"/>
              </a:rPr>
              <a:t>Goal-seeking analysis</a:t>
            </a:r>
            <a:r>
              <a:rPr lang="en-US" altLang="en-US" smtClean="0">
                <a:latin typeface="Arial" panose="020B0604020202020204" pitchFamily="34" charset="0"/>
              </a:rPr>
              <a:t> is the study that attempts to find the value of the inputs necessary to </a:t>
            </a:r>
          </a:p>
          <a:p>
            <a:pPr eaLnBrk="1" hangingPunct="1"/>
            <a:r>
              <a:rPr lang="en-US" altLang="en-US" smtClean="0">
                <a:latin typeface="Arial" panose="020B0604020202020204" pitchFamily="34" charset="0"/>
              </a:rPr>
              <a:t>     achieve a desired level of output.</a:t>
            </a:r>
            <a:endParaRPr lang="en-US" altLang="en-US" b="1" smtClean="0">
              <a:latin typeface="Arial" panose="020B0604020202020204" pitchFamily="34" charset="0"/>
            </a:endParaRPr>
          </a:p>
          <a:p>
            <a:pP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F7AB37-D6DC-4372-A78D-6A958EEDB0D9}" type="slidenum">
              <a:rPr lang="en-US" altLang="en-US"/>
              <a:pPr eaLnBrk="1" hangingPunct="1"/>
              <a:t>24</a:t>
            </a:fld>
            <a:endParaRPr lang="en-US" altLang="en-US"/>
          </a:p>
        </p:txBody>
      </p:sp>
    </p:spTree>
    <p:extLst>
      <p:ext uri="{BB962C8B-B14F-4D97-AF65-F5344CB8AC3E}">
        <p14:creationId xmlns:p14="http://schemas.microsoft.com/office/powerpoint/2010/main" val="250612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1B42E2-48FB-458D-9EFA-FBB771875D34}" type="slidenum">
              <a:rPr lang="en-US" altLang="en-US"/>
              <a:pPr eaLnBrk="1" hangingPunct="1"/>
              <a:t>25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mtClean="0"/>
          </a:p>
        </p:txBody>
      </p:sp>
    </p:spTree>
    <p:extLst>
      <p:ext uri="{BB962C8B-B14F-4D97-AF65-F5344CB8AC3E}">
        <p14:creationId xmlns:p14="http://schemas.microsoft.com/office/powerpoint/2010/main" val="30291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2525" y="692150"/>
            <a:ext cx="4552950" cy="3416300"/>
          </a:xfrm>
          <a:ln/>
        </p:spPr>
      </p:sp>
      <p:sp>
        <p:nvSpPr>
          <p:cNvPr id="501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163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9742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Dashboard: </a:t>
            </a:r>
            <a:r>
              <a:rPr lang="en-US" sz="1200" b="0" i="0" u="none" strike="noStrike" kern="1200" baseline="0" dirty="0" smtClean="0">
                <a:solidFill>
                  <a:schemeClr val="tx1"/>
                </a:solidFill>
                <a:latin typeface="+mn-lt"/>
                <a:ea typeface="+mn-ea"/>
                <a:cs typeface="+mn-cs"/>
              </a:rPr>
              <a:t>provides easy access to timely information and direct access to management reports. They evolved from executive information systems, which were information systems designed specifically for the information needs of top executives</a:t>
            </a:r>
          </a:p>
          <a:p>
            <a:r>
              <a:rPr lang="en-US" b="1" dirty="0" smtClean="0"/>
              <a:t>Data Visualization: </a:t>
            </a:r>
            <a:r>
              <a:rPr lang="en-US" dirty="0" smtClean="0"/>
              <a:t>data presented to users in visual formats such as text, graphics, and tables following data processing. Data Visualization makes IT applications more attractive and understandable to users.</a:t>
            </a:r>
          </a:p>
          <a:p>
            <a:r>
              <a:rPr lang="en-US" b="1" dirty="0" smtClean="0"/>
              <a:t>Real-Time</a:t>
            </a:r>
            <a:r>
              <a:rPr lang="en-US" b="1" baseline="0" dirty="0" smtClean="0"/>
              <a:t> Business Intelligence: </a:t>
            </a:r>
            <a:r>
              <a:rPr lang="en-US" baseline="0" dirty="0" smtClean="0"/>
              <a:t>includes the use of real time data for analysis as it is created rather than using historical data for analysis.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115471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Geographic Information System (GIS): </a:t>
            </a:r>
            <a:r>
              <a:rPr lang="en-US" sz="1200" b="0" i="0" u="none" strike="noStrike" kern="1200" baseline="0" dirty="0" smtClean="0">
                <a:solidFill>
                  <a:schemeClr val="tx1"/>
                </a:solidFill>
                <a:latin typeface="+mn-lt"/>
                <a:ea typeface="+mn-ea"/>
                <a:cs typeface="+mn-cs"/>
              </a:rPr>
              <a:t>a computer-based system for capturing, integrating, manipulating, and displaying data using digitized maps. Its most distinguishing characteristic is that every record or digital object has an identified geographical location.</a:t>
            </a:r>
          </a:p>
          <a:p>
            <a:r>
              <a:rPr lang="en-US" sz="1200" b="1" i="0" u="none" strike="noStrike" kern="1200" baseline="0" dirty="0" smtClean="0">
                <a:solidFill>
                  <a:schemeClr val="tx1"/>
                </a:solidFill>
                <a:latin typeface="+mn-lt"/>
                <a:ea typeface="+mn-ea"/>
                <a:cs typeface="+mn-cs"/>
              </a:rPr>
              <a:t>Reality Mining: </a:t>
            </a:r>
            <a:r>
              <a:rPr lang="en-US" sz="1200" b="0" i="0" u="none" strike="noStrike" kern="1200" baseline="0" dirty="0" smtClean="0">
                <a:solidFill>
                  <a:schemeClr val="tx1"/>
                </a:solidFill>
                <a:latin typeface="+mn-lt"/>
                <a:ea typeface="+mn-ea"/>
                <a:cs typeface="+mn-cs"/>
              </a:rPr>
              <a:t>Graphical Information Systems (GIS) and Geographic Positioning Systems (GPS) together to produce an interesting new type of technology which allows analysts to extract information from the usage patterns of mobile phones and other wireless devices.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14054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Management: </a:t>
            </a:r>
            <a:r>
              <a:rPr lang="en-US" sz="1200" b="0" i="0" u="none" strike="noStrike" kern="1200" baseline="0" dirty="0" smtClean="0">
                <a:solidFill>
                  <a:schemeClr val="tx1"/>
                </a:solidFill>
                <a:latin typeface="+mn-lt"/>
                <a:ea typeface="+mn-ea"/>
                <a:cs typeface="+mn-cs"/>
              </a:rPr>
              <a:t>a process by which an organization achieves its goals through the use of resources (people, money, materials, and information).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Three Basic Roles of Managers (</a:t>
            </a:r>
            <a:r>
              <a:rPr lang="en-US" sz="1200" b="1" i="0" u="none" strike="noStrike" kern="1200" baseline="0" dirty="0" err="1" smtClean="0">
                <a:solidFill>
                  <a:schemeClr val="tx1"/>
                </a:solidFill>
                <a:latin typeface="+mn-lt"/>
                <a:ea typeface="+mn-ea"/>
                <a:cs typeface="+mn-cs"/>
              </a:rPr>
              <a:t>Mintzberg</a:t>
            </a:r>
            <a:r>
              <a:rPr lang="en-US" sz="1200" b="1" i="0" u="none" strike="noStrike" kern="1200" baseline="0" dirty="0" smtClean="0">
                <a:solidFill>
                  <a:schemeClr val="tx1"/>
                </a:solidFill>
                <a:latin typeface="+mn-lt"/>
                <a:ea typeface="+mn-ea"/>
                <a:cs typeface="+mn-cs"/>
              </a:rPr>
              <a:t>, 1973):</a:t>
            </a:r>
          </a:p>
          <a:p>
            <a:r>
              <a:rPr lang="en-US" sz="1200" b="0" i="0" u="none" strike="noStrike" kern="1200" baseline="0" dirty="0" smtClean="0">
                <a:solidFill>
                  <a:schemeClr val="tx1"/>
                </a:solidFill>
                <a:latin typeface="+mn-lt"/>
                <a:ea typeface="+mn-ea"/>
                <a:cs typeface="+mn-cs"/>
              </a:rPr>
              <a:t>1. </a:t>
            </a:r>
            <a:r>
              <a:rPr lang="en-US" sz="1200" b="1" i="1" u="none" strike="noStrike" kern="1200" baseline="0" dirty="0" smtClean="0">
                <a:solidFill>
                  <a:schemeClr val="tx1"/>
                </a:solidFill>
                <a:latin typeface="+mn-lt"/>
                <a:ea typeface="+mn-ea"/>
                <a:cs typeface="+mn-cs"/>
              </a:rPr>
              <a:t>Interpersonal roles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 </a:t>
            </a:r>
            <a:r>
              <a:rPr lang="en-US" sz="1200" b="0" i="0" u="none" strike="noStrike" kern="1200" baseline="0" dirty="0" err="1" smtClean="0">
                <a:solidFill>
                  <a:schemeClr val="tx1"/>
                </a:solidFill>
                <a:latin typeface="+mn-lt"/>
                <a:ea typeface="+mn-ea"/>
                <a:cs typeface="+mn-cs"/>
              </a:rPr>
              <a:t>gurehead</a:t>
            </a:r>
            <a:r>
              <a:rPr lang="en-US" sz="1200" b="0" i="0" u="none" strike="noStrike" kern="1200" baseline="0" dirty="0" smtClean="0">
                <a:solidFill>
                  <a:schemeClr val="tx1"/>
                </a:solidFill>
                <a:latin typeface="+mn-lt"/>
                <a:ea typeface="+mn-ea"/>
                <a:cs typeface="+mn-cs"/>
              </a:rPr>
              <a:t>, leader, liaison</a:t>
            </a:r>
          </a:p>
          <a:p>
            <a:r>
              <a:rPr lang="en-US" sz="1200" b="0" i="0" u="none" strike="noStrike" kern="1200" baseline="0" dirty="0" smtClean="0">
                <a:solidFill>
                  <a:schemeClr val="tx1"/>
                </a:solidFill>
                <a:latin typeface="+mn-lt"/>
                <a:ea typeface="+mn-ea"/>
                <a:cs typeface="+mn-cs"/>
              </a:rPr>
              <a:t>2. </a:t>
            </a:r>
            <a:r>
              <a:rPr lang="en-US" sz="1200" b="1" i="1" u="none" strike="noStrike" kern="1200" baseline="0" dirty="0" smtClean="0">
                <a:solidFill>
                  <a:schemeClr val="tx1"/>
                </a:solidFill>
                <a:latin typeface="+mn-lt"/>
                <a:ea typeface="+mn-ea"/>
                <a:cs typeface="+mn-cs"/>
              </a:rPr>
              <a:t>Informational roles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monitor, disseminator, spokesperson, analyzer</a:t>
            </a:r>
          </a:p>
          <a:p>
            <a:r>
              <a:rPr lang="en-US" sz="1200" b="0" i="0" u="none" strike="noStrike" kern="1200" baseline="0" dirty="0" smtClean="0">
                <a:solidFill>
                  <a:schemeClr val="tx1"/>
                </a:solidFill>
                <a:latin typeface="+mn-lt"/>
                <a:ea typeface="+mn-ea"/>
                <a:cs typeface="+mn-cs"/>
              </a:rPr>
              <a:t>3. </a:t>
            </a:r>
            <a:r>
              <a:rPr lang="en-US" sz="1200" b="1" i="1" u="none" strike="noStrike" kern="1200" baseline="0" dirty="0" smtClean="0">
                <a:solidFill>
                  <a:schemeClr val="tx1"/>
                </a:solidFill>
                <a:latin typeface="+mn-lt"/>
                <a:ea typeface="+mn-ea"/>
                <a:cs typeface="+mn-cs"/>
              </a:rPr>
              <a:t>Decisional roles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entrepreneur, disturbance handler, resource allocator, negotiator</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334508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6233F-A130-48EC-A652-72D920B0B60F}" type="slidenum">
              <a:rPr lang="en-US" altLang="en-US"/>
              <a:pPr eaLnBrk="1" hangingPunct="1"/>
              <a:t>9</a:t>
            </a:fld>
            <a:endParaRPr lang="en-US" altLang="en-US"/>
          </a:p>
        </p:txBody>
      </p:sp>
    </p:spTree>
    <p:extLst>
      <p:ext uri="{BB962C8B-B14F-4D97-AF65-F5344CB8AC3E}">
        <p14:creationId xmlns:p14="http://schemas.microsoft.com/office/powerpoint/2010/main" val="148095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Decision: </a:t>
            </a:r>
            <a:r>
              <a:rPr lang="en-US" sz="1200" b="0" i="0" u="none" strike="noStrike" kern="1200" baseline="0" dirty="0" smtClean="0">
                <a:solidFill>
                  <a:schemeClr val="tx1"/>
                </a:solidFill>
                <a:latin typeface="+mn-lt"/>
                <a:ea typeface="+mn-ea"/>
                <a:cs typeface="+mn-cs"/>
              </a:rPr>
              <a:t>a choice among two or more alternatives that individuals and groups make. Decisions are diverse and are made continuously.</a:t>
            </a:r>
          </a:p>
          <a:p>
            <a:r>
              <a:rPr lang="en-US" sz="1200" b="1" i="0" u="none" strike="noStrike" kern="1200" baseline="0" dirty="0" smtClean="0">
                <a:solidFill>
                  <a:schemeClr val="tx1"/>
                </a:solidFill>
                <a:latin typeface="+mn-lt"/>
                <a:ea typeface="+mn-ea"/>
                <a:cs typeface="+mn-cs"/>
              </a:rPr>
              <a:t>Phases of the Decision Making Process:</a:t>
            </a:r>
          </a:p>
          <a:p>
            <a:r>
              <a:rPr lang="en-US" b="1" dirty="0" smtClean="0"/>
              <a:t>Intelligence Phase: </a:t>
            </a:r>
            <a:r>
              <a:rPr lang="en-US" dirty="0" smtClean="0"/>
              <a:t>managers examine a situation and then identify and </a:t>
            </a:r>
            <a:r>
              <a:rPr lang="en-US" dirty="0" err="1" smtClean="0"/>
              <a:t>defi</a:t>
            </a:r>
            <a:r>
              <a:rPr lang="en-US" dirty="0" smtClean="0"/>
              <a:t> ne the problem or opportunity.</a:t>
            </a:r>
          </a:p>
          <a:p>
            <a:r>
              <a:rPr lang="en-US" b="1" dirty="0" smtClean="0"/>
              <a:t>Design Phase: </a:t>
            </a:r>
            <a:r>
              <a:rPr lang="en-US" dirty="0" smtClean="0"/>
              <a:t>decision makers construct a model for addressing the situation. They perform this task by making assumptions that simplify reality and by expressing the relationships among all of the relevant variables. Managers then validate the model by using test data. Finally, decision makers set criteria for evaluating all of the potential solutions that are proposed.</a:t>
            </a:r>
          </a:p>
          <a:p>
            <a:r>
              <a:rPr lang="en-US" b="1" dirty="0" smtClean="0"/>
              <a:t>Choice Phase: </a:t>
            </a:r>
            <a:r>
              <a:rPr lang="en-US" dirty="0" smtClean="0"/>
              <a:t>involves selecting a solution or course of action that seems best suited to resolve the problem. </a:t>
            </a:r>
            <a:r>
              <a:rPr lang="en-US" dirty="0" err="1" smtClean="0"/>
              <a:t>Th</a:t>
            </a:r>
            <a:r>
              <a:rPr lang="en-US" dirty="0" smtClean="0"/>
              <a:t> is solution (the decision) is then implemented.</a:t>
            </a:r>
          </a:p>
          <a:p>
            <a:r>
              <a:rPr lang="en-US" b="1" dirty="0" smtClean="0"/>
              <a:t>Implementation Phase: </a:t>
            </a:r>
            <a:r>
              <a:rPr lang="en-US" dirty="0" smtClean="0"/>
              <a:t>is successful if the proposed solution solves the problem or seizes the opportunity. If the solution fails, then the process returns to the previous phases. Computer-based decision support assists managers in the decision-making process.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1675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Business Intelligence (BI): </a:t>
            </a:r>
            <a:r>
              <a:rPr lang="en-US" sz="1200" b="0" i="0" u="none" strike="noStrike" kern="1200" baseline="0" dirty="0" smtClean="0">
                <a:solidFill>
                  <a:schemeClr val="tx1"/>
                </a:solidFill>
                <a:latin typeface="+mn-lt"/>
                <a:ea typeface="+mn-ea"/>
                <a:cs typeface="+mn-cs"/>
              </a:rPr>
              <a:t>is a broad category of applications, technologies, and processes for gathering, storing, accessing, and analyzing data to help business users make better decisions. BI applications enable decision makers to quickly ascertain the status of a business enterprise by examining key information.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229417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Problem Structure: </a:t>
            </a:r>
            <a:r>
              <a:rPr lang="en-US" sz="1200" b="0" i="0" u="none" strike="noStrike" kern="1200" baseline="0" dirty="0" smtClean="0">
                <a:solidFill>
                  <a:schemeClr val="tx1"/>
                </a:solidFill>
                <a:latin typeface="+mn-lt"/>
                <a:ea typeface="+mn-ea"/>
                <a:cs typeface="+mn-cs"/>
              </a:rPr>
              <a:t>where decision-making processes fall along a continuum ranging from highly structured to highly unstructured.</a:t>
            </a:r>
          </a:p>
          <a:p>
            <a:r>
              <a:rPr lang="en-US" sz="1200" b="1" i="0" u="none" strike="noStrike" kern="1200" baseline="0" dirty="0" smtClean="0">
                <a:solidFill>
                  <a:schemeClr val="tx1"/>
                </a:solidFill>
                <a:latin typeface="+mn-lt"/>
                <a:ea typeface="+mn-ea"/>
                <a:cs typeface="+mn-cs"/>
              </a:rPr>
              <a:t>Nature of Decisions: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managerial decisions fall into one of three broad categories:</a:t>
            </a:r>
          </a:p>
          <a:p>
            <a:r>
              <a:rPr lang="en-US" sz="1200" b="1" i="0" u="none" strike="noStrike" kern="1200" baseline="0" dirty="0" smtClean="0">
                <a:solidFill>
                  <a:schemeClr val="tx1"/>
                </a:solidFill>
                <a:latin typeface="+mn-lt"/>
                <a:ea typeface="+mn-ea"/>
                <a:cs typeface="+mn-cs"/>
              </a:rPr>
              <a:t>Operational Control: </a:t>
            </a:r>
            <a:r>
              <a:rPr lang="en-US" sz="1200" b="0" i="0" u="none" strike="noStrike" kern="1200" baseline="0" dirty="0" smtClean="0">
                <a:solidFill>
                  <a:schemeClr val="tx1"/>
                </a:solidFill>
                <a:latin typeface="+mn-lt"/>
                <a:ea typeface="+mn-ea"/>
                <a:cs typeface="+mn-cs"/>
              </a:rPr>
              <a:t>executing specific tasks efficiently and effectively.</a:t>
            </a:r>
          </a:p>
          <a:p>
            <a:r>
              <a:rPr lang="en-US" sz="1200" b="1" i="0" u="none" strike="noStrike" kern="1200" baseline="0" dirty="0" smtClean="0">
                <a:solidFill>
                  <a:schemeClr val="tx1"/>
                </a:solidFill>
                <a:latin typeface="+mn-lt"/>
                <a:ea typeface="+mn-ea"/>
                <a:cs typeface="+mn-cs"/>
              </a:rPr>
              <a:t>Management Control: </a:t>
            </a:r>
            <a:r>
              <a:rPr lang="en-US" sz="1200" b="0" i="0" u="none" strike="noStrike" kern="1200" baseline="0" dirty="0" smtClean="0">
                <a:solidFill>
                  <a:schemeClr val="tx1"/>
                </a:solidFill>
                <a:latin typeface="+mn-lt"/>
                <a:ea typeface="+mn-ea"/>
                <a:cs typeface="+mn-cs"/>
              </a:rPr>
              <a:t>acquiring and using resources efficiently in accomplishing organizational goals.</a:t>
            </a:r>
          </a:p>
          <a:p>
            <a:r>
              <a:rPr lang="en-US" sz="1200" b="1" i="0" u="none" strike="noStrike" kern="1200" baseline="0" dirty="0" smtClean="0">
                <a:solidFill>
                  <a:schemeClr val="tx1"/>
                </a:solidFill>
                <a:latin typeface="+mn-lt"/>
                <a:ea typeface="+mn-ea"/>
                <a:cs typeface="+mn-cs"/>
              </a:rPr>
              <a:t>Strategic Planning: </a:t>
            </a:r>
            <a:r>
              <a:rPr lang="en-US" sz="1200" b="0" i="0" u="none" strike="noStrike" kern="1200" baseline="0" dirty="0" smtClean="0">
                <a:solidFill>
                  <a:schemeClr val="tx1"/>
                </a:solidFill>
                <a:latin typeface="+mn-lt"/>
                <a:ea typeface="+mn-ea"/>
                <a:cs typeface="+mn-cs"/>
              </a:rPr>
              <a:t>the long-range goals and policies for growth and resource allocation.</a:t>
            </a:r>
          </a:p>
        </p:txBody>
      </p:sp>
      <p:sp>
        <p:nvSpPr>
          <p:cNvPr id="4" name="Slide Number Placeholder 3"/>
          <p:cNvSpPr>
            <a:spLocks noGrp="1"/>
          </p:cNvSpPr>
          <p:nvPr>
            <p:ph type="sldNum" sz="quarter" idx="10"/>
          </p:nvPr>
        </p:nvSpPr>
        <p:spPr/>
        <p:txBody>
          <a:bodyPr/>
          <a:lstStyle/>
          <a:p>
            <a:fld id="{2CF41C25-7A1F-47FB-B705-003A328B9163}" type="slidenum">
              <a:rPr lang="en-US" smtClean="0"/>
              <a:t>13</a:t>
            </a:fld>
            <a:endParaRPr lang="en-US"/>
          </a:p>
        </p:txBody>
      </p:sp>
    </p:spTree>
    <p:extLst>
      <p:ext uri="{BB962C8B-B14F-4D97-AF65-F5344CB8AC3E}">
        <p14:creationId xmlns:p14="http://schemas.microsoft.com/office/powerpoint/2010/main" val="94349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Structured problems </a:t>
            </a:r>
            <a:r>
              <a:rPr lang="en-US" altLang="en-US" smtClean="0">
                <a:latin typeface="Arial" panose="020B0604020202020204" pitchFamily="34" charset="0"/>
              </a:rPr>
              <a:t>are routine and repetitive problems for which standard solutions exist.</a:t>
            </a:r>
          </a:p>
          <a:p>
            <a:r>
              <a:rPr lang="en-US" altLang="en-US" b="1" smtClean="0">
                <a:latin typeface="Arial" panose="020B0604020202020204" pitchFamily="34" charset="0"/>
              </a:rPr>
              <a:t>Unstructured problems </a:t>
            </a:r>
            <a:r>
              <a:rPr lang="en-US" altLang="en-US" smtClean="0">
                <a:latin typeface="Arial" panose="020B0604020202020204" pitchFamily="34" charset="0"/>
              </a:rPr>
              <a:t>are fuzzy, complex problems for which there are no cut-and-dried</a:t>
            </a:r>
          </a:p>
          <a:p>
            <a:r>
              <a:rPr lang="en-US" altLang="en-US" smtClean="0">
                <a:latin typeface="Arial" panose="020B0604020202020204" pitchFamily="34" charset="0"/>
              </a:rPr>
              <a:t>     solutions.</a:t>
            </a:r>
          </a:p>
          <a:p>
            <a:r>
              <a:rPr lang="en-US" altLang="en-US" b="1" smtClean="0">
                <a:latin typeface="Arial" panose="020B0604020202020204" pitchFamily="34" charset="0"/>
              </a:rPr>
              <a:t>Semistructured problems </a:t>
            </a:r>
            <a:r>
              <a:rPr lang="en-US" altLang="en-US" smtClean="0">
                <a:latin typeface="Arial" panose="020B0604020202020204" pitchFamily="34" charset="0"/>
              </a:rPr>
              <a:t>are problems in which only some of the decision process phases</a:t>
            </a:r>
          </a:p>
          <a:p>
            <a:r>
              <a:rPr lang="en-US" altLang="en-US" smtClean="0">
                <a:latin typeface="Arial" panose="020B0604020202020204" pitchFamily="34" charset="0"/>
              </a:rPr>
              <a:t>     are structured.</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64B00-1757-4C8C-AF93-E22E5AF37BF0}" type="slidenum">
              <a:rPr lang="en-US" altLang="en-US"/>
              <a:pPr eaLnBrk="1" hangingPunct="1"/>
              <a:t>15</a:t>
            </a:fld>
            <a:endParaRPr lang="en-US" altLang="en-US"/>
          </a:p>
        </p:txBody>
      </p:sp>
    </p:spTree>
    <p:extLst>
      <p:ext uri="{BB962C8B-B14F-4D97-AF65-F5344CB8AC3E}">
        <p14:creationId xmlns:p14="http://schemas.microsoft.com/office/powerpoint/2010/main" val="180738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1233BD-F1AC-4EB9-B6BF-CAF91D20B9EE}" type="slidenum">
              <a:rPr lang="en-US" altLang="en-US"/>
              <a:pPr eaLnBrk="1" hangingPunct="1"/>
              <a:t>16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mtClean="0"/>
          </a:p>
        </p:txBody>
      </p:sp>
    </p:spTree>
    <p:extLst>
      <p:ext uri="{BB962C8B-B14F-4D97-AF65-F5344CB8AC3E}">
        <p14:creationId xmlns:p14="http://schemas.microsoft.com/office/powerpoint/2010/main" val="115693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Business Intelligence (BI): </a:t>
            </a:r>
            <a:r>
              <a:rPr lang="en-US" sz="1200" b="0" i="0" u="none" strike="noStrike" kern="1200" baseline="0" dirty="0" smtClean="0">
                <a:solidFill>
                  <a:schemeClr val="tx1"/>
                </a:solidFill>
                <a:latin typeface="+mn-lt"/>
                <a:ea typeface="+mn-ea"/>
                <a:cs typeface="+mn-cs"/>
              </a:rPr>
              <a:t>is a broad category of applications, technologies, and processes for gathering, storing, accessing, and analyzing data to help business users make better decisions. BI applications enable decision makers to quickly ascertain the status of a business enterprise by examining key information.</a:t>
            </a:r>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107181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772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a:prstGeom prst="rect">
            <a:avLst/>
          </a:prstGeom>
        </p:spPr>
        <p:txBody>
          <a:bodyPr/>
          <a:lstStyle>
            <a:lvl1pPr>
              <a:defRPr/>
            </a:lvl1pPr>
          </a:lstStyle>
          <a:p>
            <a:pPr>
              <a:defRPr/>
            </a:pPr>
            <a:fld id="{0D8CBBC1-682E-41C1-A75E-EB858FA78DC4}" type="datetime1">
              <a:rPr lang="en-US"/>
              <a:pPr>
                <a:defRPr/>
              </a:pPr>
              <a:t>10/22/2017</a:t>
            </a:fld>
            <a:endParaRPr lang="en-US"/>
          </a:p>
        </p:txBody>
      </p:sp>
      <p:sp>
        <p:nvSpPr>
          <p:cNvPr id="4" name="Footer Placeholder 3"/>
          <p:cNvSpPr>
            <a:spLocks noGrp="1"/>
          </p:cNvSpPr>
          <p:nvPr>
            <p:ph type="ftr" sz="quarter" idx="11"/>
          </p:nvPr>
        </p:nvSpPr>
        <p:spPr>
          <a:xfrm>
            <a:off x="2743200" y="6400800"/>
            <a:ext cx="5181600" cy="457200"/>
          </a:xfrm>
          <a:prstGeom prst="rect">
            <a:avLst/>
          </a:prstGeom>
        </p:spPr>
        <p:txBody>
          <a:bodyPr/>
          <a:lstStyle>
            <a:lvl1pPr>
              <a:defRPr/>
            </a:lvl1pPr>
          </a:lstStyle>
          <a:p>
            <a:pPr>
              <a:defRPr/>
            </a:pPr>
            <a:r>
              <a:rPr lang="en-US"/>
              <a:t> Rainer &amp; Turban, 2/e, Wiley. Edited &amp; revised by Zhang</a:t>
            </a:r>
          </a:p>
        </p:txBody>
      </p:sp>
      <p:sp>
        <p:nvSpPr>
          <p:cNvPr id="5" name="Slide Number Placeholder 4"/>
          <p:cNvSpPr>
            <a:spLocks noGrp="1"/>
          </p:cNvSpPr>
          <p:nvPr>
            <p:ph type="sldNum" sz="quarter" idx="12"/>
          </p:nvPr>
        </p:nvSpPr>
        <p:spPr>
          <a:xfrm>
            <a:off x="6781800" y="6324600"/>
            <a:ext cx="1905000" cy="3810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9-</a:t>
            </a:r>
            <a:fld id="{D95FFC1A-2677-4488-B150-AD15E09B8BC7}" type="slidenum">
              <a:rPr lang="en-US" altLang="en-US"/>
              <a:pPr/>
              <a:t>‹#›</a:t>
            </a:fld>
            <a:endParaRPr lang="en-US" altLang="en-US"/>
          </a:p>
        </p:txBody>
      </p:sp>
    </p:spTree>
    <p:extLst>
      <p:ext uri="{BB962C8B-B14F-4D97-AF65-F5344CB8AC3E}">
        <p14:creationId xmlns:p14="http://schemas.microsoft.com/office/powerpoint/2010/main" val="150066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Wiley 2015; Edited and revised by Yue Zhang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 id="2147483684" r:id="rId16"/>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register.co.uk/2006/08/15/beer_diaper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nformationbuilders.com/rfr/qtdemo/AdvVis_ExecDash/AdvVis_ExecDash.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Sm5xF-UYgdg" TargetMode="External"/><Relationship Id="rId2" Type="http://schemas.openxmlformats.org/officeDocument/2006/relationships/hyperlink" Target="https://www.youtube.com/watch?v=hVimVzgtD6w"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5</a:t>
            </a:r>
            <a:endParaRPr lang="en-US" dirty="0"/>
          </a:p>
        </p:txBody>
      </p:sp>
      <p:sp>
        <p:nvSpPr>
          <p:cNvPr id="5" name="Subtitle 4"/>
          <p:cNvSpPr>
            <a:spLocks noGrp="1"/>
          </p:cNvSpPr>
          <p:nvPr>
            <p:ph type="subTitle" idx="1"/>
          </p:nvPr>
        </p:nvSpPr>
        <p:spPr/>
        <p:txBody>
          <a:bodyPr/>
          <a:lstStyle/>
          <a:p>
            <a:r>
              <a:rPr lang="en-US" dirty="0" smtClean="0"/>
              <a:t>Business Intelligence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t>1</a:t>
            </a:fld>
            <a:endParaRPr lang="en-US" dirty="0"/>
          </a:p>
        </p:txBody>
      </p:sp>
    </p:spTree>
    <p:extLst>
      <p:ext uri="{BB962C8B-B14F-4D97-AF65-F5344CB8AC3E}">
        <p14:creationId xmlns:p14="http://schemas.microsoft.com/office/powerpoint/2010/main" val="357619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5.1: The Process and Phases in Decision Making</a:t>
            </a:r>
            <a:endParaRPr lang="en-US" dirty="0"/>
          </a:p>
        </p:txBody>
      </p:sp>
      <p:pic>
        <p:nvPicPr>
          <p:cNvPr id="32771" name="Picture 3"/>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405637" y="1325060"/>
            <a:ext cx="6332725" cy="553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b="1" smtClean="0">
                <a:solidFill>
                  <a:schemeClr val="tx1"/>
                </a:solidFill>
              </a:rPr>
              <a:pPr/>
              <a:t>10</a:t>
            </a:fld>
            <a:endParaRPr lang="en-US" b="1" dirty="0">
              <a:solidFill>
                <a:schemeClr val="tx1"/>
              </a:solidFill>
            </a:endParaRPr>
          </a:p>
        </p:txBody>
      </p:sp>
    </p:spTree>
    <p:extLst>
      <p:ext uri="{BB962C8B-B14F-4D97-AF65-F5344CB8AC3E}">
        <p14:creationId xmlns:p14="http://schemas.microsoft.com/office/powerpoint/2010/main" val="136024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Why </a:t>
            </a:r>
            <a:r>
              <a:rPr lang="en-US" dirty="0"/>
              <a:t>Managers Need IT Support</a:t>
            </a:r>
            <a:r>
              <a:rPr lang="en-US" dirty="0" smtClean="0"/>
              <a:t>?</a:t>
            </a:r>
            <a:endParaRPr lang="en-US" dirty="0"/>
          </a:p>
        </p:txBody>
      </p:sp>
      <p:sp>
        <p:nvSpPr>
          <p:cNvPr id="6" name="Content Placeholder 5"/>
          <p:cNvSpPr>
            <a:spLocks noGrp="1"/>
          </p:cNvSpPr>
          <p:nvPr>
            <p:ph sz="quarter" idx="15"/>
          </p:nvPr>
        </p:nvSpPr>
        <p:spPr/>
        <p:txBody>
          <a:bodyPr>
            <a:normAutofit lnSpcReduction="10000"/>
          </a:bodyPr>
          <a:lstStyle/>
          <a:p>
            <a:r>
              <a:rPr lang="en-US" dirty="0" smtClean="0"/>
              <a:t>The number of alternatives is constantly increasing</a:t>
            </a:r>
          </a:p>
          <a:p>
            <a:r>
              <a:rPr lang="en-US" dirty="0" smtClean="0"/>
              <a:t>Most decisions are made under time constraints</a:t>
            </a:r>
          </a:p>
          <a:p>
            <a:r>
              <a:rPr lang="en-US" dirty="0" smtClean="0"/>
              <a:t>Uncertainty in the decision environment</a:t>
            </a:r>
          </a:p>
          <a:p>
            <a:pPr lvl="1"/>
            <a:r>
              <a:rPr lang="en-US" dirty="0" smtClean="0">
                <a:solidFill>
                  <a:srgbClr val="C00000"/>
                </a:solidFill>
              </a:rPr>
              <a:t>Decisions more complex </a:t>
            </a:r>
            <a:r>
              <a:rPr lang="en-US" dirty="0" smtClean="0">
                <a:solidFill>
                  <a:srgbClr val="C00000"/>
                </a:solidFill>
                <a:sym typeface="Wingdings" panose="05000000000000000000" pitchFamily="2" charset="2"/>
              </a:rPr>
              <a:t> sophisticated analysis needed</a:t>
            </a:r>
            <a:endParaRPr lang="en-US" dirty="0" smtClean="0">
              <a:solidFill>
                <a:srgbClr val="C00000"/>
              </a:solidFill>
            </a:endParaRPr>
          </a:p>
          <a:p>
            <a:r>
              <a:rPr lang="en-US" dirty="0" smtClean="0"/>
              <a:t>Group decision making required</a:t>
            </a:r>
          </a:p>
          <a:p>
            <a:pPr lvl="1"/>
            <a:r>
              <a:rPr lang="en-US" altLang="en-US" dirty="0" smtClean="0">
                <a:solidFill>
                  <a:schemeClr val="accent2"/>
                </a:solidFill>
              </a:rPr>
              <a:t>The WebEx </a:t>
            </a:r>
            <a:r>
              <a:rPr lang="en-US" altLang="en-US" dirty="0">
                <a:solidFill>
                  <a:schemeClr val="accent2"/>
                </a:solidFill>
              </a:rPr>
              <a:t>collaboration </a:t>
            </a:r>
            <a:r>
              <a:rPr lang="en-US" altLang="en-US" dirty="0" smtClean="0">
                <a:solidFill>
                  <a:schemeClr val="accent2"/>
                </a:solidFill>
              </a:rPr>
              <a:t>example</a:t>
            </a:r>
            <a:endParaRPr lang="en-US" altLang="en-US" dirty="0"/>
          </a:p>
          <a:p>
            <a:pPr lvl="1"/>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11</a:t>
            </a:fld>
            <a:endParaRPr lang="en-US" dirty="0"/>
          </a:p>
        </p:txBody>
      </p:sp>
    </p:spTree>
    <p:extLst>
      <p:ext uri="{BB962C8B-B14F-4D97-AF65-F5344CB8AC3E}">
        <p14:creationId xmlns:p14="http://schemas.microsoft.com/office/powerpoint/2010/main" val="3460625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What IT are </a:t>
            </a:r>
            <a:r>
              <a:rPr lang="en-US" dirty="0"/>
              <a:t>Available to Support </a:t>
            </a:r>
            <a:r>
              <a:rPr lang="en-US" dirty="0" smtClean="0"/>
              <a:t>Managers</a:t>
            </a:r>
            <a:endParaRPr lang="en-US" dirty="0"/>
          </a:p>
        </p:txBody>
      </p:sp>
      <p:sp>
        <p:nvSpPr>
          <p:cNvPr id="6" name="Content Placeholder 5"/>
          <p:cNvSpPr>
            <a:spLocks noGrp="1"/>
          </p:cNvSpPr>
          <p:nvPr>
            <p:ph sz="quarter" idx="15"/>
          </p:nvPr>
        </p:nvSpPr>
        <p:spPr/>
        <p:txBody>
          <a:bodyPr/>
          <a:lstStyle/>
          <a:p>
            <a:r>
              <a:rPr lang="en-US" dirty="0" smtClean="0"/>
              <a:t>Business Intelligence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12</a:t>
            </a:fld>
            <a:endParaRPr lang="en-US" dirty="0"/>
          </a:p>
        </p:txBody>
      </p:sp>
    </p:spTree>
    <p:extLst>
      <p:ext uri="{BB962C8B-B14F-4D97-AF65-F5344CB8AC3E}">
        <p14:creationId xmlns:p14="http://schemas.microsoft.com/office/powerpoint/2010/main" val="13169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A </a:t>
            </a:r>
            <a:r>
              <a:rPr lang="en-US" dirty="0"/>
              <a:t>Framework for Computerized Decision </a:t>
            </a:r>
            <a:r>
              <a:rPr lang="en-US" dirty="0" smtClean="0"/>
              <a:t>Analysis</a:t>
            </a:r>
            <a:endParaRPr lang="en-US" dirty="0"/>
          </a:p>
        </p:txBody>
      </p:sp>
      <p:sp>
        <p:nvSpPr>
          <p:cNvPr id="6" name="Content Placeholder 5"/>
          <p:cNvSpPr>
            <a:spLocks noGrp="1"/>
          </p:cNvSpPr>
          <p:nvPr>
            <p:ph sz="quarter" idx="15"/>
          </p:nvPr>
        </p:nvSpPr>
        <p:spPr/>
        <p:txBody>
          <a:bodyPr/>
          <a:lstStyle/>
          <a:p>
            <a:r>
              <a:rPr lang="en-US" dirty="0" smtClean="0"/>
              <a:t>Problem Structure</a:t>
            </a:r>
          </a:p>
          <a:p>
            <a:r>
              <a:rPr lang="en-US" dirty="0" smtClean="0"/>
              <a:t>The Nature of Decisions</a:t>
            </a:r>
          </a:p>
          <a:p>
            <a:r>
              <a:rPr lang="en-US" dirty="0" smtClean="0"/>
              <a:t>The Decision Matrix</a:t>
            </a:r>
          </a:p>
          <a:p>
            <a:r>
              <a:rPr lang="en-US" dirty="0" smtClean="0"/>
              <a:t>Computer Support for Structured Decisions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13</a:t>
            </a:fld>
            <a:endParaRPr lang="en-US" dirty="0"/>
          </a:p>
        </p:txBody>
      </p:sp>
    </p:spTree>
    <p:extLst>
      <p:ext uri="{BB962C8B-B14F-4D97-AF65-F5344CB8AC3E}">
        <p14:creationId xmlns:p14="http://schemas.microsoft.com/office/powerpoint/2010/main" val="2874749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5.2: Decision Support Framework</a:t>
            </a:r>
            <a:endParaRPr lang="en-US" dirty="0"/>
          </a:p>
        </p:txBody>
      </p:sp>
      <p:pic>
        <p:nvPicPr>
          <p:cNvPr id="33795" name="Picture 3"/>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02876" y="1219200"/>
            <a:ext cx="9225106" cy="56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950530" y="6471104"/>
            <a:ext cx="2133600" cy="365125"/>
          </a:xfrm>
        </p:spPr>
        <p:txBody>
          <a:bodyPr/>
          <a:lstStyle/>
          <a:p>
            <a:fld id="{AC392DC9-9688-4E44-A90B-C333AD8FEA09}" type="slidenum">
              <a:rPr lang="en-US" b="1" smtClean="0">
                <a:solidFill>
                  <a:schemeClr val="tx1"/>
                </a:solidFill>
              </a:rPr>
              <a:pPr/>
              <a:t>14</a:t>
            </a:fld>
            <a:endParaRPr lang="en-US" b="1" dirty="0">
              <a:solidFill>
                <a:schemeClr val="tx1"/>
              </a:solidFill>
            </a:endParaRPr>
          </a:p>
        </p:txBody>
      </p:sp>
      <p:sp>
        <p:nvSpPr>
          <p:cNvPr id="3" name="Oval 2"/>
          <p:cNvSpPr/>
          <p:nvPr/>
        </p:nvSpPr>
        <p:spPr>
          <a:xfrm>
            <a:off x="3733800" y="3810000"/>
            <a:ext cx="2971800" cy="2508704"/>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8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9144000" cy="1143000"/>
          </a:xfrm>
        </p:spPr>
        <p:txBody>
          <a:bodyPr/>
          <a:lstStyle/>
          <a:p>
            <a:pPr eaLnBrk="1" hangingPunct="1"/>
            <a:r>
              <a:rPr lang="en-US" altLang="en-US" sz="3400" b="1" dirty="0" smtClean="0">
                <a:solidFill>
                  <a:srgbClr val="C00000"/>
                </a:solidFill>
              </a:rPr>
              <a:t>Problem Structure &amp; Nature of Decisions</a:t>
            </a:r>
          </a:p>
        </p:txBody>
      </p:sp>
      <p:sp>
        <p:nvSpPr>
          <p:cNvPr id="11267" name="Rectangle 3"/>
          <p:cNvSpPr>
            <a:spLocks noGrp="1" noChangeArrowheads="1"/>
          </p:cNvSpPr>
          <p:nvPr>
            <p:ph type="body" idx="1"/>
          </p:nvPr>
        </p:nvSpPr>
        <p:spPr>
          <a:xfrm>
            <a:off x="685800" y="1600200"/>
            <a:ext cx="8001000" cy="5029200"/>
          </a:xfrm>
        </p:spPr>
        <p:txBody>
          <a:bodyPr>
            <a:normAutofit lnSpcReduction="10000"/>
          </a:bodyPr>
          <a:lstStyle/>
          <a:p>
            <a:pPr eaLnBrk="1" hangingPunct="1">
              <a:buFont typeface="Wingdings" pitchFamily="2" charset="2"/>
              <a:buNone/>
            </a:pPr>
            <a:r>
              <a:rPr lang="en-US" altLang="en-US" sz="2400" u="sng" smtClean="0"/>
              <a:t>The first dimension </a:t>
            </a:r>
            <a:r>
              <a:rPr lang="en-US" altLang="en-US" sz="2400" smtClean="0"/>
              <a:t>deals with the </a:t>
            </a:r>
            <a:r>
              <a:rPr lang="en-US" altLang="en-US" sz="2400" b="1" smtClean="0">
                <a:solidFill>
                  <a:srgbClr val="0000FF"/>
                </a:solidFill>
              </a:rPr>
              <a:t>problem structure</a:t>
            </a:r>
            <a:r>
              <a:rPr lang="en-US" altLang="en-US" sz="2400" smtClean="0"/>
              <a:t>, where does the decision making processes fall along the continuum ranging from highly structured to highly unstructured decisions.</a:t>
            </a:r>
          </a:p>
          <a:p>
            <a:pPr lvl="1" eaLnBrk="1" hangingPunct="1">
              <a:buFont typeface="Wingdings" panose="05000000000000000000" pitchFamily="2" charset="2"/>
              <a:buNone/>
            </a:pPr>
            <a:r>
              <a:rPr lang="en-US" altLang="en-US" sz="2400" smtClean="0"/>
              <a:t>     Structured</a:t>
            </a:r>
          </a:p>
          <a:p>
            <a:pPr lvl="1" eaLnBrk="1" hangingPunct="1">
              <a:buFont typeface="Wingdings" panose="05000000000000000000" pitchFamily="2" charset="2"/>
              <a:buNone/>
            </a:pPr>
            <a:r>
              <a:rPr lang="en-US" altLang="en-US" sz="2400" smtClean="0"/>
              <a:t>     Unstructured</a:t>
            </a:r>
          </a:p>
          <a:p>
            <a:pPr lvl="1" eaLnBrk="1" hangingPunct="1">
              <a:buFont typeface="Wingdings" panose="05000000000000000000" pitchFamily="2" charset="2"/>
              <a:buNone/>
            </a:pPr>
            <a:r>
              <a:rPr lang="en-US" altLang="en-US" sz="2400" smtClean="0"/>
              <a:t>     Semistructured</a:t>
            </a:r>
          </a:p>
          <a:p>
            <a:pPr eaLnBrk="1" hangingPunct="1">
              <a:buFont typeface="Wingdings" pitchFamily="2" charset="2"/>
              <a:buNone/>
            </a:pPr>
            <a:r>
              <a:rPr lang="en-US" altLang="en-US" sz="2400" u="sng" smtClean="0"/>
              <a:t>The second dimension </a:t>
            </a:r>
            <a:r>
              <a:rPr lang="en-US" altLang="en-US" sz="2400" smtClean="0"/>
              <a:t>of decision support deals with the </a:t>
            </a:r>
            <a:r>
              <a:rPr lang="en-US" altLang="en-US" sz="2400" b="1" smtClean="0">
                <a:solidFill>
                  <a:srgbClr val="0000FF"/>
                </a:solidFill>
              </a:rPr>
              <a:t>nature of decisions</a:t>
            </a:r>
          </a:p>
          <a:p>
            <a:pPr lvl="1" eaLnBrk="1" hangingPunct="1">
              <a:buFont typeface="Wingdings" panose="05000000000000000000" pitchFamily="2" charset="2"/>
              <a:buNone/>
            </a:pPr>
            <a:r>
              <a:rPr lang="en-US" altLang="en-US" sz="2400" b="1" smtClean="0"/>
              <a:t>    </a:t>
            </a:r>
            <a:r>
              <a:rPr lang="en-US" altLang="en-US" sz="2400" smtClean="0"/>
              <a:t>Operational control </a:t>
            </a:r>
          </a:p>
          <a:p>
            <a:pPr lvl="1" eaLnBrk="1" hangingPunct="1">
              <a:buFont typeface="Wingdings" panose="05000000000000000000" pitchFamily="2" charset="2"/>
              <a:buNone/>
            </a:pPr>
            <a:r>
              <a:rPr lang="en-US" altLang="en-US" sz="2400" smtClean="0"/>
              <a:t>    Management control </a:t>
            </a:r>
          </a:p>
          <a:p>
            <a:pPr lvl="1" eaLnBrk="1" hangingPunct="1">
              <a:buFont typeface="Wingdings" panose="05000000000000000000" pitchFamily="2" charset="2"/>
              <a:buNone/>
            </a:pPr>
            <a:r>
              <a:rPr lang="en-US" altLang="en-US" sz="2400" smtClean="0"/>
              <a:t>    Strategic planning</a:t>
            </a:r>
          </a:p>
        </p:txBody>
      </p:sp>
      <p:sp>
        <p:nvSpPr>
          <p:cNvPr id="11268"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27010A-3AB9-4D22-9D9C-8833265A56F5}" type="slidenum">
              <a:rPr lang="en-US" altLang="en-US"/>
              <a:pPr eaLnBrk="1" hangingPunct="1"/>
              <a:t>15</a:t>
            </a:fld>
            <a:endParaRPr lang="en-US" altLang="en-US"/>
          </a:p>
        </p:txBody>
      </p:sp>
    </p:spTree>
    <p:extLst>
      <p:ext uri="{BB962C8B-B14F-4D97-AF65-F5344CB8AC3E}">
        <p14:creationId xmlns:p14="http://schemas.microsoft.com/office/powerpoint/2010/main" val="1108846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altLang="en-US" sz="3600" b="1" smtClean="0">
                <a:solidFill>
                  <a:srgbClr val="C00000"/>
                </a:solidFill>
              </a:rPr>
              <a:t>SUPPORT: ENHANCING DECISION MAKING WITH MIS</a:t>
            </a:r>
          </a:p>
        </p:txBody>
      </p:sp>
      <p:sp>
        <p:nvSpPr>
          <p:cNvPr id="14339" name="Rectangle 3"/>
          <p:cNvSpPr>
            <a:spLocks noGrp="1" noChangeArrowheads="1"/>
          </p:cNvSpPr>
          <p:nvPr>
            <p:ph type="body" idx="1"/>
          </p:nvPr>
        </p:nvSpPr>
        <p:spPr>
          <a:xfrm>
            <a:off x="571500" y="1676400"/>
            <a:ext cx="8343900" cy="4762500"/>
          </a:xfrm>
        </p:spPr>
        <p:txBody>
          <a:bodyPr/>
          <a:lstStyle/>
          <a:p>
            <a:pPr algn="ctr" eaLnBrk="1" hangingPunct="1">
              <a:buFont typeface="Wingdings" pitchFamily="2" charset="2"/>
              <a:buNone/>
            </a:pPr>
            <a:r>
              <a:rPr lang="en-US" altLang="en-US" sz="2800" b="1" smtClean="0"/>
              <a:t>Types of Decision Making MIS Systems</a:t>
            </a:r>
            <a:endParaRPr lang="en-US" altLang="en-US" sz="2800" smtClean="0"/>
          </a:p>
          <a:p>
            <a:pPr eaLnBrk="1" hangingPunct="1">
              <a:buFontTx/>
              <a:buNone/>
            </a:pPr>
            <a:endParaRPr lang="en-US" altLang="en-US" b="1" smtClean="0"/>
          </a:p>
          <a:p>
            <a:pPr eaLnBrk="1" hangingPunct="1">
              <a:buFontTx/>
              <a:buNone/>
            </a:pPr>
            <a:endParaRPr lang="en-US" altLang="en-US" sz="1800" smtClean="0"/>
          </a:p>
        </p:txBody>
      </p:sp>
      <p:pic>
        <p:nvPicPr>
          <p:cNvPr id="14340" name="Picture 4" descr="bal76825_0209.jpg"/>
          <p:cNvPicPr>
            <a:picLocks noChangeAspect="1"/>
          </p:cNvPicPr>
          <p:nvPr/>
        </p:nvPicPr>
        <p:blipFill>
          <a:blip r:embed="rId3">
            <a:clrChange>
              <a:clrFrom>
                <a:srgbClr val="FFF9B9"/>
              </a:clrFrom>
              <a:clrTo>
                <a:srgbClr val="FFF9B9">
                  <a:alpha val="0"/>
                </a:srgbClr>
              </a:clrTo>
            </a:clrChange>
            <a:extLst>
              <a:ext uri="{28A0092B-C50C-407E-A947-70E740481C1C}">
                <a14:useLocalDpi xmlns:a14="http://schemas.microsoft.com/office/drawing/2010/main" val="0"/>
              </a:ext>
            </a:extLst>
          </a:blip>
          <a:srcRect l="26303" t="5687" r="1552" b="3841"/>
          <a:stretch>
            <a:fillRect/>
          </a:stretch>
        </p:blipFill>
        <p:spPr bwMode="auto">
          <a:xfrm>
            <a:off x="723900" y="2282825"/>
            <a:ext cx="72390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rot="19304908">
            <a:off x="3427765" y="3204646"/>
            <a:ext cx="3500506" cy="1617910"/>
          </a:xfrm>
          <a:prstGeom prst="round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31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What is Business Intelligence?</a:t>
            </a:r>
            <a:endParaRPr lang="en-US" dirty="0"/>
          </a:p>
        </p:txBody>
      </p:sp>
      <p:sp>
        <p:nvSpPr>
          <p:cNvPr id="7" name="Text Placeholder 6"/>
          <p:cNvSpPr>
            <a:spLocks noGrp="1"/>
          </p:cNvSpPr>
          <p:nvPr>
            <p:ph type="body" sz="quarter" idx="14"/>
          </p:nvPr>
        </p:nvSpPr>
        <p:spPr/>
        <p:txBody>
          <a:bodyPr/>
          <a:lstStyle/>
          <a:p>
            <a:r>
              <a:rPr lang="en-US" dirty="0" smtClean="0"/>
              <a:t>5.2</a:t>
            </a:r>
            <a:endParaRPr lang="en-US" dirty="0"/>
          </a:p>
        </p:txBody>
      </p:sp>
      <p:sp>
        <p:nvSpPr>
          <p:cNvPr id="8" name="Content Placeholder 7"/>
          <p:cNvSpPr>
            <a:spLocks noGrp="1"/>
          </p:cNvSpPr>
          <p:nvPr>
            <p:ph sz="quarter" idx="15"/>
          </p:nvPr>
        </p:nvSpPr>
        <p:spPr/>
        <p:txBody>
          <a:bodyPr>
            <a:normAutofit fontScale="92500"/>
          </a:bodyPr>
          <a:lstStyle/>
          <a:p>
            <a:pPr marL="0" indent="0">
              <a:buNone/>
            </a:pPr>
            <a:r>
              <a:rPr lang="en-US" dirty="0" smtClean="0"/>
              <a:t>The Scope of Business Intelligence</a:t>
            </a:r>
          </a:p>
          <a:p>
            <a:r>
              <a:rPr lang="en-US" dirty="0"/>
              <a:t>The Development of One or a Few Related BI Applications</a:t>
            </a:r>
          </a:p>
          <a:p>
            <a:r>
              <a:rPr lang="en-US" dirty="0"/>
              <a:t>The Development of Infrastructure to Support </a:t>
            </a:r>
            <a:r>
              <a:rPr lang="en-US" dirty="0" smtClean="0"/>
              <a:t>Enterprise-wide </a:t>
            </a:r>
            <a:r>
              <a:rPr lang="en-US" dirty="0"/>
              <a:t>BI</a:t>
            </a:r>
          </a:p>
          <a:p>
            <a:r>
              <a:rPr lang="en-US" dirty="0"/>
              <a:t>Support for the Organizational Transformation</a:t>
            </a:r>
          </a:p>
          <a:p>
            <a:pPr lvl="1"/>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17</a:t>
            </a:fld>
            <a:endParaRPr lang="en-US" dirty="0"/>
          </a:p>
        </p:txBody>
      </p:sp>
    </p:spTree>
    <p:extLst>
      <p:ext uri="{BB962C8B-B14F-4D97-AF65-F5344CB8AC3E}">
        <p14:creationId xmlns:p14="http://schemas.microsoft.com/office/powerpoint/2010/main" val="382196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’S ABOUT BUSINESS 5.1</a:t>
            </a:r>
            <a:endParaRPr lang="en-US" dirty="0"/>
          </a:p>
        </p:txBody>
      </p:sp>
      <p:sp>
        <p:nvSpPr>
          <p:cNvPr id="6" name="Subtitle 5"/>
          <p:cNvSpPr>
            <a:spLocks noGrp="1"/>
          </p:cNvSpPr>
          <p:nvPr>
            <p:ph sz="quarter" idx="16"/>
          </p:nvPr>
        </p:nvSpPr>
        <p:spPr/>
        <p:txBody>
          <a:bodyPr>
            <a:normAutofit fontScale="92500" lnSpcReduction="20000"/>
          </a:bodyPr>
          <a:lstStyle/>
          <a:p>
            <a:r>
              <a:rPr lang="en-US" dirty="0" smtClean="0"/>
              <a:t>Predicting Airplane Arrivals More Accurately</a:t>
            </a:r>
          </a:p>
          <a:p>
            <a:pPr lvl="1"/>
            <a:r>
              <a:rPr lang="en-US" dirty="0"/>
              <a:t>Do you think that satellite-based navigation will meet resistance among air </a:t>
            </a:r>
            <a:r>
              <a:rPr lang="en-US" dirty="0" smtClean="0"/>
              <a:t>traffic </a:t>
            </a:r>
            <a:r>
              <a:rPr lang="en-US" dirty="0"/>
              <a:t>controllers? Why or why not?</a:t>
            </a:r>
          </a:p>
          <a:p>
            <a:pPr lvl="1"/>
            <a:r>
              <a:rPr lang="en-US" dirty="0"/>
              <a:t>Do you think that pilots will object to having “smart assistants” help them make decisions? Why or why not?</a:t>
            </a:r>
          </a:p>
          <a:p>
            <a:pPr lvl="1"/>
            <a:r>
              <a:rPr lang="en-US" dirty="0"/>
              <a:t>Do you think the overall response of the airlines to satellite-based navigation and smart assistants for pilots will be positive or negative? Support your answer.</a:t>
            </a:r>
          </a:p>
          <a:p>
            <a:pPr lvl="1"/>
            <a:r>
              <a:rPr lang="en-US" dirty="0"/>
              <a:t>What is the relationship between </a:t>
            </a:r>
            <a:r>
              <a:rPr lang="en-US" dirty="0">
                <a:solidFill>
                  <a:srgbClr val="FF0000"/>
                </a:solidFill>
              </a:rPr>
              <a:t>analytics</a:t>
            </a:r>
            <a:r>
              <a:rPr lang="en-US" dirty="0"/>
              <a:t> and smart assistants for pilots?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18</a:t>
            </a:fld>
            <a:endParaRPr lang="en-US" dirty="0"/>
          </a:p>
        </p:txBody>
      </p:sp>
      <p:sp>
        <p:nvSpPr>
          <p:cNvPr id="3" name="Left Arrow 2"/>
          <p:cNvSpPr/>
          <p:nvPr/>
        </p:nvSpPr>
        <p:spPr>
          <a:xfrm rot="939625">
            <a:off x="7124272" y="5906193"/>
            <a:ext cx="1452911" cy="429996"/>
          </a:xfrm>
          <a:prstGeom prst="leftArrow">
            <a:avLst>
              <a:gd name="adj1" fmla="val 828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P. 147</a:t>
            </a:r>
            <a:endParaRPr lang="en-US" sz="2800" b="1" dirty="0">
              <a:solidFill>
                <a:srgbClr val="FFFF00"/>
              </a:solidFill>
            </a:endParaRPr>
          </a:p>
        </p:txBody>
      </p:sp>
    </p:spTree>
    <p:extLst>
      <p:ext uri="{BB962C8B-B14F-4D97-AF65-F5344CB8AC3E}">
        <p14:creationId xmlns:p14="http://schemas.microsoft.com/office/powerpoint/2010/main" val="3643640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’S ABOUT BUSINESS 5.2</a:t>
            </a:r>
            <a:endParaRPr lang="en-US" dirty="0"/>
          </a:p>
        </p:txBody>
      </p:sp>
      <p:sp>
        <p:nvSpPr>
          <p:cNvPr id="6" name="Subtitle 5"/>
          <p:cNvSpPr>
            <a:spLocks noGrp="1"/>
          </p:cNvSpPr>
          <p:nvPr>
            <p:ph sz="quarter" idx="16"/>
          </p:nvPr>
        </p:nvSpPr>
        <p:spPr/>
        <p:txBody>
          <a:bodyPr>
            <a:normAutofit/>
          </a:bodyPr>
          <a:lstStyle/>
          <a:p>
            <a:r>
              <a:rPr lang="en-US" dirty="0" err="1" smtClean="0"/>
              <a:t>Cardlytics</a:t>
            </a:r>
            <a:r>
              <a:rPr lang="en-US" dirty="0" smtClean="0"/>
              <a:t> Analyzes</a:t>
            </a:r>
            <a:br>
              <a:rPr lang="en-US" dirty="0" smtClean="0"/>
            </a:br>
            <a:r>
              <a:rPr lang="en-US" dirty="0" smtClean="0"/>
              <a:t>Customer Buying </a:t>
            </a:r>
            <a:br>
              <a:rPr lang="en-US" dirty="0" smtClean="0"/>
            </a:br>
            <a:r>
              <a:rPr lang="en-US" dirty="0" smtClean="0"/>
              <a:t>Behaviors</a:t>
            </a:r>
          </a:p>
          <a:p>
            <a:pPr lvl="1"/>
            <a:r>
              <a:rPr lang="en-US" dirty="0"/>
              <a:t>Discuss the advantages and disadvantages of </a:t>
            </a:r>
            <a:r>
              <a:rPr lang="en-US" dirty="0" err="1"/>
              <a:t>Cardlytics’s</a:t>
            </a:r>
            <a:r>
              <a:rPr lang="en-US" dirty="0"/>
              <a:t> data analyses for the customer. Use </a:t>
            </a:r>
            <a:r>
              <a:rPr lang="en-US" dirty="0" smtClean="0"/>
              <a:t>specific </a:t>
            </a:r>
            <a:r>
              <a:rPr lang="en-US" dirty="0"/>
              <a:t>examples in your answers</a:t>
            </a:r>
            <a:r>
              <a:rPr lang="en-US" dirty="0" smtClean="0"/>
              <a:t>.</a:t>
            </a: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1"/>
            <a:ext cx="2524125" cy="178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19</a:t>
            </a:fld>
            <a:endParaRPr lang="en-US" dirty="0"/>
          </a:p>
        </p:txBody>
      </p:sp>
    </p:spTree>
    <p:extLst>
      <p:ext uri="{BB962C8B-B14F-4D97-AF65-F5344CB8AC3E}">
        <p14:creationId xmlns:p14="http://schemas.microsoft.com/office/powerpoint/2010/main" val="4112662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Managers and Decision Making</a:t>
            </a:r>
          </a:p>
          <a:p>
            <a:r>
              <a:rPr lang="en-US" dirty="0"/>
              <a:t>What Is Business Intelligence?</a:t>
            </a:r>
          </a:p>
          <a:p>
            <a:r>
              <a:rPr lang="en-US" dirty="0"/>
              <a:t>Business Intelligence Applications for Data Analysis</a:t>
            </a:r>
          </a:p>
          <a:p>
            <a:r>
              <a:rPr lang="en-US" dirty="0"/>
              <a:t>Business Intelligence Applications for Presenting Results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83064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92500" lnSpcReduction="20000"/>
          </a:bodyPr>
          <a:lstStyle/>
          <a:p>
            <a:r>
              <a:rPr lang="en-US" dirty="0" smtClean="0"/>
              <a:t>Business Intelligence Applications for Data Analysis</a:t>
            </a:r>
            <a:endParaRPr lang="en-US" dirty="0"/>
          </a:p>
        </p:txBody>
      </p:sp>
      <p:sp>
        <p:nvSpPr>
          <p:cNvPr id="7" name="Text Placeholder 6"/>
          <p:cNvSpPr>
            <a:spLocks noGrp="1"/>
          </p:cNvSpPr>
          <p:nvPr>
            <p:ph type="body" sz="quarter" idx="14"/>
          </p:nvPr>
        </p:nvSpPr>
        <p:spPr/>
        <p:txBody>
          <a:bodyPr/>
          <a:lstStyle/>
          <a:p>
            <a:r>
              <a:rPr lang="en-US" dirty="0" smtClean="0"/>
              <a:t>5.3</a:t>
            </a:r>
            <a:endParaRPr lang="en-US" dirty="0"/>
          </a:p>
        </p:txBody>
      </p:sp>
      <p:sp>
        <p:nvSpPr>
          <p:cNvPr id="8" name="Content Placeholder 7"/>
          <p:cNvSpPr>
            <a:spLocks noGrp="1"/>
          </p:cNvSpPr>
          <p:nvPr>
            <p:ph sz="quarter" idx="15"/>
          </p:nvPr>
        </p:nvSpPr>
        <p:spPr/>
        <p:txBody>
          <a:bodyPr>
            <a:normAutofit/>
          </a:bodyPr>
          <a:lstStyle/>
          <a:p>
            <a:r>
              <a:rPr lang="en-US" dirty="0" smtClean="0"/>
              <a:t>Multidimensional Analysis or Online Analytical Processing</a:t>
            </a:r>
          </a:p>
          <a:p>
            <a:r>
              <a:rPr lang="en-US" dirty="0" smtClean="0"/>
              <a:t>Data Mining</a:t>
            </a:r>
          </a:p>
          <a:p>
            <a:r>
              <a:rPr lang="en-US" dirty="0" smtClean="0"/>
              <a:t>Decision Support Systems</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20</a:t>
            </a:fld>
            <a:endParaRPr lang="en-US" dirty="0"/>
          </a:p>
        </p:txBody>
      </p:sp>
    </p:spTree>
    <p:extLst>
      <p:ext uri="{BB962C8B-B14F-4D97-AF65-F5344CB8AC3E}">
        <p14:creationId xmlns:p14="http://schemas.microsoft.com/office/powerpoint/2010/main" val="3262320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Multidimensional Analysis or Online Analytical </a:t>
            </a:r>
            <a:r>
              <a:rPr lang="en-US" dirty="0" smtClean="0"/>
              <a:t>Processing</a:t>
            </a:r>
            <a:endParaRPr lang="en-US" dirty="0"/>
          </a:p>
        </p:txBody>
      </p:sp>
      <p:sp>
        <p:nvSpPr>
          <p:cNvPr id="6" name="Content Placeholder 5"/>
          <p:cNvSpPr>
            <a:spLocks noGrp="1"/>
          </p:cNvSpPr>
          <p:nvPr>
            <p:ph sz="quarter" idx="15"/>
          </p:nvPr>
        </p:nvSpPr>
        <p:spPr/>
        <p:txBody>
          <a:bodyPr/>
          <a:lstStyle/>
          <a:p>
            <a:r>
              <a:rPr lang="en-US" dirty="0" smtClean="0"/>
              <a:t>Online Analytical Processing</a:t>
            </a:r>
          </a:p>
          <a:p>
            <a:pPr lvl="1"/>
            <a:r>
              <a:rPr lang="en-US" dirty="0" smtClean="0">
                <a:solidFill>
                  <a:srgbClr val="C00000"/>
                </a:solidFill>
              </a:rPr>
              <a:t>Data warehousing</a:t>
            </a:r>
          </a:p>
          <a:p>
            <a:r>
              <a:rPr lang="en-US" dirty="0" smtClean="0"/>
              <a:t>Multi-dimensional Analysis</a:t>
            </a:r>
          </a:p>
          <a:p>
            <a:pPr lvl="1"/>
            <a:r>
              <a:rPr lang="en-US" dirty="0" smtClean="0">
                <a:solidFill>
                  <a:srgbClr val="C00000"/>
                </a:solidFill>
              </a:rPr>
              <a:t>“slicing and dicing”</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21</a:t>
            </a:fld>
            <a:endParaRPr lang="en-US" dirty="0"/>
          </a:p>
        </p:txBody>
      </p:sp>
    </p:spTree>
    <p:extLst>
      <p:ext uri="{BB962C8B-B14F-4D97-AF65-F5344CB8AC3E}">
        <p14:creationId xmlns:p14="http://schemas.microsoft.com/office/powerpoint/2010/main" val="3134427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Data Mining</a:t>
            </a:r>
            <a:endParaRPr lang="en-US" dirty="0"/>
          </a:p>
        </p:txBody>
      </p:sp>
      <p:sp>
        <p:nvSpPr>
          <p:cNvPr id="6" name="Content Placeholder 5"/>
          <p:cNvSpPr>
            <a:spLocks noGrp="1"/>
          </p:cNvSpPr>
          <p:nvPr>
            <p:ph sz="quarter" idx="15"/>
          </p:nvPr>
        </p:nvSpPr>
        <p:spPr/>
        <p:txBody>
          <a:bodyPr/>
          <a:lstStyle/>
          <a:p>
            <a:r>
              <a:rPr lang="en-US" dirty="0" smtClean="0"/>
              <a:t>Two Basic Data Mining Operations</a:t>
            </a:r>
          </a:p>
          <a:p>
            <a:pPr lvl="1"/>
            <a:r>
              <a:rPr lang="en-US" dirty="0" smtClean="0">
                <a:solidFill>
                  <a:srgbClr val="0033CC"/>
                </a:solidFill>
              </a:rPr>
              <a:t>Predicting</a:t>
            </a:r>
            <a:r>
              <a:rPr lang="en-US" dirty="0" smtClean="0"/>
              <a:t> trends and behaviors</a:t>
            </a:r>
          </a:p>
          <a:p>
            <a:pPr lvl="1"/>
            <a:r>
              <a:rPr lang="en-US" dirty="0" smtClean="0">
                <a:solidFill>
                  <a:srgbClr val="FF0000"/>
                </a:solidFill>
              </a:rPr>
              <a:t>Identifying</a:t>
            </a:r>
            <a:r>
              <a:rPr lang="en-US" dirty="0" smtClean="0"/>
              <a:t> previously unknown patterns</a:t>
            </a:r>
          </a:p>
          <a:p>
            <a:pPr lvl="1"/>
            <a:endParaRPr lang="en-US" dirty="0"/>
          </a:p>
          <a:p>
            <a:pPr lvl="1"/>
            <a:r>
              <a:rPr lang="en-US" dirty="0" smtClean="0"/>
              <a:t>Fraud detection: </a:t>
            </a:r>
            <a:r>
              <a:rPr lang="en-US" dirty="0" err="1" smtClean="0"/>
              <a:t>DiscoverCard</a:t>
            </a:r>
            <a:endParaRPr lang="en-US" dirty="0" smtClean="0"/>
          </a:p>
          <a:p>
            <a:pPr lvl="1"/>
            <a:r>
              <a:rPr lang="en-US" dirty="0" smtClean="0"/>
              <a:t>Basket analysis: </a:t>
            </a:r>
            <a:r>
              <a:rPr lang="en-US" b="1" dirty="0">
                <a:hlinkClick r:id="rId3"/>
              </a:rPr>
              <a:t>The parable of the beer and diapers</a:t>
            </a:r>
            <a:endParaRPr lang="en-US" b="1" dirty="0"/>
          </a:p>
          <a:p>
            <a:pPr lvl="1"/>
            <a:endParaRPr lang="en-US" dirty="0" smtClean="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22</a:t>
            </a:fld>
            <a:endParaRPr lang="en-US" dirty="0"/>
          </a:p>
        </p:txBody>
      </p:sp>
    </p:spTree>
    <p:extLst>
      <p:ext uri="{BB962C8B-B14F-4D97-AF65-F5344CB8AC3E}">
        <p14:creationId xmlns:p14="http://schemas.microsoft.com/office/powerpoint/2010/main" val="57142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Decision </a:t>
            </a:r>
            <a:r>
              <a:rPr lang="en-US" dirty="0"/>
              <a:t>Support </a:t>
            </a:r>
            <a:r>
              <a:rPr lang="en-US" dirty="0" smtClean="0"/>
              <a:t>Systems (DSS)</a:t>
            </a:r>
            <a:endParaRPr lang="en-US" dirty="0"/>
          </a:p>
        </p:txBody>
      </p:sp>
      <p:sp>
        <p:nvSpPr>
          <p:cNvPr id="6" name="Content Placeholder 5"/>
          <p:cNvSpPr>
            <a:spLocks noGrp="1"/>
          </p:cNvSpPr>
          <p:nvPr>
            <p:ph sz="quarter" idx="15"/>
          </p:nvPr>
        </p:nvSpPr>
        <p:spPr/>
        <p:txBody>
          <a:bodyPr/>
          <a:lstStyle/>
          <a:p>
            <a:r>
              <a:rPr lang="en-US" dirty="0" smtClean="0"/>
              <a:t>Sensitivity Analysis</a:t>
            </a:r>
          </a:p>
          <a:p>
            <a:pPr lvl="1"/>
            <a:r>
              <a:rPr lang="en-US" dirty="0" smtClean="0">
                <a:solidFill>
                  <a:srgbClr val="C00000"/>
                </a:solidFill>
              </a:rPr>
              <a:t>Example: How “robust” or stable the solution would be in optimization</a:t>
            </a:r>
          </a:p>
          <a:p>
            <a:r>
              <a:rPr lang="en-US" dirty="0" smtClean="0"/>
              <a:t>What-If Analysis</a:t>
            </a:r>
          </a:p>
          <a:p>
            <a:pPr lvl="1"/>
            <a:r>
              <a:rPr lang="en-US" dirty="0" smtClean="0">
                <a:solidFill>
                  <a:srgbClr val="C00000"/>
                </a:solidFill>
              </a:rPr>
              <a:t>We’ve just learned it and done it!</a:t>
            </a:r>
          </a:p>
          <a:p>
            <a:pPr lvl="1"/>
            <a:r>
              <a:rPr lang="en-US" dirty="0" smtClean="0">
                <a:solidFill>
                  <a:srgbClr val="C00000"/>
                </a:solidFill>
              </a:rPr>
              <a:t>Goal-Seeking Analysis</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23</a:t>
            </a:fld>
            <a:endParaRPr lang="en-US" dirty="0"/>
          </a:p>
        </p:txBody>
      </p:sp>
    </p:spTree>
    <p:extLst>
      <p:ext uri="{BB962C8B-B14F-4D97-AF65-F5344CB8AC3E}">
        <p14:creationId xmlns:p14="http://schemas.microsoft.com/office/powerpoint/2010/main" val="3011681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8153400" cy="1219200"/>
          </a:xfrm>
        </p:spPr>
        <p:txBody>
          <a:bodyPr/>
          <a:lstStyle/>
          <a:p>
            <a:pPr eaLnBrk="1" hangingPunct="1"/>
            <a:r>
              <a:rPr lang="en-US" altLang="en-US" sz="3800" b="1" dirty="0" smtClean="0">
                <a:solidFill>
                  <a:srgbClr val="C00000"/>
                </a:solidFill>
              </a:rPr>
              <a:t>Decision Support Systems (DSS)</a:t>
            </a:r>
          </a:p>
        </p:txBody>
      </p:sp>
      <p:sp>
        <p:nvSpPr>
          <p:cNvPr id="15363" name="Rectangle 3"/>
          <p:cNvSpPr>
            <a:spLocks noGrp="1" noChangeArrowheads="1"/>
          </p:cNvSpPr>
          <p:nvPr>
            <p:ph type="body" idx="1"/>
          </p:nvPr>
        </p:nvSpPr>
        <p:spPr>
          <a:xfrm>
            <a:off x="685800" y="1828800"/>
            <a:ext cx="8153400" cy="4800600"/>
          </a:xfrm>
        </p:spPr>
        <p:txBody>
          <a:bodyPr/>
          <a:lstStyle/>
          <a:p>
            <a:pPr marL="0" indent="0" eaLnBrk="1" hangingPunct="1">
              <a:buNone/>
            </a:pPr>
            <a:r>
              <a:rPr lang="en-US" altLang="en-US" dirty="0" smtClean="0"/>
              <a:t>Decision support systems</a:t>
            </a:r>
          </a:p>
          <a:p>
            <a:pPr lvl="1"/>
            <a:r>
              <a:rPr lang="en-US" altLang="en-US" sz="3200" dirty="0" smtClean="0"/>
              <a:t>combine </a:t>
            </a:r>
            <a:r>
              <a:rPr lang="en-US" altLang="en-US" sz="3200" b="1" dirty="0" smtClean="0">
                <a:solidFill>
                  <a:srgbClr val="CC3300"/>
                </a:solidFill>
              </a:rPr>
              <a:t>models</a:t>
            </a:r>
            <a:r>
              <a:rPr lang="en-US" altLang="en-US" sz="3200" dirty="0" smtClean="0"/>
              <a:t> and data </a:t>
            </a:r>
          </a:p>
          <a:p>
            <a:pPr lvl="1"/>
            <a:r>
              <a:rPr lang="en-US" altLang="en-US" sz="3200" dirty="0" smtClean="0"/>
              <a:t>in an attempt to solve </a:t>
            </a:r>
            <a:r>
              <a:rPr lang="en-US" altLang="en-US" sz="3200" dirty="0" err="1" smtClean="0"/>
              <a:t>semistructured</a:t>
            </a:r>
            <a:r>
              <a:rPr lang="en-US" altLang="zh-CN" sz="3200" dirty="0" smtClean="0">
                <a:ea typeface="SimSun" panose="02010600030101010101" pitchFamily="2" charset="-122"/>
              </a:rPr>
              <a:t> </a:t>
            </a:r>
            <a:r>
              <a:rPr lang="en-US" altLang="en-US" sz="3200" dirty="0" smtClean="0"/>
              <a:t>and unstructured problems </a:t>
            </a:r>
          </a:p>
          <a:p>
            <a:pPr lvl="1"/>
            <a:r>
              <a:rPr lang="en-US" altLang="en-US" sz="3200" dirty="0" smtClean="0"/>
              <a:t>with extensive </a:t>
            </a:r>
            <a:r>
              <a:rPr lang="en-US" altLang="en-US" sz="3200" b="1" dirty="0" smtClean="0">
                <a:solidFill>
                  <a:srgbClr val="CC3300"/>
                </a:solidFill>
              </a:rPr>
              <a:t>user involvement</a:t>
            </a:r>
            <a:r>
              <a:rPr lang="en-US" altLang="zh-CN" sz="3200" dirty="0" smtClean="0">
                <a:ea typeface="SimSun" panose="02010600030101010101" pitchFamily="2" charset="-122"/>
              </a:rPr>
              <a:t> (</a:t>
            </a:r>
            <a:r>
              <a:rPr lang="en-US" altLang="zh-CN" sz="3200" dirty="0" smtClean="0">
                <a:solidFill>
                  <a:srgbClr val="0000FF"/>
                </a:solidFill>
                <a:ea typeface="SimSun" panose="02010600030101010101" pitchFamily="2" charset="-122"/>
              </a:rPr>
              <a:t>interaction</a:t>
            </a:r>
            <a:r>
              <a:rPr lang="zh-CN" altLang="en-US" sz="3200" dirty="0" smtClean="0">
                <a:solidFill>
                  <a:srgbClr val="0000FF"/>
                </a:solidFill>
                <a:ea typeface="SimSun" panose="02010600030101010101" pitchFamily="2" charset="-122"/>
              </a:rPr>
              <a:t>， “</a:t>
            </a:r>
            <a:r>
              <a:rPr lang="en-US" altLang="zh-CN" sz="3200" dirty="0" smtClean="0">
                <a:solidFill>
                  <a:srgbClr val="0000FF"/>
                </a:solidFill>
                <a:ea typeface="SimSun" panose="02010600030101010101" pitchFamily="2" charset="-122"/>
              </a:rPr>
              <a:t>dialog”</a:t>
            </a:r>
            <a:r>
              <a:rPr lang="en-US" altLang="zh-CN" sz="3200" dirty="0" smtClean="0">
                <a:ea typeface="SimSun" panose="02010600030101010101" pitchFamily="2" charset="-122"/>
              </a:rPr>
              <a:t>)</a:t>
            </a:r>
            <a:endParaRPr lang="en-US" altLang="zh-CN" sz="3200" dirty="0" smtClean="0">
              <a:ea typeface="SimSun" panose="02010600030101010101" pitchFamily="2" charset="-122"/>
            </a:endParaRPr>
          </a:p>
          <a:p>
            <a:pPr eaLnBrk="1" hangingPunct="1"/>
            <a:endParaRPr lang="en-US" altLang="en-US" sz="1600" dirty="0" smtClean="0"/>
          </a:p>
        </p:txBody>
      </p:sp>
      <p:sp>
        <p:nvSpPr>
          <p:cNvPr id="15364"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2F3A88-3DC1-441F-857D-B3B66FA6DB06}" type="slidenum">
              <a:rPr lang="en-US" altLang="en-US"/>
              <a:pPr eaLnBrk="1" hangingPunct="1"/>
              <a:t>24</a:t>
            </a:fld>
            <a:endParaRPr lang="en-US" altLang="en-US"/>
          </a:p>
        </p:txBody>
      </p:sp>
    </p:spTree>
    <p:extLst>
      <p:ext uri="{BB962C8B-B14F-4D97-AF65-F5344CB8AC3E}">
        <p14:creationId xmlns:p14="http://schemas.microsoft.com/office/powerpoint/2010/main" val="1445512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altLang="en-US" sz="3600" b="1" dirty="0" smtClean="0">
                <a:solidFill>
                  <a:srgbClr val="C00000"/>
                </a:solidFill>
              </a:rPr>
              <a:t>SUPPORT: ENHANCING DECISION MAKING</a:t>
            </a:r>
          </a:p>
        </p:txBody>
      </p:sp>
      <p:sp>
        <p:nvSpPr>
          <p:cNvPr id="13315" name="Rectangle 3"/>
          <p:cNvSpPr>
            <a:spLocks noGrp="1" noChangeArrowheads="1"/>
          </p:cNvSpPr>
          <p:nvPr>
            <p:ph type="body" idx="1"/>
          </p:nvPr>
        </p:nvSpPr>
        <p:spPr>
          <a:xfrm>
            <a:off x="495300" y="1393370"/>
            <a:ext cx="6858000" cy="5236029"/>
          </a:xfrm>
        </p:spPr>
        <p:txBody>
          <a:bodyPr>
            <a:normAutofit lnSpcReduction="10000"/>
          </a:bodyPr>
          <a:lstStyle/>
          <a:p>
            <a:pPr eaLnBrk="1" hangingPunct="1"/>
            <a:r>
              <a:rPr lang="en-US" altLang="en-US" sz="2800" b="1" dirty="0" smtClean="0"/>
              <a:t>Model </a:t>
            </a:r>
            <a:r>
              <a:rPr lang="en-US" altLang="en-US" sz="2800" dirty="0" smtClean="0"/>
              <a:t>– A simplified representation or abstraction of reality</a:t>
            </a:r>
          </a:p>
          <a:p>
            <a:pPr eaLnBrk="1" hangingPunct="1"/>
            <a:r>
              <a:rPr lang="en-US" altLang="en-US" sz="2800" dirty="0" smtClean="0"/>
              <a:t>Models help managers to</a:t>
            </a:r>
          </a:p>
          <a:p>
            <a:pPr lvl="2" eaLnBrk="1" hangingPunct="1">
              <a:buFont typeface="Wingdings" pitchFamily="2" charset="2"/>
              <a:buChar char="§"/>
            </a:pPr>
            <a:r>
              <a:rPr lang="en-US" altLang="en-US" dirty="0" smtClean="0"/>
              <a:t> </a:t>
            </a:r>
            <a:r>
              <a:rPr lang="en-US" altLang="en-US" sz="2800" dirty="0" smtClean="0">
                <a:latin typeface="Arial" panose="020B0604020202020204" pitchFamily="34" charset="0"/>
                <a:cs typeface="Arial" panose="020B0604020202020204" pitchFamily="34" charset="0"/>
              </a:rPr>
              <a:t>Calculate risks</a:t>
            </a:r>
          </a:p>
          <a:p>
            <a:pPr lvl="2" eaLnBrk="1" hangingPunct="1">
              <a:buFont typeface="Wingdings" pitchFamily="2" charset="2"/>
              <a:buChar char="§"/>
            </a:pPr>
            <a:r>
              <a:rPr lang="en-US" altLang="en-US" sz="2800" dirty="0" smtClean="0">
                <a:latin typeface="Arial" panose="020B0604020202020204" pitchFamily="34" charset="0"/>
                <a:cs typeface="Arial" panose="020B0604020202020204" pitchFamily="34" charset="0"/>
              </a:rPr>
              <a:t> Understand uncertainty</a:t>
            </a:r>
          </a:p>
          <a:p>
            <a:pPr lvl="2" eaLnBrk="1" hangingPunct="1">
              <a:buFont typeface="Wingdings" pitchFamily="2" charset="2"/>
              <a:buChar char="§"/>
            </a:pPr>
            <a:r>
              <a:rPr lang="en-US" altLang="en-US" sz="2800" dirty="0" smtClean="0">
                <a:latin typeface="Arial" panose="020B0604020202020204" pitchFamily="34" charset="0"/>
                <a:cs typeface="Arial" panose="020B0604020202020204" pitchFamily="34" charset="0"/>
              </a:rPr>
              <a:t> Change variables</a:t>
            </a:r>
          </a:p>
          <a:p>
            <a:pPr lvl="3">
              <a:buFont typeface="Wingdings" pitchFamily="2" charset="2"/>
              <a:buChar cha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to explore…</a:t>
            </a:r>
          </a:p>
          <a:p>
            <a:pPr lvl="2" eaLnBrk="1" hangingPunct="1">
              <a:buFont typeface="Wingdings" pitchFamily="2" charset="2"/>
              <a:buChar char="§"/>
            </a:pPr>
            <a:r>
              <a:rPr lang="en-US" altLang="en-US" sz="2800" dirty="0" smtClean="0">
                <a:latin typeface="Arial" panose="020B0604020202020204" pitchFamily="34" charset="0"/>
                <a:cs typeface="Arial" panose="020B0604020202020204" pitchFamily="34" charset="0"/>
              </a:rPr>
              <a:t> Manipulate time to make decisions</a:t>
            </a:r>
          </a:p>
          <a:p>
            <a:pPr>
              <a:buFont typeface="Wingdings" pitchFamily="2" charset="2"/>
              <a:buChar char="§"/>
            </a:pPr>
            <a:r>
              <a:rPr lang="en-US" altLang="en-US" sz="3600" dirty="0" smtClean="0">
                <a:latin typeface="Arial" panose="020B0604020202020204" pitchFamily="34" charset="0"/>
                <a:cs typeface="Arial" panose="020B0604020202020204" pitchFamily="34" charset="0"/>
              </a:rPr>
              <a:t>Benefits: </a:t>
            </a:r>
          </a:p>
          <a:p>
            <a:pPr eaLnBrk="1" hangingPunct="1">
              <a:buFontTx/>
              <a:buNone/>
            </a:pPr>
            <a:endParaRPr lang="en-US" altLang="en-US" b="1" dirty="0" smtClean="0"/>
          </a:p>
          <a:p>
            <a:pPr eaLnBrk="1" hangingPunct="1">
              <a:buFontTx/>
              <a:buNone/>
            </a:pPr>
            <a:endParaRPr lang="en-US" altLang="en-US" sz="1800" dirty="0" smtClean="0"/>
          </a:p>
        </p:txBody>
      </p:sp>
      <p:pic>
        <p:nvPicPr>
          <p:cNvPr id="13316" name="Picture 3" descr="C:\Users\Paige Baltzan\AppData\Local\Microsoft\Windows\Temporary Internet Files\Content.IE5\9MSYK0A8\MP900442233[1].jpg"/>
          <p:cNvPicPr>
            <a:picLocks noChangeAspect="1" noChangeArrowheads="1"/>
          </p:cNvPicPr>
          <p:nvPr/>
        </p:nvPicPr>
        <p:blipFill>
          <a:blip r:embed="rId3">
            <a:extLst>
              <a:ext uri="{28A0092B-C50C-407E-A947-70E740481C1C}">
                <a14:useLocalDpi xmlns:a14="http://schemas.microsoft.com/office/drawing/2010/main" val="0"/>
              </a:ext>
            </a:extLst>
          </a:blip>
          <a:srcRect l="4773" t="35556" r="14093" b="10001"/>
          <a:stretch>
            <a:fillRect/>
          </a:stretch>
        </p:blipFill>
        <p:spPr bwMode="auto">
          <a:xfrm>
            <a:off x="6400800" y="3168650"/>
            <a:ext cx="22860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913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3048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dirty="0">
                <a:solidFill>
                  <a:srgbClr val="C00000"/>
                </a:solidFill>
              </a:rPr>
              <a:t>Decision Support System (DSS) </a:t>
            </a:r>
            <a:r>
              <a:rPr lang="en-US" altLang="en-US" sz="2400" b="1" dirty="0">
                <a:solidFill>
                  <a:srgbClr val="C00000"/>
                </a:solidFill>
              </a:rPr>
              <a:t>[Laudon]</a:t>
            </a:r>
          </a:p>
        </p:txBody>
      </p:sp>
      <p:pic>
        <p:nvPicPr>
          <p:cNvPr id="17411" name="Picture 3" descr="FIG02_07"/>
          <p:cNvPicPr>
            <a:picLocks noGrp="1" noChangeAspect="1" noChangeArrowheads="1"/>
          </p:cNvPicPr>
          <p:nvPr>
            <p:ph/>
          </p:nvPr>
        </p:nvPicPr>
        <p:blipFill>
          <a:blip r:embed="rId3">
            <a:extLst>
              <a:ext uri="{28A0092B-C50C-407E-A947-70E740481C1C}">
                <a14:useLocalDpi xmlns:a14="http://schemas.microsoft.com/office/drawing/2010/main" val="0"/>
              </a:ext>
            </a:extLst>
          </a:blip>
          <a:srcRect t="13200"/>
          <a:stretch>
            <a:fillRect/>
          </a:stretch>
        </p:blipFill>
        <p:spPr>
          <a:xfrm>
            <a:off x="0" y="1169988"/>
            <a:ext cx="9144000" cy="5389562"/>
          </a:xfrm>
          <a:noFill/>
        </p:spPr>
      </p:pic>
      <p:sp>
        <p:nvSpPr>
          <p:cNvPr id="17412" name="Oval 4"/>
          <p:cNvSpPr>
            <a:spLocks noChangeArrowheads="1"/>
          </p:cNvSpPr>
          <p:nvPr/>
        </p:nvSpPr>
        <p:spPr bwMode="auto">
          <a:xfrm>
            <a:off x="3276600" y="3657600"/>
            <a:ext cx="1676400" cy="762000"/>
          </a:xfrm>
          <a:prstGeom prst="ellipse">
            <a:avLst/>
          </a:prstGeom>
          <a:noFill/>
          <a:ln w="254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508437078"/>
      </p:ext>
    </p:extLst>
  </p:cSld>
  <p:clrMapOvr>
    <a:masterClrMapping/>
  </p:clrMapOvr>
  <p:transition advClick="0" advTm="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4294967295"/>
          </p:nvPr>
        </p:nvSpPr>
        <p:spPr bwMode="auto">
          <a:xfrm>
            <a:off x="3352800" y="62484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5" name="Slide Number Placeholder 5"/>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9-</a:t>
            </a:r>
            <a:fld id="{323F0D59-1234-437C-BFFF-0C3296E5C277}" type="slidenum">
              <a:rPr lang="en-US" altLang="en-US"/>
              <a:pPr eaLnBrk="1" hangingPunct="1"/>
              <a:t>27</a:t>
            </a:fld>
            <a:endParaRPr lang="en-US" altLang="en-US"/>
          </a:p>
        </p:txBody>
      </p:sp>
      <p:sp>
        <p:nvSpPr>
          <p:cNvPr id="18436" name="Rectangle 2"/>
          <p:cNvSpPr>
            <a:spLocks noGrp="1" noChangeArrowheads="1"/>
          </p:cNvSpPr>
          <p:nvPr>
            <p:ph type="title"/>
          </p:nvPr>
        </p:nvSpPr>
        <p:spPr>
          <a:xfrm>
            <a:off x="0" y="0"/>
            <a:ext cx="9144000" cy="914400"/>
          </a:xfrm>
        </p:spPr>
        <p:txBody>
          <a:bodyPr/>
          <a:lstStyle/>
          <a:p>
            <a:r>
              <a:rPr lang="en-US" altLang="en-US" sz="3400" b="1" dirty="0" smtClean="0">
                <a:solidFill>
                  <a:srgbClr val="C00000"/>
                </a:solidFill>
              </a:rPr>
              <a:t>System Architecture: DSS </a:t>
            </a:r>
            <a:br>
              <a:rPr lang="en-US" altLang="en-US" sz="3400" b="1" dirty="0" smtClean="0">
                <a:solidFill>
                  <a:srgbClr val="C00000"/>
                </a:solidFill>
              </a:rPr>
            </a:br>
            <a:r>
              <a:rPr lang="en-US" altLang="en-US" sz="2600" b="1" dirty="0" smtClean="0">
                <a:solidFill>
                  <a:srgbClr val="C00000"/>
                </a:solidFill>
              </a:rPr>
              <a:t>[</a:t>
            </a:r>
            <a:r>
              <a:rPr lang="en-US" altLang="en-US" sz="2600" b="1" dirty="0" err="1" smtClean="0">
                <a:solidFill>
                  <a:srgbClr val="C00000"/>
                </a:solidFill>
              </a:rPr>
              <a:t>Jessup&amp;Valacich</a:t>
            </a:r>
            <a:r>
              <a:rPr lang="en-US" altLang="en-US" sz="2600" b="1" dirty="0" smtClean="0">
                <a:solidFill>
                  <a:srgbClr val="C00000"/>
                </a:solidFill>
              </a:rPr>
              <a:t>, edited by Zhang]</a:t>
            </a:r>
            <a:endParaRPr lang="en-US" altLang="en-US" sz="1600" b="1" dirty="0" smtClean="0">
              <a:solidFill>
                <a:srgbClr val="C00000"/>
              </a:solidFill>
            </a:endParaRPr>
          </a:p>
        </p:txBody>
      </p:sp>
      <p:pic>
        <p:nvPicPr>
          <p:cNvPr id="914435" name="Picture 3"/>
          <p:cNvPicPr>
            <a:picLocks noChangeAspect="1" noChangeArrowheads="1"/>
          </p:cNvPicPr>
          <p:nvPr/>
        </p:nvPicPr>
        <p:blipFill>
          <a:blip r:embed="rId3"/>
          <a:srcRect/>
          <a:stretch>
            <a:fillRect/>
          </a:stretch>
        </p:blipFill>
        <p:spPr bwMode="auto">
          <a:xfrm>
            <a:off x="609600" y="990600"/>
            <a:ext cx="7696200" cy="5684838"/>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
        <p:nvSpPr>
          <p:cNvPr id="18438" name="Oval 4"/>
          <p:cNvSpPr>
            <a:spLocks noChangeArrowheads="1"/>
          </p:cNvSpPr>
          <p:nvPr/>
        </p:nvSpPr>
        <p:spPr bwMode="auto">
          <a:xfrm>
            <a:off x="3124200" y="3962400"/>
            <a:ext cx="2667000" cy="1676400"/>
          </a:xfrm>
          <a:prstGeom prst="ellipse">
            <a:avLst/>
          </a:prstGeom>
          <a:noFill/>
          <a:ln w="25400" algn="ctr">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9" name="Oval 5"/>
          <p:cNvSpPr>
            <a:spLocks noChangeArrowheads="1"/>
          </p:cNvSpPr>
          <p:nvPr/>
        </p:nvSpPr>
        <p:spPr bwMode="auto">
          <a:xfrm>
            <a:off x="4800600" y="5715000"/>
            <a:ext cx="1828800" cy="762000"/>
          </a:xfrm>
          <a:prstGeom prst="ellipse">
            <a:avLst/>
          </a:prstGeom>
          <a:noFill/>
          <a:ln w="25400" algn="ctr">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0" name="AutoShape 6"/>
          <p:cNvSpPr>
            <a:spLocks noChangeArrowheads="1"/>
          </p:cNvSpPr>
          <p:nvPr/>
        </p:nvSpPr>
        <p:spPr bwMode="auto">
          <a:xfrm>
            <a:off x="838200" y="3962400"/>
            <a:ext cx="2514600" cy="609600"/>
          </a:xfrm>
          <a:prstGeom prst="rightArrow">
            <a:avLst>
              <a:gd name="adj1" fmla="val 50000"/>
              <a:gd name="adj2" fmla="val 117849"/>
            </a:avLst>
          </a:prstGeom>
          <a:noFill/>
          <a:ln w="3175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rgbClr val="FF0000"/>
                </a:solidFill>
              </a:rPr>
              <a:t>**</a:t>
            </a:r>
            <a:r>
              <a:rPr lang="en-US" altLang="en-US"/>
              <a:t>                     </a:t>
            </a:r>
          </a:p>
        </p:txBody>
      </p:sp>
      <p:sp>
        <p:nvSpPr>
          <p:cNvPr id="3" name="Rounded Rectangular Callout 2"/>
          <p:cNvSpPr/>
          <p:nvPr/>
        </p:nvSpPr>
        <p:spPr>
          <a:xfrm>
            <a:off x="5867400" y="4419600"/>
            <a:ext cx="2819400" cy="1219200"/>
          </a:xfrm>
          <a:prstGeom prst="wedgeRoundRectCallout">
            <a:avLst>
              <a:gd name="adj1" fmla="val -92286"/>
              <a:gd name="adj2" fmla="val 35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400" b="1" dirty="0" smtClean="0"/>
              <a:t>Simulations</a:t>
            </a:r>
          </a:p>
          <a:p>
            <a:pPr algn="ctr"/>
            <a:r>
              <a:rPr lang="en-US" sz="2400" b="1" dirty="0" smtClean="0"/>
              <a:t>Optimization</a:t>
            </a:r>
          </a:p>
          <a:p>
            <a:pPr algn="ctr"/>
            <a:r>
              <a:rPr lang="en-US" sz="2400" b="1" dirty="0" smtClean="0"/>
              <a:t>Forecasting</a:t>
            </a:r>
            <a:endParaRPr lang="en-US" sz="2400" b="1" dirty="0"/>
          </a:p>
        </p:txBody>
      </p:sp>
    </p:spTree>
    <p:extLst>
      <p:ext uri="{BB962C8B-B14F-4D97-AF65-F5344CB8AC3E}">
        <p14:creationId xmlns:p14="http://schemas.microsoft.com/office/powerpoint/2010/main" val="2160361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92500" lnSpcReduction="20000"/>
          </a:bodyPr>
          <a:lstStyle/>
          <a:p>
            <a:r>
              <a:rPr lang="en-US" dirty="0" smtClean="0"/>
              <a:t>Business Intelligence Applications for Presenting Results</a:t>
            </a:r>
            <a:endParaRPr lang="en-US" dirty="0"/>
          </a:p>
        </p:txBody>
      </p:sp>
      <p:sp>
        <p:nvSpPr>
          <p:cNvPr id="7" name="Text Placeholder 6"/>
          <p:cNvSpPr>
            <a:spLocks noGrp="1"/>
          </p:cNvSpPr>
          <p:nvPr>
            <p:ph type="body" sz="quarter" idx="14"/>
          </p:nvPr>
        </p:nvSpPr>
        <p:spPr/>
        <p:txBody>
          <a:bodyPr/>
          <a:lstStyle/>
          <a:p>
            <a:r>
              <a:rPr lang="en-US" dirty="0" smtClean="0"/>
              <a:t>5.4</a:t>
            </a:r>
            <a:endParaRPr lang="en-US" dirty="0"/>
          </a:p>
        </p:txBody>
      </p:sp>
      <p:sp>
        <p:nvSpPr>
          <p:cNvPr id="8" name="Content Placeholder 7"/>
          <p:cNvSpPr>
            <a:spLocks noGrp="1"/>
          </p:cNvSpPr>
          <p:nvPr>
            <p:ph sz="quarter" idx="15"/>
          </p:nvPr>
        </p:nvSpPr>
        <p:spPr/>
        <p:txBody>
          <a:bodyPr>
            <a:normAutofit/>
          </a:bodyPr>
          <a:lstStyle/>
          <a:p>
            <a:r>
              <a:rPr lang="en-US" dirty="0" smtClean="0"/>
              <a:t>Dashboards</a:t>
            </a:r>
          </a:p>
          <a:p>
            <a:r>
              <a:rPr lang="en-US" dirty="0" smtClean="0"/>
              <a:t>Data Visualization Technologies</a:t>
            </a:r>
          </a:p>
          <a:p>
            <a:r>
              <a:rPr lang="en-US" dirty="0" smtClean="0"/>
              <a:t>Real-Time BI</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28</a:t>
            </a:fld>
            <a:endParaRPr lang="en-US" dirty="0"/>
          </a:p>
        </p:txBody>
      </p:sp>
    </p:spTree>
    <p:extLst>
      <p:ext uri="{BB962C8B-B14F-4D97-AF65-F5344CB8AC3E}">
        <p14:creationId xmlns:p14="http://schemas.microsoft.com/office/powerpoint/2010/main" val="1827009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Table 5.1: The Capabilities of Dashboards</a:t>
            </a:r>
            <a:endParaRPr lang="en-US" dirty="0"/>
          </a:p>
        </p:txBody>
      </p:sp>
      <p:pic>
        <p:nvPicPr>
          <p:cNvPr id="3584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2400" y="1992129"/>
            <a:ext cx="8839200" cy="454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29</a:t>
            </a:fld>
            <a:endParaRPr lang="en-US" dirty="0"/>
          </a:p>
        </p:txBody>
      </p:sp>
      <p:pic>
        <p:nvPicPr>
          <p:cNvPr id="4" name="Picture 3"/>
          <p:cNvPicPr>
            <a:picLocks noChangeAspect="1"/>
          </p:cNvPicPr>
          <p:nvPr/>
        </p:nvPicPr>
        <p:blipFill>
          <a:blip r:embed="rId3"/>
          <a:stretch>
            <a:fillRect/>
          </a:stretch>
        </p:blipFill>
        <p:spPr>
          <a:xfrm>
            <a:off x="2819400" y="4265520"/>
            <a:ext cx="609600" cy="433137"/>
          </a:xfrm>
          <a:prstGeom prst="rect">
            <a:avLst/>
          </a:prstGeom>
        </p:spPr>
      </p:pic>
    </p:spTree>
    <p:extLst>
      <p:ext uri="{BB962C8B-B14F-4D97-AF65-F5344CB8AC3E}">
        <p14:creationId xmlns:p14="http://schemas.microsoft.com/office/powerpoint/2010/main" val="343373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Identify the phases in the decision-making process, and use a decision support framework to demonstrate how technology supports managerial decision making.</a:t>
            </a:r>
          </a:p>
          <a:p>
            <a:r>
              <a:rPr lang="en-US" dirty="0"/>
              <a:t>Describe and provide examples of </a:t>
            </a:r>
            <a:r>
              <a:rPr lang="en-US" dirty="0" smtClean="0"/>
              <a:t>different </a:t>
            </a:r>
            <a:r>
              <a:rPr lang="en-US" dirty="0"/>
              <a:t>ways that organizations use business intelligence (BI</a:t>
            </a:r>
            <a:r>
              <a:rPr lang="en-US" dirty="0" smtClean="0"/>
              <a:t>).</a:t>
            </a:r>
            <a:endParaRPr lang="en-US" dirty="0"/>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2103697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5.3: Sample Performance Dashboard</a:t>
            </a:r>
            <a:endParaRPr lang="en-US" dirty="0"/>
          </a:p>
        </p:txBody>
      </p:sp>
      <p:pic>
        <p:nvPicPr>
          <p:cNvPr id="3686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2400" y="1595816"/>
            <a:ext cx="8639316" cy="524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30</a:t>
            </a:fld>
            <a:endParaRPr lang="en-US" dirty="0"/>
          </a:p>
        </p:txBody>
      </p:sp>
    </p:spTree>
    <p:extLst>
      <p:ext uri="{BB962C8B-B14F-4D97-AF65-F5344CB8AC3E}">
        <p14:creationId xmlns:p14="http://schemas.microsoft.com/office/powerpoint/2010/main" val="3103692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686800" cy="1143000"/>
          </a:xfrm>
        </p:spPr>
        <p:txBody>
          <a:bodyPr/>
          <a:lstStyle/>
          <a:p>
            <a:r>
              <a:rPr lang="en-US" altLang="en-US" sz="4000" dirty="0" smtClean="0">
                <a:solidFill>
                  <a:srgbClr val="C00000"/>
                </a:solidFill>
              </a:rPr>
              <a:t>Sample Performance Dashboard</a:t>
            </a:r>
            <a:endParaRPr lang="en-US" altLang="en-US" sz="2800" dirty="0" smtClean="0">
              <a:solidFill>
                <a:srgbClr val="C00000"/>
              </a:solidFill>
            </a:endParaRPr>
          </a:p>
        </p:txBody>
      </p:sp>
      <p:pic>
        <p:nvPicPr>
          <p:cNvPr id="21507" name="Picture 5" descr="Executive Dash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36650"/>
            <a:ext cx="6105525"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B410BC-0118-4362-AB2A-542EB763BB49}" type="slidenum">
              <a:rPr lang="en-US" altLang="en-US"/>
              <a:pPr eaLnBrk="1" hangingPunct="1"/>
              <a:t>31</a:t>
            </a:fld>
            <a:endParaRPr lang="en-US" altLang="en-US"/>
          </a:p>
        </p:txBody>
      </p:sp>
    </p:spTree>
    <p:extLst>
      <p:ext uri="{BB962C8B-B14F-4D97-AF65-F5344CB8AC3E}">
        <p14:creationId xmlns:p14="http://schemas.microsoft.com/office/powerpoint/2010/main" val="2714725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152400"/>
            <a:ext cx="8839200" cy="712788"/>
          </a:xfrm>
        </p:spPr>
        <p:txBody>
          <a:bodyPr/>
          <a:lstStyle/>
          <a:p>
            <a:r>
              <a:rPr lang="en-US" altLang="en-US" sz="4000" dirty="0" smtClean="0">
                <a:solidFill>
                  <a:srgbClr val="C00000"/>
                </a:solidFill>
              </a:rPr>
              <a:t>Another Example of Dashboard</a:t>
            </a:r>
          </a:p>
        </p:txBody>
      </p:sp>
      <p:pic>
        <p:nvPicPr>
          <p:cNvPr id="22531" name="Picture 2" descr="Security Dash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90600"/>
            <a:ext cx="71421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842A76-F4A5-4087-9A82-FE6A75A022DF}" type="slidenum">
              <a:rPr lang="en-US" altLang="en-US"/>
              <a:pPr eaLnBrk="1" hangingPunct="1"/>
              <a:t>32</a:t>
            </a:fld>
            <a:endParaRPr lang="en-US" altLang="en-US"/>
          </a:p>
        </p:txBody>
      </p:sp>
    </p:spTree>
    <p:extLst>
      <p:ext uri="{BB962C8B-B14F-4D97-AF65-F5344CB8AC3E}">
        <p14:creationId xmlns:p14="http://schemas.microsoft.com/office/powerpoint/2010/main" val="2587164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solidFill>
                  <a:srgbClr val="C00000"/>
                </a:solidFill>
              </a:rPr>
              <a:t>Executive Dashboard Demo</a:t>
            </a:r>
          </a:p>
        </p:txBody>
      </p:sp>
      <p:sp>
        <p:nvSpPr>
          <p:cNvPr id="23555" name="Content Placeholder 2"/>
          <p:cNvSpPr>
            <a:spLocks noGrp="1"/>
          </p:cNvSpPr>
          <p:nvPr>
            <p:ph idx="1"/>
          </p:nvPr>
        </p:nvSpPr>
        <p:spPr/>
        <p:txBody>
          <a:bodyPr/>
          <a:lstStyle/>
          <a:p>
            <a:pPr>
              <a:buFont typeface="Wingdings" pitchFamily="2" charset="2"/>
              <a:buNone/>
            </a:pPr>
            <a:r>
              <a:rPr lang="en-US" altLang="en-US" dirty="0" smtClean="0">
                <a:hlinkClick r:id="rId2"/>
              </a:rPr>
              <a:t>  http://www.informationbuilders.com/rfr/qtdemo/AdvVis_ExecDash/AdvVis_ExecDash.html</a:t>
            </a:r>
            <a:endParaRPr lang="en-US" altLang="en-US" dirty="0" smtClean="0"/>
          </a:p>
          <a:p>
            <a:endParaRPr lang="en-US" altLang="en-US" dirty="0" smtClean="0"/>
          </a:p>
        </p:txBody>
      </p:sp>
      <p:sp>
        <p:nvSpPr>
          <p:cNvPr id="23556"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3FF175-5962-4F27-A9CF-E0E7312B6B06}" type="slidenum">
              <a:rPr lang="en-US" altLang="en-US"/>
              <a:pPr eaLnBrk="1" hangingPunct="1"/>
              <a:t>33</a:t>
            </a:fld>
            <a:endParaRPr lang="en-US" altLang="en-US"/>
          </a:p>
        </p:txBody>
      </p:sp>
    </p:spTree>
    <p:extLst>
      <p:ext uri="{BB962C8B-B14F-4D97-AF65-F5344CB8AC3E}">
        <p14:creationId xmlns:p14="http://schemas.microsoft.com/office/powerpoint/2010/main" val="3636083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Figure 5.5: Management Cockpit</a:t>
            </a:r>
            <a:endParaRPr lang="en-US" dirty="0"/>
          </a:p>
        </p:txBody>
      </p:sp>
      <p:pic>
        <p:nvPicPr>
          <p:cNvPr id="3789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685800" y="1402036"/>
            <a:ext cx="7391400" cy="543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34</a:t>
            </a:fld>
            <a:endParaRPr lang="en-US" dirty="0"/>
          </a:p>
        </p:txBody>
      </p:sp>
    </p:spTree>
    <p:extLst>
      <p:ext uri="{BB962C8B-B14F-4D97-AF65-F5344CB8AC3E}">
        <p14:creationId xmlns:p14="http://schemas.microsoft.com/office/powerpoint/2010/main" val="2427483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Data </a:t>
            </a:r>
            <a:r>
              <a:rPr lang="en-US" dirty="0"/>
              <a:t>Visualization </a:t>
            </a:r>
            <a:r>
              <a:rPr lang="en-US" dirty="0" smtClean="0"/>
              <a:t>Technologies</a:t>
            </a:r>
            <a:endParaRPr lang="en-US" dirty="0"/>
          </a:p>
        </p:txBody>
      </p:sp>
      <p:sp>
        <p:nvSpPr>
          <p:cNvPr id="6" name="Content Placeholder 5"/>
          <p:cNvSpPr>
            <a:spLocks noGrp="1"/>
          </p:cNvSpPr>
          <p:nvPr>
            <p:ph sz="quarter" idx="15"/>
          </p:nvPr>
        </p:nvSpPr>
        <p:spPr/>
        <p:txBody>
          <a:bodyPr/>
          <a:lstStyle/>
          <a:p>
            <a:r>
              <a:rPr lang="en-US" dirty="0" smtClean="0"/>
              <a:t>Geographic Information Systems</a:t>
            </a:r>
          </a:p>
          <a:p>
            <a:r>
              <a:rPr lang="en-US" dirty="0" smtClean="0"/>
              <a:t>Reality Mining</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35</a:t>
            </a:fld>
            <a:endParaRPr lang="en-US" dirty="0"/>
          </a:p>
        </p:txBody>
      </p:sp>
    </p:spTree>
    <p:extLst>
      <p:ext uri="{BB962C8B-B14F-4D97-AF65-F5344CB8AC3E}">
        <p14:creationId xmlns:p14="http://schemas.microsoft.com/office/powerpoint/2010/main" val="2198054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smtClean="0">
                <a:solidFill>
                  <a:srgbClr val="C00000"/>
                </a:solidFill>
              </a:rPr>
              <a:t>GIS in Action (1): CA Earthquakes</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36</a:t>
            </a:fld>
            <a:endParaRPr lang="en-US" dirty="0"/>
          </a:p>
        </p:txBody>
      </p:sp>
      <p:pic>
        <p:nvPicPr>
          <p:cNvPr id="5" name="Content Placeholder 4"/>
          <p:cNvPicPr>
            <a:picLocks noGrp="1" noChangeAspect="1"/>
          </p:cNvPicPr>
          <p:nvPr>
            <p:ph sz="quarter" idx="15"/>
          </p:nvPr>
        </p:nvPicPr>
        <p:blipFill>
          <a:blip r:embed="rId2"/>
          <a:stretch>
            <a:fillRect/>
          </a:stretch>
        </p:blipFill>
        <p:spPr>
          <a:xfrm>
            <a:off x="1780762" y="1143001"/>
            <a:ext cx="5639763" cy="5681773"/>
          </a:xfrm>
          <a:prstGeom prst="rect">
            <a:avLst/>
          </a:prstGeom>
        </p:spPr>
      </p:pic>
    </p:spTree>
    <p:extLst>
      <p:ext uri="{BB962C8B-B14F-4D97-AF65-F5344CB8AC3E}">
        <p14:creationId xmlns:p14="http://schemas.microsoft.com/office/powerpoint/2010/main" val="474823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76201"/>
            <a:ext cx="8991600" cy="852376"/>
          </a:xfrm>
        </p:spPr>
        <p:txBody>
          <a:bodyPr>
            <a:normAutofit fontScale="92500"/>
          </a:bodyPr>
          <a:lstStyle/>
          <a:p>
            <a:r>
              <a:rPr lang="en-US" dirty="0">
                <a:solidFill>
                  <a:srgbClr val="C00000"/>
                </a:solidFill>
              </a:rPr>
              <a:t>GIS in Action </a:t>
            </a:r>
            <a:r>
              <a:rPr lang="en-US" dirty="0" smtClean="0">
                <a:solidFill>
                  <a:srgbClr val="C00000"/>
                </a:solidFill>
              </a:rPr>
              <a:t>(2): crimemapping.com</a:t>
            </a:r>
            <a:endParaRPr lang="en-US"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37</a:t>
            </a:fld>
            <a:endParaRPr lang="en-US" dirty="0"/>
          </a:p>
        </p:txBody>
      </p:sp>
      <p:sp>
        <p:nvSpPr>
          <p:cNvPr id="4" name="Content Placeholder 3"/>
          <p:cNvSpPr>
            <a:spLocks noGrp="1"/>
          </p:cNvSpPr>
          <p:nvPr>
            <p:ph sz="quarter" idx="15"/>
          </p:nvPr>
        </p:nvSpPr>
        <p:spPr/>
        <p:txBody>
          <a:bodyPr/>
          <a:lstStyle/>
          <a:p>
            <a:endParaRPr lang="en-US"/>
          </a:p>
        </p:txBody>
      </p:sp>
      <p:pic>
        <p:nvPicPr>
          <p:cNvPr id="5" name="Picture 4"/>
          <p:cNvPicPr>
            <a:picLocks noChangeAspect="1"/>
          </p:cNvPicPr>
          <p:nvPr/>
        </p:nvPicPr>
        <p:blipFill>
          <a:blip r:embed="rId2"/>
          <a:stretch>
            <a:fillRect/>
          </a:stretch>
        </p:blipFill>
        <p:spPr>
          <a:xfrm>
            <a:off x="-442913" y="1095375"/>
            <a:ext cx="10029825" cy="4667250"/>
          </a:xfrm>
          <a:prstGeom prst="rect">
            <a:avLst/>
          </a:prstGeom>
        </p:spPr>
      </p:pic>
    </p:spTree>
    <p:extLst>
      <p:ext uri="{BB962C8B-B14F-4D97-AF65-F5344CB8AC3E}">
        <p14:creationId xmlns:p14="http://schemas.microsoft.com/office/powerpoint/2010/main" val="790312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392DC9-9688-4E44-A90B-C333AD8FEA09}" type="slidenum">
              <a:rPr lang="en-US" smtClean="0"/>
              <a:pPr/>
              <a:t>38</a:t>
            </a:fld>
            <a:endParaRPr lang="en-US" dirty="0"/>
          </a:p>
        </p:txBody>
      </p:sp>
      <p:sp>
        <p:nvSpPr>
          <p:cNvPr id="4" name="Content Placeholder 3"/>
          <p:cNvSpPr>
            <a:spLocks noGrp="1"/>
          </p:cNvSpPr>
          <p:nvPr>
            <p:ph sz="quarter" idx="15"/>
          </p:nvPr>
        </p:nvSpPr>
        <p:spPr/>
        <p:txBody>
          <a:bodyPr/>
          <a:lstStyle/>
          <a:p>
            <a:endParaRPr lang="en-US"/>
          </a:p>
        </p:txBody>
      </p:sp>
      <p:pic>
        <p:nvPicPr>
          <p:cNvPr id="5" name="Picture 4"/>
          <p:cNvPicPr>
            <a:picLocks noChangeAspect="1"/>
          </p:cNvPicPr>
          <p:nvPr/>
        </p:nvPicPr>
        <p:blipFill>
          <a:blip r:embed="rId2"/>
          <a:stretch>
            <a:fillRect/>
          </a:stretch>
        </p:blipFill>
        <p:spPr>
          <a:xfrm>
            <a:off x="-804863" y="1071562"/>
            <a:ext cx="10753725" cy="4714875"/>
          </a:xfrm>
          <a:prstGeom prst="rect">
            <a:avLst/>
          </a:prstGeom>
        </p:spPr>
      </p:pic>
      <p:sp>
        <p:nvSpPr>
          <p:cNvPr id="6" name="Subtitle 1"/>
          <p:cNvSpPr>
            <a:spLocks noGrp="1"/>
          </p:cNvSpPr>
          <p:nvPr>
            <p:ph type="subTitle" idx="1"/>
          </p:nvPr>
        </p:nvSpPr>
        <p:spPr>
          <a:xfrm>
            <a:off x="0" y="76201"/>
            <a:ext cx="9144000" cy="828563"/>
          </a:xfrm>
        </p:spPr>
        <p:txBody>
          <a:bodyPr>
            <a:normAutofit fontScale="92500"/>
          </a:bodyPr>
          <a:lstStyle/>
          <a:p>
            <a:r>
              <a:rPr lang="en-US" dirty="0">
                <a:solidFill>
                  <a:srgbClr val="C00000"/>
                </a:solidFill>
              </a:rPr>
              <a:t>GIS in Action </a:t>
            </a:r>
            <a:r>
              <a:rPr lang="en-US" dirty="0" smtClean="0">
                <a:solidFill>
                  <a:srgbClr val="C00000"/>
                </a:solidFill>
              </a:rPr>
              <a:t>(2): crimemapping.com</a:t>
            </a:r>
            <a:endParaRPr lang="en-US" dirty="0"/>
          </a:p>
        </p:txBody>
      </p:sp>
    </p:spTree>
    <p:extLst>
      <p:ext uri="{BB962C8B-B14F-4D97-AF65-F5344CB8AC3E}">
        <p14:creationId xmlns:p14="http://schemas.microsoft.com/office/powerpoint/2010/main" val="3277700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5.6: Support Center Operations Dashboard</a:t>
            </a:r>
            <a:endParaRPr lang="en-US" dirty="0"/>
          </a:p>
        </p:txBody>
      </p:sp>
      <p:pic>
        <p:nvPicPr>
          <p:cNvPr id="3993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381000" y="1270121"/>
            <a:ext cx="8482320" cy="558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39</a:t>
            </a:fld>
            <a:endParaRPr lang="en-US" dirty="0"/>
          </a:p>
        </p:txBody>
      </p:sp>
    </p:spTree>
    <p:extLst>
      <p:ext uri="{BB962C8B-B14F-4D97-AF65-F5344CB8AC3E}">
        <p14:creationId xmlns:p14="http://schemas.microsoft.com/office/powerpoint/2010/main" val="428941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mj-lt"/>
              <a:buAutoNum type="arabicPeriod" startAt="3"/>
            </a:pPr>
            <a:r>
              <a:rPr lang="en-US" dirty="0" smtClean="0"/>
              <a:t>Specify </a:t>
            </a:r>
            <a:r>
              <a:rPr lang="en-US" dirty="0"/>
              <a:t>the BI application available to users for data analysis, and provide examples of how each application can be used to solve a business problem at your university.</a:t>
            </a:r>
          </a:p>
          <a:p>
            <a:pPr>
              <a:buAutoNum type="arabicPeriod" startAt="3"/>
            </a:pPr>
            <a:r>
              <a:rPr lang="en-US" dirty="0"/>
              <a:t>Describe three BI applications that present the results of data analyses to users, and </a:t>
            </a:r>
            <a:r>
              <a:rPr lang="en-US" dirty="0" smtClean="0"/>
              <a:t>offer </a:t>
            </a:r>
            <a:r>
              <a:rPr lang="en-US" dirty="0"/>
              <a:t>examples of how</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2697720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Data visualization: Hans </a:t>
            </a:r>
            <a:r>
              <a:rPr lang="en-US" dirty="0" err="1" smtClean="0">
                <a:solidFill>
                  <a:srgbClr val="C00000"/>
                </a:solidFill>
              </a:rPr>
              <a:t>Rosling</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40</a:t>
            </a:fld>
            <a:endParaRPr lang="en-US" dirty="0"/>
          </a:p>
        </p:txBody>
      </p:sp>
      <p:sp>
        <p:nvSpPr>
          <p:cNvPr id="4" name="Content Placeholder 3"/>
          <p:cNvSpPr>
            <a:spLocks noGrp="1"/>
          </p:cNvSpPr>
          <p:nvPr>
            <p:ph sz="quarter" idx="15"/>
          </p:nvPr>
        </p:nvSpPr>
        <p:spPr/>
        <p:txBody>
          <a:bodyPr/>
          <a:lstStyle/>
          <a:p>
            <a:r>
              <a:rPr lang="en-US" dirty="0">
                <a:hlinkClick r:id="rId2" tooltip="The Best Stats You've Ever Seen | Hans Rosling | TED Talks"/>
              </a:rPr>
              <a:t>The Best Stats You've Ever Seen | Hans </a:t>
            </a:r>
            <a:r>
              <a:rPr lang="en-US" dirty="0" err="1">
                <a:hlinkClick r:id="rId2" tooltip="The Best Stats You've Ever Seen | Hans Rosling | TED Talks"/>
              </a:rPr>
              <a:t>Rosling</a:t>
            </a:r>
            <a:r>
              <a:rPr lang="en-US" dirty="0">
                <a:hlinkClick r:id="rId2" tooltip="The Best Stats You've Ever Seen | Hans Rosling | TED Talks"/>
              </a:rPr>
              <a:t> | TED Talks</a:t>
            </a:r>
            <a:endParaRPr lang="en-US" dirty="0"/>
          </a:p>
          <a:p>
            <a:r>
              <a:rPr lang="en-US" dirty="0" smtClean="0"/>
              <a:t>(Suggest: Beginning from 3:00’)</a:t>
            </a:r>
          </a:p>
          <a:p>
            <a:endParaRPr lang="en-US" dirty="0" smtClean="0"/>
          </a:p>
          <a:p>
            <a:r>
              <a:rPr lang="en-US" dirty="0">
                <a:hlinkClick r:id="rId3"/>
              </a:rPr>
              <a:t>How Not to Be Ignorant About the World | Hans and Ola </a:t>
            </a:r>
            <a:r>
              <a:rPr lang="en-US" dirty="0" err="1">
                <a:hlinkClick r:id="rId3"/>
              </a:rPr>
              <a:t>Rosling</a:t>
            </a:r>
            <a:endParaRPr lang="en-US" dirty="0"/>
          </a:p>
          <a:p>
            <a:endParaRPr lang="en-US" dirty="0"/>
          </a:p>
        </p:txBody>
      </p:sp>
    </p:spTree>
    <p:extLst>
      <p:ext uri="{BB962C8B-B14F-4D97-AF65-F5344CB8AC3E}">
        <p14:creationId xmlns:p14="http://schemas.microsoft.com/office/powerpoint/2010/main" val="1860046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’S ABOUT BUSINESS 5.3</a:t>
            </a:r>
            <a:endParaRPr lang="en-US" dirty="0"/>
          </a:p>
        </p:txBody>
      </p:sp>
      <p:sp>
        <p:nvSpPr>
          <p:cNvPr id="6" name="Subtitle 5"/>
          <p:cNvSpPr>
            <a:spLocks noGrp="1"/>
          </p:cNvSpPr>
          <p:nvPr>
            <p:ph sz="quarter" idx="16"/>
          </p:nvPr>
        </p:nvSpPr>
        <p:spPr/>
        <p:txBody>
          <a:bodyPr/>
          <a:lstStyle/>
          <a:p>
            <a:r>
              <a:rPr lang="en-US" dirty="0" smtClean="0"/>
              <a:t>Geographic </a:t>
            </a:r>
            <a:br>
              <a:rPr lang="en-US" dirty="0" smtClean="0"/>
            </a:br>
            <a:r>
              <a:rPr lang="en-US" dirty="0" smtClean="0"/>
              <a:t>Information Systems</a:t>
            </a:r>
            <a:br>
              <a:rPr lang="en-US" dirty="0" smtClean="0"/>
            </a:br>
            <a:r>
              <a:rPr lang="en-US" dirty="0" smtClean="0"/>
              <a:t>Have Many Uses</a:t>
            </a:r>
          </a:p>
          <a:p>
            <a:pPr lvl="1"/>
            <a:r>
              <a:rPr lang="en-US" dirty="0"/>
              <a:t>Describe how your university might use GIS. Provide specific examples in your answer.</a:t>
            </a:r>
          </a:p>
          <a:p>
            <a:pPr lvl="1"/>
            <a:r>
              <a:rPr lang="en-US" dirty="0"/>
              <a:t>What are potential disadvantages of GIS? Provide specific examples in your answer.</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62088"/>
            <a:ext cx="2395537" cy="19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41</a:t>
            </a:fld>
            <a:endParaRPr lang="en-US" dirty="0"/>
          </a:p>
        </p:txBody>
      </p:sp>
    </p:spTree>
    <p:extLst>
      <p:ext uri="{BB962C8B-B14F-4D97-AF65-F5344CB8AC3E}">
        <p14:creationId xmlns:p14="http://schemas.microsoft.com/office/powerpoint/2010/main" val="208771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How Much Rent Can </a:t>
            </a:r>
            <a:br>
              <a:rPr lang="en-US" dirty="0" smtClean="0"/>
            </a:br>
            <a:r>
              <a:rPr lang="en-US" dirty="0" smtClean="0"/>
              <a:t>You Charge?</a:t>
            </a:r>
            <a:endParaRPr lang="en-US" dirty="0"/>
          </a:p>
          <a:p>
            <a:pPr lvl="1"/>
            <a:r>
              <a:rPr lang="en-US" dirty="0"/>
              <a:t>What additional sources of </a:t>
            </a:r>
            <a:r>
              <a:rPr lang="en-US" dirty="0" smtClean="0"/>
              <a:t/>
            </a:r>
            <a:br>
              <a:rPr lang="en-US" dirty="0" smtClean="0"/>
            </a:br>
            <a:r>
              <a:rPr lang="en-US" dirty="0" smtClean="0"/>
              <a:t>data </a:t>
            </a:r>
            <a:r>
              <a:rPr lang="en-US" dirty="0"/>
              <a:t>could </a:t>
            </a:r>
            <a:r>
              <a:rPr lang="en-US" dirty="0" err="1"/>
              <a:t>RentRange</a:t>
            </a:r>
            <a:r>
              <a:rPr lang="en-US" dirty="0"/>
              <a:t> collect </a:t>
            </a:r>
            <a:r>
              <a:rPr lang="en-US" dirty="0" smtClean="0"/>
              <a:t/>
            </a:r>
            <a:br>
              <a:rPr lang="en-US" dirty="0" smtClean="0"/>
            </a:br>
            <a:r>
              <a:rPr lang="en-US" dirty="0" smtClean="0"/>
              <a:t>to </a:t>
            </a:r>
            <a:r>
              <a:rPr lang="en-US" dirty="0"/>
              <a:t>enhance its predictive </a:t>
            </a:r>
            <a:r>
              <a:rPr lang="en-US" dirty="0" smtClean="0"/>
              <a:t/>
            </a:r>
            <a:br>
              <a:rPr lang="en-US" dirty="0" smtClean="0"/>
            </a:br>
            <a:r>
              <a:rPr lang="en-US" dirty="0" smtClean="0"/>
              <a:t>accuracy</a:t>
            </a:r>
            <a:r>
              <a:rPr lang="en-US" dirty="0"/>
              <a:t>? Provide examples </a:t>
            </a:r>
            <a:r>
              <a:rPr lang="en-US" dirty="0" smtClean="0"/>
              <a:t/>
            </a:r>
            <a:br>
              <a:rPr lang="en-US" dirty="0" smtClean="0"/>
            </a:br>
            <a:r>
              <a:rPr lang="en-US" dirty="0" smtClean="0"/>
              <a:t>to </a:t>
            </a:r>
            <a:r>
              <a:rPr lang="en-US" dirty="0"/>
              <a:t>support your answer.</a:t>
            </a:r>
          </a:p>
          <a:p>
            <a:pPr lvl="1"/>
            <a:r>
              <a:rPr lang="en-US" dirty="0"/>
              <a:t>What other companies or institutions could utilize </a:t>
            </a:r>
            <a:r>
              <a:rPr lang="en-US" dirty="0" err="1"/>
              <a:t>RentRange’s</a:t>
            </a:r>
            <a:r>
              <a:rPr lang="en-US" dirty="0"/>
              <a:t> predictions?</a:t>
            </a:r>
          </a:p>
        </p:txBody>
      </p:sp>
      <p:sp>
        <p:nvSpPr>
          <p:cNvPr id="4" name="Title 3"/>
          <p:cNvSpPr>
            <a:spLocks noGrp="1"/>
          </p:cNvSpPr>
          <p:nvPr>
            <p:ph type="title"/>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74846"/>
            <a:ext cx="2790825" cy="290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t>5</a:t>
            </a:fld>
            <a:endParaRPr lang="en-US"/>
          </a:p>
        </p:txBody>
      </p:sp>
      <p:sp>
        <p:nvSpPr>
          <p:cNvPr id="6" name="Left Arrow 5"/>
          <p:cNvSpPr/>
          <p:nvPr/>
        </p:nvSpPr>
        <p:spPr>
          <a:xfrm rot="939625">
            <a:off x="5467795" y="5732664"/>
            <a:ext cx="2418495" cy="429996"/>
          </a:xfrm>
          <a:prstGeom prst="leftArrow">
            <a:avLst>
              <a:gd name="adj1" fmla="val 828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PP. 140-141</a:t>
            </a:r>
            <a:endParaRPr lang="en-US" sz="2800" b="1" dirty="0">
              <a:solidFill>
                <a:srgbClr val="FFFF00"/>
              </a:solidFill>
            </a:endParaRPr>
          </a:p>
        </p:txBody>
      </p:sp>
    </p:spTree>
    <p:extLst>
      <p:ext uri="{BB962C8B-B14F-4D97-AF65-F5344CB8AC3E}">
        <p14:creationId xmlns:p14="http://schemas.microsoft.com/office/powerpoint/2010/main" val="292780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What key points have we learned from the opening case?</a:t>
            </a:r>
            <a:endParaRPr lang="en-US" sz="3000" dirty="0"/>
          </a:p>
        </p:txBody>
      </p:sp>
      <p:sp>
        <p:nvSpPr>
          <p:cNvPr id="6" name="Content Placeholder 5"/>
          <p:cNvSpPr>
            <a:spLocks noGrp="1"/>
          </p:cNvSpPr>
          <p:nvPr>
            <p:ph sz="quarter" idx="15"/>
          </p:nvPr>
        </p:nvSpPr>
        <p:spPr/>
        <p:txBody>
          <a:bodyPr/>
          <a:lstStyle/>
          <a:p>
            <a:r>
              <a:rPr lang="en-US" dirty="0" smtClean="0"/>
              <a:t>Data</a:t>
            </a:r>
          </a:p>
          <a:p>
            <a:r>
              <a:rPr lang="en-US" dirty="0" smtClean="0"/>
              <a:t>Algorithm</a:t>
            </a:r>
          </a:p>
          <a:p>
            <a:r>
              <a:rPr lang="en-US" dirty="0" smtClean="0"/>
              <a:t>Use</a:t>
            </a:r>
          </a:p>
          <a:p>
            <a:r>
              <a:rPr lang="en-US" dirty="0" smtClean="0"/>
              <a:t>Effect</a:t>
            </a:r>
          </a:p>
          <a:p>
            <a:r>
              <a:rPr lang="en-US" dirty="0" smtClean="0"/>
              <a:t>New use</a:t>
            </a:r>
          </a:p>
          <a:p>
            <a:endParaRPr 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6</a:t>
            </a:fld>
            <a:endParaRPr lang="en-US" dirty="0"/>
          </a:p>
        </p:txBody>
      </p:sp>
      <p:pic>
        <p:nvPicPr>
          <p:cNvPr id="1026" name="Picture 2" descr="place ho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723024"/>
            <a:ext cx="5745661" cy="335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98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Managers and Decision Making</a:t>
            </a:r>
            <a:endParaRPr lang="en-US" dirty="0"/>
          </a:p>
        </p:txBody>
      </p:sp>
      <p:sp>
        <p:nvSpPr>
          <p:cNvPr id="7" name="Text Placeholder 6"/>
          <p:cNvSpPr>
            <a:spLocks noGrp="1"/>
          </p:cNvSpPr>
          <p:nvPr>
            <p:ph type="body" sz="quarter" idx="14"/>
          </p:nvPr>
        </p:nvSpPr>
        <p:spPr/>
        <p:txBody>
          <a:bodyPr/>
          <a:lstStyle/>
          <a:p>
            <a:r>
              <a:rPr lang="en-US" dirty="0" smtClean="0"/>
              <a:t>5.1</a:t>
            </a:r>
            <a:endParaRPr lang="en-US" dirty="0"/>
          </a:p>
        </p:txBody>
      </p:sp>
      <p:sp>
        <p:nvSpPr>
          <p:cNvPr id="8" name="Content Placeholder 7"/>
          <p:cNvSpPr>
            <a:spLocks noGrp="1"/>
          </p:cNvSpPr>
          <p:nvPr>
            <p:ph sz="quarter" idx="15"/>
          </p:nvPr>
        </p:nvSpPr>
        <p:spPr/>
        <p:txBody>
          <a:bodyPr>
            <a:normAutofit fontScale="92500"/>
          </a:bodyPr>
          <a:lstStyle/>
          <a:p>
            <a:r>
              <a:rPr lang="en-US" dirty="0" smtClean="0"/>
              <a:t>The Manager’s Job and Decision Making</a:t>
            </a:r>
          </a:p>
          <a:p>
            <a:r>
              <a:rPr lang="en-US" dirty="0" smtClean="0"/>
              <a:t>Why Managers Need IT Support?</a:t>
            </a:r>
          </a:p>
          <a:p>
            <a:r>
              <a:rPr lang="en-US" dirty="0" smtClean="0"/>
              <a:t>What Information Technologies are Available to Support Managers</a:t>
            </a:r>
          </a:p>
          <a:p>
            <a:r>
              <a:rPr lang="en-US" dirty="0" smtClean="0"/>
              <a:t>A Framework for Computerized Decision Analysis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7</a:t>
            </a:fld>
            <a:endParaRPr lang="en-US" dirty="0"/>
          </a:p>
        </p:txBody>
      </p:sp>
    </p:spTree>
    <p:extLst>
      <p:ext uri="{BB962C8B-B14F-4D97-AF65-F5344CB8AC3E}">
        <p14:creationId xmlns:p14="http://schemas.microsoft.com/office/powerpoint/2010/main" val="3527997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The Manager’s Job and Decision </a:t>
            </a:r>
            <a:r>
              <a:rPr lang="en-US" dirty="0" smtClean="0"/>
              <a:t>Making </a:t>
            </a:r>
            <a:r>
              <a:rPr lang="en-US" sz="3000" dirty="0" smtClean="0"/>
              <a:t>(PP. 142-146)</a:t>
            </a:r>
            <a:endParaRPr lang="en-US" sz="3000" dirty="0"/>
          </a:p>
        </p:txBody>
      </p:sp>
      <p:sp>
        <p:nvSpPr>
          <p:cNvPr id="6" name="Content Placeholder 5"/>
          <p:cNvSpPr>
            <a:spLocks noGrp="1"/>
          </p:cNvSpPr>
          <p:nvPr>
            <p:ph sz="quarter" idx="15"/>
          </p:nvPr>
        </p:nvSpPr>
        <p:spPr/>
        <p:txBody>
          <a:bodyPr/>
          <a:lstStyle/>
          <a:p>
            <a:r>
              <a:rPr lang="en-US" dirty="0" smtClean="0"/>
              <a:t>Management</a:t>
            </a:r>
          </a:p>
          <a:p>
            <a:r>
              <a:rPr lang="en-US" dirty="0" smtClean="0"/>
              <a:t>Three Basic </a:t>
            </a:r>
            <a:br>
              <a:rPr lang="en-US" dirty="0" smtClean="0"/>
            </a:br>
            <a:r>
              <a:rPr lang="en-US" dirty="0" smtClean="0"/>
              <a:t>Roles of Managers</a:t>
            </a:r>
          </a:p>
          <a:p>
            <a:pPr lvl="1"/>
            <a:r>
              <a:rPr lang="en-US" dirty="0" smtClean="0">
                <a:solidFill>
                  <a:srgbClr val="C00000"/>
                </a:solidFill>
              </a:rPr>
              <a:t>Interpersonal</a:t>
            </a:r>
          </a:p>
          <a:p>
            <a:pPr lvl="1"/>
            <a:r>
              <a:rPr lang="en-US" dirty="0" smtClean="0">
                <a:solidFill>
                  <a:srgbClr val="C00000"/>
                </a:solidFill>
              </a:rPr>
              <a:t>Informational</a:t>
            </a:r>
          </a:p>
          <a:p>
            <a:pPr lvl="1"/>
            <a:r>
              <a:rPr lang="en-US" dirty="0" smtClean="0">
                <a:solidFill>
                  <a:srgbClr val="C00000"/>
                </a:solidFill>
              </a:rPr>
              <a:t>decisional</a:t>
            </a:r>
          </a:p>
          <a:p>
            <a:r>
              <a:rPr lang="en-US" dirty="0" smtClean="0"/>
              <a:t>Four Phases </a:t>
            </a:r>
            <a:br>
              <a:rPr lang="en-US" dirty="0" smtClean="0"/>
            </a:br>
            <a:r>
              <a:rPr lang="en-US" dirty="0" smtClean="0"/>
              <a:t>of Decision Making</a:t>
            </a:r>
          </a:p>
          <a:p>
            <a:pPr lvl="1"/>
            <a:r>
              <a:rPr lang="en-US" dirty="0" smtClean="0">
                <a:sym typeface="Wingdings" panose="05000000000000000000" pitchFamily="2" charset="2"/>
              </a:rPr>
              <a:t>   </a:t>
            </a:r>
            <a:endParaRPr lang="en-US"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319" y="1676400"/>
            <a:ext cx="3531713"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spTree>
    <p:extLst>
      <p:ext uri="{BB962C8B-B14F-4D97-AF65-F5344CB8AC3E}">
        <p14:creationId xmlns:p14="http://schemas.microsoft.com/office/powerpoint/2010/main" val="2163717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600" b="1" smtClean="0">
                <a:solidFill>
                  <a:srgbClr val="C00000"/>
                </a:solidFill>
              </a:rPr>
              <a:t>DECISION-MAKING ESSENTIALS</a:t>
            </a:r>
          </a:p>
        </p:txBody>
      </p:sp>
      <p:sp>
        <p:nvSpPr>
          <p:cNvPr id="7171" name="Content Placeholder 2"/>
          <p:cNvSpPr>
            <a:spLocks noGrp="1"/>
          </p:cNvSpPr>
          <p:nvPr>
            <p:ph idx="1"/>
          </p:nvPr>
        </p:nvSpPr>
        <p:spPr>
          <a:xfrm>
            <a:off x="381000" y="1905000"/>
            <a:ext cx="3581400" cy="4953000"/>
          </a:xfrm>
        </p:spPr>
        <p:txBody>
          <a:bodyPr/>
          <a:lstStyle/>
          <a:p>
            <a:pPr>
              <a:buFont typeface="Wingdings" pitchFamily="2" charset="2"/>
              <a:buNone/>
            </a:pPr>
            <a:r>
              <a:rPr lang="en-US" altLang="en-US" smtClean="0"/>
              <a:t>   </a:t>
            </a:r>
            <a:r>
              <a:rPr lang="en-US" altLang="en-US" sz="2800" smtClean="0"/>
              <a:t>Decision-making and problem-solving occur at each level in an organization</a:t>
            </a:r>
          </a:p>
          <a:p>
            <a:endParaRPr lang="en-US" altLang="en-US" smtClean="0"/>
          </a:p>
        </p:txBody>
      </p:sp>
      <p:pic>
        <p:nvPicPr>
          <p:cNvPr id="7172" name="Picture 3" descr="bal76825_0203.jpg"/>
          <p:cNvPicPr>
            <a:picLocks noChangeAspect="1"/>
          </p:cNvPicPr>
          <p:nvPr/>
        </p:nvPicPr>
        <p:blipFill>
          <a:blip r:embed="rId3">
            <a:clrChange>
              <a:clrFrom>
                <a:srgbClr val="FFF9B9"/>
              </a:clrFrom>
              <a:clrTo>
                <a:srgbClr val="FFF9B9">
                  <a:alpha val="0"/>
                </a:srgbClr>
              </a:clrTo>
            </a:clrChange>
            <a:extLst>
              <a:ext uri="{28A0092B-C50C-407E-A947-70E740481C1C}">
                <a14:useLocalDpi xmlns:a14="http://schemas.microsoft.com/office/drawing/2010/main" val="0"/>
              </a:ext>
            </a:extLst>
          </a:blip>
          <a:srcRect l="4797" t="3464" r="30421"/>
          <a:stretch>
            <a:fillRect/>
          </a:stretch>
        </p:blipFill>
        <p:spPr bwMode="auto">
          <a:xfrm>
            <a:off x="1981200" y="1752600"/>
            <a:ext cx="716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083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28214</TotalTime>
  <Words>1917</Words>
  <Application>Microsoft Office PowerPoint</Application>
  <PresentationFormat>On-screen Show (4:3)</PresentationFormat>
  <Paragraphs>258</Paragraphs>
  <Slides>41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Adobe Fan Heiti Std B</vt:lpstr>
      <vt:lpstr>SimSun</vt:lpstr>
      <vt:lpstr>Arial</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DECISION-MAKING ESSENTIALS</vt:lpstr>
      <vt:lpstr>PowerPoint Presentation</vt:lpstr>
      <vt:lpstr>PowerPoint Presentation</vt:lpstr>
      <vt:lpstr>PowerPoint Presentation</vt:lpstr>
      <vt:lpstr>PowerPoint Presentation</vt:lpstr>
      <vt:lpstr>PowerPoint Presentation</vt:lpstr>
      <vt:lpstr>Problem Structure &amp; Nature of Decisions</vt:lpstr>
      <vt:lpstr>SUPPORT: ENHANCING DECISION MAKING WITH MIS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 Support Systems (DSS)</vt:lpstr>
      <vt:lpstr>SUPPORT: ENHANCING DECISION MAKING</vt:lpstr>
      <vt:lpstr>PowerPoint Presentation</vt:lpstr>
      <vt:lpstr>System Architecture: DSS  [Jessup&amp;Valacich, edited by Zhang]</vt:lpstr>
      <vt:lpstr>PowerPoint Presentation</vt:lpstr>
      <vt:lpstr>PowerPoint Presentation</vt:lpstr>
      <vt:lpstr>PowerPoint Presentation</vt:lpstr>
      <vt:lpstr>Sample Performance Dashboard</vt:lpstr>
      <vt:lpstr>Another Example of Dashboard</vt:lpstr>
      <vt:lpstr>Executive Dashboard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797</cp:revision>
  <dcterms:created xsi:type="dcterms:W3CDTF">2013-08-07T23:49:12Z</dcterms:created>
  <dcterms:modified xsi:type="dcterms:W3CDTF">2017-10-24T20:56:55Z</dcterms:modified>
</cp:coreProperties>
</file>