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96" r:id="rId2"/>
    <p:sldId id="355" r:id="rId3"/>
    <p:sldId id="356" r:id="rId4"/>
    <p:sldId id="358" r:id="rId5"/>
    <p:sldId id="398" r:id="rId6"/>
    <p:sldId id="359" r:id="rId7"/>
    <p:sldId id="401" r:id="rId8"/>
    <p:sldId id="360" r:id="rId9"/>
    <p:sldId id="399" r:id="rId10"/>
    <p:sldId id="361" r:id="rId11"/>
    <p:sldId id="362" r:id="rId12"/>
    <p:sldId id="397" r:id="rId13"/>
    <p:sldId id="363" r:id="rId14"/>
    <p:sldId id="364" r:id="rId15"/>
    <p:sldId id="365" r:id="rId16"/>
    <p:sldId id="366" r:id="rId17"/>
    <p:sldId id="367" r:id="rId18"/>
    <p:sldId id="368" r:id="rId19"/>
    <p:sldId id="369" r:id="rId20"/>
    <p:sldId id="371" r:id="rId21"/>
    <p:sldId id="370" r:id="rId22"/>
    <p:sldId id="372" r:id="rId23"/>
    <p:sldId id="373" r:id="rId24"/>
    <p:sldId id="374" r:id="rId25"/>
    <p:sldId id="376" r:id="rId26"/>
    <p:sldId id="378" r:id="rId27"/>
    <p:sldId id="381" r:id="rId28"/>
    <p:sldId id="377" r:id="rId29"/>
    <p:sldId id="403" r:id="rId30"/>
    <p:sldId id="402" r:id="rId31"/>
    <p:sldId id="379" r:id="rId32"/>
    <p:sldId id="400" r:id="rId33"/>
    <p:sldId id="380" r:id="rId34"/>
    <p:sldId id="382" r:id="rId35"/>
    <p:sldId id="383" r:id="rId36"/>
    <p:sldId id="384" r:id="rId37"/>
    <p:sldId id="386" r:id="rId38"/>
    <p:sldId id="387" r:id="rId39"/>
    <p:sldId id="388" r:id="rId40"/>
    <p:sldId id="389" r:id="rId41"/>
    <p:sldId id="390" r:id="rId42"/>
    <p:sldId id="391" r:id="rId43"/>
    <p:sldId id="392" r:id="rId44"/>
    <p:sldId id="393" r:id="rId45"/>
    <p:sldId id="39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FF"/>
    <a:srgbClr val="00CCFF"/>
    <a:srgbClr val="99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93608" autoAdjust="0"/>
  </p:normalViewPr>
  <p:slideViewPr>
    <p:cSldViewPr>
      <p:cViewPr varScale="1">
        <p:scale>
          <a:sx n="64" d="100"/>
          <a:sy n="64" d="100"/>
        </p:scale>
        <p:origin x="1410" y="66"/>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A7888-4DF7-45CF-8FBE-D4B22F637BA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295895AE-FFA9-481F-8DFB-7FB248829830}">
      <dgm:prSet phldrT="[Text]" phldr="1"/>
      <dgm:spPr/>
      <dgm:t>
        <a:bodyPr/>
        <a:lstStyle/>
        <a:p>
          <a:endParaRPr lang="en-US" dirty="0"/>
        </a:p>
      </dgm:t>
    </dgm:pt>
    <dgm:pt modelId="{7B1AA5AC-776C-4DDD-B12E-1791FC559179}" type="parTrans" cxnId="{F1EECEA4-8B29-4887-87BD-B2C76E0F0ED0}">
      <dgm:prSet/>
      <dgm:spPr/>
      <dgm:t>
        <a:bodyPr/>
        <a:lstStyle/>
        <a:p>
          <a:endParaRPr lang="en-US"/>
        </a:p>
      </dgm:t>
    </dgm:pt>
    <dgm:pt modelId="{7C6341BA-D921-4D54-A07E-1B386BF84D7A}" type="sibTrans" cxnId="{F1EECEA4-8B29-4887-87BD-B2C76E0F0ED0}">
      <dgm:prSet/>
      <dgm:spPr/>
      <dgm:t>
        <a:bodyPr/>
        <a:lstStyle/>
        <a:p>
          <a:endParaRPr lang="en-US"/>
        </a:p>
      </dgm:t>
    </dgm:pt>
    <dgm:pt modelId="{8CFC968C-DA8F-41DC-968F-893E213F62F6}">
      <dgm:prSet phldrT="[Text]" phldr="1"/>
      <dgm:spPr/>
      <dgm:t>
        <a:bodyPr/>
        <a:lstStyle/>
        <a:p>
          <a:endParaRPr lang="en-US"/>
        </a:p>
      </dgm:t>
    </dgm:pt>
    <dgm:pt modelId="{37446976-7F5F-45DE-898A-60C4D5509A14}" type="parTrans" cxnId="{9148AF40-6E01-40D5-BF29-0BF8523699F6}">
      <dgm:prSet/>
      <dgm:spPr/>
      <dgm:t>
        <a:bodyPr/>
        <a:lstStyle/>
        <a:p>
          <a:endParaRPr lang="en-US"/>
        </a:p>
      </dgm:t>
    </dgm:pt>
    <dgm:pt modelId="{7AE35449-E654-4F72-99B8-5C0985FEF197}" type="sibTrans" cxnId="{9148AF40-6E01-40D5-BF29-0BF8523699F6}">
      <dgm:prSet/>
      <dgm:spPr/>
      <dgm:t>
        <a:bodyPr/>
        <a:lstStyle/>
        <a:p>
          <a:endParaRPr lang="en-US"/>
        </a:p>
      </dgm:t>
    </dgm:pt>
    <dgm:pt modelId="{4AD30571-45FD-4508-BEE1-A543C0075858}">
      <dgm:prSet phldrT="[Text]" phldr="1"/>
      <dgm:spPr/>
      <dgm:t>
        <a:bodyPr/>
        <a:lstStyle/>
        <a:p>
          <a:endParaRPr lang="en-US"/>
        </a:p>
      </dgm:t>
    </dgm:pt>
    <dgm:pt modelId="{3AEC98DE-A7DF-49F5-9F4F-03EA4E729EDA}" type="parTrans" cxnId="{7E212DCB-6C6E-412C-9C53-006B0492B47A}">
      <dgm:prSet/>
      <dgm:spPr/>
      <dgm:t>
        <a:bodyPr/>
        <a:lstStyle/>
        <a:p>
          <a:endParaRPr lang="en-US"/>
        </a:p>
      </dgm:t>
    </dgm:pt>
    <dgm:pt modelId="{3D5B6FE9-85C1-4D49-9B66-F4F4C40BA4CC}" type="sibTrans" cxnId="{7E212DCB-6C6E-412C-9C53-006B0492B47A}">
      <dgm:prSet/>
      <dgm:spPr/>
      <dgm:t>
        <a:bodyPr/>
        <a:lstStyle/>
        <a:p>
          <a:endParaRPr lang="en-US"/>
        </a:p>
      </dgm:t>
    </dgm:pt>
    <dgm:pt modelId="{DF4215F4-31BB-4A70-B3E0-C552475B34C4}">
      <dgm:prSet phldrT="[Text]" phldr="1"/>
      <dgm:spPr/>
      <dgm:t>
        <a:bodyPr/>
        <a:lstStyle/>
        <a:p>
          <a:endParaRPr lang="en-US"/>
        </a:p>
      </dgm:t>
    </dgm:pt>
    <dgm:pt modelId="{EF59B00D-C40D-429C-AC41-AB87F1B72F12}" type="parTrans" cxnId="{75EC2252-664E-4067-AEBD-D0F1794A393E}">
      <dgm:prSet/>
      <dgm:spPr/>
      <dgm:t>
        <a:bodyPr/>
        <a:lstStyle/>
        <a:p>
          <a:endParaRPr lang="en-US"/>
        </a:p>
      </dgm:t>
    </dgm:pt>
    <dgm:pt modelId="{86963A1B-9C93-4B8A-BA63-801A0FBE1235}" type="sibTrans" cxnId="{75EC2252-664E-4067-AEBD-D0F1794A393E}">
      <dgm:prSet/>
      <dgm:spPr/>
      <dgm:t>
        <a:bodyPr/>
        <a:lstStyle/>
        <a:p>
          <a:endParaRPr lang="en-US"/>
        </a:p>
      </dgm:t>
    </dgm:pt>
    <dgm:pt modelId="{92E2EBCC-8E22-47C0-831C-B23AFBA010D8}">
      <dgm:prSet phldrT="[Text]" phldr="1"/>
      <dgm:spPr/>
      <dgm:t>
        <a:bodyPr/>
        <a:lstStyle/>
        <a:p>
          <a:endParaRPr lang="en-US"/>
        </a:p>
      </dgm:t>
    </dgm:pt>
    <dgm:pt modelId="{0C7DDF94-36CD-433D-9C72-F35CAD26FADB}" type="parTrans" cxnId="{5BE985EB-0E11-4623-95FA-2F3618F9ABA4}">
      <dgm:prSet/>
      <dgm:spPr/>
      <dgm:t>
        <a:bodyPr/>
        <a:lstStyle/>
        <a:p>
          <a:endParaRPr lang="en-US"/>
        </a:p>
      </dgm:t>
    </dgm:pt>
    <dgm:pt modelId="{82F0EC8F-0EDC-4042-B8B2-353DEE183AFB}" type="sibTrans" cxnId="{5BE985EB-0E11-4623-95FA-2F3618F9ABA4}">
      <dgm:prSet/>
      <dgm:spPr/>
      <dgm:t>
        <a:bodyPr/>
        <a:lstStyle/>
        <a:p>
          <a:endParaRPr lang="en-US"/>
        </a:p>
      </dgm:t>
    </dgm:pt>
    <dgm:pt modelId="{3E37043C-13AE-4B73-8C3D-629B3F2F54BF}">
      <dgm:prSet phldrT="[Text]" phldr="1"/>
      <dgm:spPr/>
      <dgm:t>
        <a:bodyPr/>
        <a:lstStyle/>
        <a:p>
          <a:endParaRPr lang="en-US"/>
        </a:p>
      </dgm:t>
    </dgm:pt>
    <dgm:pt modelId="{875A78DC-2A6A-4DDC-8CB9-D188F7E5D5AD}" type="parTrans" cxnId="{50BDA47A-189C-463E-95B8-7EA0403FD6B3}">
      <dgm:prSet/>
      <dgm:spPr/>
      <dgm:t>
        <a:bodyPr/>
        <a:lstStyle/>
        <a:p>
          <a:endParaRPr lang="en-US"/>
        </a:p>
      </dgm:t>
    </dgm:pt>
    <dgm:pt modelId="{14384DEC-831E-4146-9F11-1976D0D4A650}" type="sibTrans" cxnId="{50BDA47A-189C-463E-95B8-7EA0403FD6B3}">
      <dgm:prSet/>
      <dgm:spPr/>
      <dgm:t>
        <a:bodyPr/>
        <a:lstStyle/>
        <a:p>
          <a:endParaRPr lang="en-US"/>
        </a:p>
      </dgm:t>
    </dgm:pt>
    <dgm:pt modelId="{B6DD3907-B60E-4818-B6CE-9C5685B2A388}" type="pres">
      <dgm:prSet presAssocID="{C26A7888-4DF7-45CF-8FBE-D4B22F637BA1}" presName="hierChild1" presStyleCnt="0">
        <dgm:presLayoutVars>
          <dgm:chPref val="1"/>
          <dgm:dir/>
          <dgm:animOne val="branch"/>
          <dgm:animLvl val="lvl"/>
          <dgm:resizeHandles/>
        </dgm:presLayoutVars>
      </dgm:prSet>
      <dgm:spPr/>
      <dgm:t>
        <a:bodyPr/>
        <a:lstStyle/>
        <a:p>
          <a:endParaRPr lang="en-US"/>
        </a:p>
      </dgm:t>
    </dgm:pt>
    <dgm:pt modelId="{3B3258A8-0123-4F69-A6BA-7C3B754BBBCA}" type="pres">
      <dgm:prSet presAssocID="{295895AE-FFA9-481F-8DFB-7FB248829830}" presName="hierRoot1" presStyleCnt="0"/>
      <dgm:spPr/>
    </dgm:pt>
    <dgm:pt modelId="{4EE65179-9CF5-45B8-AAB2-57B7AC345B87}" type="pres">
      <dgm:prSet presAssocID="{295895AE-FFA9-481F-8DFB-7FB248829830}" presName="composite" presStyleCnt="0"/>
      <dgm:spPr/>
    </dgm:pt>
    <dgm:pt modelId="{1EE206A8-42C6-4D45-8EEE-98310026A702}" type="pres">
      <dgm:prSet presAssocID="{295895AE-FFA9-481F-8DFB-7FB248829830}" presName="image" presStyleLbl="node0" presStyleIdx="0" presStyleCnt="1"/>
      <dgm:spPr/>
    </dgm:pt>
    <dgm:pt modelId="{182BB61A-F53C-4356-BB25-86302E8BC863}" type="pres">
      <dgm:prSet presAssocID="{295895AE-FFA9-481F-8DFB-7FB248829830}" presName="text" presStyleLbl="revTx" presStyleIdx="0" presStyleCnt="6">
        <dgm:presLayoutVars>
          <dgm:chPref val="3"/>
        </dgm:presLayoutVars>
      </dgm:prSet>
      <dgm:spPr/>
      <dgm:t>
        <a:bodyPr/>
        <a:lstStyle/>
        <a:p>
          <a:endParaRPr lang="en-US"/>
        </a:p>
      </dgm:t>
    </dgm:pt>
    <dgm:pt modelId="{6B3D0349-DBF4-4D18-B523-22C96097A021}" type="pres">
      <dgm:prSet presAssocID="{295895AE-FFA9-481F-8DFB-7FB248829830}" presName="hierChild2" presStyleCnt="0"/>
      <dgm:spPr/>
    </dgm:pt>
    <dgm:pt modelId="{F67FC416-6A19-40D8-BE99-9DA0B1E343ED}" type="pres">
      <dgm:prSet presAssocID="{37446976-7F5F-45DE-898A-60C4D5509A14}" presName="Name10" presStyleLbl="parChTrans1D2" presStyleIdx="0" presStyleCnt="2"/>
      <dgm:spPr/>
      <dgm:t>
        <a:bodyPr/>
        <a:lstStyle/>
        <a:p>
          <a:endParaRPr lang="en-US"/>
        </a:p>
      </dgm:t>
    </dgm:pt>
    <dgm:pt modelId="{32826F47-B0AA-4415-9689-7DD051BB055E}" type="pres">
      <dgm:prSet presAssocID="{8CFC968C-DA8F-41DC-968F-893E213F62F6}" presName="hierRoot2" presStyleCnt="0"/>
      <dgm:spPr/>
    </dgm:pt>
    <dgm:pt modelId="{7E5D5439-EB7F-4ED4-AECC-5937D62C3615}" type="pres">
      <dgm:prSet presAssocID="{8CFC968C-DA8F-41DC-968F-893E213F62F6}" presName="composite2" presStyleCnt="0"/>
      <dgm:spPr/>
    </dgm:pt>
    <dgm:pt modelId="{30E55DCD-79FC-4316-8353-379280013E7D}" type="pres">
      <dgm:prSet presAssocID="{8CFC968C-DA8F-41DC-968F-893E213F62F6}" presName="image2" presStyleLbl="node2" presStyleIdx="0" presStyleCnt="2"/>
      <dgm:spPr/>
    </dgm:pt>
    <dgm:pt modelId="{6989B256-51FE-41FA-8202-6E00836E0C28}" type="pres">
      <dgm:prSet presAssocID="{8CFC968C-DA8F-41DC-968F-893E213F62F6}" presName="text2" presStyleLbl="revTx" presStyleIdx="1" presStyleCnt="6">
        <dgm:presLayoutVars>
          <dgm:chPref val="3"/>
        </dgm:presLayoutVars>
      </dgm:prSet>
      <dgm:spPr/>
      <dgm:t>
        <a:bodyPr/>
        <a:lstStyle/>
        <a:p>
          <a:endParaRPr lang="en-US"/>
        </a:p>
      </dgm:t>
    </dgm:pt>
    <dgm:pt modelId="{65F14508-39CC-478B-955A-B774E600B44F}" type="pres">
      <dgm:prSet presAssocID="{8CFC968C-DA8F-41DC-968F-893E213F62F6}" presName="hierChild3" presStyleCnt="0"/>
      <dgm:spPr/>
    </dgm:pt>
    <dgm:pt modelId="{08D5F4E2-54D3-4E69-986E-2B8CEF6C3444}" type="pres">
      <dgm:prSet presAssocID="{3AEC98DE-A7DF-49F5-9F4F-03EA4E729EDA}" presName="Name17" presStyleLbl="parChTrans1D3" presStyleIdx="0" presStyleCnt="3"/>
      <dgm:spPr/>
      <dgm:t>
        <a:bodyPr/>
        <a:lstStyle/>
        <a:p>
          <a:endParaRPr lang="en-US"/>
        </a:p>
      </dgm:t>
    </dgm:pt>
    <dgm:pt modelId="{CD7386C4-0566-4800-BA36-03D68BE1E9A5}" type="pres">
      <dgm:prSet presAssocID="{4AD30571-45FD-4508-BEE1-A543C0075858}" presName="hierRoot3" presStyleCnt="0"/>
      <dgm:spPr/>
    </dgm:pt>
    <dgm:pt modelId="{4F3F61DC-171D-493C-A3DF-15B8650E6ABD}" type="pres">
      <dgm:prSet presAssocID="{4AD30571-45FD-4508-BEE1-A543C0075858}" presName="composite3" presStyleCnt="0"/>
      <dgm:spPr/>
    </dgm:pt>
    <dgm:pt modelId="{E7A68AE2-ECE5-4C94-9669-9E6DC518A14E}" type="pres">
      <dgm:prSet presAssocID="{4AD30571-45FD-4508-BEE1-A543C0075858}" presName="image3" presStyleLbl="node3" presStyleIdx="0" presStyleCnt="3"/>
      <dgm:spPr/>
    </dgm:pt>
    <dgm:pt modelId="{12961D56-71D5-4BA8-A2CF-0DACC1F38E8C}" type="pres">
      <dgm:prSet presAssocID="{4AD30571-45FD-4508-BEE1-A543C0075858}" presName="text3" presStyleLbl="revTx" presStyleIdx="2" presStyleCnt="6">
        <dgm:presLayoutVars>
          <dgm:chPref val="3"/>
        </dgm:presLayoutVars>
      </dgm:prSet>
      <dgm:spPr/>
      <dgm:t>
        <a:bodyPr/>
        <a:lstStyle/>
        <a:p>
          <a:endParaRPr lang="en-US"/>
        </a:p>
      </dgm:t>
    </dgm:pt>
    <dgm:pt modelId="{B7F08A7E-C0BB-436F-897D-7D031D7549B4}" type="pres">
      <dgm:prSet presAssocID="{4AD30571-45FD-4508-BEE1-A543C0075858}" presName="hierChild4" presStyleCnt="0"/>
      <dgm:spPr/>
    </dgm:pt>
    <dgm:pt modelId="{DB061B90-1030-4F0A-AA0B-6A3E321C13CF}" type="pres">
      <dgm:prSet presAssocID="{EF59B00D-C40D-429C-AC41-AB87F1B72F12}" presName="Name17" presStyleLbl="parChTrans1D3" presStyleIdx="1" presStyleCnt="3"/>
      <dgm:spPr/>
      <dgm:t>
        <a:bodyPr/>
        <a:lstStyle/>
        <a:p>
          <a:endParaRPr lang="en-US"/>
        </a:p>
      </dgm:t>
    </dgm:pt>
    <dgm:pt modelId="{0DF75FA1-BC37-41F3-94E5-E4991A5BB6D6}" type="pres">
      <dgm:prSet presAssocID="{DF4215F4-31BB-4A70-B3E0-C552475B34C4}" presName="hierRoot3" presStyleCnt="0"/>
      <dgm:spPr/>
    </dgm:pt>
    <dgm:pt modelId="{831CE337-7681-49ED-9B2C-11C6F33320B0}" type="pres">
      <dgm:prSet presAssocID="{DF4215F4-31BB-4A70-B3E0-C552475B34C4}" presName="composite3" presStyleCnt="0"/>
      <dgm:spPr/>
    </dgm:pt>
    <dgm:pt modelId="{C90474D9-A6D9-45FB-A62F-B8E83E1F4F0F}" type="pres">
      <dgm:prSet presAssocID="{DF4215F4-31BB-4A70-B3E0-C552475B34C4}" presName="image3" presStyleLbl="node3" presStyleIdx="1" presStyleCnt="3"/>
      <dgm:spPr/>
    </dgm:pt>
    <dgm:pt modelId="{7A4E8B41-335B-46CA-8521-A833D93CAE22}" type="pres">
      <dgm:prSet presAssocID="{DF4215F4-31BB-4A70-B3E0-C552475B34C4}" presName="text3" presStyleLbl="revTx" presStyleIdx="3" presStyleCnt="6">
        <dgm:presLayoutVars>
          <dgm:chPref val="3"/>
        </dgm:presLayoutVars>
      </dgm:prSet>
      <dgm:spPr/>
      <dgm:t>
        <a:bodyPr/>
        <a:lstStyle/>
        <a:p>
          <a:endParaRPr lang="en-US"/>
        </a:p>
      </dgm:t>
    </dgm:pt>
    <dgm:pt modelId="{855D40A4-F7B1-4AD2-B4F9-DF5843E68F70}" type="pres">
      <dgm:prSet presAssocID="{DF4215F4-31BB-4A70-B3E0-C552475B34C4}" presName="hierChild4" presStyleCnt="0"/>
      <dgm:spPr/>
    </dgm:pt>
    <dgm:pt modelId="{CD7C3D02-E30E-41C8-8B0A-76A96468ED5F}" type="pres">
      <dgm:prSet presAssocID="{0C7DDF94-36CD-433D-9C72-F35CAD26FADB}" presName="Name10" presStyleLbl="parChTrans1D2" presStyleIdx="1" presStyleCnt="2"/>
      <dgm:spPr/>
      <dgm:t>
        <a:bodyPr/>
        <a:lstStyle/>
        <a:p>
          <a:endParaRPr lang="en-US"/>
        </a:p>
      </dgm:t>
    </dgm:pt>
    <dgm:pt modelId="{F5136880-EF38-4CC7-85B9-4336B22EAED4}" type="pres">
      <dgm:prSet presAssocID="{92E2EBCC-8E22-47C0-831C-B23AFBA010D8}" presName="hierRoot2" presStyleCnt="0"/>
      <dgm:spPr/>
    </dgm:pt>
    <dgm:pt modelId="{810A26E6-64FC-432B-80D7-905C08A13C04}" type="pres">
      <dgm:prSet presAssocID="{92E2EBCC-8E22-47C0-831C-B23AFBA010D8}" presName="composite2" presStyleCnt="0"/>
      <dgm:spPr/>
    </dgm:pt>
    <dgm:pt modelId="{4A7B272F-21B7-4F55-A9C0-A3AA207FF651}" type="pres">
      <dgm:prSet presAssocID="{92E2EBCC-8E22-47C0-831C-B23AFBA010D8}" presName="image2" presStyleLbl="node2" presStyleIdx="1" presStyleCnt="2"/>
      <dgm:spPr/>
    </dgm:pt>
    <dgm:pt modelId="{D8FBB0D7-C393-4E06-9DE2-FAF970135220}" type="pres">
      <dgm:prSet presAssocID="{92E2EBCC-8E22-47C0-831C-B23AFBA010D8}" presName="text2" presStyleLbl="revTx" presStyleIdx="4" presStyleCnt="6">
        <dgm:presLayoutVars>
          <dgm:chPref val="3"/>
        </dgm:presLayoutVars>
      </dgm:prSet>
      <dgm:spPr/>
      <dgm:t>
        <a:bodyPr/>
        <a:lstStyle/>
        <a:p>
          <a:endParaRPr lang="en-US"/>
        </a:p>
      </dgm:t>
    </dgm:pt>
    <dgm:pt modelId="{C0B76F0E-4216-4A72-A473-959A1F4BC4D7}" type="pres">
      <dgm:prSet presAssocID="{92E2EBCC-8E22-47C0-831C-B23AFBA010D8}" presName="hierChild3" presStyleCnt="0"/>
      <dgm:spPr/>
    </dgm:pt>
    <dgm:pt modelId="{54F374C3-4A1D-477E-A515-FE81B1429F09}" type="pres">
      <dgm:prSet presAssocID="{875A78DC-2A6A-4DDC-8CB9-D188F7E5D5AD}" presName="Name17" presStyleLbl="parChTrans1D3" presStyleIdx="2" presStyleCnt="3"/>
      <dgm:spPr/>
      <dgm:t>
        <a:bodyPr/>
        <a:lstStyle/>
        <a:p>
          <a:endParaRPr lang="en-US"/>
        </a:p>
      </dgm:t>
    </dgm:pt>
    <dgm:pt modelId="{6AC19D68-2EEA-4AD7-A91D-E17609AC6F52}" type="pres">
      <dgm:prSet presAssocID="{3E37043C-13AE-4B73-8C3D-629B3F2F54BF}" presName="hierRoot3" presStyleCnt="0"/>
      <dgm:spPr/>
    </dgm:pt>
    <dgm:pt modelId="{F59A891A-98E3-4647-97E4-4264CA68B272}" type="pres">
      <dgm:prSet presAssocID="{3E37043C-13AE-4B73-8C3D-629B3F2F54BF}" presName="composite3" presStyleCnt="0"/>
      <dgm:spPr/>
    </dgm:pt>
    <dgm:pt modelId="{804B7B26-22E5-4FAD-AB71-4F7D3A4E2E5D}" type="pres">
      <dgm:prSet presAssocID="{3E37043C-13AE-4B73-8C3D-629B3F2F54BF}" presName="image3" presStyleLbl="node3" presStyleIdx="2" presStyleCnt="3"/>
      <dgm:spPr/>
    </dgm:pt>
    <dgm:pt modelId="{C7ADE8D5-8FD5-45B1-8140-C66B8373C2E8}" type="pres">
      <dgm:prSet presAssocID="{3E37043C-13AE-4B73-8C3D-629B3F2F54BF}" presName="text3" presStyleLbl="revTx" presStyleIdx="5" presStyleCnt="6">
        <dgm:presLayoutVars>
          <dgm:chPref val="3"/>
        </dgm:presLayoutVars>
      </dgm:prSet>
      <dgm:spPr/>
      <dgm:t>
        <a:bodyPr/>
        <a:lstStyle/>
        <a:p>
          <a:endParaRPr lang="en-US"/>
        </a:p>
      </dgm:t>
    </dgm:pt>
    <dgm:pt modelId="{995C3E3B-D315-4321-9041-5DA04EE9E9B2}" type="pres">
      <dgm:prSet presAssocID="{3E37043C-13AE-4B73-8C3D-629B3F2F54BF}" presName="hierChild4" presStyleCnt="0"/>
      <dgm:spPr/>
    </dgm:pt>
  </dgm:ptLst>
  <dgm:cxnLst>
    <dgm:cxn modelId="{F1EECEA4-8B29-4887-87BD-B2C76E0F0ED0}" srcId="{C26A7888-4DF7-45CF-8FBE-D4B22F637BA1}" destId="{295895AE-FFA9-481F-8DFB-7FB248829830}" srcOrd="0" destOrd="0" parTransId="{7B1AA5AC-776C-4DDD-B12E-1791FC559179}" sibTransId="{7C6341BA-D921-4D54-A07E-1B386BF84D7A}"/>
    <dgm:cxn modelId="{C19112A4-E86B-43BC-B5E2-43E8524E7B7E}" type="presOf" srcId="{3AEC98DE-A7DF-49F5-9F4F-03EA4E729EDA}" destId="{08D5F4E2-54D3-4E69-986E-2B8CEF6C3444}" srcOrd="0" destOrd="0" presId="urn:microsoft.com/office/officeart/2009/layout/CirclePictureHierarchy"/>
    <dgm:cxn modelId="{5BE985EB-0E11-4623-95FA-2F3618F9ABA4}" srcId="{295895AE-FFA9-481F-8DFB-7FB248829830}" destId="{92E2EBCC-8E22-47C0-831C-B23AFBA010D8}" srcOrd="1" destOrd="0" parTransId="{0C7DDF94-36CD-433D-9C72-F35CAD26FADB}" sibTransId="{82F0EC8F-0EDC-4042-B8B2-353DEE183AFB}"/>
    <dgm:cxn modelId="{590A1D62-345D-423E-A9FE-C46E46CDF709}" type="presOf" srcId="{DF4215F4-31BB-4A70-B3E0-C552475B34C4}" destId="{7A4E8B41-335B-46CA-8521-A833D93CAE22}" srcOrd="0" destOrd="0" presId="urn:microsoft.com/office/officeart/2009/layout/CirclePictureHierarchy"/>
    <dgm:cxn modelId="{6E82C834-DAE0-42AC-8B3E-71EB846B8A08}" type="presOf" srcId="{8CFC968C-DA8F-41DC-968F-893E213F62F6}" destId="{6989B256-51FE-41FA-8202-6E00836E0C28}" srcOrd="0" destOrd="0" presId="urn:microsoft.com/office/officeart/2009/layout/CirclePictureHierarchy"/>
    <dgm:cxn modelId="{81D92B73-3740-4F19-B627-8483AED658AF}" type="presOf" srcId="{C26A7888-4DF7-45CF-8FBE-D4B22F637BA1}" destId="{B6DD3907-B60E-4818-B6CE-9C5685B2A388}" srcOrd="0" destOrd="0" presId="urn:microsoft.com/office/officeart/2009/layout/CirclePictureHierarchy"/>
    <dgm:cxn modelId="{75EC2252-664E-4067-AEBD-D0F1794A393E}" srcId="{8CFC968C-DA8F-41DC-968F-893E213F62F6}" destId="{DF4215F4-31BB-4A70-B3E0-C552475B34C4}" srcOrd="1" destOrd="0" parTransId="{EF59B00D-C40D-429C-AC41-AB87F1B72F12}" sibTransId="{86963A1B-9C93-4B8A-BA63-801A0FBE1235}"/>
    <dgm:cxn modelId="{9148AF40-6E01-40D5-BF29-0BF8523699F6}" srcId="{295895AE-FFA9-481F-8DFB-7FB248829830}" destId="{8CFC968C-DA8F-41DC-968F-893E213F62F6}" srcOrd="0" destOrd="0" parTransId="{37446976-7F5F-45DE-898A-60C4D5509A14}" sibTransId="{7AE35449-E654-4F72-99B8-5C0985FEF197}"/>
    <dgm:cxn modelId="{50BDA47A-189C-463E-95B8-7EA0403FD6B3}" srcId="{92E2EBCC-8E22-47C0-831C-B23AFBA010D8}" destId="{3E37043C-13AE-4B73-8C3D-629B3F2F54BF}" srcOrd="0" destOrd="0" parTransId="{875A78DC-2A6A-4DDC-8CB9-D188F7E5D5AD}" sibTransId="{14384DEC-831E-4146-9F11-1976D0D4A650}"/>
    <dgm:cxn modelId="{7E212DCB-6C6E-412C-9C53-006B0492B47A}" srcId="{8CFC968C-DA8F-41DC-968F-893E213F62F6}" destId="{4AD30571-45FD-4508-BEE1-A543C0075858}" srcOrd="0" destOrd="0" parTransId="{3AEC98DE-A7DF-49F5-9F4F-03EA4E729EDA}" sibTransId="{3D5B6FE9-85C1-4D49-9B66-F4F4C40BA4CC}"/>
    <dgm:cxn modelId="{8D510587-8AE7-43FA-A7BF-1C06EA9B99F7}" type="presOf" srcId="{875A78DC-2A6A-4DDC-8CB9-D188F7E5D5AD}" destId="{54F374C3-4A1D-477E-A515-FE81B1429F09}" srcOrd="0" destOrd="0" presId="urn:microsoft.com/office/officeart/2009/layout/CirclePictureHierarchy"/>
    <dgm:cxn modelId="{A3FB1C3B-BE2D-4B25-8156-95FDABC43F5F}" type="presOf" srcId="{EF59B00D-C40D-429C-AC41-AB87F1B72F12}" destId="{DB061B90-1030-4F0A-AA0B-6A3E321C13CF}" srcOrd="0" destOrd="0" presId="urn:microsoft.com/office/officeart/2009/layout/CirclePictureHierarchy"/>
    <dgm:cxn modelId="{F9C54E29-F756-4F56-966B-F1DFA2E9BC9B}" type="presOf" srcId="{3E37043C-13AE-4B73-8C3D-629B3F2F54BF}" destId="{C7ADE8D5-8FD5-45B1-8140-C66B8373C2E8}" srcOrd="0" destOrd="0" presId="urn:microsoft.com/office/officeart/2009/layout/CirclePictureHierarchy"/>
    <dgm:cxn modelId="{EF8086C4-E980-4A7D-B747-FFB78A08E680}" type="presOf" srcId="{92E2EBCC-8E22-47C0-831C-B23AFBA010D8}" destId="{D8FBB0D7-C393-4E06-9DE2-FAF970135220}" srcOrd="0" destOrd="0" presId="urn:microsoft.com/office/officeart/2009/layout/CirclePictureHierarchy"/>
    <dgm:cxn modelId="{87268B29-7983-47F1-A836-FDBD8F466409}" type="presOf" srcId="{0C7DDF94-36CD-433D-9C72-F35CAD26FADB}" destId="{CD7C3D02-E30E-41C8-8B0A-76A96468ED5F}" srcOrd="0" destOrd="0" presId="urn:microsoft.com/office/officeart/2009/layout/CirclePictureHierarchy"/>
    <dgm:cxn modelId="{061D51F8-2A12-4F0E-90C4-C0E2C872B59C}" type="presOf" srcId="{4AD30571-45FD-4508-BEE1-A543C0075858}" destId="{12961D56-71D5-4BA8-A2CF-0DACC1F38E8C}" srcOrd="0" destOrd="0" presId="urn:microsoft.com/office/officeart/2009/layout/CirclePictureHierarchy"/>
    <dgm:cxn modelId="{26D4859A-37B8-4DB8-ABA8-8BF0F314E228}" type="presOf" srcId="{295895AE-FFA9-481F-8DFB-7FB248829830}" destId="{182BB61A-F53C-4356-BB25-86302E8BC863}" srcOrd="0" destOrd="0" presId="urn:microsoft.com/office/officeart/2009/layout/CirclePictureHierarchy"/>
    <dgm:cxn modelId="{6C55A7D3-D81B-4447-9858-AA59DFFB6F03}" type="presOf" srcId="{37446976-7F5F-45DE-898A-60C4D5509A14}" destId="{F67FC416-6A19-40D8-BE99-9DA0B1E343ED}" srcOrd="0" destOrd="0" presId="urn:microsoft.com/office/officeart/2009/layout/CirclePictureHierarchy"/>
    <dgm:cxn modelId="{12FA5160-22F7-4801-93A5-2C76980F3113}" type="presParOf" srcId="{B6DD3907-B60E-4818-B6CE-9C5685B2A388}" destId="{3B3258A8-0123-4F69-A6BA-7C3B754BBBCA}" srcOrd="0" destOrd="0" presId="urn:microsoft.com/office/officeart/2009/layout/CirclePictureHierarchy"/>
    <dgm:cxn modelId="{A858F074-0AE8-4DF6-A4C6-D21F3FC6F5D3}" type="presParOf" srcId="{3B3258A8-0123-4F69-A6BA-7C3B754BBBCA}" destId="{4EE65179-9CF5-45B8-AAB2-57B7AC345B87}" srcOrd="0" destOrd="0" presId="urn:microsoft.com/office/officeart/2009/layout/CirclePictureHierarchy"/>
    <dgm:cxn modelId="{650271E0-36DE-495B-912A-7AACB1050F3A}" type="presParOf" srcId="{4EE65179-9CF5-45B8-AAB2-57B7AC345B87}" destId="{1EE206A8-42C6-4D45-8EEE-98310026A702}" srcOrd="0" destOrd="0" presId="urn:microsoft.com/office/officeart/2009/layout/CirclePictureHierarchy"/>
    <dgm:cxn modelId="{ED5593BF-D19C-40BE-B441-B14EBD06D7F0}" type="presParOf" srcId="{4EE65179-9CF5-45B8-AAB2-57B7AC345B87}" destId="{182BB61A-F53C-4356-BB25-86302E8BC863}" srcOrd="1" destOrd="0" presId="urn:microsoft.com/office/officeart/2009/layout/CirclePictureHierarchy"/>
    <dgm:cxn modelId="{4ACC9672-F24F-4035-8A8D-5385B95B3773}" type="presParOf" srcId="{3B3258A8-0123-4F69-A6BA-7C3B754BBBCA}" destId="{6B3D0349-DBF4-4D18-B523-22C96097A021}" srcOrd="1" destOrd="0" presId="urn:microsoft.com/office/officeart/2009/layout/CirclePictureHierarchy"/>
    <dgm:cxn modelId="{41B343B8-A607-44DC-9B83-21750D717064}" type="presParOf" srcId="{6B3D0349-DBF4-4D18-B523-22C96097A021}" destId="{F67FC416-6A19-40D8-BE99-9DA0B1E343ED}" srcOrd="0" destOrd="0" presId="urn:microsoft.com/office/officeart/2009/layout/CirclePictureHierarchy"/>
    <dgm:cxn modelId="{FFB5D395-80FC-4B16-B44C-66C910BF0985}" type="presParOf" srcId="{6B3D0349-DBF4-4D18-B523-22C96097A021}" destId="{32826F47-B0AA-4415-9689-7DD051BB055E}" srcOrd="1" destOrd="0" presId="urn:microsoft.com/office/officeart/2009/layout/CirclePictureHierarchy"/>
    <dgm:cxn modelId="{3198A390-F605-41A1-9259-F0F614F94205}" type="presParOf" srcId="{32826F47-B0AA-4415-9689-7DD051BB055E}" destId="{7E5D5439-EB7F-4ED4-AECC-5937D62C3615}" srcOrd="0" destOrd="0" presId="urn:microsoft.com/office/officeart/2009/layout/CirclePictureHierarchy"/>
    <dgm:cxn modelId="{AF1DA021-3AE9-4532-BB56-FC115C8DA854}" type="presParOf" srcId="{7E5D5439-EB7F-4ED4-AECC-5937D62C3615}" destId="{30E55DCD-79FC-4316-8353-379280013E7D}" srcOrd="0" destOrd="0" presId="urn:microsoft.com/office/officeart/2009/layout/CirclePictureHierarchy"/>
    <dgm:cxn modelId="{A5E746C3-C656-4E49-9968-19149AFD6F43}" type="presParOf" srcId="{7E5D5439-EB7F-4ED4-AECC-5937D62C3615}" destId="{6989B256-51FE-41FA-8202-6E00836E0C28}" srcOrd="1" destOrd="0" presId="urn:microsoft.com/office/officeart/2009/layout/CirclePictureHierarchy"/>
    <dgm:cxn modelId="{5645CA77-65C6-453C-852D-991E58D347C2}" type="presParOf" srcId="{32826F47-B0AA-4415-9689-7DD051BB055E}" destId="{65F14508-39CC-478B-955A-B774E600B44F}" srcOrd="1" destOrd="0" presId="urn:microsoft.com/office/officeart/2009/layout/CirclePictureHierarchy"/>
    <dgm:cxn modelId="{6F94A3D4-EB88-4139-850B-89B167B13D16}" type="presParOf" srcId="{65F14508-39CC-478B-955A-B774E600B44F}" destId="{08D5F4E2-54D3-4E69-986E-2B8CEF6C3444}" srcOrd="0" destOrd="0" presId="urn:microsoft.com/office/officeart/2009/layout/CirclePictureHierarchy"/>
    <dgm:cxn modelId="{93B03FA5-09E8-4D88-80DB-F4A06FEF950E}" type="presParOf" srcId="{65F14508-39CC-478B-955A-B774E600B44F}" destId="{CD7386C4-0566-4800-BA36-03D68BE1E9A5}" srcOrd="1" destOrd="0" presId="urn:microsoft.com/office/officeart/2009/layout/CirclePictureHierarchy"/>
    <dgm:cxn modelId="{BA4BDB80-61E7-49E6-A0D2-56F17B0D8541}" type="presParOf" srcId="{CD7386C4-0566-4800-BA36-03D68BE1E9A5}" destId="{4F3F61DC-171D-493C-A3DF-15B8650E6ABD}" srcOrd="0" destOrd="0" presId="urn:microsoft.com/office/officeart/2009/layout/CirclePictureHierarchy"/>
    <dgm:cxn modelId="{75C153F7-3F14-4B17-A489-96BD1CBEFFBA}" type="presParOf" srcId="{4F3F61DC-171D-493C-A3DF-15B8650E6ABD}" destId="{E7A68AE2-ECE5-4C94-9669-9E6DC518A14E}" srcOrd="0" destOrd="0" presId="urn:microsoft.com/office/officeart/2009/layout/CirclePictureHierarchy"/>
    <dgm:cxn modelId="{E332B64A-BA85-4C58-8031-EB365C2EA745}" type="presParOf" srcId="{4F3F61DC-171D-493C-A3DF-15B8650E6ABD}" destId="{12961D56-71D5-4BA8-A2CF-0DACC1F38E8C}" srcOrd="1" destOrd="0" presId="urn:microsoft.com/office/officeart/2009/layout/CirclePictureHierarchy"/>
    <dgm:cxn modelId="{02B36906-3093-451B-BCB1-A8680F9B6762}" type="presParOf" srcId="{CD7386C4-0566-4800-BA36-03D68BE1E9A5}" destId="{B7F08A7E-C0BB-436F-897D-7D031D7549B4}" srcOrd="1" destOrd="0" presId="urn:microsoft.com/office/officeart/2009/layout/CirclePictureHierarchy"/>
    <dgm:cxn modelId="{F1C8B578-E339-40C2-BB8C-941296EAF26D}" type="presParOf" srcId="{65F14508-39CC-478B-955A-B774E600B44F}" destId="{DB061B90-1030-4F0A-AA0B-6A3E321C13CF}" srcOrd="2" destOrd="0" presId="urn:microsoft.com/office/officeart/2009/layout/CirclePictureHierarchy"/>
    <dgm:cxn modelId="{8F1C45F9-E1B4-42A0-8FE2-738ED4D2193F}" type="presParOf" srcId="{65F14508-39CC-478B-955A-B774E600B44F}" destId="{0DF75FA1-BC37-41F3-94E5-E4991A5BB6D6}" srcOrd="3" destOrd="0" presId="urn:microsoft.com/office/officeart/2009/layout/CirclePictureHierarchy"/>
    <dgm:cxn modelId="{D920F02D-F38C-42BC-8155-3ADD4338E6E5}" type="presParOf" srcId="{0DF75FA1-BC37-41F3-94E5-E4991A5BB6D6}" destId="{831CE337-7681-49ED-9B2C-11C6F33320B0}" srcOrd="0" destOrd="0" presId="urn:microsoft.com/office/officeart/2009/layout/CirclePictureHierarchy"/>
    <dgm:cxn modelId="{7B0B3A1E-8E18-41B1-9A87-956DAD1E93E3}" type="presParOf" srcId="{831CE337-7681-49ED-9B2C-11C6F33320B0}" destId="{C90474D9-A6D9-45FB-A62F-B8E83E1F4F0F}" srcOrd="0" destOrd="0" presId="urn:microsoft.com/office/officeart/2009/layout/CirclePictureHierarchy"/>
    <dgm:cxn modelId="{5C776628-F41C-4C6A-AF02-038187CB4B2A}" type="presParOf" srcId="{831CE337-7681-49ED-9B2C-11C6F33320B0}" destId="{7A4E8B41-335B-46CA-8521-A833D93CAE22}" srcOrd="1" destOrd="0" presId="urn:microsoft.com/office/officeart/2009/layout/CirclePictureHierarchy"/>
    <dgm:cxn modelId="{FF6A359C-B074-4826-8874-03E52CF59AC8}" type="presParOf" srcId="{0DF75FA1-BC37-41F3-94E5-E4991A5BB6D6}" destId="{855D40A4-F7B1-4AD2-B4F9-DF5843E68F70}" srcOrd="1" destOrd="0" presId="urn:microsoft.com/office/officeart/2009/layout/CirclePictureHierarchy"/>
    <dgm:cxn modelId="{AF3983FA-6AF5-4386-B370-A0EDDC96A560}" type="presParOf" srcId="{6B3D0349-DBF4-4D18-B523-22C96097A021}" destId="{CD7C3D02-E30E-41C8-8B0A-76A96468ED5F}" srcOrd="2" destOrd="0" presId="urn:microsoft.com/office/officeart/2009/layout/CirclePictureHierarchy"/>
    <dgm:cxn modelId="{B74444B4-F9CC-4937-A843-86AB78BF686A}" type="presParOf" srcId="{6B3D0349-DBF4-4D18-B523-22C96097A021}" destId="{F5136880-EF38-4CC7-85B9-4336B22EAED4}" srcOrd="3" destOrd="0" presId="urn:microsoft.com/office/officeart/2009/layout/CirclePictureHierarchy"/>
    <dgm:cxn modelId="{E5946609-B831-470E-AEEE-130E5A1F5AD2}" type="presParOf" srcId="{F5136880-EF38-4CC7-85B9-4336B22EAED4}" destId="{810A26E6-64FC-432B-80D7-905C08A13C04}" srcOrd="0" destOrd="0" presId="urn:microsoft.com/office/officeart/2009/layout/CirclePictureHierarchy"/>
    <dgm:cxn modelId="{4689E81A-80FC-467C-849A-E6F016D6973A}" type="presParOf" srcId="{810A26E6-64FC-432B-80D7-905C08A13C04}" destId="{4A7B272F-21B7-4F55-A9C0-A3AA207FF651}" srcOrd="0" destOrd="0" presId="urn:microsoft.com/office/officeart/2009/layout/CirclePictureHierarchy"/>
    <dgm:cxn modelId="{9C6005FD-91D5-4923-BB8B-15C749C7C7B4}" type="presParOf" srcId="{810A26E6-64FC-432B-80D7-905C08A13C04}" destId="{D8FBB0D7-C393-4E06-9DE2-FAF970135220}" srcOrd="1" destOrd="0" presId="urn:microsoft.com/office/officeart/2009/layout/CirclePictureHierarchy"/>
    <dgm:cxn modelId="{2B8DF284-48A3-4675-BC4E-9330B44F9EFF}" type="presParOf" srcId="{F5136880-EF38-4CC7-85B9-4336B22EAED4}" destId="{C0B76F0E-4216-4A72-A473-959A1F4BC4D7}" srcOrd="1" destOrd="0" presId="urn:microsoft.com/office/officeart/2009/layout/CirclePictureHierarchy"/>
    <dgm:cxn modelId="{CB5FF30A-7481-49DE-9FEE-9345DB7C8E8C}" type="presParOf" srcId="{C0B76F0E-4216-4A72-A473-959A1F4BC4D7}" destId="{54F374C3-4A1D-477E-A515-FE81B1429F09}" srcOrd="0" destOrd="0" presId="urn:microsoft.com/office/officeart/2009/layout/CirclePictureHierarchy"/>
    <dgm:cxn modelId="{A8073F89-3D0E-4042-8C8F-595A48DACC35}" type="presParOf" srcId="{C0B76F0E-4216-4A72-A473-959A1F4BC4D7}" destId="{6AC19D68-2EEA-4AD7-A91D-E17609AC6F52}" srcOrd="1" destOrd="0" presId="urn:microsoft.com/office/officeart/2009/layout/CirclePictureHierarchy"/>
    <dgm:cxn modelId="{4AEC66EC-E875-4CB6-B30C-041624D968B5}" type="presParOf" srcId="{6AC19D68-2EEA-4AD7-A91D-E17609AC6F52}" destId="{F59A891A-98E3-4647-97E4-4264CA68B272}" srcOrd="0" destOrd="0" presId="urn:microsoft.com/office/officeart/2009/layout/CirclePictureHierarchy"/>
    <dgm:cxn modelId="{66D50BE2-3C55-4816-9B9C-D60BDC0FE008}" type="presParOf" srcId="{F59A891A-98E3-4647-97E4-4264CA68B272}" destId="{804B7B26-22E5-4FAD-AB71-4F7D3A4E2E5D}" srcOrd="0" destOrd="0" presId="urn:microsoft.com/office/officeart/2009/layout/CirclePictureHierarchy"/>
    <dgm:cxn modelId="{759D1326-A669-4A41-B806-D4DF42C143E5}" type="presParOf" srcId="{F59A891A-98E3-4647-97E4-4264CA68B272}" destId="{C7ADE8D5-8FD5-45B1-8140-C66B8373C2E8}" srcOrd="1" destOrd="0" presId="urn:microsoft.com/office/officeart/2009/layout/CirclePictureHierarchy"/>
    <dgm:cxn modelId="{EA188800-E9A4-43E6-A7E2-74AC50D2C4D2}" type="presParOf" srcId="{6AC19D68-2EEA-4AD7-A91D-E17609AC6F52}" destId="{995C3E3B-D315-4321-9041-5DA04EE9E9B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A7888-4DF7-45CF-8FBE-D4B22F637BA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295895AE-FFA9-481F-8DFB-7FB248829830}">
      <dgm:prSet phldrT="[Text]" phldr="1"/>
      <dgm:spPr/>
      <dgm:t>
        <a:bodyPr/>
        <a:lstStyle/>
        <a:p>
          <a:endParaRPr lang="en-US" dirty="0"/>
        </a:p>
      </dgm:t>
    </dgm:pt>
    <dgm:pt modelId="{7B1AA5AC-776C-4DDD-B12E-1791FC559179}" type="parTrans" cxnId="{F1EECEA4-8B29-4887-87BD-B2C76E0F0ED0}">
      <dgm:prSet/>
      <dgm:spPr/>
      <dgm:t>
        <a:bodyPr/>
        <a:lstStyle/>
        <a:p>
          <a:endParaRPr lang="en-US"/>
        </a:p>
      </dgm:t>
    </dgm:pt>
    <dgm:pt modelId="{7C6341BA-D921-4D54-A07E-1B386BF84D7A}" type="sibTrans" cxnId="{F1EECEA4-8B29-4887-87BD-B2C76E0F0ED0}">
      <dgm:prSet/>
      <dgm:spPr/>
      <dgm:t>
        <a:bodyPr/>
        <a:lstStyle/>
        <a:p>
          <a:endParaRPr lang="en-US"/>
        </a:p>
      </dgm:t>
    </dgm:pt>
    <dgm:pt modelId="{8CFC968C-DA8F-41DC-968F-893E213F62F6}">
      <dgm:prSet phldrT="[Text]" phldr="1"/>
      <dgm:spPr/>
      <dgm:t>
        <a:bodyPr/>
        <a:lstStyle/>
        <a:p>
          <a:endParaRPr lang="en-US"/>
        </a:p>
      </dgm:t>
    </dgm:pt>
    <dgm:pt modelId="{37446976-7F5F-45DE-898A-60C4D5509A14}" type="parTrans" cxnId="{9148AF40-6E01-40D5-BF29-0BF8523699F6}">
      <dgm:prSet/>
      <dgm:spPr/>
      <dgm:t>
        <a:bodyPr/>
        <a:lstStyle/>
        <a:p>
          <a:endParaRPr lang="en-US"/>
        </a:p>
      </dgm:t>
    </dgm:pt>
    <dgm:pt modelId="{7AE35449-E654-4F72-99B8-5C0985FEF197}" type="sibTrans" cxnId="{9148AF40-6E01-40D5-BF29-0BF8523699F6}">
      <dgm:prSet/>
      <dgm:spPr/>
      <dgm:t>
        <a:bodyPr/>
        <a:lstStyle/>
        <a:p>
          <a:endParaRPr lang="en-US"/>
        </a:p>
      </dgm:t>
    </dgm:pt>
    <dgm:pt modelId="{4AD30571-45FD-4508-BEE1-A543C0075858}">
      <dgm:prSet phldrT="[Text]" phldr="1"/>
      <dgm:spPr/>
      <dgm:t>
        <a:bodyPr/>
        <a:lstStyle/>
        <a:p>
          <a:endParaRPr lang="en-US"/>
        </a:p>
      </dgm:t>
    </dgm:pt>
    <dgm:pt modelId="{3AEC98DE-A7DF-49F5-9F4F-03EA4E729EDA}" type="parTrans" cxnId="{7E212DCB-6C6E-412C-9C53-006B0492B47A}">
      <dgm:prSet/>
      <dgm:spPr/>
      <dgm:t>
        <a:bodyPr/>
        <a:lstStyle/>
        <a:p>
          <a:endParaRPr lang="en-US"/>
        </a:p>
      </dgm:t>
    </dgm:pt>
    <dgm:pt modelId="{3D5B6FE9-85C1-4D49-9B66-F4F4C40BA4CC}" type="sibTrans" cxnId="{7E212DCB-6C6E-412C-9C53-006B0492B47A}">
      <dgm:prSet/>
      <dgm:spPr/>
      <dgm:t>
        <a:bodyPr/>
        <a:lstStyle/>
        <a:p>
          <a:endParaRPr lang="en-US"/>
        </a:p>
      </dgm:t>
    </dgm:pt>
    <dgm:pt modelId="{DF4215F4-31BB-4A70-B3E0-C552475B34C4}">
      <dgm:prSet phldrT="[Text]" phldr="1"/>
      <dgm:spPr/>
      <dgm:t>
        <a:bodyPr/>
        <a:lstStyle/>
        <a:p>
          <a:endParaRPr lang="en-US"/>
        </a:p>
      </dgm:t>
    </dgm:pt>
    <dgm:pt modelId="{EF59B00D-C40D-429C-AC41-AB87F1B72F12}" type="parTrans" cxnId="{75EC2252-664E-4067-AEBD-D0F1794A393E}">
      <dgm:prSet/>
      <dgm:spPr/>
      <dgm:t>
        <a:bodyPr/>
        <a:lstStyle/>
        <a:p>
          <a:endParaRPr lang="en-US"/>
        </a:p>
      </dgm:t>
    </dgm:pt>
    <dgm:pt modelId="{86963A1B-9C93-4B8A-BA63-801A0FBE1235}" type="sibTrans" cxnId="{75EC2252-664E-4067-AEBD-D0F1794A393E}">
      <dgm:prSet/>
      <dgm:spPr/>
      <dgm:t>
        <a:bodyPr/>
        <a:lstStyle/>
        <a:p>
          <a:endParaRPr lang="en-US"/>
        </a:p>
      </dgm:t>
    </dgm:pt>
    <dgm:pt modelId="{92E2EBCC-8E22-47C0-831C-B23AFBA010D8}">
      <dgm:prSet phldrT="[Text]" phldr="1"/>
      <dgm:spPr/>
      <dgm:t>
        <a:bodyPr/>
        <a:lstStyle/>
        <a:p>
          <a:endParaRPr lang="en-US"/>
        </a:p>
      </dgm:t>
    </dgm:pt>
    <dgm:pt modelId="{0C7DDF94-36CD-433D-9C72-F35CAD26FADB}" type="parTrans" cxnId="{5BE985EB-0E11-4623-95FA-2F3618F9ABA4}">
      <dgm:prSet/>
      <dgm:spPr/>
      <dgm:t>
        <a:bodyPr/>
        <a:lstStyle/>
        <a:p>
          <a:endParaRPr lang="en-US"/>
        </a:p>
      </dgm:t>
    </dgm:pt>
    <dgm:pt modelId="{82F0EC8F-0EDC-4042-B8B2-353DEE183AFB}" type="sibTrans" cxnId="{5BE985EB-0E11-4623-95FA-2F3618F9ABA4}">
      <dgm:prSet/>
      <dgm:spPr/>
      <dgm:t>
        <a:bodyPr/>
        <a:lstStyle/>
        <a:p>
          <a:endParaRPr lang="en-US"/>
        </a:p>
      </dgm:t>
    </dgm:pt>
    <dgm:pt modelId="{3E37043C-13AE-4B73-8C3D-629B3F2F54BF}">
      <dgm:prSet phldrT="[Text]" phldr="1"/>
      <dgm:spPr/>
      <dgm:t>
        <a:bodyPr/>
        <a:lstStyle/>
        <a:p>
          <a:endParaRPr lang="en-US"/>
        </a:p>
      </dgm:t>
    </dgm:pt>
    <dgm:pt modelId="{875A78DC-2A6A-4DDC-8CB9-D188F7E5D5AD}" type="parTrans" cxnId="{50BDA47A-189C-463E-95B8-7EA0403FD6B3}">
      <dgm:prSet/>
      <dgm:spPr/>
      <dgm:t>
        <a:bodyPr/>
        <a:lstStyle/>
        <a:p>
          <a:endParaRPr lang="en-US"/>
        </a:p>
      </dgm:t>
    </dgm:pt>
    <dgm:pt modelId="{14384DEC-831E-4146-9F11-1976D0D4A650}" type="sibTrans" cxnId="{50BDA47A-189C-463E-95B8-7EA0403FD6B3}">
      <dgm:prSet/>
      <dgm:spPr/>
      <dgm:t>
        <a:bodyPr/>
        <a:lstStyle/>
        <a:p>
          <a:endParaRPr lang="en-US"/>
        </a:p>
      </dgm:t>
    </dgm:pt>
    <dgm:pt modelId="{B6DD3907-B60E-4818-B6CE-9C5685B2A388}" type="pres">
      <dgm:prSet presAssocID="{C26A7888-4DF7-45CF-8FBE-D4B22F637BA1}" presName="hierChild1" presStyleCnt="0">
        <dgm:presLayoutVars>
          <dgm:chPref val="1"/>
          <dgm:dir/>
          <dgm:animOne val="branch"/>
          <dgm:animLvl val="lvl"/>
          <dgm:resizeHandles/>
        </dgm:presLayoutVars>
      </dgm:prSet>
      <dgm:spPr/>
      <dgm:t>
        <a:bodyPr/>
        <a:lstStyle/>
        <a:p>
          <a:endParaRPr lang="en-US"/>
        </a:p>
      </dgm:t>
    </dgm:pt>
    <dgm:pt modelId="{3B3258A8-0123-4F69-A6BA-7C3B754BBBCA}" type="pres">
      <dgm:prSet presAssocID="{295895AE-FFA9-481F-8DFB-7FB248829830}" presName="hierRoot1" presStyleCnt="0"/>
      <dgm:spPr/>
    </dgm:pt>
    <dgm:pt modelId="{4EE65179-9CF5-45B8-AAB2-57B7AC345B87}" type="pres">
      <dgm:prSet presAssocID="{295895AE-FFA9-481F-8DFB-7FB248829830}" presName="composite" presStyleCnt="0"/>
      <dgm:spPr/>
    </dgm:pt>
    <dgm:pt modelId="{1EE206A8-42C6-4D45-8EEE-98310026A702}" type="pres">
      <dgm:prSet presAssocID="{295895AE-FFA9-481F-8DFB-7FB248829830}" presName="image" presStyleLbl="node0" presStyleIdx="0" presStyleCnt="1"/>
      <dgm:spPr/>
    </dgm:pt>
    <dgm:pt modelId="{182BB61A-F53C-4356-BB25-86302E8BC863}" type="pres">
      <dgm:prSet presAssocID="{295895AE-FFA9-481F-8DFB-7FB248829830}" presName="text" presStyleLbl="revTx" presStyleIdx="0" presStyleCnt="6">
        <dgm:presLayoutVars>
          <dgm:chPref val="3"/>
        </dgm:presLayoutVars>
      </dgm:prSet>
      <dgm:spPr/>
      <dgm:t>
        <a:bodyPr/>
        <a:lstStyle/>
        <a:p>
          <a:endParaRPr lang="en-US"/>
        </a:p>
      </dgm:t>
    </dgm:pt>
    <dgm:pt modelId="{6B3D0349-DBF4-4D18-B523-22C96097A021}" type="pres">
      <dgm:prSet presAssocID="{295895AE-FFA9-481F-8DFB-7FB248829830}" presName="hierChild2" presStyleCnt="0"/>
      <dgm:spPr/>
    </dgm:pt>
    <dgm:pt modelId="{F67FC416-6A19-40D8-BE99-9DA0B1E343ED}" type="pres">
      <dgm:prSet presAssocID="{37446976-7F5F-45DE-898A-60C4D5509A14}" presName="Name10" presStyleLbl="parChTrans1D2" presStyleIdx="0" presStyleCnt="2"/>
      <dgm:spPr/>
      <dgm:t>
        <a:bodyPr/>
        <a:lstStyle/>
        <a:p>
          <a:endParaRPr lang="en-US"/>
        </a:p>
      </dgm:t>
    </dgm:pt>
    <dgm:pt modelId="{32826F47-B0AA-4415-9689-7DD051BB055E}" type="pres">
      <dgm:prSet presAssocID="{8CFC968C-DA8F-41DC-968F-893E213F62F6}" presName="hierRoot2" presStyleCnt="0"/>
      <dgm:spPr/>
    </dgm:pt>
    <dgm:pt modelId="{7E5D5439-EB7F-4ED4-AECC-5937D62C3615}" type="pres">
      <dgm:prSet presAssocID="{8CFC968C-DA8F-41DC-968F-893E213F62F6}" presName="composite2" presStyleCnt="0"/>
      <dgm:spPr/>
    </dgm:pt>
    <dgm:pt modelId="{30E55DCD-79FC-4316-8353-379280013E7D}" type="pres">
      <dgm:prSet presAssocID="{8CFC968C-DA8F-41DC-968F-893E213F62F6}" presName="image2" presStyleLbl="node2" presStyleIdx="0" presStyleCnt="2"/>
      <dgm:spPr/>
    </dgm:pt>
    <dgm:pt modelId="{6989B256-51FE-41FA-8202-6E00836E0C28}" type="pres">
      <dgm:prSet presAssocID="{8CFC968C-DA8F-41DC-968F-893E213F62F6}" presName="text2" presStyleLbl="revTx" presStyleIdx="1" presStyleCnt="6">
        <dgm:presLayoutVars>
          <dgm:chPref val="3"/>
        </dgm:presLayoutVars>
      </dgm:prSet>
      <dgm:spPr/>
      <dgm:t>
        <a:bodyPr/>
        <a:lstStyle/>
        <a:p>
          <a:endParaRPr lang="en-US"/>
        </a:p>
      </dgm:t>
    </dgm:pt>
    <dgm:pt modelId="{65F14508-39CC-478B-955A-B774E600B44F}" type="pres">
      <dgm:prSet presAssocID="{8CFC968C-DA8F-41DC-968F-893E213F62F6}" presName="hierChild3" presStyleCnt="0"/>
      <dgm:spPr/>
    </dgm:pt>
    <dgm:pt modelId="{08D5F4E2-54D3-4E69-986E-2B8CEF6C3444}" type="pres">
      <dgm:prSet presAssocID="{3AEC98DE-A7DF-49F5-9F4F-03EA4E729EDA}" presName="Name17" presStyleLbl="parChTrans1D3" presStyleIdx="0" presStyleCnt="3"/>
      <dgm:spPr/>
      <dgm:t>
        <a:bodyPr/>
        <a:lstStyle/>
        <a:p>
          <a:endParaRPr lang="en-US"/>
        </a:p>
      </dgm:t>
    </dgm:pt>
    <dgm:pt modelId="{CD7386C4-0566-4800-BA36-03D68BE1E9A5}" type="pres">
      <dgm:prSet presAssocID="{4AD30571-45FD-4508-BEE1-A543C0075858}" presName="hierRoot3" presStyleCnt="0"/>
      <dgm:spPr/>
    </dgm:pt>
    <dgm:pt modelId="{4F3F61DC-171D-493C-A3DF-15B8650E6ABD}" type="pres">
      <dgm:prSet presAssocID="{4AD30571-45FD-4508-BEE1-A543C0075858}" presName="composite3" presStyleCnt="0"/>
      <dgm:spPr/>
    </dgm:pt>
    <dgm:pt modelId="{E7A68AE2-ECE5-4C94-9669-9E6DC518A14E}" type="pres">
      <dgm:prSet presAssocID="{4AD30571-45FD-4508-BEE1-A543C0075858}" presName="image3" presStyleLbl="node3" presStyleIdx="0" presStyleCnt="3"/>
      <dgm:spPr/>
    </dgm:pt>
    <dgm:pt modelId="{12961D56-71D5-4BA8-A2CF-0DACC1F38E8C}" type="pres">
      <dgm:prSet presAssocID="{4AD30571-45FD-4508-BEE1-A543C0075858}" presName="text3" presStyleLbl="revTx" presStyleIdx="2" presStyleCnt="6">
        <dgm:presLayoutVars>
          <dgm:chPref val="3"/>
        </dgm:presLayoutVars>
      </dgm:prSet>
      <dgm:spPr/>
      <dgm:t>
        <a:bodyPr/>
        <a:lstStyle/>
        <a:p>
          <a:endParaRPr lang="en-US"/>
        </a:p>
      </dgm:t>
    </dgm:pt>
    <dgm:pt modelId="{B7F08A7E-C0BB-436F-897D-7D031D7549B4}" type="pres">
      <dgm:prSet presAssocID="{4AD30571-45FD-4508-BEE1-A543C0075858}" presName="hierChild4" presStyleCnt="0"/>
      <dgm:spPr/>
    </dgm:pt>
    <dgm:pt modelId="{DB061B90-1030-4F0A-AA0B-6A3E321C13CF}" type="pres">
      <dgm:prSet presAssocID="{EF59B00D-C40D-429C-AC41-AB87F1B72F12}" presName="Name17" presStyleLbl="parChTrans1D3" presStyleIdx="1" presStyleCnt="3"/>
      <dgm:spPr/>
      <dgm:t>
        <a:bodyPr/>
        <a:lstStyle/>
        <a:p>
          <a:endParaRPr lang="en-US"/>
        </a:p>
      </dgm:t>
    </dgm:pt>
    <dgm:pt modelId="{0DF75FA1-BC37-41F3-94E5-E4991A5BB6D6}" type="pres">
      <dgm:prSet presAssocID="{DF4215F4-31BB-4A70-B3E0-C552475B34C4}" presName="hierRoot3" presStyleCnt="0"/>
      <dgm:spPr/>
    </dgm:pt>
    <dgm:pt modelId="{831CE337-7681-49ED-9B2C-11C6F33320B0}" type="pres">
      <dgm:prSet presAssocID="{DF4215F4-31BB-4A70-B3E0-C552475B34C4}" presName="composite3" presStyleCnt="0"/>
      <dgm:spPr/>
    </dgm:pt>
    <dgm:pt modelId="{C90474D9-A6D9-45FB-A62F-B8E83E1F4F0F}" type="pres">
      <dgm:prSet presAssocID="{DF4215F4-31BB-4A70-B3E0-C552475B34C4}" presName="image3" presStyleLbl="node3" presStyleIdx="1" presStyleCnt="3"/>
      <dgm:spPr/>
    </dgm:pt>
    <dgm:pt modelId="{7A4E8B41-335B-46CA-8521-A833D93CAE22}" type="pres">
      <dgm:prSet presAssocID="{DF4215F4-31BB-4A70-B3E0-C552475B34C4}" presName="text3" presStyleLbl="revTx" presStyleIdx="3" presStyleCnt="6">
        <dgm:presLayoutVars>
          <dgm:chPref val="3"/>
        </dgm:presLayoutVars>
      </dgm:prSet>
      <dgm:spPr/>
      <dgm:t>
        <a:bodyPr/>
        <a:lstStyle/>
        <a:p>
          <a:endParaRPr lang="en-US"/>
        </a:p>
      </dgm:t>
    </dgm:pt>
    <dgm:pt modelId="{855D40A4-F7B1-4AD2-B4F9-DF5843E68F70}" type="pres">
      <dgm:prSet presAssocID="{DF4215F4-31BB-4A70-B3E0-C552475B34C4}" presName="hierChild4" presStyleCnt="0"/>
      <dgm:spPr/>
    </dgm:pt>
    <dgm:pt modelId="{CD7C3D02-E30E-41C8-8B0A-76A96468ED5F}" type="pres">
      <dgm:prSet presAssocID="{0C7DDF94-36CD-433D-9C72-F35CAD26FADB}" presName="Name10" presStyleLbl="parChTrans1D2" presStyleIdx="1" presStyleCnt="2"/>
      <dgm:spPr/>
      <dgm:t>
        <a:bodyPr/>
        <a:lstStyle/>
        <a:p>
          <a:endParaRPr lang="en-US"/>
        </a:p>
      </dgm:t>
    </dgm:pt>
    <dgm:pt modelId="{F5136880-EF38-4CC7-85B9-4336B22EAED4}" type="pres">
      <dgm:prSet presAssocID="{92E2EBCC-8E22-47C0-831C-B23AFBA010D8}" presName="hierRoot2" presStyleCnt="0"/>
      <dgm:spPr/>
    </dgm:pt>
    <dgm:pt modelId="{810A26E6-64FC-432B-80D7-905C08A13C04}" type="pres">
      <dgm:prSet presAssocID="{92E2EBCC-8E22-47C0-831C-B23AFBA010D8}" presName="composite2" presStyleCnt="0"/>
      <dgm:spPr/>
    </dgm:pt>
    <dgm:pt modelId="{4A7B272F-21B7-4F55-A9C0-A3AA207FF651}" type="pres">
      <dgm:prSet presAssocID="{92E2EBCC-8E22-47C0-831C-B23AFBA010D8}" presName="image2" presStyleLbl="node2" presStyleIdx="1" presStyleCnt="2"/>
      <dgm:spPr/>
    </dgm:pt>
    <dgm:pt modelId="{D8FBB0D7-C393-4E06-9DE2-FAF970135220}" type="pres">
      <dgm:prSet presAssocID="{92E2EBCC-8E22-47C0-831C-B23AFBA010D8}" presName="text2" presStyleLbl="revTx" presStyleIdx="4" presStyleCnt="6">
        <dgm:presLayoutVars>
          <dgm:chPref val="3"/>
        </dgm:presLayoutVars>
      </dgm:prSet>
      <dgm:spPr/>
      <dgm:t>
        <a:bodyPr/>
        <a:lstStyle/>
        <a:p>
          <a:endParaRPr lang="en-US"/>
        </a:p>
      </dgm:t>
    </dgm:pt>
    <dgm:pt modelId="{C0B76F0E-4216-4A72-A473-959A1F4BC4D7}" type="pres">
      <dgm:prSet presAssocID="{92E2EBCC-8E22-47C0-831C-B23AFBA010D8}" presName="hierChild3" presStyleCnt="0"/>
      <dgm:spPr/>
    </dgm:pt>
    <dgm:pt modelId="{54F374C3-4A1D-477E-A515-FE81B1429F09}" type="pres">
      <dgm:prSet presAssocID="{875A78DC-2A6A-4DDC-8CB9-D188F7E5D5AD}" presName="Name17" presStyleLbl="parChTrans1D3" presStyleIdx="2" presStyleCnt="3"/>
      <dgm:spPr/>
      <dgm:t>
        <a:bodyPr/>
        <a:lstStyle/>
        <a:p>
          <a:endParaRPr lang="en-US"/>
        </a:p>
      </dgm:t>
    </dgm:pt>
    <dgm:pt modelId="{6AC19D68-2EEA-4AD7-A91D-E17609AC6F52}" type="pres">
      <dgm:prSet presAssocID="{3E37043C-13AE-4B73-8C3D-629B3F2F54BF}" presName="hierRoot3" presStyleCnt="0"/>
      <dgm:spPr/>
    </dgm:pt>
    <dgm:pt modelId="{F59A891A-98E3-4647-97E4-4264CA68B272}" type="pres">
      <dgm:prSet presAssocID="{3E37043C-13AE-4B73-8C3D-629B3F2F54BF}" presName="composite3" presStyleCnt="0"/>
      <dgm:spPr/>
    </dgm:pt>
    <dgm:pt modelId="{804B7B26-22E5-4FAD-AB71-4F7D3A4E2E5D}" type="pres">
      <dgm:prSet presAssocID="{3E37043C-13AE-4B73-8C3D-629B3F2F54BF}" presName="image3" presStyleLbl="node3" presStyleIdx="2" presStyleCnt="3"/>
      <dgm:spPr/>
    </dgm:pt>
    <dgm:pt modelId="{C7ADE8D5-8FD5-45B1-8140-C66B8373C2E8}" type="pres">
      <dgm:prSet presAssocID="{3E37043C-13AE-4B73-8C3D-629B3F2F54BF}" presName="text3" presStyleLbl="revTx" presStyleIdx="5" presStyleCnt="6">
        <dgm:presLayoutVars>
          <dgm:chPref val="3"/>
        </dgm:presLayoutVars>
      </dgm:prSet>
      <dgm:spPr/>
      <dgm:t>
        <a:bodyPr/>
        <a:lstStyle/>
        <a:p>
          <a:endParaRPr lang="en-US"/>
        </a:p>
      </dgm:t>
    </dgm:pt>
    <dgm:pt modelId="{995C3E3B-D315-4321-9041-5DA04EE9E9B2}" type="pres">
      <dgm:prSet presAssocID="{3E37043C-13AE-4B73-8C3D-629B3F2F54BF}" presName="hierChild4" presStyleCnt="0"/>
      <dgm:spPr/>
    </dgm:pt>
  </dgm:ptLst>
  <dgm:cxnLst>
    <dgm:cxn modelId="{F1EECEA4-8B29-4887-87BD-B2C76E0F0ED0}" srcId="{C26A7888-4DF7-45CF-8FBE-D4B22F637BA1}" destId="{295895AE-FFA9-481F-8DFB-7FB248829830}" srcOrd="0" destOrd="0" parTransId="{7B1AA5AC-776C-4DDD-B12E-1791FC559179}" sibTransId="{7C6341BA-D921-4D54-A07E-1B386BF84D7A}"/>
    <dgm:cxn modelId="{C19112A4-E86B-43BC-B5E2-43E8524E7B7E}" type="presOf" srcId="{3AEC98DE-A7DF-49F5-9F4F-03EA4E729EDA}" destId="{08D5F4E2-54D3-4E69-986E-2B8CEF6C3444}" srcOrd="0" destOrd="0" presId="urn:microsoft.com/office/officeart/2009/layout/CirclePictureHierarchy"/>
    <dgm:cxn modelId="{5BE985EB-0E11-4623-95FA-2F3618F9ABA4}" srcId="{295895AE-FFA9-481F-8DFB-7FB248829830}" destId="{92E2EBCC-8E22-47C0-831C-B23AFBA010D8}" srcOrd="1" destOrd="0" parTransId="{0C7DDF94-36CD-433D-9C72-F35CAD26FADB}" sibTransId="{82F0EC8F-0EDC-4042-B8B2-353DEE183AFB}"/>
    <dgm:cxn modelId="{590A1D62-345D-423E-A9FE-C46E46CDF709}" type="presOf" srcId="{DF4215F4-31BB-4A70-B3E0-C552475B34C4}" destId="{7A4E8B41-335B-46CA-8521-A833D93CAE22}" srcOrd="0" destOrd="0" presId="urn:microsoft.com/office/officeart/2009/layout/CirclePictureHierarchy"/>
    <dgm:cxn modelId="{6E82C834-DAE0-42AC-8B3E-71EB846B8A08}" type="presOf" srcId="{8CFC968C-DA8F-41DC-968F-893E213F62F6}" destId="{6989B256-51FE-41FA-8202-6E00836E0C28}" srcOrd="0" destOrd="0" presId="urn:microsoft.com/office/officeart/2009/layout/CirclePictureHierarchy"/>
    <dgm:cxn modelId="{81D92B73-3740-4F19-B627-8483AED658AF}" type="presOf" srcId="{C26A7888-4DF7-45CF-8FBE-D4B22F637BA1}" destId="{B6DD3907-B60E-4818-B6CE-9C5685B2A388}" srcOrd="0" destOrd="0" presId="urn:microsoft.com/office/officeart/2009/layout/CirclePictureHierarchy"/>
    <dgm:cxn modelId="{75EC2252-664E-4067-AEBD-D0F1794A393E}" srcId="{8CFC968C-DA8F-41DC-968F-893E213F62F6}" destId="{DF4215F4-31BB-4A70-B3E0-C552475B34C4}" srcOrd="1" destOrd="0" parTransId="{EF59B00D-C40D-429C-AC41-AB87F1B72F12}" sibTransId="{86963A1B-9C93-4B8A-BA63-801A0FBE1235}"/>
    <dgm:cxn modelId="{9148AF40-6E01-40D5-BF29-0BF8523699F6}" srcId="{295895AE-FFA9-481F-8DFB-7FB248829830}" destId="{8CFC968C-DA8F-41DC-968F-893E213F62F6}" srcOrd="0" destOrd="0" parTransId="{37446976-7F5F-45DE-898A-60C4D5509A14}" sibTransId="{7AE35449-E654-4F72-99B8-5C0985FEF197}"/>
    <dgm:cxn modelId="{50BDA47A-189C-463E-95B8-7EA0403FD6B3}" srcId="{92E2EBCC-8E22-47C0-831C-B23AFBA010D8}" destId="{3E37043C-13AE-4B73-8C3D-629B3F2F54BF}" srcOrd="0" destOrd="0" parTransId="{875A78DC-2A6A-4DDC-8CB9-D188F7E5D5AD}" sibTransId="{14384DEC-831E-4146-9F11-1976D0D4A650}"/>
    <dgm:cxn modelId="{7E212DCB-6C6E-412C-9C53-006B0492B47A}" srcId="{8CFC968C-DA8F-41DC-968F-893E213F62F6}" destId="{4AD30571-45FD-4508-BEE1-A543C0075858}" srcOrd="0" destOrd="0" parTransId="{3AEC98DE-A7DF-49F5-9F4F-03EA4E729EDA}" sibTransId="{3D5B6FE9-85C1-4D49-9B66-F4F4C40BA4CC}"/>
    <dgm:cxn modelId="{8D510587-8AE7-43FA-A7BF-1C06EA9B99F7}" type="presOf" srcId="{875A78DC-2A6A-4DDC-8CB9-D188F7E5D5AD}" destId="{54F374C3-4A1D-477E-A515-FE81B1429F09}" srcOrd="0" destOrd="0" presId="urn:microsoft.com/office/officeart/2009/layout/CirclePictureHierarchy"/>
    <dgm:cxn modelId="{A3FB1C3B-BE2D-4B25-8156-95FDABC43F5F}" type="presOf" srcId="{EF59B00D-C40D-429C-AC41-AB87F1B72F12}" destId="{DB061B90-1030-4F0A-AA0B-6A3E321C13CF}" srcOrd="0" destOrd="0" presId="urn:microsoft.com/office/officeart/2009/layout/CirclePictureHierarchy"/>
    <dgm:cxn modelId="{F9C54E29-F756-4F56-966B-F1DFA2E9BC9B}" type="presOf" srcId="{3E37043C-13AE-4B73-8C3D-629B3F2F54BF}" destId="{C7ADE8D5-8FD5-45B1-8140-C66B8373C2E8}" srcOrd="0" destOrd="0" presId="urn:microsoft.com/office/officeart/2009/layout/CirclePictureHierarchy"/>
    <dgm:cxn modelId="{EF8086C4-E980-4A7D-B747-FFB78A08E680}" type="presOf" srcId="{92E2EBCC-8E22-47C0-831C-B23AFBA010D8}" destId="{D8FBB0D7-C393-4E06-9DE2-FAF970135220}" srcOrd="0" destOrd="0" presId="urn:microsoft.com/office/officeart/2009/layout/CirclePictureHierarchy"/>
    <dgm:cxn modelId="{87268B29-7983-47F1-A836-FDBD8F466409}" type="presOf" srcId="{0C7DDF94-36CD-433D-9C72-F35CAD26FADB}" destId="{CD7C3D02-E30E-41C8-8B0A-76A96468ED5F}" srcOrd="0" destOrd="0" presId="urn:microsoft.com/office/officeart/2009/layout/CirclePictureHierarchy"/>
    <dgm:cxn modelId="{061D51F8-2A12-4F0E-90C4-C0E2C872B59C}" type="presOf" srcId="{4AD30571-45FD-4508-BEE1-A543C0075858}" destId="{12961D56-71D5-4BA8-A2CF-0DACC1F38E8C}" srcOrd="0" destOrd="0" presId="urn:microsoft.com/office/officeart/2009/layout/CirclePictureHierarchy"/>
    <dgm:cxn modelId="{26D4859A-37B8-4DB8-ABA8-8BF0F314E228}" type="presOf" srcId="{295895AE-FFA9-481F-8DFB-7FB248829830}" destId="{182BB61A-F53C-4356-BB25-86302E8BC863}" srcOrd="0" destOrd="0" presId="urn:microsoft.com/office/officeart/2009/layout/CirclePictureHierarchy"/>
    <dgm:cxn modelId="{6C55A7D3-D81B-4447-9858-AA59DFFB6F03}" type="presOf" srcId="{37446976-7F5F-45DE-898A-60C4D5509A14}" destId="{F67FC416-6A19-40D8-BE99-9DA0B1E343ED}" srcOrd="0" destOrd="0" presId="urn:microsoft.com/office/officeart/2009/layout/CirclePictureHierarchy"/>
    <dgm:cxn modelId="{12FA5160-22F7-4801-93A5-2C76980F3113}" type="presParOf" srcId="{B6DD3907-B60E-4818-B6CE-9C5685B2A388}" destId="{3B3258A8-0123-4F69-A6BA-7C3B754BBBCA}" srcOrd="0" destOrd="0" presId="urn:microsoft.com/office/officeart/2009/layout/CirclePictureHierarchy"/>
    <dgm:cxn modelId="{A858F074-0AE8-4DF6-A4C6-D21F3FC6F5D3}" type="presParOf" srcId="{3B3258A8-0123-4F69-A6BA-7C3B754BBBCA}" destId="{4EE65179-9CF5-45B8-AAB2-57B7AC345B87}" srcOrd="0" destOrd="0" presId="urn:microsoft.com/office/officeart/2009/layout/CirclePictureHierarchy"/>
    <dgm:cxn modelId="{650271E0-36DE-495B-912A-7AACB1050F3A}" type="presParOf" srcId="{4EE65179-9CF5-45B8-AAB2-57B7AC345B87}" destId="{1EE206A8-42C6-4D45-8EEE-98310026A702}" srcOrd="0" destOrd="0" presId="urn:microsoft.com/office/officeart/2009/layout/CirclePictureHierarchy"/>
    <dgm:cxn modelId="{ED5593BF-D19C-40BE-B441-B14EBD06D7F0}" type="presParOf" srcId="{4EE65179-9CF5-45B8-AAB2-57B7AC345B87}" destId="{182BB61A-F53C-4356-BB25-86302E8BC863}" srcOrd="1" destOrd="0" presId="urn:microsoft.com/office/officeart/2009/layout/CirclePictureHierarchy"/>
    <dgm:cxn modelId="{4ACC9672-F24F-4035-8A8D-5385B95B3773}" type="presParOf" srcId="{3B3258A8-0123-4F69-A6BA-7C3B754BBBCA}" destId="{6B3D0349-DBF4-4D18-B523-22C96097A021}" srcOrd="1" destOrd="0" presId="urn:microsoft.com/office/officeart/2009/layout/CirclePictureHierarchy"/>
    <dgm:cxn modelId="{41B343B8-A607-44DC-9B83-21750D717064}" type="presParOf" srcId="{6B3D0349-DBF4-4D18-B523-22C96097A021}" destId="{F67FC416-6A19-40D8-BE99-9DA0B1E343ED}" srcOrd="0" destOrd="0" presId="urn:microsoft.com/office/officeart/2009/layout/CirclePictureHierarchy"/>
    <dgm:cxn modelId="{FFB5D395-80FC-4B16-B44C-66C910BF0985}" type="presParOf" srcId="{6B3D0349-DBF4-4D18-B523-22C96097A021}" destId="{32826F47-B0AA-4415-9689-7DD051BB055E}" srcOrd="1" destOrd="0" presId="urn:microsoft.com/office/officeart/2009/layout/CirclePictureHierarchy"/>
    <dgm:cxn modelId="{3198A390-F605-41A1-9259-F0F614F94205}" type="presParOf" srcId="{32826F47-B0AA-4415-9689-7DD051BB055E}" destId="{7E5D5439-EB7F-4ED4-AECC-5937D62C3615}" srcOrd="0" destOrd="0" presId="urn:microsoft.com/office/officeart/2009/layout/CirclePictureHierarchy"/>
    <dgm:cxn modelId="{AF1DA021-3AE9-4532-BB56-FC115C8DA854}" type="presParOf" srcId="{7E5D5439-EB7F-4ED4-AECC-5937D62C3615}" destId="{30E55DCD-79FC-4316-8353-379280013E7D}" srcOrd="0" destOrd="0" presId="urn:microsoft.com/office/officeart/2009/layout/CirclePictureHierarchy"/>
    <dgm:cxn modelId="{A5E746C3-C656-4E49-9968-19149AFD6F43}" type="presParOf" srcId="{7E5D5439-EB7F-4ED4-AECC-5937D62C3615}" destId="{6989B256-51FE-41FA-8202-6E00836E0C28}" srcOrd="1" destOrd="0" presId="urn:microsoft.com/office/officeart/2009/layout/CirclePictureHierarchy"/>
    <dgm:cxn modelId="{5645CA77-65C6-453C-852D-991E58D347C2}" type="presParOf" srcId="{32826F47-B0AA-4415-9689-7DD051BB055E}" destId="{65F14508-39CC-478B-955A-B774E600B44F}" srcOrd="1" destOrd="0" presId="urn:microsoft.com/office/officeart/2009/layout/CirclePictureHierarchy"/>
    <dgm:cxn modelId="{6F94A3D4-EB88-4139-850B-89B167B13D16}" type="presParOf" srcId="{65F14508-39CC-478B-955A-B774E600B44F}" destId="{08D5F4E2-54D3-4E69-986E-2B8CEF6C3444}" srcOrd="0" destOrd="0" presId="urn:microsoft.com/office/officeart/2009/layout/CirclePictureHierarchy"/>
    <dgm:cxn modelId="{93B03FA5-09E8-4D88-80DB-F4A06FEF950E}" type="presParOf" srcId="{65F14508-39CC-478B-955A-B774E600B44F}" destId="{CD7386C4-0566-4800-BA36-03D68BE1E9A5}" srcOrd="1" destOrd="0" presId="urn:microsoft.com/office/officeart/2009/layout/CirclePictureHierarchy"/>
    <dgm:cxn modelId="{BA4BDB80-61E7-49E6-A0D2-56F17B0D8541}" type="presParOf" srcId="{CD7386C4-0566-4800-BA36-03D68BE1E9A5}" destId="{4F3F61DC-171D-493C-A3DF-15B8650E6ABD}" srcOrd="0" destOrd="0" presId="urn:microsoft.com/office/officeart/2009/layout/CirclePictureHierarchy"/>
    <dgm:cxn modelId="{75C153F7-3F14-4B17-A489-96BD1CBEFFBA}" type="presParOf" srcId="{4F3F61DC-171D-493C-A3DF-15B8650E6ABD}" destId="{E7A68AE2-ECE5-4C94-9669-9E6DC518A14E}" srcOrd="0" destOrd="0" presId="urn:microsoft.com/office/officeart/2009/layout/CirclePictureHierarchy"/>
    <dgm:cxn modelId="{E332B64A-BA85-4C58-8031-EB365C2EA745}" type="presParOf" srcId="{4F3F61DC-171D-493C-A3DF-15B8650E6ABD}" destId="{12961D56-71D5-4BA8-A2CF-0DACC1F38E8C}" srcOrd="1" destOrd="0" presId="urn:microsoft.com/office/officeart/2009/layout/CirclePictureHierarchy"/>
    <dgm:cxn modelId="{02B36906-3093-451B-BCB1-A8680F9B6762}" type="presParOf" srcId="{CD7386C4-0566-4800-BA36-03D68BE1E9A5}" destId="{B7F08A7E-C0BB-436F-897D-7D031D7549B4}" srcOrd="1" destOrd="0" presId="urn:microsoft.com/office/officeart/2009/layout/CirclePictureHierarchy"/>
    <dgm:cxn modelId="{F1C8B578-E339-40C2-BB8C-941296EAF26D}" type="presParOf" srcId="{65F14508-39CC-478B-955A-B774E600B44F}" destId="{DB061B90-1030-4F0A-AA0B-6A3E321C13CF}" srcOrd="2" destOrd="0" presId="urn:microsoft.com/office/officeart/2009/layout/CirclePictureHierarchy"/>
    <dgm:cxn modelId="{8F1C45F9-E1B4-42A0-8FE2-738ED4D2193F}" type="presParOf" srcId="{65F14508-39CC-478B-955A-B774E600B44F}" destId="{0DF75FA1-BC37-41F3-94E5-E4991A5BB6D6}" srcOrd="3" destOrd="0" presId="urn:microsoft.com/office/officeart/2009/layout/CirclePictureHierarchy"/>
    <dgm:cxn modelId="{D920F02D-F38C-42BC-8155-3ADD4338E6E5}" type="presParOf" srcId="{0DF75FA1-BC37-41F3-94E5-E4991A5BB6D6}" destId="{831CE337-7681-49ED-9B2C-11C6F33320B0}" srcOrd="0" destOrd="0" presId="urn:microsoft.com/office/officeart/2009/layout/CirclePictureHierarchy"/>
    <dgm:cxn modelId="{7B0B3A1E-8E18-41B1-9A87-956DAD1E93E3}" type="presParOf" srcId="{831CE337-7681-49ED-9B2C-11C6F33320B0}" destId="{C90474D9-A6D9-45FB-A62F-B8E83E1F4F0F}" srcOrd="0" destOrd="0" presId="urn:microsoft.com/office/officeart/2009/layout/CirclePictureHierarchy"/>
    <dgm:cxn modelId="{5C776628-F41C-4C6A-AF02-038187CB4B2A}" type="presParOf" srcId="{831CE337-7681-49ED-9B2C-11C6F33320B0}" destId="{7A4E8B41-335B-46CA-8521-A833D93CAE22}" srcOrd="1" destOrd="0" presId="urn:microsoft.com/office/officeart/2009/layout/CirclePictureHierarchy"/>
    <dgm:cxn modelId="{FF6A359C-B074-4826-8874-03E52CF59AC8}" type="presParOf" srcId="{0DF75FA1-BC37-41F3-94E5-E4991A5BB6D6}" destId="{855D40A4-F7B1-4AD2-B4F9-DF5843E68F70}" srcOrd="1" destOrd="0" presId="urn:microsoft.com/office/officeart/2009/layout/CirclePictureHierarchy"/>
    <dgm:cxn modelId="{AF3983FA-6AF5-4386-B370-A0EDDC96A560}" type="presParOf" srcId="{6B3D0349-DBF4-4D18-B523-22C96097A021}" destId="{CD7C3D02-E30E-41C8-8B0A-76A96468ED5F}" srcOrd="2" destOrd="0" presId="urn:microsoft.com/office/officeart/2009/layout/CirclePictureHierarchy"/>
    <dgm:cxn modelId="{B74444B4-F9CC-4937-A843-86AB78BF686A}" type="presParOf" srcId="{6B3D0349-DBF4-4D18-B523-22C96097A021}" destId="{F5136880-EF38-4CC7-85B9-4336B22EAED4}" srcOrd="3" destOrd="0" presId="urn:microsoft.com/office/officeart/2009/layout/CirclePictureHierarchy"/>
    <dgm:cxn modelId="{E5946609-B831-470E-AEEE-130E5A1F5AD2}" type="presParOf" srcId="{F5136880-EF38-4CC7-85B9-4336B22EAED4}" destId="{810A26E6-64FC-432B-80D7-905C08A13C04}" srcOrd="0" destOrd="0" presId="urn:microsoft.com/office/officeart/2009/layout/CirclePictureHierarchy"/>
    <dgm:cxn modelId="{4689E81A-80FC-467C-849A-E6F016D6973A}" type="presParOf" srcId="{810A26E6-64FC-432B-80D7-905C08A13C04}" destId="{4A7B272F-21B7-4F55-A9C0-A3AA207FF651}" srcOrd="0" destOrd="0" presId="urn:microsoft.com/office/officeart/2009/layout/CirclePictureHierarchy"/>
    <dgm:cxn modelId="{9C6005FD-91D5-4923-BB8B-15C749C7C7B4}" type="presParOf" srcId="{810A26E6-64FC-432B-80D7-905C08A13C04}" destId="{D8FBB0D7-C393-4E06-9DE2-FAF970135220}" srcOrd="1" destOrd="0" presId="urn:microsoft.com/office/officeart/2009/layout/CirclePictureHierarchy"/>
    <dgm:cxn modelId="{2B8DF284-48A3-4675-BC4E-9330B44F9EFF}" type="presParOf" srcId="{F5136880-EF38-4CC7-85B9-4336B22EAED4}" destId="{C0B76F0E-4216-4A72-A473-959A1F4BC4D7}" srcOrd="1" destOrd="0" presId="urn:microsoft.com/office/officeart/2009/layout/CirclePictureHierarchy"/>
    <dgm:cxn modelId="{CB5FF30A-7481-49DE-9FEE-9345DB7C8E8C}" type="presParOf" srcId="{C0B76F0E-4216-4A72-A473-959A1F4BC4D7}" destId="{54F374C3-4A1D-477E-A515-FE81B1429F09}" srcOrd="0" destOrd="0" presId="urn:microsoft.com/office/officeart/2009/layout/CirclePictureHierarchy"/>
    <dgm:cxn modelId="{A8073F89-3D0E-4042-8C8F-595A48DACC35}" type="presParOf" srcId="{C0B76F0E-4216-4A72-A473-959A1F4BC4D7}" destId="{6AC19D68-2EEA-4AD7-A91D-E17609AC6F52}" srcOrd="1" destOrd="0" presId="urn:microsoft.com/office/officeart/2009/layout/CirclePictureHierarchy"/>
    <dgm:cxn modelId="{4AEC66EC-E875-4CB6-B30C-041624D968B5}" type="presParOf" srcId="{6AC19D68-2EEA-4AD7-A91D-E17609AC6F52}" destId="{F59A891A-98E3-4647-97E4-4264CA68B272}" srcOrd="0" destOrd="0" presId="urn:microsoft.com/office/officeart/2009/layout/CirclePictureHierarchy"/>
    <dgm:cxn modelId="{66D50BE2-3C55-4816-9B9C-D60BDC0FE008}" type="presParOf" srcId="{F59A891A-98E3-4647-97E4-4264CA68B272}" destId="{804B7B26-22E5-4FAD-AB71-4F7D3A4E2E5D}" srcOrd="0" destOrd="0" presId="urn:microsoft.com/office/officeart/2009/layout/CirclePictureHierarchy"/>
    <dgm:cxn modelId="{759D1326-A669-4A41-B806-D4DF42C143E5}" type="presParOf" srcId="{F59A891A-98E3-4647-97E4-4264CA68B272}" destId="{C7ADE8D5-8FD5-45B1-8140-C66B8373C2E8}" srcOrd="1" destOrd="0" presId="urn:microsoft.com/office/officeart/2009/layout/CirclePictureHierarchy"/>
    <dgm:cxn modelId="{EA188800-E9A4-43E6-A7E2-74AC50D2C4D2}" type="presParOf" srcId="{6AC19D68-2EEA-4AD7-A91D-E17609AC6F52}" destId="{995C3E3B-D315-4321-9041-5DA04EE9E9B2}" srcOrd="1" destOrd="0" presId="urn:microsoft.com/office/officeart/2009/layout/CirclePicture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374C3-4A1D-477E-A515-FE81B1429F09}">
      <dsp:nvSpPr>
        <dsp:cNvPr id="0" name=""/>
        <dsp:cNvSpPr/>
      </dsp:nvSpPr>
      <dsp:spPr>
        <a:xfrm>
          <a:off x="1897380" y="992479"/>
          <a:ext cx="91440" cy="102012"/>
        </a:xfrm>
        <a:custGeom>
          <a:avLst/>
          <a:gdLst/>
          <a:ahLst/>
          <a:cxnLst/>
          <a:rect l="0" t="0" r="0" b="0"/>
          <a:pathLst>
            <a:path>
              <a:moveTo>
                <a:pt x="45720" y="0"/>
              </a:moveTo>
              <a:lnTo>
                <a:pt x="45720"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C3D02-E30E-41C8-8B0A-76A96468ED5F}">
      <dsp:nvSpPr>
        <dsp:cNvPr id="0" name=""/>
        <dsp:cNvSpPr/>
      </dsp:nvSpPr>
      <dsp:spPr>
        <a:xfrm>
          <a:off x="1275159" y="566616"/>
          <a:ext cx="667940" cy="102012"/>
        </a:xfrm>
        <a:custGeom>
          <a:avLst/>
          <a:gdLst/>
          <a:ahLst/>
          <a:cxnLst/>
          <a:rect l="0" t="0" r="0" b="0"/>
          <a:pathLst>
            <a:path>
              <a:moveTo>
                <a:pt x="0" y="0"/>
              </a:moveTo>
              <a:lnTo>
                <a:pt x="0" y="51411"/>
              </a:lnTo>
              <a:lnTo>
                <a:pt x="667940" y="51411"/>
              </a:lnTo>
              <a:lnTo>
                <a:pt x="667940" y="10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61B90-1030-4F0A-AA0B-6A3E321C13CF}">
      <dsp:nvSpPr>
        <dsp:cNvPr id="0" name=""/>
        <dsp:cNvSpPr/>
      </dsp:nvSpPr>
      <dsp:spPr>
        <a:xfrm>
          <a:off x="607218" y="992479"/>
          <a:ext cx="445293" cy="102012"/>
        </a:xfrm>
        <a:custGeom>
          <a:avLst/>
          <a:gdLst/>
          <a:ahLst/>
          <a:cxnLst/>
          <a:rect l="0" t="0" r="0" b="0"/>
          <a:pathLst>
            <a:path>
              <a:moveTo>
                <a:pt x="0" y="0"/>
              </a:moveTo>
              <a:lnTo>
                <a:pt x="0" y="51411"/>
              </a:lnTo>
              <a:lnTo>
                <a:pt x="445293" y="51411"/>
              </a:lnTo>
              <a:lnTo>
                <a:pt x="445293"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5F4E2-54D3-4E69-986E-2B8CEF6C3444}">
      <dsp:nvSpPr>
        <dsp:cNvPr id="0" name=""/>
        <dsp:cNvSpPr/>
      </dsp:nvSpPr>
      <dsp:spPr>
        <a:xfrm>
          <a:off x="161925" y="992479"/>
          <a:ext cx="445293" cy="102012"/>
        </a:xfrm>
        <a:custGeom>
          <a:avLst/>
          <a:gdLst/>
          <a:ahLst/>
          <a:cxnLst/>
          <a:rect l="0" t="0" r="0" b="0"/>
          <a:pathLst>
            <a:path>
              <a:moveTo>
                <a:pt x="445293" y="0"/>
              </a:moveTo>
              <a:lnTo>
                <a:pt x="445293" y="51411"/>
              </a:lnTo>
              <a:lnTo>
                <a:pt x="0" y="51411"/>
              </a:lnTo>
              <a:lnTo>
                <a:pt x="0"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FC416-6A19-40D8-BE99-9DA0B1E343ED}">
      <dsp:nvSpPr>
        <dsp:cNvPr id="0" name=""/>
        <dsp:cNvSpPr/>
      </dsp:nvSpPr>
      <dsp:spPr>
        <a:xfrm>
          <a:off x="607218" y="566616"/>
          <a:ext cx="667940" cy="102012"/>
        </a:xfrm>
        <a:custGeom>
          <a:avLst/>
          <a:gdLst/>
          <a:ahLst/>
          <a:cxnLst/>
          <a:rect l="0" t="0" r="0" b="0"/>
          <a:pathLst>
            <a:path>
              <a:moveTo>
                <a:pt x="667940" y="0"/>
              </a:moveTo>
              <a:lnTo>
                <a:pt x="667940" y="51411"/>
              </a:lnTo>
              <a:lnTo>
                <a:pt x="0" y="51411"/>
              </a:lnTo>
              <a:lnTo>
                <a:pt x="0" y="10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206A8-42C6-4D45-8EEE-98310026A702}">
      <dsp:nvSpPr>
        <dsp:cNvPr id="0" name=""/>
        <dsp:cNvSpPr/>
      </dsp:nvSpPr>
      <dsp:spPr>
        <a:xfrm>
          <a:off x="1113234" y="242766"/>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BB61A-F53C-4356-BB25-86302E8BC863}">
      <dsp:nvSpPr>
        <dsp:cNvPr id="0" name=""/>
        <dsp:cNvSpPr/>
      </dsp:nvSpPr>
      <dsp:spPr>
        <a:xfrm>
          <a:off x="1437084" y="241956"/>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dirty="0"/>
        </a:p>
      </dsp:txBody>
      <dsp:txXfrm>
        <a:off x="1437084" y="241956"/>
        <a:ext cx="485774" cy="323850"/>
      </dsp:txXfrm>
    </dsp:sp>
    <dsp:sp modelId="{30E55DCD-79FC-4316-8353-379280013E7D}">
      <dsp:nvSpPr>
        <dsp:cNvPr id="0" name=""/>
        <dsp:cNvSpPr/>
      </dsp:nvSpPr>
      <dsp:spPr>
        <a:xfrm>
          <a:off x="445293" y="668629"/>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9B256-51FE-41FA-8202-6E00836E0C28}">
      <dsp:nvSpPr>
        <dsp:cNvPr id="0" name=""/>
        <dsp:cNvSpPr/>
      </dsp:nvSpPr>
      <dsp:spPr>
        <a:xfrm>
          <a:off x="769143" y="667819"/>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769143" y="667819"/>
        <a:ext cx="485774" cy="323850"/>
      </dsp:txXfrm>
    </dsp:sp>
    <dsp:sp modelId="{E7A68AE2-ECE5-4C94-9669-9E6DC518A14E}">
      <dsp:nvSpPr>
        <dsp:cNvPr id="0" name=""/>
        <dsp:cNvSpPr/>
      </dsp:nvSpPr>
      <dsp:spPr>
        <a:xfrm>
          <a:off x="0"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61D56-71D5-4BA8-A2CF-0DACC1F38E8C}">
      <dsp:nvSpPr>
        <dsp:cNvPr id="0" name=""/>
        <dsp:cNvSpPr/>
      </dsp:nvSpPr>
      <dsp:spPr>
        <a:xfrm>
          <a:off x="323850"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323850" y="1093682"/>
        <a:ext cx="485774" cy="323850"/>
      </dsp:txXfrm>
    </dsp:sp>
    <dsp:sp modelId="{C90474D9-A6D9-45FB-A62F-B8E83E1F4F0F}">
      <dsp:nvSpPr>
        <dsp:cNvPr id="0" name=""/>
        <dsp:cNvSpPr/>
      </dsp:nvSpPr>
      <dsp:spPr>
        <a:xfrm>
          <a:off x="890587"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E8B41-335B-46CA-8521-A833D93CAE22}">
      <dsp:nvSpPr>
        <dsp:cNvPr id="0" name=""/>
        <dsp:cNvSpPr/>
      </dsp:nvSpPr>
      <dsp:spPr>
        <a:xfrm>
          <a:off x="1214437"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1214437" y="1093682"/>
        <a:ext cx="485774" cy="323850"/>
      </dsp:txXfrm>
    </dsp:sp>
    <dsp:sp modelId="{4A7B272F-21B7-4F55-A9C0-A3AA207FF651}">
      <dsp:nvSpPr>
        <dsp:cNvPr id="0" name=""/>
        <dsp:cNvSpPr/>
      </dsp:nvSpPr>
      <dsp:spPr>
        <a:xfrm>
          <a:off x="1781175" y="668629"/>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BB0D7-C393-4E06-9DE2-FAF970135220}">
      <dsp:nvSpPr>
        <dsp:cNvPr id="0" name=""/>
        <dsp:cNvSpPr/>
      </dsp:nvSpPr>
      <dsp:spPr>
        <a:xfrm>
          <a:off x="2105025" y="667819"/>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2105025" y="667819"/>
        <a:ext cx="485774" cy="323850"/>
      </dsp:txXfrm>
    </dsp:sp>
    <dsp:sp modelId="{804B7B26-22E5-4FAD-AB71-4F7D3A4E2E5D}">
      <dsp:nvSpPr>
        <dsp:cNvPr id="0" name=""/>
        <dsp:cNvSpPr/>
      </dsp:nvSpPr>
      <dsp:spPr>
        <a:xfrm>
          <a:off x="1781175"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DE8D5-8FD5-45B1-8140-C66B8373C2E8}">
      <dsp:nvSpPr>
        <dsp:cNvPr id="0" name=""/>
        <dsp:cNvSpPr/>
      </dsp:nvSpPr>
      <dsp:spPr>
        <a:xfrm>
          <a:off x="2105025"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2105025" y="1093682"/>
        <a:ext cx="485774" cy="32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374C3-4A1D-477E-A515-FE81B1429F09}">
      <dsp:nvSpPr>
        <dsp:cNvPr id="0" name=""/>
        <dsp:cNvSpPr/>
      </dsp:nvSpPr>
      <dsp:spPr>
        <a:xfrm>
          <a:off x="1897380" y="992479"/>
          <a:ext cx="91440" cy="102012"/>
        </a:xfrm>
        <a:custGeom>
          <a:avLst/>
          <a:gdLst/>
          <a:ahLst/>
          <a:cxnLst/>
          <a:rect l="0" t="0" r="0" b="0"/>
          <a:pathLst>
            <a:path>
              <a:moveTo>
                <a:pt x="45720" y="0"/>
              </a:moveTo>
              <a:lnTo>
                <a:pt x="45720"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C3D02-E30E-41C8-8B0A-76A96468ED5F}">
      <dsp:nvSpPr>
        <dsp:cNvPr id="0" name=""/>
        <dsp:cNvSpPr/>
      </dsp:nvSpPr>
      <dsp:spPr>
        <a:xfrm>
          <a:off x="1275159" y="566616"/>
          <a:ext cx="667940" cy="102012"/>
        </a:xfrm>
        <a:custGeom>
          <a:avLst/>
          <a:gdLst/>
          <a:ahLst/>
          <a:cxnLst/>
          <a:rect l="0" t="0" r="0" b="0"/>
          <a:pathLst>
            <a:path>
              <a:moveTo>
                <a:pt x="0" y="0"/>
              </a:moveTo>
              <a:lnTo>
                <a:pt x="0" y="51411"/>
              </a:lnTo>
              <a:lnTo>
                <a:pt x="667940" y="51411"/>
              </a:lnTo>
              <a:lnTo>
                <a:pt x="667940" y="10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61B90-1030-4F0A-AA0B-6A3E321C13CF}">
      <dsp:nvSpPr>
        <dsp:cNvPr id="0" name=""/>
        <dsp:cNvSpPr/>
      </dsp:nvSpPr>
      <dsp:spPr>
        <a:xfrm>
          <a:off x="607218" y="992479"/>
          <a:ext cx="445293" cy="102012"/>
        </a:xfrm>
        <a:custGeom>
          <a:avLst/>
          <a:gdLst/>
          <a:ahLst/>
          <a:cxnLst/>
          <a:rect l="0" t="0" r="0" b="0"/>
          <a:pathLst>
            <a:path>
              <a:moveTo>
                <a:pt x="0" y="0"/>
              </a:moveTo>
              <a:lnTo>
                <a:pt x="0" y="51411"/>
              </a:lnTo>
              <a:lnTo>
                <a:pt x="445293" y="51411"/>
              </a:lnTo>
              <a:lnTo>
                <a:pt x="445293"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5F4E2-54D3-4E69-986E-2B8CEF6C3444}">
      <dsp:nvSpPr>
        <dsp:cNvPr id="0" name=""/>
        <dsp:cNvSpPr/>
      </dsp:nvSpPr>
      <dsp:spPr>
        <a:xfrm>
          <a:off x="161925" y="992479"/>
          <a:ext cx="445293" cy="102012"/>
        </a:xfrm>
        <a:custGeom>
          <a:avLst/>
          <a:gdLst/>
          <a:ahLst/>
          <a:cxnLst/>
          <a:rect l="0" t="0" r="0" b="0"/>
          <a:pathLst>
            <a:path>
              <a:moveTo>
                <a:pt x="445293" y="0"/>
              </a:moveTo>
              <a:lnTo>
                <a:pt x="445293" y="51411"/>
              </a:lnTo>
              <a:lnTo>
                <a:pt x="0" y="51411"/>
              </a:lnTo>
              <a:lnTo>
                <a:pt x="0" y="1020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FC416-6A19-40D8-BE99-9DA0B1E343ED}">
      <dsp:nvSpPr>
        <dsp:cNvPr id="0" name=""/>
        <dsp:cNvSpPr/>
      </dsp:nvSpPr>
      <dsp:spPr>
        <a:xfrm>
          <a:off x="607218" y="566616"/>
          <a:ext cx="667940" cy="102012"/>
        </a:xfrm>
        <a:custGeom>
          <a:avLst/>
          <a:gdLst/>
          <a:ahLst/>
          <a:cxnLst/>
          <a:rect l="0" t="0" r="0" b="0"/>
          <a:pathLst>
            <a:path>
              <a:moveTo>
                <a:pt x="667940" y="0"/>
              </a:moveTo>
              <a:lnTo>
                <a:pt x="667940" y="51411"/>
              </a:lnTo>
              <a:lnTo>
                <a:pt x="0" y="51411"/>
              </a:lnTo>
              <a:lnTo>
                <a:pt x="0" y="102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206A8-42C6-4D45-8EEE-98310026A702}">
      <dsp:nvSpPr>
        <dsp:cNvPr id="0" name=""/>
        <dsp:cNvSpPr/>
      </dsp:nvSpPr>
      <dsp:spPr>
        <a:xfrm>
          <a:off x="1113234" y="242766"/>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BB61A-F53C-4356-BB25-86302E8BC863}">
      <dsp:nvSpPr>
        <dsp:cNvPr id="0" name=""/>
        <dsp:cNvSpPr/>
      </dsp:nvSpPr>
      <dsp:spPr>
        <a:xfrm>
          <a:off x="1437084" y="241956"/>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1437084" y="241956"/>
        <a:ext cx="485774" cy="323850"/>
      </dsp:txXfrm>
    </dsp:sp>
    <dsp:sp modelId="{30E55DCD-79FC-4316-8353-379280013E7D}">
      <dsp:nvSpPr>
        <dsp:cNvPr id="0" name=""/>
        <dsp:cNvSpPr/>
      </dsp:nvSpPr>
      <dsp:spPr>
        <a:xfrm>
          <a:off x="445293" y="668629"/>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9B256-51FE-41FA-8202-6E00836E0C28}">
      <dsp:nvSpPr>
        <dsp:cNvPr id="0" name=""/>
        <dsp:cNvSpPr/>
      </dsp:nvSpPr>
      <dsp:spPr>
        <a:xfrm>
          <a:off x="769143" y="667819"/>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769143" y="667819"/>
        <a:ext cx="485774" cy="323850"/>
      </dsp:txXfrm>
    </dsp:sp>
    <dsp:sp modelId="{E7A68AE2-ECE5-4C94-9669-9E6DC518A14E}">
      <dsp:nvSpPr>
        <dsp:cNvPr id="0" name=""/>
        <dsp:cNvSpPr/>
      </dsp:nvSpPr>
      <dsp:spPr>
        <a:xfrm>
          <a:off x="0"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61D56-71D5-4BA8-A2CF-0DACC1F38E8C}">
      <dsp:nvSpPr>
        <dsp:cNvPr id="0" name=""/>
        <dsp:cNvSpPr/>
      </dsp:nvSpPr>
      <dsp:spPr>
        <a:xfrm>
          <a:off x="323850"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323850" y="1093682"/>
        <a:ext cx="485774" cy="323850"/>
      </dsp:txXfrm>
    </dsp:sp>
    <dsp:sp modelId="{C90474D9-A6D9-45FB-A62F-B8E83E1F4F0F}">
      <dsp:nvSpPr>
        <dsp:cNvPr id="0" name=""/>
        <dsp:cNvSpPr/>
      </dsp:nvSpPr>
      <dsp:spPr>
        <a:xfrm>
          <a:off x="890587"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E8B41-335B-46CA-8521-A833D93CAE22}">
      <dsp:nvSpPr>
        <dsp:cNvPr id="0" name=""/>
        <dsp:cNvSpPr/>
      </dsp:nvSpPr>
      <dsp:spPr>
        <a:xfrm>
          <a:off x="1214437"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1214437" y="1093682"/>
        <a:ext cx="485774" cy="323850"/>
      </dsp:txXfrm>
    </dsp:sp>
    <dsp:sp modelId="{4A7B272F-21B7-4F55-A9C0-A3AA207FF651}">
      <dsp:nvSpPr>
        <dsp:cNvPr id="0" name=""/>
        <dsp:cNvSpPr/>
      </dsp:nvSpPr>
      <dsp:spPr>
        <a:xfrm>
          <a:off x="1781175" y="668629"/>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BB0D7-C393-4E06-9DE2-FAF970135220}">
      <dsp:nvSpPr>
        <dsp:cNvPr id="0" name=""/>
        <dsp:cNvSpPr/>
      </dsp:nvSpPr>
      <dsp:spPr>
        <a:xfrm>
          <a:off x="2105025" y="667819"/>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2105025" y="667819"/>
        <a:ext cx="485774" cy="323850"/>
      </dsp:txXfrm>
    </dsp:sp>
    <dsp:sp modelId="{804B7B26-22E5-4FAD-AB71-4F7D3A4E2E5D}">
      <dsp:nvSpPr>
        <dsp:cNvPr id="0" name=""/>
        <dsp:cNvSpPr/>
      </dsp:nvSpPr>
      <dsp:spPr>
        <a:xfrm>
          <a:off x="1781175" y="1094492"/>
          <a:ext cx="323850" cy="323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DE8D5-8FD5-45B1-8140-C66B8373C2E8}">
      <dsp:nvSpPr>
        <dsp:cNvPr id="0" name=""/>
        <dsp:cNvSpPr/>
      </dsp:nvSpPr>
      <dsp:spPr>
        <a:xfrm>
          <a:off x="2105025" y="1093682"/>
          <a:ext cx="485774" cy="32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n-US" sz="1300" kern="1200"/>
        </a:p>
      </dsp:txBody>
      <dsp:txXfrm>
        <a:off x="2105025" y="1093682"/>
        <a:ext cx="485774" cy="32385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Computer Network: </a:t>
            </a:r>
            <a:r>
              <a:rPr lang="en-US" dirty="0" smtClean="0"/>
              <a:t>a system that connects computers and other devices (e.g., printers) via communications media so that data and information can be transmitted among them.</a:t>
            </a:r>
          </a:p>
          <a:p>
            <a:r>
              <a:rPr lang="en-US" b="1" dirty="0" smtClean="0"/>
              <a:t>Bandwidth: </a:t>
            </a:r>
            <a:r>
              <a:rPr lang="en-US" dirty="0" smtClean="0"/>
              <a:t>refers to the transmission capacity of a network; it is stated in bits per second. </a:t>
            </a:r>
          </a:p>
          <a:p>
            <a:r>
              <a:rPr lang="en-US" b="1" dirty="0" smtClean="0"/>
              <a:t>Broadband: </a:t>
            </a:r>
            <a:r>
              <a:rPr lang="en-US" dirty="0" smtClean="0"/>
              <a:t>based on the Federal Communications Commission (FCC) 2010 definition, broadband is the transmission capacity of a communications medium (discussed late</a:t>
            </a:r>
          </a:p>
          <a:p>
            <a:r>
              <a:rPr lang="en-US" b="1" dirty="0" smtClean="0"/>
              <a:t>Local Area Network (LAN): </a:t>
            </a:r>
            <a:r>
              <a:rPr lang="en-US" dirty="0" smtClean="0"/>
              <a:t>connects two or more devices in a limited geographical region, usually within the same building, so that every device on the network can communicate with every other device.</a:t>
            </a:r>
          </a:p>
          <a:p>
            <a:r>
              <a:rPr lang="en-US" b="1" dirty="0" smtClean="0"/>
              <a:t>Wide Area Network (WAN): </a:t>
            </a:r>
            <a:r>
              <a:rPr lang="en-US" dirty="0" smtClean="0"/>
              <a:t>a network that covers a large geographical area. WANs typically connect multiple LANs. </a:t>
            </a:r>
            <a:r>
              <a:rPr lang="en-US" dirty="0" err="1" smtClean="0"/>
              <a:t>Th</a:t>
            </a:r>
            <a:r>
              <a:rPr lang="en-US" dirty="0" smtClean="0"/>
              <a:t> </a:t>
            </a:r>
            <a:r>
              <a:rPr lang="en-US" dirty="0" err="1" smtClean="0"/>
              <a:t>ey</a:t>
            </a:r>
            <a:r>
              <a:rPr lang="en-US" dirty="0" smtClean="0"/>
              <a:t> are generally provided by common carriers such as telephone companies and the international networks of global communications services providers. WANs have large capacity, and they typically combine multiple channels (e.g., fi </a:t>
            </a:r>
            <a:r>
              <a:rPr lang="en-US" dirty="0" err="1" smtClean="0"/>
              <a:t>ber</a:t>
            </a:r>
            <a:r>
              <a:rPr lang="en-US" dirty="0" smtClean="0"/>
              <a:t>-optic cables, microwave, and satellite). </a:t>
            </a:r>
            <a:r>
              <a:rPr lang="en-US" dirty="0" err="1" smtClean="0"/>
              <a:t>Th</a:t>
            </a:r>
            <a:r>
              <a:rPr lang="en-US" dirty="0" smtClean="0"/>
              <a:t> e Internet is an example of a WAN.</a:t>
            </a:r>
          </a:p>
          <a:p>
            <a:r>
              <a:rPr lang="en-US" b="1" dirty="0" smtClean="0"/>
              <a:t>Enterprise Network: </a:t>
            </a:r>
            <a:r>
              <a:rPr lang="en-US" dirty="0" smtClean="0"/>
              <a:t>organizational interconnected networks consisting of multiple LANs and may also include multiple </a:t>
            </a:r>
            <a:r>
              <a:rPr lang="en-US" dirty="0" err="1" smtClean="0"/>
              <a:t>WAN's.r</a:t>
            </a:r>
            <a:r>
              <a:rPr lang="en-US" dirty="0" smtClean="0"/>
              <a:t> in this chapter) faster than 4 megabits per second (Mbps).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a:t>
            </a:fld>
            <a:endParaRPr lang="en-US"/>
          </a:p>
        </p:txBody>
      </p:sp>
    </p:spTree>
    <p:extLst>
      <p:ext uri="{BB962C8B-B14F-4D97-AF65-F5344CB8AC3E}">
        <p14:creationId xmlns:p14="http://schemas.microsoft.com/office/powerpoint/2010/main" val="169501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Transmission Control Protocol/Internet Protocol (TCP/IP):</a:t>
            </a:r>
            <a:r>
              <a:rPr lang="en-US" dirty="0" smtClean="0"/>
              <a:t> the protocol of the Internet. TCP/IP uses a suite of protocols, the main ones being the Transmission Control Protocol (TCP) and the Internet Protocol (IP).</a:t>
            </a:r>
          </a:p>
          <a:p>
            <a:r>
              <a:rPr lang="en-US" dirty="0" smtClean="0"/>
              <a:t>--------------------</a:t>
            </a:r>
          </a:p>
          <a:p>
            <a:r>
              <a:rPr lang="en-US" b="1" dirty="0" smtClean="0"/>
              <a:t>TCP performs three basic functions:</a:t>
            </a:r>
          </a:p>
          <a:p>
            <a:pPr marL="228600" indent="-228600">
              <a:buFont typeface="+mj-lt"/>
              <a:buAutoNum type="arabicPeriod"/>
            </a:pPr>
            <a:r>
              <a:rPr lang="en-US" dirty="0" smtClean="0"/>
              <a:t>It manages the movement of data packets between computers by establishing a connection between the computers</a:t>
            </a:r>
          </a:p>
          <a:p>
            <a:pPr marL="228600" indent="-228600">
              <a:buFont typeface="+mj-lt"/>
              <a:buAutoNum type="arabicPeriod"/>
            </a:pPr>
            <a:r>
              <a:rPr lang="en-US" dirty="0" smtClean="0"/>
              <a:t>it sequences the transfer of packets</a:t>
            </a:r>
          </a:p>
          <a:p>
            <a:pPr marL="228600" indent="-228600">
              <a:buFont typeface="+mj-lt"/>
              <a:buAutoNum type="arabicPeriod"/>
            </a:pPr>
            <a:r>
              <a:rPr lang="en-US" dirty="0" smtClean="0"/>
              <a:t>it acknowledges the packets that have been transmitted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r>
              <a:rPr lang="en-US" b="1" dirty="0" smtClean="0"/>
              <a:t>Internet Protocol (IP): </a:t>
            </a:r>
            <a:r>
              <a:rPr lang="en-US" dirty="0" smtClean="0"/>
              <a:t>is responsible for disassembling, delivering, and reassembling the data during transmission.</a:t>
            </a:r>
          </a:p>
          <a:p>
            <a:endParaRPr lang="en-US" dirty="0" smtClean="0"/>
          </a:p>
          <a:p>
            <a:r>
              <a:rPr lang="en-US" b="1" dirty="0" smtClean="0"/>
              <a:t>Packets: </a:t>
            </a:r>
            <a:r>
              <a:rPr lang="en-US" dirty="0" smtClean="0"/>
              <a:t>Before data are transmitted over the Internet, they are divided into small, fixed bundles called packets. </a:t>
            </a:r>
          </a:p>
          <a:p>
            <a:r>
              <a:rPr lang="en-US" b="1" dirty="0" smtClean="0"/>
              <a:t>Packet Switching: </a:t>
            </a:r>
            <a:r>
              <a:rPr lang="en-US" dirty="0" smtClean="0"/>
              <a:t>the transmission technology that breaks up blocks of data into packets is called packet switching. Each packet carries the information that will help it reach its destination—the sender’s IP address, the intended receiver’s IP address, the number of packets in the message, and the number of the particular packet within the message. Each packet travels independently across the network and can be routed through diff </a:t>
            </a:r>
            <a:r>
              <a:rPr lang="en-US" dirty="0" err="1" smtClean="0"/>
              <a:t>erent</a:t>
            </a:r>
            <a:r>
              <a:rPr lang="en-US" dirty="0" smtClean="0"/>
              <a:t> paths in the network. When the packets reach their destination, they are reassembled into the original message.</a:t>
            </a:r>
          </a:p>
          <a:p>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19</a:t>
            </a:fld>
            <a:endParaRPr lang="en-US"/>
          </a:p>
        </p:txBody>
      </p:sp>
    </p:spTree>
    <p:extLst>
      <p:ext uri="{BB962C8B-B14F-4D97-AF65-F5344CB8AC3E}">
        <p14:creationId xmlns:p14="http://schemas.microsoft.com/office/powerpoint/2010/main" val="121981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t>TCP/IP functions in four layers:</a:t>
            </a:r>
          </a:p>
          <a:p>
            <a:pPr marL="228600" indent="-228600">
              <a:buFont typeface="+mj-lt"/>
              <a:buAutoNum type="arabicPeriod"/>
            </a:pPr>
            <a:r>
              <a:rPr lang="en-US" b="1" dirty="0" smtClean="0"/>
              <a:t>Application Layer: </a:t>
            </a:r>
            <a:r>
              <a:rPr lang="en-US" dirty="0" smtClean="0"/>
              <a:t>enables client application programs to access the other layers, and it defines the protocols that applications use to exchange data.</a:t>
            </a:r>
          </a:p>
          <a:p>
            <a:pPr marL="228600" indent="-228600">
              <a:buFont typeface="+mj-lt"/>
              <a:buAutoNum type="arabicPeriod"/>
            </a:pPr>
            <a:r>
              <a:rPr lang="en-US" b="1" dirty="0" smtClean="0"/>
              <a:t>Transport Layer: </a:t>
            </a:r>
            <a:r>
              <a:rPr lang="en-US" dirty="0" smtClean="0"/>
              <a:t>provides the application layer with communication and packet services.</a:t>
            </a:r>
          </a:p>
          <a:p>
            <a:pPr marL="228600" indent="-228600">
              <a:buFont typeface="+mj-lt"/>
              <a:buAutoNum type="arabicPeriod"/>
            </a:pPr>
            <a:r>
              <a:rPr lang="en-US" b="1" dirty="0" smtClean="0"/>
              <a:t>Internet Layer: </a:t>
            </a:r>
            <a:r>
              <a:rPr lang="en-US" dirty="0" smtClean="0"/>
              <a:t>responsible for addressing, routing, and packaging data packets. </a:t>
            </a:r>
          </a:p>
          <a:p>
            <a:pPr marL="228600" indent="-228600">
              <a:buFont typeface="+mj-lt"/>
              <a:buAutoNum type="arabicPeriod"/>
            </a:pPr>
            <a:r>
              <a:rPr lang="en-US" b="1" dirty="0" smtClean="0"/>
              <a:t>Network Interface Layer: </a:t>
            </a:r>
            <a:r>
              <a:rPr lang="en-US" dirty="0" smtClean="0"/>
              <a:t>places packets on, and receives them from, the network medium, which can be any networking technology.</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22</a:t>
            </a:fld>
            <a:endParaRPr lang="en-US"/>
          </a:p>
        </p:txBody>
      </p:sp>
    </p:spTree>
    <p:extLst>
      <p:ext uri="{BB962C8B-B14F-4D97-AF65-F5344CB8AC3E}">
        <p14:creationId xmlns:p14="http://schemas.microsoft.com/office/powerpoint/2010/main" val="26923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Distributed Processing: </a:t>
            </a:r>
            <a:r>
              <a:rPr lang="en-US" dirty="0" smtClean="0"/>
              <a:t>divides processing work among two or more computers which enables computers in different locations to communicate with one another via telecommunications.</a:t>
            </a:r>
          </a:p>
          <a:p>
            <a:r>
              <a:rPr lang="en-US" b="1" dirty="0" smtClean="0"/>
              <a:t>Client/Server</a:t>
            </a:r>
            <a:r>
              <a:rPr lang="en-US" dirty="0" smtClean="0"/>
              <a:t> </a:t>
            </a:r>
            <a:r>
              <a:rPr lang="en-US" b="1" dirty="0" smtClean="0"/>
              <a:t>Computing: </a:t>
            </a:r>
            <a:r>
              <a:rPr lang="en-US" dirty="0" smtClean="0"/>
              <a:t>Client/server computing links two or more computers in an arrangement in which some machines, called servers, provide computing services for user PCs, called clients.</a:t>
            </a:r>
          </a:p>
          <a:p>
            <a:r>
              <a:rPr lang="en-US" b="1" dirty="0" smtClean="0"/>
              <a:t>Peer-to-Peer (P2P) Processing: </a:t>
            </a:r>
            <a:r>
              <a:rPr lang="en-US" dirty="0" smtClean="0"/>
              <a:t>a type of client/server distributed processing where each computer acts as both a client and a server. Each computer can access (as assigned for security or integrity purposes) all files on all other computers.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149016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 The Internet and WWW are often used synonymously,</a:t>
            </a:r>
            <a:r>
              <a:rPr lang="en-US" b="1" i="1" baseline="0" dirty="0" smtClean="0"/>
              <a:t> but they are not the same thing.</a:t>
            </a:r>
          </a:p>
          <a:p>
            <a:r>
              <a:rPr lang="en-US" b="1" dirty="0" smtClean="0"/>
              <a:t>World Wide Web: </a:t>
            </a:r>
            <a:r>
              <a:rPr lang="en-US" dirty="0" smtClean="0"/>
              <a:t>a system of universally accepted standards for storing, retrieving, formatting, and displaying information via a client/server architecture.</a:t>
            </a:r>
          </a:p>
          <a:p>
            <a:r>
              <a:rPr lang="en-US" b="1" dirty="0" smtClean="0"/>
              <a:t>Internet: </a:t>
            </a:r>
            <a:r>
              <a:rPr lang="en-US" b="0" dirty="0" smtClean="0"/>
              <a:t>a network of networks… </a:t>
            </a:r>
            <a:r>
              <a:rPr lang="en-US" dirty="0" smtClean="0"/>
              <a:t>a global WAN that connects approximately 1 million organizational computer networks in more than 200 countries on all continents, including Antarctica. It has become so widespread that it features in the daily routine of nearly 2.5 billion people.</a:t>
            </a:r>
          </a:p>
          <a:p>
            <a:r>
              <a:rPr lang="en-US" b="1" dirty="0" smtClean="0"/>
              <a:t>Intranet: </a:t>
            </a:r>
            <a:r>
              <a:rPr lang="en-US" dirty="0" smtClean="0"/>
              <a:t>a network that uses Internet protocols so that users can take advantage of familiar applications and work habits. Intranets support discovery (easy and inexpensive browsing and search), communication, and collaboration inside an organization.</a:t>
            </a:r>
          </a:p>
          <a:p>
            <a:r>
              <a:rPr lang="en-US" b="1" dirty="0" smtClean="0"/>
              <a:t>Extranet: </a:t>
            </a:r>
            <a:r>
              <a:rPr lang="en-US" dirty="0" smtClean="0"/>
              <a:t>connects parts of the intranets of different organizations which enables business partners to communicate securely over the Internet using virtual private networks (VPNs)</a:t>
            </a:r>
          </a:p>
        </p:txBody>
      </p:sp>
      <p:sp>
        <p:nvSpPr>
          <p:cNvPr id="4" name="Slide Number Placeholder 3"/>
          <p:cNvSpPr>
            <a:spLocks noGrp="1"/>
          </p:cNvSpPr>
          <p:nvPr>
            <p:ph type="sldNum" sz="quarter" idx="10"/>
          </p:nvPr>
        </p:nvSpPr>
        <p:spPr/>
        <p:txBody>
          <a:bodyPr/>
          <a:lstStyle/>
          <a:p>
            <a:fld id="{2CF41C25-7A1F-47FB-B705-003A328B9163}" type="slidenum">
              <a:rPr lang="en-US" smtClean="0"/>
              <a:t>25</a:t>
            </a:fld>
            <a:endParaRPr lang="en-US"/>
          </a:p>
        </p:txBody>
      </p:sp>
    </p:spTree>
    <p:extLst>
      <p:ext uri="{BB962C8B-B14F-4D97-AF65-F5344CB8AC3E}">
        <p14:creationId xmlns:p14="http://schemas.microsoft.com/office/powerpoint/2010/main" val="343429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World Wide Web: </a:t>
            </a:r>
            <a:r>
              <a:rPr lang="en-US" dirty="0" smtClean="0"/>
              <a:t>a system of universally accepted standards for storing, retrieving, formatting, and displaying information via a client/server architecture.</a:t>
            </a:r>
          </a:p>
          <a:p>
            <a:r>
              <a:rPr lang="en-US" b="1" dirty="0" smtClean="0"/>
              <a:t>Internet: </a:t>
            </a:r>
            <a:r>
              <a:rPr lang="en-US" b="0" dirty="0" smtClean="0"/>
              <a:t>a network of networks… </a:t>
            </a:r>
            <a:r>
              <a:rPr lang="en-US" dirty="0" smtClean="0"/>
              <a:t>a global WAN that connects approximately 1 million organizational computer networks in more than 200 countries on all continents, including Antarctica. It has become so widespread that it features in the daily routine of nearly 2.5 billion people.</a:t>
            </a:r>
          </a:p>
          <a:p>
            <a:r>
              <a:rPr lang="en-US" b="1" dirty="0" smtClean="0"/>
              <a:t>Intranet: </a:t>
            </a:r>
            <a:r>
              <a:rPr lang="en-US" dirty="0" smtClean="0"/>
              <a:t>a network that uses Internet protocols so that users can take advantage of familiar applications and work habits. Intranets support discovery (easy and inexpensive browsing and search), communication, and collaboration inside an organization.</a:t>
            </a:r>
          </a:p>
          <a:p>
            <a:r>
              <a:rPr lang="en-US" b="1" dirty="0" smtClean="0"/>
              <a:t>Extranet: </a:t>
            </a:r>
            <a:r>
              <a:rPr lang="en-US" dirty="0" smtClean="0"/>
              <a:t>connects parts of the intranets of different organizations which enables business partners to communicate securely over the Internet using virtual private networks (VPNs)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259323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256915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1200"/>
              </a:spcAft>
              <a:buFontTx/>
              <a:buNone/>
            </a:pPr>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1000">
                <a:solidFill>
                  <a:schemeClr val="tx1"/>
                </a:solidFill>
                <a:latin typeface="Albertus (W1)" charset="0"/>
              </a:defRPr>
            </a:lvl1pPr>
            <a:lvl2pPr marL="742950" indent="-285750" eaLnBrk="0" hangingPunct="0">
              <a:spcBef>
                <a:spcPct val="30000"/>
              </a:spcBef>
              <a:buFont typeface="Wingdings" panose="05000000000000000000" pitchFamily="2" charset="2"/>
              <a:buChar char="§"/>
              <a:defRPr sz="1000">
                <a:solidFill>
                  <a:schemeClr val="tx1"/>
                </a:solidFill>
                <a:latin typeface="Albertus (W1)" charset="0"/>
              </a:defRPr>
            </a:lvl2pPr>
            <a:lvl3pPr marL="1143000" indent="-228600" eaLnBrk="0" hangingPunct="0">
              <a:spcBef>
                <a:spcPct val="30000"/>
              </a:spcBef>
              <a:buChar char="o"/>
              <a:defRPr sz="1000">
                <a:solidFill>
                  <a:schemeClr val="tx1"/>
                </a:solidFill>
                <a:latin typeface="Albertus (W1)" charset="0"/>
              </a:defRPr>
            </a:lvl3pPr>
            <a:lvl4pPr marL="1600200" indent="-228600" eaLnBrk="0" hangingPunct="0">
              <a:spcBef>
                <a:spcPct val="30000"/>
              </a:spcBef>
              <a:buFont typeface="Wingdings" panose="05000000000000000000" pitchFamily="2" charset="2"/>
              <a:buChar char="v"/>
              <a:defRPr sz="1000">
                <a:solidFill>
                  <a:schemeClr val="tx1"/>
                </a:solidFill>
                <a:latin typeface="Albertus (W1)" charset="0"/>
              </a:defRPr>
            </a:lvl4pPr>
            <a:lvl5pPr marL="2057400" indent="-228600" eaLnBrk="0" hangingPunct="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eaLnBrk="1" hangingPunct="1">
              <a:spcBef>
                <a:spcPct val="0"/>
              </a:spcBef>
              <a:buFontTx/>
              <a:buNone/>
            </a:pPr>
            <a:fld id="{6CAB364E-B847-4288-B923-6843F7DA3736}" type="slidenum">
              <a:rPr lang="en-US" altLang="en-US" sz="1200">
                <a:latin typeface="Arial" panose="020B0604020202020204" pitchFamily="34" charset="0"/>
              </a:rPr>
              <a:pPr eaLnBrk="1" hangingPunct="1">
                <a:spcBef>
                  <a:spcPct val="0"/>
                </a:spcBef>
                <a:buFontTx/>
                <a:buNone/>
              </a:pPr>
              <a:t>32</a:t>
            </a:fld>
            <a:endParaRPr lang="en-US" altLang="en-US" sz="1200">
              <a:latin typeface="Arial" panose="020B0604020202020204" pitchFamily="34" charset="0"/>
            </a:endParaRPr>
          </a:p>
        </p:txBody>
      </p:sp>
    </p:spTree>
    <p:extLst>
      <p:ext uri="{BB962C8B-B14F-4D97-AF65-F5344CB8AC3E}">
        <p14:creationId xmlns:p14="http://schemas.microsoft.com/office/powerpoint/2010/main" val="2560363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Future of</a:t>
            </a:r>
            <a:r>
              <a:rPr lang="en-US" b="1" baseline="0" dirty="0" smtClean="0"/>
              <a:t> the Internet: </a:t>
            </a:r>
            <a:r>
              <a:rPr lang="en-US" dirty="0" smtClean="0"/>
              <a:t>Consumer demand for content delivered over the Internet is increasing rapidly, and many experts are now concerned that</a:t>
            </a:r>
          </a:p>
          <a:p>
            <a:r>
              <a:rPr lang="en-US" b="1" dirty="0" smtClean="0"/>
              <a:t>Internet users will experience brownouts from three factors:</a:t>
            </a:r>
          </a:p>
          <a:p>
            <a:r>
              <a:rPr lang="en-US" dirty="0" smtClean="0"/>
              <a:t>the increasing number of people who work online</a:t>
            </a:r>
          </a:p>
          <a:p>
            <a:r>
              <a:rPr lang="en-US" dirty="0" smtClean="0"/>
              <a:t>the soaring popularity of Web sites such as YouTube that require</a:t>
            </a:r>
          </a:p>
          <a:p>
            <a:r>
              <a:rPr lang="en-US" dirty="0" smtClean="0"/>
              <a:t>large amounts of bandwidth</a:t>
            </a:r>
          </a:p>
          <a:p>
            <a:r>
              <a:rPr lang="en-US" dirty="0" smtClean="0"/>
              <a:t>the tremendous demand for high-definition television delivered over the Internet.</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309126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can apply the Internet’s </a:t>
            </a:r>
            <a:r>
              <a:rPr lang="en-US" b="1" dirty="0" smtClean="0"/>
              <a:t>discovery</a:t>
            </a:r>
            <a:r>
              <a:rPr lang="en-US" dirty="0" smtClean="0"/>
              <a:t> capability to areas ranging from education to government services to entertainment to commerce.</a:t>
            </a:r>
          </a:p>
          <a:p>
            <a:r>
              <a:rPr lang="en-US" b="1" dirty="0" smtClean="0"/>
              <a:t>Communication: </a:t>
            </a:r>
            <a:r>
              <a:rPr lang="en-US" dirty="0" smtClean="0"/>
              <a:t>a major category of network applications related to communication technologies delivered online (e.g., including e-mail, call centers, </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356381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can apply the Internet’s </a:t>
            </a:r>
            <a:r>
              <a:rPr lang="en-US" b="1" dirty="0" smtClean="0"/>
              <a:t>discovery</a:t>
            </a:r>
            <a:r>
              <a:rPr lang="en-US" dirty="0" smtClean="0"/>
              <a:t> capability to areas ranging from education to government services to entertainment to commerce.</a:t>
            </a:r>
          </a:p>
          <a:p>
            <a:r>
              <a:rPr lang="en-US" b="1" dirty="0" smtClean="0"/>
              <a:t>Search Engine: </a:t>
            </a:r>
            <a:r>
              <a:rPr lang="en-US" dirty="0" smtClean="0"/>
              <a:t>a computer program that searches for specific information by keywords and then reports the results.</a:t>
            </a:r>
          </a:p>
          <a:p>
            <a:r>
              <a:rPr lang="en-US" b="1" dirty="0" err="1" smtClean="0"/>
              <a:t>Metasearch</a:t>
            </a:r>
            <a:r>
              <a:rPr lang="en-US" b="1" dirty="0" smtClean="0"/>
              <a:t> Engines: </a:t>
            </a:r>
            <a:r>
              <a:rPr lang="en-US" dirty="0" smtClean="0"/>
              <a:t>search several engines at once and then integrate the findings to answer users’ queries.</a:t>
            </a:r>
          </a:p>
          <a:p>
            <a:r>
              <a:rPr lang="en-US" b="1" dirty="0" smtClean="0"/>
              <a:t>Publication of Material in Foreign Languages: </a:t>
            </a:r>
            <a:r>
              <a:rPr lang="en-US" dirty="0" smtClean="0"/>
              <a:t>information on the Internet is written in many different languages, and automatic translation of Web pages is essential.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Portals: </a:t>
            </a:r>
            <a:r>
              <a:rPr lang="en-US" dirty="0" smtClean="0"/>
              <a:t>a Web-based, personalized gateway to information and knowledge that provides relevant information from different IT systems and the Internet using advanced search and indexing techniques.</a:t>
            </a:r>
          </a:p>
          <a:p>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155744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Communications Channel: </a:t>
            </a:r>
            <a:r>
              <a:rPr lang="en-US" dirty="0" smtClean="0"/>
              <a:t>a pathway or medium communicating data from one location to another.</a:t>
            </a:r>
          </a:p>
          <a:p>
            <a:r>
              <a:rPr lang="en-US" b="1" dirty="0" smtClean="0"/>
              <a:t>Communications Media: </a:t>
            </a:r>
            <a:r>
              <a:rPr lang="en-US" dirty="0" smtClean="0"/>
              <a:t>is the physical media used to send data (e.g., twisted-pair wire, coaxial cable, fiber optic cable, satellite, etc.).</a:t>
            </a:r>
          </a:p>
          <a:p>
            <a:r>
              <a:rPr lang="en-US" b="1" dirty="0" smtClean="0"/>
              <a:t>Twisted-Pair Wire: </a:t>
            </a:r>
            <a:r>
              <a:rPr lang="en-US" dirty="0" smtClean="0"/>
              <a:t>the most prevalent form of communications wiring used for almost all business telephone wiring and As the name suggests, it consists of strands of copper wire twisted in pairs. It is relatively inexpensive to purchase, widely available, and easy to work with.</a:t>
            </a:r>
          </a:p>
          <a:p>
            <a:r>
              <a:rPr lang="en-US" b="1" dirty="0" smtClean="0"/>
              <a:t>Coaxial Cable: </a:t>
            </a:r>
            <a:r>
              <a:rPr lang="en-US" dirty="0" smtClean="0"/>
              <a:t>a single strand of insulated copper wire. It is much less susceptible to electrical interference, and it can carry much more data than twisted-pair. It is commonly used to carry high-speed data traffic as well as television signals.</a:t>
            </a:r>
          </a:p>
          <a:p>
            <a:r>
              <a:rPr lang="en-US" b="1" dirty="0" smtClean="0"/>
              <a:t>Fiber-Optic Cable: </a:t>
            </a:r>
            <a:r>
              <a:rPr lang="en-US" dirty="0" smtClean="0"/>
              <a:t>consists of thousands of very thin filaments of glass fibers that transmit information via light pulses generated by lasers. The fiber-optic cable is surrounded by cladding, a coating that prevents the light from leaking out of the fiber.</a:t>
            </a:r>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212730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Portals: </a:t>
            </a:r>
            <a:r>
              <a:rPr lang="en-US" dirty="0" smtClean="0"/>
              <a:t>a Web-based, personalized gateway to information and knowledge that provides relevant information from different IT systems and the Internet using advanced search and indexing techniques.</a:t>
            </a:r>
          </a:p>
          <a:p>
            <a:r>
              <a:rPr lang="en-US" b="1" dirty="0" smtClean="0"/>
              <a:t>Commercial (public) Portal: </a:t>
            </a:r>
            <a:r>
              <a:rPr lang="en-US" dirty="0" smtClean="0"/>
              <a:t>the most popular type of portal on the Internet and is intended for broad and diverse audiences (e.g., a stock ticker).</a:t>
            </a:r>
          </a:p>
          <a:p>
            <a:r>
              <a:rPr lang="en-US" b="1" dirty="0" smtClean="0"/>
              <a:t>Affinity Portal: </a:t>
            </a:r>
            <a:r>
              <a:rPr lang="en-US" dirty="0" smtClean="0"/>
              <a:t>offers a single point of entry to an entire community of affiliated interests, such as a hobby group or a political party.</a:t>
            </a:r>
          </a:p>
          <a:p>
            <a:r>
              <a:rPr lang="en-US" b="1" dirty="0" smtClean="0"/>
              <a:t>Corporate Portal: </a:t>
            </a:r>
            <a:r>
              <a:rPr lang="en-US" dirty="0" smtClean="0"/>
              <a:t>offers a personalized, single point of access through a Web browser to critical business information located inside and outside an organization. These portals are also known as enterprise portals, information portals, and enterprise information portals.</a:t>
            </a:r>
          </a:p>
          <a:p>
            <a:r>
              <a:rPr lang="en-US" b="1" dirty="0" smtClean="0"/>
              <a:t>Industrywide Portal: </a:t>
            </a:r>
            <a:r>
              <a:rPr lang="en-US" dirty="0" smtClean="0"/>
              <a:t>a portal that serves an entire industry (e.g., </a:t>
            </a:r>
            <a:r>
              <a:rPr lang="en-US" dirty="0" err="1" smtClean="0"/>
              <a:t>TruckNet</a:t>
            </a:r>
            <a:r>
              <a:rPr lang="en-US" dirty="0" smtClean="0"/>
              <a:t> &lt;www.truck.net&gt;).</a:t>
            </a:r>
          </a:p>
          <a:p>
            <a:endParaRPr lang="en-US" dirty="0" smtClean="0"/>
          </a:p>
          <a:p>
            <a:endParaRPr lang="en-US" dirty="0" smtClean="0"/>
          </a:p>
          <a:p>
            <a:r>
              <a:rPr lang="en-US" dirty="0" smtClean="0"/>
              <a:t>Unified Communications: simplifies and integrates all forms of communications (voice, voice mail, fax, chat, e-mail, instant messaging, short message service, presence (location) services, and videoconferencing) on a common hardware and soft ware platform.</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37</a:t>
            </a:fld>
            <a:endParaRPr lang="en-US"/>
          </a:p>
        </p:txBody>
      </p:sp>
    </p:spTree>
    <p:extLst>
      <p:ext uri="{BB962C8B-B14F-4D97-AF65-F5344CB8AC3E}">
        <p14:creationId xmlns:p14="http://schemas.microsoft.com/office/powerpoint/2010/main" val="262645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Communication: </a:t>
            </a:r>
            <a:r>
              <a:rPr lang="en-US" dirty="0" smtClean="0"/>
              <a:t>a major category of network applications related to communication technologies delivered online (e.g., including e-mail, call centers, chat rooms, and voice).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Unified Communications: </a:t>
            </a:r>
            <a:r>
              <a:rPr lang="en-US" dirty="0" smtClean="0"/>
              <a:t>simplifies and integrates all forms of communications (voice, voice mail, fax, chat, e-mail, instant messaging, short message service, presence (location) services, and videoconferencing) on a common hardware and soft ware platform.</a:t>
            </a:r>
          </a:p>
          <a:p>
            <a:r>
              <a:rPr lang="en-US" sz="1200" b="1" i="0" u="none" strike="noStrike" kern="1200" baseline="0" dirty="0" smtClean="0">
                <a:solidFill>
                  <a:schemeClr val="tx1"/>
                </a:solidFill>
                <a:latin typeface="+mn-lt"/>
                <a:ea typeface="+mn-ea"/>
                <a:cs typeface="+mn-cs"/>
              </a:rPr>
              <a:t>Electronic Teleconferencing: </a:t>
            </a:r>
            <a:r>
              <a:rPr lang="en-US" sz="1200" b="0" i="0" u="none" strike="noStrike" kern="1200" baseline="0" dirty="0" smtClean="0">
                <a:solidFill>
                  <a:schemeClr val="tx1"/>
                </a:solidFill>
                <a:latin typeface="+mn-lt"/>
                <a:ea typeface="+mn-ea"/>
                <a:cs typeface="+mn-cs"/>
              </a:rPr>
              <a:t>the use of electronic communication technology that enables two or more people at different locations to hold a conference.</a:t>
            </a:r>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39</a:t>
            </a:fld>
            <a:endParaRPr lang="en-US"/>
          </a:p>
        </p:txBody>
      </p:sp>
    </p:spTree>
    <p:extLst>
      <p:ext uri="{BB962C8B-B14F-4D97-AF65-F5344CB8AC3E}">
        <p14:creationId xmlns:p14="http://schemas.microsoft.com/office/powerpoint/2010/main" val="1328491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Workgroup: </a:t>
            </a:r>
            <a:r>
              <a:rPr lang="en-US" dirty="0" smtClean="0"/>
              <a:t>two or more individuals who act together to perform some task.</a:t>
            </a:r>
          </a:p>
          <a:p>
            <a:r>
              <a:rPr lang="en-US" b="1" dirty="0" smtClean="0"/>
              <a:t>Workflow: </a:t>
            </a:r>
            <a:r>
              <a:rPr lang="en-US" dirty="0" smtClean="0"/>
              <a:t>the movement of information as it progresses through the sequence of steps that make up an organization’s work procedures. Workflow management makes it possible to pass documents, information, and tasks from one participant to another in a way that is governed by the organization’s rules or procedures.</a:t>
            </a:r>
          </a:p>
          <a:p>
            <a:r>
              <a:rPr lang="en-US" b="1" dirty="0" smtClean="0"/>
              <a:t>Virtual Group (Team): </a:t>
            </a:r>
            <a:r>
              <a:rPr lang="en-US" dirty="0" smtClean="0"/>
              <a:t>Virtual groups conduct virtual meetings—that is, they “meet” electronically.</a:t>
            </a:r>
          </a:p>
          <a:p>
            <a:r>
              <a:rPr lang="en-US" b="1" dirty="0" smtClean="0"/>
              <a:t>Virtual collaboration (or e-collaboration): </a:t>
            </a:r>
            <a:r>
              <a:rPr lang="en-US" dirty="0" smtClean="0"/>
              <a:t>the use of digital technologies that enable organizations or individuals who are geographically dispersed to collaboratively plan, design, develop, manage, and research products, services, and innovative applications.</a:t>
            </a:r>
          </a:p>
          <a:p>
            <a:r>
              <a:rPr lang="en-US" b="1" dirty="0" smtClean="0"/>
              <a:t>Crowdsourcing: </a:t>
            </a:r>
            <a:r>
              <a:rPr lang="en-US" dirty="0" smtClean="0"/>
              <a:t>a process in which an organization outsources a task to an undefined, generally large group of people in the form of an open call.</a:t>
            </a:r>
          </a:p>
          <a:p>
            <a:r>
              <a:rPr lang="en-US" b="1" dirty="0" smtClean="0"/>
              <a:t>Synchronous Collaboration: </a:t>
            </a:r>
            <a:r>
              <a:rPr lang="en-US" dirty="0" smtClean="0"/>
              <a:t>all team members meet at the same time. </a:t>
            </a:r>
          </a:p>
          <a:p>
            <a:r>
              <a:rPr lang="en-US" b="1" dirty="0" smtClean="0"/>
              <a:t>Asynchronous Collaboration: </a:t>
            </a:r>
            <a:r>
              <a:rPr lang="en-US" dirty="0" smtClean="0"/>
              <a:t>occurs when team members cannot meet at the same time.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41</a:t>
            </a:fld>
            <a:endParaRPr lang="en-US"/>
          </a:p>
        </p:txBody>
      </p:sp>
    </p:spTree>
    <p:extLst>
      <p:ext uri="{BB962C8B-B14F-4D97-AF65-F5344CB8AC3E}">
        <p14:creationId xmlns:p14="http://schemas.microsoft.com/office/powerpoint/2010/main" val="3319001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E-learning: </a:t>
            </a:r>
            <a:r>
              <a:rPr lang="en-US" dirty="0" smtClean="0"/>
              <a:t>learning supported by the Web. It can take place inside classrooms as a support to conventional teaching, such as when students work on the Web during class. It also can take place in virtual classrooms, in which all coursework is completed.</a:t>
            </a:r>
          </a:p>
          <a:p>
            <a:r>
              <a:rPr lang="en-US" b="1" dirty="0" smtClean="0"/>
              <a:t>Distance Learning (DL): </a:t>
            </a:r>
            <a:r>
              <a:rPr lang="en-US" dirty="0" smtClean="0"/>
              <a:t>refers to any learning situation in which teachers </a:t>
            </a:r>
            <a:r>
              <a:rPr lang="en-US" dirty="0" err="1" smtClean="0"/>
              <a:t>andstudents</a:t>
            </a:r>
            <a:r>
              <a:rPr lang="en-US" dirty="0" smtClean="0"/>
              <a:t> do not meet face-to-face.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43</a:t>
            </a:fld>
            <a:endParaRPr lang="en-US"/>
          </a:p>
        </p:txBody>
      </p:sp>
    </p:spTree>
    <p:extLst>
      <p:ext uri="{BB962C8B-B14F-4D97-AF65-F5344CB8AC3E}">
        <p14:creationId xmlns:p14="http://schemas.microsoft.com/office/powerpoint/2010/main" val="204144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Telecommuting: </a:t>
            </a:r>
            <a:r>
              <a:rPr lang="en-US" sz="1200" b="0" i="0" u="none" strike="noStrike" kern="1200" baseline="0" dirty="0" smtClean="0">
                <a:solidFill>
                  <a:schemeClr val="tx1"/>
                </a:solidFill>
                <a:latin typeface="+mn-lt"/>
                <a:ea typeface="+mn-ea"/>
                <a:cs typeface="+mn-cs"/>
              </a:rPr>
              <a:t>the process in which highly prized “knowledge” workers are now able to work anywhere and anytime.</a:t>
            </a:r>
            <a:endParaRPr lang="en-US" dirty="0" smtClean="0"/>
          </a:p>
          <a:p>
            <a:r>
              <a:rPr lang="en-US" sz="1200" b="1" i="0" u="none" strike="noStrike" kern="1200" baseline="0" dirty="0" smtClean="0">
                <a:solidFill>
                  <a:schemeClr val="tx1"/>
                </a:solidFill>
                <a:latin typeface="+mn-lt"/>
                <a:ea typeface="+mn-ea"/>
                <a:cs typeface="+mn-cs"/>
              </a:rPr>
              <a:t>Knowledge workers </a:t>
            </a:r>
            <a:r>
              <a:rPr lang="en-US" sz="1200" b="0" i="0" u="none" strike="noStrike" kern="1200" baseline="0" dirty="0" smtClean="0">
                <a:solidFill>
                  <a:schemeClr val="tx1"/>
                </a:solidFill>
                <a:latin typeface="+mn-lt"/>
                <a:ea typeface="+mn-ea"/>
                <a:cs typeface="+mn-cs"/>
              </a:rPr>
              <a:t>are being called the distributed workforce, or </a:t>
            </a:r>
            <a:r>
              <a:rPr lang="en-US" sz="1200" b="1" i="0" u="none" strike="noStrike" kern="1200" baseline="0" dirty="0" smtClean="0">
                <a:solidFill>
                  <a:schemeClr val="tx1"/>
                </a:solidFill>
                <a:latin typeface="+mn-lt"/>
                <a:ea typeface="+mn-ea"/>
                <a:cs typeface="+mn-cs"/>
              </a:rPr>
              <a:t>“digital nomads.”</a:t>
            </a:r>
            <a:endParaRPr lang="en-US" b="1" dirty="0"/>
          </a:p>
        </p:txBody>
      </p:sp>
      <p:sp>
        <p:nvSpPr>
          <p:cNvPr id="4" name="Slide Number Placeholder 3"/>
          <p:cNvSpPr>
            <a:spLocks noGrp="1"/>
          </p:cNvSpPr>
          <p:nvPr>
            <p:ph type="sldNum" sz="quarter" idx="10"/>
          </p:nvPr>
        </p:nvSpPr>
        <p:spPr/>
        <p:txBody>
          <a:bodyPr/>
          <a:lstStyle/>
          <a:p>
            <a:fld id="{2CF41C25-7A1F-47FB-B705-003A328B9163}" type="slidenum">
              <a:rPr lang="en-US" smtClean="0"/>
              <a:t>45</a:t>
            </a:fld>
            <a:endParaRPr lang="en-US"/>
          </a:p>
        </p:txBody>
      </p:sp>
    </p:spTree>
    <p:extLst>
      <p:ext uri="{BB962C8B-B14F-4D97-AF65-F5344CB8AC3E}">
        <p14:creationId xmlns:p14="http://schemas.microsoft.com/office/powerpoint/2010/main" val="248561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88052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Analog Signals: </a:t>
            </a:r>
            <a:r>
              <a:rPr lang="en-US" dirty="0" smtClean="0"/>
              <a:t>continuous waves that transmit information by altering the characteristics of the waves. Analog signals have two parameters, amplitude and frequency.</a:t>
            </a:r>
          </a:p>
          <a:p>
            <a:r>
              <a:rPr lang="en-US" b="1" dirty="0" smtClean="0"/>
              <a:t>Digital Signals: </a:t>
            </a:r>
            <a:r>
              <a:rPr lang="en-US" dirty="0" smtClean="0"/>
              <a:t>discrete pulses that are either on or off, representing a series of bits (0s and 1s). </a:t>
            </a:r>
            <a:r>
              <a:rPr lang="en-US" dirty="0" err="1" smtClean="0"/>
              <a:t>Th</a:t>
            </a:r>
            <a:r>
              <a:rPr lang="en-US" dirty="0" smtClean="0"/>
              <a:t> is quality allows digital signals to convey information in a binary form that can be interpreted by computers.</a:t>
            </a:r>
          </a:p>
          <a:p>
            <a:r>
              <a:rPr lang="en-US" b="1" dirty="0" smtClean="0"/>
              <a:t>Modem (modulator-demodulator): </a:t>
            </a:r>
            <a:r>
              <a:rPr lang="en-US" dirty="0" smtClean="0"/>
              <a:t>converts digital signals to analog signals—a process called modulation—and analog signals to digital signals—a process called demodulation. (The name modem is a contraction of modulator–demodulator.)</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11980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Communications Channel: </a:t>
            </a:r>
            <a:r>
              <a:rPr lang="en-US" dirty="0" smtClean="0"/>
              <a:t>a pathway or medium communicating data from one location to another.</a:t>
            </a:r>
          </a:p>
          <a:p>
            <a:r>
              <a:rPr lang="en-US" b="1" dirty="0" smtClean="0"/>
              <a:t>Communications Media: </a:t>
            </a:r>
            <a:r>
              <a:rPr lang="en-US" dirty="0" smtClean="0"/>
              <a:t>is the physical media used to send data (e.g., twisted-pair wire, coaxial cable, fiber optic cable, satellite, etc.).</a:t>
            </a:r>
          </a:p>
          <a:p>
            <a:r>
              <a:rPr lang="en-US" b="1" dirty="0" smtClean="0"/>
              <a:t>Twisted-Pair Wire: </a:t>
            </a:r>
            <a:r>
              <a:rPr lang="en-US" dirty="0" smtClean="0"/>
              <a:t>the most prevalent form of communications wiring used for almost all business telephone wiring and As the name suggests, it consists of strands of copper wire twisted in pairs. It is relatively inexpensive to purchase, widely available, and easy to work with.</a:t>
            </a:r>
          </a:p>
          <a:p>
            <a:r>
              <a:rPr lang="en-US" b="1" dirty="0" smtClean="0"/>
              <a:t>Coaxial Cable: </a:t>
            </a:r>
            <a:r>
              <a:rPr lang="en-US" dirty="0" smtClean="0"/>
              <a:t>a single strand of insulated copper wire. It is much less susceptible to electrical interference, and it can carry much more data than twisted-pair. It is commonly used to carry high-speed data traffic as well as television signals.</a:t>
            </a:r>
          </a:p>
          <a:p>
            <a:r>
              <a:rPr lang="en-US" b="1" dirty="0" smtClean="0"/>
              <a:t>Fiber-Optic Cable: </a:t>
            </a:r>
            <a:r>
              <a:rPr lang="en-US" dirty="0" smtClean="0"/>
              <a:t>consists of thousands of very thin filaments of glass fibers that transmit information via light pulses generated by lasers. The fiber-optic cable is surrounded by cladding, a coating that prevents the light from leaking out of the fiber.</a:t>
            </a:r>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61939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Communications Channel: </a:t>
            </a:r>
            <a:r>
              <a:rPr lang="en-US" dirty="0" smtClean="0"/>
              <a:t>a pathway or medium communicating data from one location to another.</a:t>
            </a:r>
          </a:p>
          <a:p>
            <a:r>
              <a:rPr lang="en-US" b="1" dirty="0" smtClean="0"/>
              <a:t>Communications Media: </a:t>
            </a:r>
            <a:r>
              <a:rPr lang="en-US" dirty="0" smtClean="0"/>
              <a:t>is the physical media used to send data (e.g., twisted-pair wire, coaxial cable, fiber optic cable, satellite, etc.).</a:t>
            </a:r>
          </a:p>
          <a:p>
            <a:r>
              <a:rPr lang="en-US" b="1" dirty="0" smtClean="0"/>
              <a:t>Twisted-Pair Wire: </a:t>
            </a:r>
            <a:r>
              <a:rPr lang="en-US" dirty="0" smtClean="0"/>
              <a:t>the most prevalent form of communications wiring used for almost all business telephone wiring and As the name suggests, it consists of strands of copper wire twisted in pairs. It is relatively inexpensive to purchase, widely available, and easy to work with.</a:t>
            </a:r>
          </a:p>
          <a:p>
            <a:r>
              <a:rPr lang="en-US" b="1" dirty="0" smtClean="0"/>
              <a:t>Coaxial Cable: </a:t>
            </a:r>
            <a:r>
              <a:rPr lang="en-US" dirty="0" smtClean="0"/>
              <a:t>a single strand of insulated copper wire. It is much less susceptible to electrical interference, and it can carry much more data than twisted-pair. It is commonly used to carry high-speed data traffic as well as television signals.</a:t>
            </a:r>
          </a:p>
          <a:p>
            <a:r>
              <a:rPr lang="en-US" b="1" dirty="0" smtClean="0"/>
              <a:t>Fiber-Optic Cable: </a:t>
            </a:r>
            <a:r>
              <a:rPr lang="en-US" dirty="0" smtClean="0"/>
              <a:t>consists of thousands of very thin filaments of glass fibers that transmit information via light pulses generated by lasers. The fiber-optic cable is surrounded by cladding, a coating that prevents the light from leaking out of the fiber.</a:t>
            </a:r>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160948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Communications Channel: </a:t>
            </a:r>
            <a:r>
              <a:rPr lang="en-US" dirty="0" smtClean="0"/>
              <a:t>a pathway or medium communicating data from one location to another.</a:t>
            </a:r>
          </a:p>
          <a:p>
            <a:r>
              <a:rPr lang="en-US" b="1" dirty="0" smtClean="0"/>
              <a:t>Communications Media: </a:t>
            </a:r>
            <a:r>
              <a:rPr lang="en-US" dirty="0" smtClean="0"/>
              <a:t>is the physical media used to send data (e.g., twisted-pair wire, coaxial cable, fiber optic cable, satellite, etc.).</a:t>
            </a:r>
          </a:p>
          <a:p>
            <a:r>
              <a:rPr lang="en-US" b="1" dirty="0" smtClean="0"/>
              <a:t>Twisted-Pair Wire: </a:t>
            </a:r>
            <a:r>
              <a:rPr lang="en-US" dirty="0" smtClean="0"/>
              <a:t>the most prevalent form of communications wiring used for almost all business telephone wiring and As the name suggests, it consists of strands of copper wire twisted in pairs. It is relatively inexpensive to purchase, widely available, and easy to work with.</a:t>
            </a:r>
          </a:p>
          <a:p>
            <a:r>
              <a:rPr lang="en-US" b="1" dirty="0" smtClean="0"/>
              <a:t>Coaxial Cable: </a:t>
            </a:r>
            <a:r>
              <a:rPr lang="en-US" dirty="0" smtClean="0"/>
              <a:t>a single strand of insulated copper wire. It is much less susceptible to electrical interference, and it can carry much more data than twisted-pair. It is commonly used to carry high-speed data traffic as well as television signals.</a:t>
            </a:r>
          </a:p>
          <a:p>
            <a:r>
              <a:rPr lang="en-US" b="1" dirty="0" smtClean="0"/>
              <a:t>Fiber-Optic Cable: </a:t>
            </a:r>
            <a:r>
              <a:rPr lang="en-US" dirty="0" smtClean="0"/>
              <a:t>consists of thousands of very thin filaments of glass fibers that transmit information via light pulses generated by lasers. The fiber-optic cable is surrounded by cladding, a coating that prevents the light from leaking out of the fiber.</a:t>
            </a:r>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237237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Communications Channel: </a:t>
            </a:r>
            <a:r>
              <a:rPr lang="en-US" dirty="0" smtClean="0"/>
              <a:t>a pathway or medium communicating data from one location to another.</a:t>
            </a:r>
          </a:p>
          <a:p>
            <a:r>
              <a:rPr lang="en-US" b="1" dirty="0" smtClean="0"/>
              <a:t>Communications Media: </a:t>
            </a:r>
            <a:r>
              <a:rPr lang="en-US" dirty="0" smtClean="0"/>
              <a:t>is the physical media used to send data (e.g., twisted-pair wire, coaxial cable, fiber optic cable, satellite, etc.).</a:t>
            </a:r>
          </a:p>
          <a:p>
            <a:r>
              <a:rPr lang="en-US" b="1" dirty="0" smtClean="0"/>
              <a:t>Twisted-Pair Wire: </a:t>
            </a:r>
            <a:r>
              <a:rPr lang="en-US" dirty="0" smtClean="0"/>
              <a:t>the most prevalent form of communications wiring used for almost all business telephone wiring and As the name suggests, it consists of strands of copper wire twisted in pairs. It is relatively inexpensive to purchase, widely available, and easy to work with.</a:t>
            </a:r>
          </a:p>
          <a:p>
            <a:r>
              <a:rPr lang="en-US" b="1" dirty="0" smtClean="0"/>
              <a:t>Coaxial Cable: </a:t>
            </a:r>
            <a:r>
              <a:rPr lang="en-US" dirty="0" smtClean="0"/>
              <a:t>a single strand of insulated copper wire. It is much less susceptible to electrical interference, and it can carry much more data than twisted-pair. It is commonly used to carry high-speed data traffic as well as television signals.</a:t>
            </a:r>
          </a:p>
          <a:p>
            <a:r>
              <a:rPr lang="en-US" b="1" dirty="0" smtClean="0"/>
              <a:t>Fiber-Optic Cable: </a:t>
            </a:r>
            <a:r>
              <a:rPr lang="en-US" dirty="0" smtClean="0"/>
              <a:t>consists of thousands of very thin filaments of glass fibers that transmit information via light pulses generated by lasers. The fiber-optic cable is surrounded by cladding, a coating that prevents the light from leaking out of the fiber.</a:t>
            </a:r>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285056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Ethernet: A common LAN protocol. Many organizations use 100-gigabit Ethernet, where the network provides data transmission speeds of 100 gigabits (100 billion bits) per second.</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3737588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vox.com/a/internet-maps" TargetMode="External"/><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sun.edu/"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zllUkxGxqd0"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comparisons.financesonline.com/cisco-webex-vs-jive" TargetMode="External"/><Relationship Id="rId2" Type="http://schemas.openxmlformats.org/officeDocument/2006/relationships/hyperlink" Target="https://www.jivesoftware.com/"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isco-study-notes.blogspot.com/2009/01/cisco-icons-and-symbol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4</a:t>
            </a:r>
            <a:endParaRPr lang="en-US" dirty="0"/>
          </a:p>
        </p:txBody>
      </p:sp>
      <p:sp>
        <p:nvSpPr>
          <p:cNvPr id="4" name="Subtitle 3"/>
          <p:cNvSpPr>
            <a:spLocks noGrp="1"/>
          </p:cNvSpPr>
          <p:nvPr>
            <p:ph type="subTitle" idx="1"/>
          </p:nvPr>
        </p:nvSpPr>
        <p:spPr>
          <a:xfrm>
            <a:off x="228600" y="3810000"/>
            <a:ext cx="8763000" cy="2895600"/>
          </a:xfrm>
        </p:spPr>
        <p:txBody>
          <a:bodyPr>
            <a:normAutofit/>
          </a:bodyPr>
          <a:lstStyle/>
          <a:p>
            <a:r>
              <a:rPr lang="en-US" sz="6600" dirty="0" smtClean="0"/>
              <a:t>Telecommunications </a:t>
            </a:r>
            <a:br>
              <a:rPr lang="en-US" sz="6600" dirty="0" smtClean="0"/>
            </a:br>
            <a:r>
              <a:rPr lang="en-US" sz="6600" dirty="0" smtClean="0"/>
              <a:t>and Networking</a:t>
            </a:r>
            <a:endParaRPr lang="en-US" sz="6600" dirty="0"/>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Tree>
    <p:extLst>
      <p:ext uri="{BB962C8B-B14F-4D97-AF65-F5344CB8AC3E}">
        <p14:creationId xmlns:p14="http://schemas.microsoft.com/office/powerpoint/2010/main" val="3387020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Network Fundamentals</a:t>
            </a:r>
            <a:endParaRPr lang="en-US" dirty="0"/>
          </a:p>
        </p:txBody>
      </p:sp>
      <p:sp>
        <p:nvSpPr>
          <p:cNvPr id="5" name="Text Placeholder 4"/>
          <p:cNvSpPr>
            <a:spLocks noGrp="1"/>
          </p:cNvSpPr>
          <p:nvPr>
            <p:ph type="body" sz="quarter" idx="14"/>
          </p:nvPr>
        </p:nvSpPr>
        <p:spPr/>
        <p:txBody>
          <a:bodyPr/>
          <a:lstStyle/>
          <a:p>
            <a:r>
              <a:rPr lang="en-US" dirty="0" smtClean="0"/>
              <a:t>4.2</a:t>
            </a:r>
            <a:endParaRPr lang="en-US" dirty="0"/>
          </a:p>
        </p:txBody>
      </p:sp>
      <p:sp>
        <p:nvSpPr>
          <p:cNvPr id="6" name="Content Placeholder 5"/>
          <p:cNvSpPr>
            <a:spLocks noGrp="1"/>
          </p:cNvSpPr>
          <p:nvPr>
            <p:ph sz="quarter" idx="15"/>
          </p:nvPr>
        </p:nvSpPr>
        <p:spPr/>
        <p:txBody>
          <a:bodyPr/>
          <a:lstStyle/>
          <a:p>
            <a:r>
              <a:rPr lang="en-US" dirty="0" smtClean="0"/>
              <a:t>Analog and Digital Signals</a:t>
            </a:r>
          </a:p>
          <a:p>
            <a:r>
              <a:rPr lang="en-US" dirty="0" smtClean="0"/>
              <a:t>Modem</a:t>
            </a:r>
          </a:p>
          <a:p>
            <a:r>
              <a:rPr lang="en-US" dirty="0" smtClean="0"/>
              <a:t>Communications Media and Channels</a:t>
            </a:r>
          </a:p>
          <a:p>
            <a:r>
              <a:rPr lang="en-US" dirty="0" smtClean="0"/>
              <a:t>Network Protocols</a:t>
            </a:r>
          </a:p>
          <a:p>
            <a:r>
              <a:rPr lang="en-US" dirty="0" smtClean="0"/>
              <a:t>Types of Network Processing</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10</a:t>
            </a:fld>
            <a:endParaRPr lang="en-US" dirty="0"/>
          </a:p>
        </p:txBody>
      </p:sp>
    </p:spTree>
    <p:extLst>
      <p:ext uri="{BB962C8B-B14F-4D97-AF65-F5344CB8AC3E}">
        <p14:creationId xmlns:p14="http://schemas.microsoft.com/office/powerpoint/2010/main" val="258055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4.3: Analog and Digital Signals</a:t>
            </a:r>
            <a:endParaRPr lang="en-US" dirty="0"/>
          </a:p>
        </p:txBody>
      </p:sp>
      <p:pic>
        <p:nvPicPr>
          <p:cNvPr id="1843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408797" y="1524000"/>
            <a:ext cx="625020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11</a:t>
            </a:fld>
            <a:endParaRPr lang="en-US" dirty="0"/>
          </a:p>
        </p:txBody>
      </p:sp>
      <p:sp>
        <p:nvSpPr>
          <p:cNvPr id="4" name="Rectangle 3"/>
          <p:cNvSpPr/>
          <p:nvPr/>
        </p:nvSpPr>
        <p:spPr>
          <a:xfrm>
            <a:off x="4482486" y="5923814"/>
            <a:ext cx="317651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Only 2 values - discrete</a:t>
            </a:r>
            <a:endParaRPr lang="en-US" sz="2400" b="1" dirty="0"/>
          </a:p>
        </p:txBody>
      </p:sp>
      <p:sp>
        <p:nvSpPr>
          <p:cNvPr id="5" name="Rounded Rectangle 4"/>
          <p:cNvSpPr/>
          <p:nvPr/>
        </p:nvSpPr>
        <p:spPr>
          <a:xfrm>
            <a:off x="3412" y="3429000"/>
            <a:ext cx="388710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Any values - continuous</a:t>
            </a:r>
            <a:endParaRPr lang="en-US" sz="2800" b="1" dirty="0"/>
          </a:p>
        </p:txBody>
      </p:sp>
    </p:spTree>
    <p:extLst>
      <p:ext uri="{BB962C8B-B14F-4D97-AF65-F5344CB8AC3E}">
        <p14:creationId xmlns:p14="http://schemas.microsoft.com/office/powerpoint/2010/main" val="8896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Modem</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12</a:t>
            </a:fld>
            <a:endParaRPr lang="en-US" dirty="0"/>
          </a:p>
        </p:txBody>
      </p:sp>
      <p:sp>
        <p:nvSpPr>
          <p:cNvPr id="4" name="Content Placeholder 3"/>
          <p:cNvSpPr>
            <a:spLocks noGrp="1"/>
          </p:cNvSpPr>
          <p:nvPr>
            <p:ph sz="quarter" idx="15"/>
          </p:nvPr>
        </p:nvSpPr>
        <p:spPr/>
        <p:txBody>
          <a:bodyPr/>
          <a:lstStyle/>
          <a:p>
            <a:endParaRPr lang="en-US"/>
          </a:p>
        </p:txBody>
      </p:sp>
      <p:pic>
        <p:nvPicPr>
          <p:cNvPr id="2050" name="Picture 2" descr="http://www.wonderwhizkids.com/wwkimages/Know_Why/working_mo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6630"/>
            <a:ext cx="7315200"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19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Communications Media and Channels</a:t>
            </a:r>
            <a:endParaRPr lang="en-US" dirty="0"/>
          </a:p>
        </p:txBody>
      </p:sp>
      <p:sp>
        <p:nvSpPr>
          <p:cNvPr id="6" name="Content Placeholder 5"/>
          <p:cNvSpPr>
            <a:spLocks noGrp="1"/>
          </p:cNvSpPr>
          <p:nvPr>
            <p:ph sz="quarter" idx="15"/>
          </p:nvPr>
        </p:nvSpPr>
        <p:spPr/>
        <p:txBody>
          <a:bodyPr/>
          <a:lstStyle/>
          <a:p>
            <a:r>
              <a:rPr lang="en-US" dirty="0" smtClean="0"/>
              <a:t>Twisted-Pair Wire</a:t>
            </a:r>
          </a:p>
          <a:p>
            <a:r>
              <a:rPr lang="en-US" dirty="0" smtClean="0"/>
              <a:t>Coaxial Cable</a:t>
            </a:r>
          </a:p>
          <a:p>
            <a:r>
              <a:rPr lang="en-US" dirty="0" smtClean="0"/>
              <a:t>Fiber Optics</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13</a:t>
            </a:fld>
            <a:endParaRPr lang="en-US" dirty="0"/>
          </a:p>
        </p:txBody>
      </p:sp>
    </p:spTree>
    <p:extLst>
      <p:ext uri="{BB962C8B-B14F-4D97-AF65-F5344CB8AC3E}">
        <p14:creationId xmlns:p14="http://schemas.microsoft.com/office/powerpoint/2010/main" val="2955417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Communications Media: Twisted-Pair Wire</a:t>
            </a:r>
            <a:endParaRPr lang="en-US" dirty="0"/>
          </a:p>
        </p:txBody>
      </p:sp>
      <p:pic>
        <p:nvPicPr>
          <p:cNvPr id="7"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2047875" y="1876425"/>
            <a:ext cx="49720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14</a:t>
            </a:fld>
            <a:endParaRPr lang="en-US" dirty="0"/>
          </a:p>
        </p:txBody>
      </p:sp>
      <p:sp>
        <p:nvSpPr>
          <p:cNvPr id="3" name="Rounded Rectangle 2"/>
          <p:cNvSpPr/>
          <p:nvPr/>
        </p:nvSpPr>
        <p:spPr>
          <a:xfrm rot="20079427">
            <a:off x="5400674" y="4335458"/>
            <a:ext cx="32385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Purpose of twisting:</a:t>
            </a:r>
            <a:endParaRPr lang="en-US" sz="2800" b="1" dirty="0"/>
          </a:p>
        </p:txBody>
      </p:sp>
    </p:spTree>
    <p:extLst>
      <p:ext uri="{BB962C8B-B14F-4D97-AF65-F5344CB8AC3E}">
        <p14:creationId xmlns:p14="http://schemas.microsoft.com/office/powerpoint/2010/main" val="180630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Communications Media: Coaxial Cable</a:t>
            </a:r>
            <a:endParaRPr lang="en-US" dirty="0"/>
          </a:p>
        </p:txBody>
      </p:sp>
      <p:pic>
        <p:nvPicPr>
          <p:cNvPr id="7" name="Picture 3"/>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609600" y="2040841"/>
            <a:ext cx="8153400" cy="369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15</a:t>
            </a:fld>
            <a:endParaRPr lang="en-US" dirty="0"/>
          </a:p>
        </p:txBody>
      </p:sp>
    </p:spTree>
    <p:extLst>
      <p:ext uri="{BB962C8B-B14F-4D97-AF65-F5344CB8AC3E}">
        <p14:creationId xmlns:p14="http://schemas.microsoft.com/office/powerpoint/2010/main" val="3180154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Communications Media: Fiber Optics</a:t>
            </a:r>
            <a:endParaRPr lang="en-US" dirty="0"/>
          </a:p>
        </p:txBody>
      </p:sp>
      <p:pic>
        <p:nvPicPr>
          <p:cNvPr id="7" name="Picture 4"/>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457200" y="1661882"/>
            <a:ext cx="8153400" cy="444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16</a:t>
            </a:fld>
            <a:endParaRPr lang="en-US" dirty="0"/>
          </a:p>
        </p:txBody>
      </p:sp>
    </p:spTree>
    <p:extLst>
      <p:ext uri="{BB962C8B-B14F-4D97-AF65-F5344CB8AC3E}">
        <p14:creationId xmlns:p14="http://schemas.microsoft.com/office/powerpoint/2010/main" val="253070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7500" lnSpcReduction="20000"/>
          </a:bodyPr>
          <a:lstStyle/>
          <a:p>
            <a:r>
              <a:rPr lang="en-US" dirty="0" smtClean="0"/>
              <a:t>Table 4.1: </a:t>
            </a:r>
            <a:r>
              <a:rPr lang="en-US" dirty="0" smtClean="0">
                <a:solidFill>
                  <a:srgbClr val="FF0000"/>
                </a:solidFill>
              </a:rPr>
              <a:t>Advantages and Disadvantages </a:t>
            </a:r>
            <a:r>
              <a:rPr lang="en-US" dirty="0" smtClean="0"/>
              <a:t>of Wireline Communications Channels</a:t>
            </a:r>
            <a:endParaRPr lang="en-US" dirty="0"/>
          </a:p>
        </p:txBody>
      </p:sp>
      <p:pic>
        <p:nvPicPr>
          <p:cNvPr id="1945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tretch>
            <a:fillRect/>
          </a:stretch>
        </p:blipFill>
        <p:spPr bwMode="auto">
          <a:xfrm>
            <a:off x="235924" y="1205345"/>
            <a:ext cx="8479971" cy="559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Tree>
    <p:extLst>
      <p:ext uri="{BB962C8B-B14F-4D97-AF65-F5344CB8AC3E}">
        <p14:creationId xmlns:p14="http://schemas.microsoft.com/office/powerpoint/2010/main" val="194152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Network Protocols</a:t>
            </a:r>
            <a:endParaRPr lang="en-US" dirty="0"/>
          </a:p>
        </p:txBody>
      </p:sp>
      <p:sp>
        <p:nvSpPr>
          <p:cNvPr id="3" name="Content Placeholder 2"/>
          <p:cNvSpPr>
            <a:spLocks noGrp="1"/>
          </p:cNvSpPr>
          <p:nvPr>
            <p:ph sz="quarter" idx="15"/>
          </p:nvPr>
        </p:nvSpPr>
        <p:spPr>
          <a:xfrm>
            <a:off x="381000" y="1464212"/>
            <a:ext cx="8763000" cy="4995437"/>
          </a:xfrm>
        </p:spPr>
        <p:txBody>
          <a:bodyPr>
            <a:normAutofit lnSpcReduction="10000"/>
          </a:bodyPr>
          <a:lstStyle/>
          <a:p>
            <a:r>
              <a:rPr lang="en-US" dirty="0" smtClean="0">
                <a:solidFill>
                  <a:srgbClr val="C00000"/>
                </a:solidFill>
              </a:rPr>
              <a:t>A common set of rules and procedures</a:t>
            </a:r>
          </a:p>
          <a:p>
            <a:pPr lvl="1"/>
            <a:r>
              <a:rPr lang="en-US" dirty="0" smtClean="0">
                <a:solidFill>
                  <a:srgbClr val="C00000"/>
                </a:solidFill>
              </a:rPr>
              <a:t>Defines _____ (things)</a:t>
            </a:r>
          </a:p>
          <a:p>
            <a:pPr lvl="1"/>
            <a:r>
              <a:rPr lang="en-US" dirty="0" smtClean="0">
                <a:solidFill>
                  <a:srgbClr val="C00000"/>
                </a:solidFill>
              </a:rPr>
              <a:t>Specifies _________ (ways)</a:t>
            </a:r>
          </a:p>
          <a:p>
            <a:pPr lvl="1"/>
            <a:r>
              <a:rPr lang="en-US" dirty="0" smtClean="0">
                <a:solidFill>
                  <a:srgbClr val="C00000"/>
                </a:solidFill>
              </a:rPr>
              <a:t>Handles _______________ (situations)</a:t>
            </a:r>
          </a:p>
          <a:p>
            <a:pPr lvl="1"/>
            <a:r>
              <a:rPr lang="en-US" dirty="0" smtClean="0">
                <a:solidFill>
                  <a:srgbClr val="C00000"/>
                </a:solidFill>
              </a:rPr>
              <a:t>Facilitates and assures _________ (</a:t>
            </a:r>
            <a:r>
              <a:rPr lang="en-US" dirty="0" err="1" smtClean="0">
                <a:solidFill>
                  <a:srgbClr val="C00000"/>
                </a:solidFill>
              </a:rPr>
              <a:t>obj</a:t>
            </a:r>
            <a:r>
              <a:rPr lang="en-US" dirty="0" smtClean="0">
                <a:solidFill>
                  <a:srgbClr val="C00000"/>
                </a:solidFill>
              </a:rPr>
              <a:t>)</a:t>
            </a:r>
          </a:p>
          <a:p>
            <a:r>
              <a:rPr lang="en-US" dirty="0" smtClean="0"/>
              <a:t>Ethernet (CSMA/CD)</a:t>
            </a:r>
          </a:p>
          <a:p>
            <a:r>
              <a:rPr lang="en-US" dirty="0" smtClean="0"/>
              <a:t>Transmission Control Protocol/    Internet Protocol (TCP/IP)</a:t>
            </a:r>
            <a:r>
              <a:rPr lang="en-US" dirty="0">
                <a:solidFill>
                  <a:srgbClr val="0000FF"/>
                </a:solidFill>
              </a:rPr>
              <a:t> </a:t>
            </a:r>
            <a:r>
              <a:rPr lang="en-US" dirty="0" smtClean="0">
                <a:solidFill>
                  <a:srgbClr val="0000FF"/>
                </a:solidFill>
              </a:rPr>
              <a:t>         </a:t>
            </a:r>
            <a:r>
              <a:rPr lang="en-US" dirty="0" smtClean="0">
                <a:latin typeface="Arial Narrow" panose="020B0606020202030204" pitchFamily="34" charset="0"/>
              </a:rPr>
              <a:t>Example</a:t>
            </a:r>
            <a:endParaRPr lang="en-US" dirty="0" smtClean="0">
              <a:solidFill>
                <a:srgbClr val="0000FF"/>
              </a:solidFill>
            </a:endParaRPr>
          </a:p>
          <a:p>
            <a:pPr lvl="1"/>
            <a:r>
              <a:rPr lang="en-US" dirty="0" smtClean="0">
                <a:solidFill>
                  <a:srgbClr val="0000FF"/>
                </a:solidFill>
              </a:rPr>
              <a:t>HTTP </a:t>
            </a:r>
            <a:r>
              <a:rPr lang="en-US" dirty="0">
                <a:solidFill>
                  <a:srgbClr val="0000FF"/>
                </a:solidFill>
              </a:rPr>
              <a:t>– web, SMTP - mail, FTP – file transfer (posting)</a:t>
            </a:r>
          </a:p>
          <a:p>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18</a:t>
            </a:fld>
            <a:endParaRPr lang="en-US" dirty="0"/>
          </a:p>
        </p:txBody>
      </p:sp>
      <p:sp>
        <p:nvSpPr>
          <p:cNvPr id="5" name="Right Brace 4"/>
          <p:cNvSpPr/>
          <p:nvPr/>
        </p:nvSpPr>
        <p:spPr>
          <a:xfrm>
            <a:off x="7162800" y="3962400"/>
            <a:ext cx="381000" cy="2057400"/>
          </a:xfrm>
          <a:prstGeom prst="righ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1746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Transmission Control Protocol / Internet Protocol</a:t>
            </a:r>
            <a:endParaRPr lang="en-US" dirty="0"/>
          </a:p>
        </p:txBody>
      </p:sp>
      <p:sp>
        <p:nvSpPr>
          <p:cNvPr id="5" name="Content Placeholder 4"/>
          <p:cNvSpPr>
            <a:spLocks noGrp="1"/>
          </p:cNvSpPr>
          <p:nvPr>
            <p:ph sz="quarter" idx="15"/>
          </p:nvPr>
        </p:nvSpPr>
        <p:spPr/>
        <p:txBody>
          <a:bodyPr/>
          <a:lstStyle/>
          <a:p>
            <a:r>
              <a:rPr lang="en-US" dirty="0" smtClean="0"/>
              <a:t>Three Basic Functions of TCP </a:t>
            </a:r>
            <a:r>
              <a:rPr lang="en-US" dirty="0" smtClean="0">
                <a:sym typeface="Wingdings" panose="05000000000000000000" pitchFamily="2" charset="2"/>
              </a:rPr>
              <a:t>  </a:t>
            </a:r>
            <a:endParaRPr lang="en-US" dirty="0" smtClean="0"/>
          </a:p>
          <a:p>
            <a:r>
              <a:rPr lang="en-US" dirty="0" smtClean="0"/>
              <a:t>Packets &amp; Packet Switching</a:t>
            </a:r>
          </a:p>
          <a:p>
            <a:r>
              <a:rPr lang="en-US" sz="2400" dirty="0" smtClean="0"/>
              <a:t>Four Layers of the TCP/IP Reference Model (optional)</a:t>
            </a:r>
            <a:endParaRPr lang="en-US" sz="2400"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19</a:t>
            </a:fld>
            <a:endParaRPr lang="en-US" dirty="0"/>
          </a:p>
        </p:txBody>
      </p:sp>
    </p:spTree>
    <p:extLst>
      <p:ext uri="{BB962C8B-B14F-4D97-AF65-F5344CB8AC3E}">
        <p14:creationId xmlns:p14="http://schemas.microsoft.com/office/powerpoint/2010/main" val="91039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What Is a Computer Network?</a:t>
            </a:r>
          </a:p>
          <a:p>
            <a:r>
              <a:rPr lang="en-US" dirty="0"/>
              <a:t>Network Fundamentals</a:t>
            </a:r>
          </a:p>
          <a:p>
            <a:r>
              <a:rPr lang="en-US" dirty="0"/>
              <a:t>The Internet and the World Wide Web</a:t>
            </a:r>
          </a:p>
          <a:p>
            <a:r>
              <a:rPr lang="en-US" dirty="0"/>
              <a:t>Network Applications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140074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Three Basic Functions of the TCP</a:t>
            </a:r>
            <a:endParaRPr lang="en-US" dirty="0"/>
          </a:p>
        </p:txBody>
      </p:sp>
      <p:sp>
        <p:nvSpPr>
          <p:cNvPr id="5" name="Content Placeholder 4"/>
          <p:cNvSpPr>
            <a:spLocks noGrp="1"/>
          </p:cNvSpPr>
          <p:nvPr>
            <p:ph sz="quarter" idx="15"/>
          </p:nvPr>
        </p:nvSpPr>
        <p:spPr/>
        <p:txBody>
          <a:bodyPr/>
          <a:lstStyle/>
          <a:p>
            <a:pPr marL="514350" indent="-514350">
              <a:buFont typeface="+mj-lt"/>
              <a:buAutoNum type="arabicPeriod"/>
            </a:pPr>
            <a:r>
              <a:rPr lang="en-US" dirty="0"/>
              <a:t>Manages the movement of data packets between computers by </a:t>
            </a:r>
            <a:r>
              <a:rPr lang="en-US" dirty="0">
                <a:solidFill>
                  <a:srgbClr val="C00000"/>
                </a:solidFill>
              </a:rPr>
              <a:t>establishing a connection </a:t>
            </a:r>
            <a:r>
              <a:rPr lang="en-US" dirty="0"/>
              <a:t>between the </a:t>
            </a:r>
            <a:r>
              <a:rPr lang="en-US" dirty="0" smtClean="0"/>
              <a:t>computers</a:t>
            </a:r>
          </a:p>
          <a:p>
            <a:pPr marL="914400" lvl="1" indent="-514350"/>
            <a:r>
              <a:rPr lang="en-US" dirty="0" smtClean="0"/>
              <a:t>“Three-way handshake”</a:t>
            </a:r>
            <a:endParaRPr lang="en-US" dirty="0"/>
          </a:p>
          <a:p>
            <a:pPr marL="514350" indent="-514350">
              <a:buFont typeface="+mj-lt"/>
              <a:buAutoNum type="arabicPeriod"/>
            </a:pPr>
            <a:r>
              <a:rPr lang="en-US" dirty="0">
                <a:solidFill>
                  <a:srgbClr val="C00000"/>
                </a:solidFill>
              </a:rPr>
              <a:t>Sequences</a:t>
            </a:r>
            <a:r>
              <a:rPr lang="en-US" dirty="0"/>
              <a:t> the transfer of packets</a:t>
            </a:r>
          </a:p>
          <a:p>
            <a:pPr marL="514350" indent="-514350">
              <a:buFont typeface="+mj-lt"/>
              <a:buAutoNum type="arabicPeriod"/>
            </a:pPr>
            <a:r>
              <a:rPr lang="en-US" dirty="0">
                <a:solidFill>
                  <a:srgbClr val="C00000"/>
                </a:solidFill>
              </a:rPr>
              <a:t>Acknowledges</a:t>
            </a:r>
            <a:r>
              <a:rPr lang="en-US" dirty="0"/>
              <a:t> the packets that have been </a:t>
            </a:r>
            <a:r>
              <a:rPr lang="en-US" dirty="0" smtClean="0"/>
              <a:t>transmitted</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Tree>
    <p:extLst>
      <p:ext uri="{BB962C8B-B14F-4D97-AF65-F5344CB8AC3E}">
        <p14:creationId xmlns:p14="http://schemas.microsoft.com/office/powerpoint/2010/main" val="73942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Figure 4.8: Packet Switching</a:t>
            </a:r>
            <a:endParaRPr lang="en-US" dirty="0"/>
          </a:p>
        </p:txBody>
      </p:sp>
      <p:pic>
        <p:nvPicPr>
          <p:cNvPr id="2253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62508" y="2438400"/>
            <a:ext cx="9206508" cy="342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713979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Four Layers of the TCP/IP Reference </a:t>
            </a:r>
            <a:r>
              <a:rPr lang="en-US" dirty="0" smtClean="0"/>
              <a:t>Model </a:t>
            </a:r>
            <a:r>
              <a:rPr lang="en-US" dirty="0" smtClean="0">
                <a:solidFill>
                  <a:srgbClr val="C00000"/>
                </a:solidFill>
              </a:rPr>
              <a:t>(Optional)</a:t>
            </a:r>
            <a:endParaRPr lang="en-US" dirty="0">
              <a:solidFill>
                <a:srgbClr val="C00000"/>
              </a:solidFill>
            </a:endParaRPr>
          </a:p>
        </p:txBody>
      </p:sp>
      <p:sp>
        <p:nvSpPr>
          <p:cNvPr id="3" name="Content Placeholder 2"/>
          <p:cNvSpPr>
            <a:spLocks noGrp="1"/>
          </p:cNvSpPr>
          <p:nvPr>
            <p:ph sz="quarter" idx="15"/>
          </p:nvPr>
        </p:nvSpPr>
        <p:spPr/>
        <p:txBody>
          <a:bodyPr>
            <a:normAutofit/>
          </a:bodyPr>
          <a:lstStyle/>
          <a:p>
            <a:pPr marL="514350" indent="-514350">
              <a:buFont typeface="+mj-lt"/>
              <a:buAutoNum type="arabicPeriod"/>
            </a:pPr>
            <a:r>
              <a:rPr lang="en-US" dirty="0"/>
              <a:t>Application </a:t>
            </a:r>
            <a:r>
              <a:rPr lang="en-US" dirty="0" smtClean="0"/>
              <a:t>Layer</a:t>
            </a:r>
          </a:p>
          <a:p>
            <a:pPr marL="914400" lvl="1" indent="-514350"/>
            <a:r>
              <a:rPr lang="en-US" dirty="0" smtClean="0"/>
              <a:t>Example: HTTP</a:t>
            </a:r>
          </a:p>
          <a:p>
            <a:pPr marL="514350" indent="-514350">
              <a:buFont typeface="+mj-lt"/>
              <a:buAutoNum type="arabicPeriod"/>
            </a:pPr>
            <a:r>
              <a:rPr lang="en-US" dirty="0" smtClean="0"/>
              <a:t>Transport Layer</a:t>
            </a:r>
          </a:p>
          <a:p>
            <a:pPr marL="914400" lvl="1" indent="-514350"/>
            <a:r>
              <a:rPr lang="en-US" dirty="0" smtClean="0"/>
              <a:t>“Three-way handshake” here</a:t>
            </a:r>
          </a:p>
          <a:p>
            <a:pPr marL="514350" indent="-514350">
              <a:buFont typeface="+mj-lt"/>
              <a:buAutoNum type="arabicPeriod"/>
            </a:pPr>
            <a:r>
              <a:rPr lang="en-US" dirty="0" smtClean="0"/>
              <a:t>Internet Layer</a:t>
            </a:r>
          </a:p>
          <a:p>
            <a:pPr marL="914400" lvl="1" indent="-514350"/>
            <a:r>
              <a:rPr lang="en-US" dirty="0" smtClean="0"/>
              <a:t>IP address here: 130.166.238.195</a:t>
            </a:r>
          </a:p>
          <a:p>
            <a:pPr marL="514350" indent="-514350">
              <a:buFont typeface="+mj-lt"/>
              <a:buAutoNum type="arabicPeriod"/>
            </a:pPr>
            <a:r>
              <a:rPr lang="en-US" dirty="0" smtClean="0"/>
              <a:t>Network </a:t>
            </a:r>
            <a:r>
              <a:rPr lang="en-US" dirty="0"/>
              <a:t>Interface </a:t>
            </a:r>
            <a:r>
              <a:rPr lang="en-US" dirty="0" smtClean="0"/>
              <a:t>Layer</a:t>
            </a:r>
          </a:p>
          <a:p>
            <a:pPr marL="914400" lvl="1" indent="-514350"/>
            <a:r>
              <a:rPr lang="en-US" dirty="0" smtClean="0"/>
              <a:t>Ethernet address here: </a:t>
            </a:r>
          </a:p>
          <a:p>
            <a:pPr marL="914400" lvl="1" indent="-514350"/>
            <a:endParaRPr lang="en-US" dirty="0" smtClean="0"/>
          </a:p>
        </p:txBody>
      </p:sp>
      <p:sp>
        <p:nvSpPr>
          <p:cNvPr id="4" name="Slide Number Placeholder 3"/>
          <p:cNvSpPr>
            <a:spLocks noGrp="1"/>
          </p:cNvSpPr>
          <p:nvPr>
            <p:ph type="sldNum" sz="quarter" idx="12"/>
          </p:nvPr>
        </p:nvSpPr>
        <p:spPr/>
        <p:txBody>
          <a:bodyPr/>
          <a:lstStyle/>
          <a:p>
            <a:fld id="{AC392DC9-9688-4E44-A90B-C333AD8FEA09}"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381000" y="5730875"/>
            <a:ext cx="8659906" cy="304800"/>
          </a:xfrm>
          <a:prstGeom prst="rect">
            <a:avLst/>
          </a:prstGeom>
        </p:spPr>
      </p:pic>
    </p:spTree>
    <p:extLst>
      <p:ext uri="{BB962C8B-B14F-4D97-AF65-F5344CB8AC3E}">
        <p14:creationId xmlns:p14="http://schemas.microsoft.com/office/powerpoint/2010/main" val="31375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Figure 4.7: The Four Layers of TCP/IP Reference Model </a:t>
            </a:r>
            <a:r>
              <a:rPr lang="en-US" dirty="0" smtClean="0">
                <a:solidFill>
                  <a:srgbClr val="C00000"/>
                </a:solidFill>
              </a:rPr>
              <a:t>(Optional)</a:t>
            </a:r>
            <a:endParaRPr lang="en-US" dirty="0">
              <a:solidFill>
                <a:srgbClr val="C00000"/>
              </a:solidFill>
            </a:endParaRPr>
          </a:p>
        </p:txBody>
      </p:sp>
      <p:pic>
        <p:nvPicPr>
          <p:cNvPr id="2150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2032190"/>
            <a:ext cx="8153400" cy="439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Tree>
    <p:extLst>
      <p:ext uri="{BB962C8B-B14F-4D97-AF65-F5344CB8AC3E}">
        <p14:creationId xmlns:p14="http://schemas.microsoft.com/office/powerpoint/2010/main" val="86156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Types of Network Processing</a:t>
            </a:r>
            <a:endParaRPr lang="en-US" dirty="0"/>
          </a:p>
        </p:txBody>
      </p:sp>
      <p:sp>
        <p:nvSpPr>
          <p:cNvPr id="3" name="Content Placeholder 2"/>
          <p:cNvSpPr>
            <a:spLocks noGrp="1"/>
          </p:cNvSpPr>
          <p:nvPr>
            <p:ph sz="quarter" idx="15"/>
          </p:nvPr>
        </p:nvSpPr>
        <p:spPr/>
        <p:txBody>
          <a:bodyPr/>
          <a:lstStyle/>
          <a:p>
            <a:pPr marL="0" indent="0">
              <a:buNone/>
            </a:pPr>
            <a:r>
              <a:rPr lang="en-US" dirty="0" smtClean="0"/>
              <a:t>Distributed Processing</a:t>
            </a:r>
          </a:p>
          <a:p>
            <a:r>
              <a:rPr lang="en-US" dirty="0" smtClean="0"/>
              <a:t>Client/Server Computing</a:t>
            </a:r>
          </a:p>
          <a:p>
            <a:r>
              <a:rPr lang="en-US" dirty="0" smtClean="0"/>
              <a:t>Peer-to-Peer Processing</a:t>
            </a:r>
          </a:p>
          <a:p>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24</a:t>
            </a:fld>
            <a:endParaRPr lang="en-US" dirty="0"/>
          </a:p>
        </p:txBody>
      </p:sp>
    </p:spTree>
    <p:extLst>
      <p:ext uri="{BB962C8B-B14F-4D97-AF65-F5344CB8AC3E}">
        <p14:creationId xmlns:p14="http://schemas.microsoft.com/office/powerpoint/2010/main" val="3044444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The Internet and the World Wide Web</a:t>
            </a:r>
            <a:endParaRPr lang="en-US" dirty="0"/>
          </a:p>
        </p:txBody>
      </p:sp>
      <p:sp>
        <p:nvSpPr>
          <p:cNvPr id="5" name="Text Placeholder 4"/>
          <p:cNvSpPr>
            <a:spLocks noGrp="1"/>
          </p:cNvSpPr>
          <p:nvPr>
            <p:ph type="body" sz="quarter" idx="14"/>
          </p:nvPr>
        </p:nvSpPr>
        <p:spPr/>
        <p:txBody>
          <a:bodyPr/>
          <a:lstStyle/>
          <a:p>
            <a:r>
              <a:rPr lang="en-US" dirty="0" smtClean="0"/>
              <a:t>4.3</a:t>
            </a:r>
            <a:endParaRPr lang="en-US" dirty="0"/>
          </a:p>
        </p:txBody>
      </p:sp>
      <p:sp>
        <p:nvSpPr>
          <p:cNvPr id="6" name="Content Placeholder 5"/>
          <p:cNvSpPr>
            <a:spLocks noGrp="1"/>
          </p:cNvSpPr>
          <p:nvPr>
            <p:ph sz="quarter" idx="15"/>
          </p:nvPr>
        </p:nvSpPr>
        <p:spPr/>
        <p:txBody>
          <a:bodyPr/>
          <a:lstStyle/>
          <a:p>
            <a:r>
              <a:rPr lang="en-US" dirty="0" smtClean="0"/>
              <a:t>Internet versus WWW</a:t>
            </a:r>
          </a:p>
          <a:p>
            <a:pPr lvl="1"/>
            <a:r>
              <a:rPr lang="en-US" dirty="0"/>
              <a:t>An application on the Internet</a:t>
            </a:r>
            <a:r>
              <a:rPr lang="en-US" dirty="0" smtClean="0"/>
              <a:t>:</a:t>
            </a:r>
          </a:p>
          <a:p>
            <a:r>
              <a:rPr lang="en-US" dirty="0" smtClean="0"/>
              <a:t>Accessing the Internet</a:t>
            </a:r>
          </a:p>
          <a:p>
            <a:r>
              <a:rPr lang="en-US" dirty="0" smtClean="0"/>
              <a:t>The Future of the Internet</a:t>
            </a:r>
          </a:p>
          <a:p>
            <a:r>
              <a:rPr lang="en-US" dirty="0" smtClean="0"/>
              <a:t>The World Wide Web</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25</a:t>
            </a:fld>
            <a:endParaRPr lang="en-US" dirty="0"/>
          </a:p>
        </p:txBody>
      </p:sp>
    </p:spTree>
    <p:extLst>
      <p:ext uri="{BB962C8B-B14F-4D97-AF65-F5344CB8AC3E}">
        <p14:creationId xmlns:p14="http://schemas.microsoft.com/office/powerpoint/2010/main" val="4243037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4.9: Internet (backbone in white)</a:t>
            </a:r>
            <a:endParaRPr lang="en-US" dirty="0"/>
          </a:p>
        </p:txBody>
      </p:sp>
      <p:pic>
        <p:nvPicPr>
          <p:cNvPr id="2355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tretch>
            <a:fillRect/>
          </a:stretch>
        </p:blipFill>
        <p:spPr bwMode="auto">
          <a:xfrm>
            <a:off x="294587" y="1994573"/>
            <a:ext cx="8580635" cy="486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26</a:t>
            </a:fld>
            <a:endParaRPr lang="en-US" dirty="0"/>
          </a:p>
        </p:txBody>
      </p:sp>
      <p:sp>
        <p:nvSpPr>
          <p:cNvPr id="3" name="Rectangle 2"/>
          <p:cNvSpPr/>
          <p:nvPr/>
        </p:nvSpPr>
        <p:spPr>
          <a:xfrm>
            <a:off x="294587" y="1348242"/>
            <a:ext cx="7620000" cy="646331"/>
          </a:xfrm>
          <a:prstGeom prst="rect">
            <a:avLst/>
          </a:prstGeom>
        </p:spPr>
        <p:txBody>
          <a:bodyPr wrap="square">
            <a:spAutoFit/>
          </a:bodyPr>
          <a:lstStyle/>
          <a:p>
            <a:pPr fontAlgn="base"/>
            <a:r>
              <a:rPr lang="en-US" sz="3600" b="1" dirty="0">
                <a:solidFill>
                  <a:srgbClr val="C00000"/>
                </a:solidFill>
                <a:latin typeface="Balto"/>
                <a:hlinkClick r:id="rId3"/>
              </a:rPr>
              <a:t>40 maps </a:t>
            </a:r>
            <a:r>
              <a:rPr lang="en-US" sz="3600" b="1" dirty="0" smtClean="0">
                <a:solidFill>
                  <a:srgbClr val="C00000"/>
                </a:solidFill>
                <a:latin typeface="Balto"/>
              </a:rPr>
              <a:t>that explain </a:t>
            </a:r>
            <a:r>
              <a:rPr lang="en-US" sz="3600" b="1" dirty="0">
                <a:solidFill>
                  <a:srgbClr val="C00000"/>
                </a:solidFill>
                <a:latin typeface="Balto"/>
              </a:rPr>
              <a:t>the internet</a:t>
            </a:r>
            <a:endParaRPr lang="en-US" sz="3600" b="1" i="0" dirty="0">
              <a:solidFill>
                <a:srgbClr val="C00000"/>
              </a:solidFill>
              <a:effectLst/>
              <a:latin typeface="Balto"/>
            </a:endParaRPr>
          </a:p>
        </p:txBody>
      </p:sp>
    </p:spTree>
    <p:extLst>
      <p:ext uri="{BB962C8B-B14F-4D97-AF65-F5344CB8AC3E}">
        <p14:creationId xmlns:p14="http://schemas.microsoft.com/office/powerpoint/2010/main" val="117479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5344680" y="4648200"/>
            <a:ext cx="3265919" cy="1807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Diagram 32"/>
          <p:cNvGraphicFramePr/>
          <p:nvPr>
            <p:extLst>
              <p:ext uri="{D42A27DB-BD31-4B8C-83A1-F6EECF244321}">
                <p14:modId xmlns:p14="http://schemas.microsoft.com/office/powerpoint/2010/main" val="1951075252"/>
              </p:ext>
            </p:extLst>
          </p:nvPr>
        </p:nvGraphicFramePr>
        <p:xfrm>
          <a:off x="5695949" y="4579474"/>
          <a:ext cx="2590800" cy="166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4"/>
          <p:cNvSpPr>
            <a:spLocks noGrp="1"/>
          </p:cNvSpPr>
          <p:nvPr>
            <p:ph type="subTitle" idx="1"/>
          </p:nvPr>
        </p:nvSpPr>
        <p:spPr/>
        <p:txBody>
          <a:bodyPr/>
          <a:lstStyle/>
          <a:p>
            <a:r>
              <a:rPr lang="en-US" dirty="0" smtClean="0"/>
              <a:t>The World Wide Web (WWW)</a:t>
            </a:r>
            <a:endParaRPr lang="en-US" dirty="0"/>
          </a:p>
        </p:txBody>
      </p:sp>
      <p:sp>
        <p:nvSpPr>
          <p:cNvPr id="6" name="Content Placeholder 5"/>
          <p:cNvSpPr>
            <a:spLocks noGrp="1"/>
          </p:cNvSpPr>
          <p:nvPr>
            <p:ph sz="quarter" idx="15"/>
          </p:nvPr>
        </p:nvSpPr>
        <p:spPr>
          <a:xfrm>
            <a:off x="380999" y="1521072"/>
            <a:ext cx="8229600" cy="4828639"/>
          </a:xfrm>
        </p:spPr>
        <p:txBody>
          <a:bodyPr/>
          <a:lstStyle/>
          <a:p>
            <a:r>
              <a:rPr lang="en-US" dirty="0" smtClean="0"/>
              <a:t>World Wide Web</a:t>
            </a:r>
          </a:p>
          <a:p>
            <a:r>
              <a:rPr lang="en-US" dirty="0" smtClean="0"/>
              <a:t>Internet</a:t>
            </a:r>
          </a:p>
          <a:p>
            <a:r>
              <a:rPr lang="en-US" dirty="0">
                <a:solidFill>
                  <a:srgbClr val="00B050"/>
                </a:solidFill>
              </a:rPr>
              <a:t>Intra</a:t>
            </a:r>
            <a:r>
              <a:rPr lang="en-US" dirty="0" smtClean="0"/>
              <a:t>net</a:t>
            </a:r>
          </a:p>
          <a:p>
            <a:r>
              <a:rPr lang="en-US" dirty="0" smtClean="0">
                <a:solidFill>
                  <a:srgbClr val="FF0000"/>
                </a:solidFill>
              </a:rPr>
              <a:t>Extra</a:t>
            </a:r>
            <a:r>
              <a:rPr lang="en-US" dirty="0" smtClean="0"/>
              <a:t>net</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27</a:t>
            </a:fld>
            <a:endParaRPr lang="en-US" dirty="0"/>
          </a:p>
        </p:txBody>
      </p:sp>
      <p:sp>
        <p:nvSpPr>
          <p:cNvPr id="3" name="Rectangle 2"/>
          <p:cNvSpPr/>
          <p:nvPr/>
        </p:nvSpPr>
        <p:spPr>
          <a:xfrm>
            <a:off x="3581400" y="3124200"/>
            <a:ext cx="4191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Internet</a:t>
            </a:r>
            <a:endParaRPr lang="en-US" sz="3200" b="1" dirty="0"/>
          </a:p>
        </p:txBody>
      </p:sp>
      <p:sp>
        <p:nvSpPr>
          <p:cNvPr id="4" name="Rectangle 3"/>
          <p:cNvSpPr/>
          <p:nvPr/>
        </p:nvSpPr>
        <p:spPr>
          <a:xfrm>
            <a:off x="3581400" y="2743200"/>
            <a:ext cx="762000" cy="38100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FTP</a:t>
            </a:r>
            <a:endParaRPr lang="en-US" b="1" dirty="0">
              <a:solidFill>
                <a:srgbClr val="FF0000"/>
              </a:solidFill>
            </a:endParaRPr>
          </a:p>
        </p:txBody>
      </p:sp>
      <p:sp>
        <p:nvSpPr>
          <p:cNvPr id="7" name="Rectangle 6"/>
          <p:cNvSpPr/>
          <p:nvPr/>
        </p:nvSpPr>
        <p:spPr>
          <a:xfrm>
            <a:off x="4374572" y="2743200"/>
            <a:ext cx="1028701"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33CC"/>
                </a:solidFill>
              </a:rPr>
              <a:t>Telnet</a:t>
            </a:r>
            <a:endParaRPr lang="en-US" sz="2000" b="1" dirty="0">
              <a:solidFill>
                <a:srgbClr val="0033CC"/>
              </a:solidFill>
            </a:endParaRPr>
          </a:p>
        </p:txBody>
      </p:sp>
      <p:sp>
        <p:nvSpPr>
          <p:cNvPr id="8" name="Rectangle 7"/>
          <p:cNvSpPr/>
          <p:nvPr/>
        </p:nvSpPr>
        <p:spPr>
          <a:xfrm>
            <a:off x="5410200" y="2741922"/>
            <a:ext cx="841664"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Email</a:t>
            </a:r>
            <a:r>
              <a:rPr lang="en-US" dirty="0" smtClean="0"/>
              <a:t> </a:t>
            </a:r>
            <a:endParaRPr lang="en-US" dirty="0"/>
          </a:p>
        </p:txBody>
      </p:sp>
      <p:sp>
        <p:nvSpPr>
          <p:cNvPr id="9" name="Rectangle 8"/>
          <p:cNvSpPr/>
          <p:nvPr/>
        </p:nvSpPr>
        <p:spPr>
          <a:xfrm>
            <a:off x="6241473" y="2744108"/>
            <a:ext cx="762000" cy="381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latin typeface="Arial Narrow" panose="020B0606020202030204" pitchFamily="34" charset="0"/>
              </a:rPr>
              <a:t>WWW</a:t>
            </a:r>
            <a:endParaRPr lang="en-US" sz="1900" b="1" dirty="0">
              <a:latin typeface="Arial Narrow" panose="020B0606020202030204" pitchFamily="34" charset="0"/>
            </a:endParaRPr>
          </a:p>
        </p:txBody>
      </p:sp>
      <p:sp>
        <p:nvSpPr>
          <p:cNvPr id="10" name="Rectangle 9"/>
          <p:cNvSpPr/>
          <p:nvPr/>
        </p:nvSpPr>
        <p:spPr>
          <a:xfrm>
            <a:off x="7010400" y="2741922"/>
            <a:ext cx="762000" cy="381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0" y="4242592"/>
            <a:ext cx="3016408" cy="23685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287937930"/>
              </p:ext>
            </p:extLst>
          </p:nvPr>
        </p:nvGraphicFramePr>
        <p:xfrm>
          <a:off x="1066800" y="4545237"/>
          <a:ext cx="2590800" cy="1660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8" name="Picture 17"/>
          <p:cNvPicPr>
            <a:picLocks noChangeAspect="1"/>
          </p:cNvPicPr>
          <p:nvPr/>
        </p:nvPicPr>
        <p:blipFill>
          <a:blip r:embed="rId13"/>
          <a:stretch>
            <a:fillRect/>
          </a:stretch>
        </p:blipFill>
        <p:spPr>
          <a:xfrm>
            <a:off x="2119312" y="4648200"/>
            <a:ext cx="485775" cy="464024"/>
          </a:xfrm>
          <a:prstGeom prst="rect">
            <a:avLst/>
          </a:prstGeom>
        </p:spPr>
      </p:pic>
      <p:pic>
        <p:nvPicPr>
          <p:cNvPr id="19" name="Picture 18"/>
          <p:cNvPicPr>
            <a:picLocks noChangeAspect="1"/>
          </p:cNvPicPr>
          <p:nvPr/>
        </p:nvPicPr>
        <p:blipFill>
          <a:blip r:embed="rId13"/>
          <a:stretch>
            <a:fillRect/>
          </a:stretch>
        </p:blipFill>
        <p:spPr>
          <a:xfrm>
            <a:off x="1484807" y="5211048"/>
            <a:ext cx="485775" cy="464024"/>
          </a:xfrm>
          <a:prstGeom prst="rect">
            <a:avLst/>
          </a:prstGeom>
        </p:spPr>
      </p:pic>
      <p:pic>
        <p:nvPicPr>
          <p:cNvPr id="21" name="Picture 20"/>
          <p:cNvPicPr>
            <a:picLocks noChangeAspect="1"/>
          </p:cNvPicPr>
          <p:nvPr/>
        </p:nvPicPr>
        <p:blipFill>
          <a:blip r:embed="rId13"/>
          <a:stretch>
            <a:fillRect/>
          </a:stretch>
        </p:blipFill>
        <p:spPr>
          <a:xfrm>
            <a:off x="955679" y="5603659"/>
            <a:ext cx="485775" cy="464024"/>
          </a:xfrm>
          <a:prstGeom prst="rect">
            <a:avLst/>
          </a:prstGeom>
        </p:spPr>
      </p:pic>
      <p:pic>
        <p:nvPicPr>
          <p:cNvPr id="22" name="Picture 21"/>
          <p:cNvPicPr>
            <a:picLocks noChangeAspect="1"/>
          </p:cNvPicPr>
          <p:nvPr/>
        </p:nvPicPr>
        <p:blipFill>
          <a:blip r:embed="rId13"/>
          <a:stretch>
            <a:fillRect/>
          </a:stretch>
        </p:blipFill>
        <p:spPr>
          <a:xfrm>
            <a:off x="2753880" y="5706253"/>
            <a:ext cx="485775" cy="464024"/>
          </a:xfrm>
          <a:prstGeom prst="rect">
            <a:avLst/>
          </a:prstGeom>
        </p:spPr>
      </p:pic>
      <p:pic>
        <p:nvPicPr>
          <p:cNvPr id="24" name="Picture 23"/>
          <p:cNvPicPr>
            <a:picLocks noChangeAspect="1"/>
          </p:cNvPicPr>
          <p:nvPr/>
        </p:nvPicPr>
        <p:blipFill>
          <a:blip r:embed="rId13"/>
          <a:stretch>
            <a:fillRect/>
          </a:stretch>
        </p:blipFill>
        <p:spPr>
          <a:xfrm>
            <a:off x="1859461" y="5648296"/>
            <a:ext cx="485775" cy="464024"/>
          </a:xfrm>
          <a:prstGeom prst="rect">
            <a:avLst/>
          </a:prstGeom>
        </p:spPr>
      </p:pic>
      <p:pic>
        <p:nvPicPr>
          <p:cNvPr id="26" name="Picture 25"/>
          <p:cNvPicPr>
            <a:picLocks noChangeAspect="1"/>
          </p:cNvPicPr>
          <p:nvPr/>
        </p:nvPicPr>
        <p:blipFill>
          <a:blip r:embed="rId13"/>
          <a:stretch>
            <a:fillRect/>
          </a:stretch>
        </p:blipFill>
        <p:spPr>
          <a:xfrm>
            <a:off x="2767352" y="5204810"/>
            <a:ext cx="485775" cy="464024"/>
          </a:xfrm>
          <a:prstGeom prst="rect">
            <a:avLst/>
          </a:prstGeom>
        </p:spPr>
      </p:pic>
      <p:pic>
        <p:nvPicPr>
          <p:cNvPr id="27" name="Picture 26"/>
          <p:cNvPicPr>
            <a:picLocks noChangeAspect="1"/>
          </p:cNvPicPr>
          <p:nvPr/>
        </p:nvPicPr>
        <p:blipFill>
          <a:blip r:embed="rId13"/>
          <a:stretch>
            <a:fillRect/>
          </a:stretch>
        </p:blipFill>
        <p:spPr>
          <a:xfrm>
            <a:off x="6760585" y="4717696"/>
            <a:ext cx="485775" cy="464024"/>
          </a:xfrm>
          <a:prstGeom prst="rect">
            <a:avLst/>
          </a:prstGeom>
        </p:spPr>
      </p:pic>
      <p:pic>
        <p:nvPicPr>
          <p:cNvPr id="28" name="Picture 27"/>
          <p:cNvPicPr>
            <a:picLocks noChangeAspect="1"/>
          </p:cNvPicPr>
          <p:nvPr/>
        </p:nvPicPr>
        <p:blipFill>
          <a:blip r:embed="rId13"/>
          <a:stretch>
            <a:fillRect/>
          </a:stretch>
        </p:blipFill>
        <p:spPr>
          <a:xfrm>
            <a:off x="6126080" y="5280544"/>
            <a:ext cx="485775" cy="464024"/>
          </a:xfrm>
          <a:prstGeom prst="rect">
            <a:avLst/>
          </a:prstGeom>
        </p:spPr>
      </p:pic>
      <p:pic>
        <p:nvPicPr>
          <p:cNvPr id="29" name="Picture 28"/>
          <p:cNvPicPr>
            <a:picLocks noChangeAspect="1"/>
          </p:cNvPicPr>
          <p:nvPr/>
        </p:nvPicPr>
        <p:blipFill>
          <a:blip r:embed="rId13"/>
          <a:stretch>
            <a:fillRect/>
          </a:stretch>
        </p:blipFill>
        <p:spPr>
          <a:xfrm>
            <a:off x="5596952" y="5673155"/>
            <a:ext cx="485775" cy="464024"/>
          </a:xfrm>
          <a:prstGeom prst="rect">
            <a:avLst/>
          </a:prstGeom>
        </p:spPr>
      </p:pic>
      <p:pic>
        <p:nvPicPr>
          <p:cNvPr id="30" name="Picture 29"/>
          <p:cNvPicPr>
            <a:picLocks noChangeAspect="1"/>
          </p:cNvPicPr>
          <p:nvPr/>
        </p:nvPicPr>
        <p:blipFill>
          <a:blip r:embed="rId13"/>
          <a:stretch>
            <a:fillRect/>
          </a:stretch>
        </p:blipFill>
        <p:spPr>
          <a:xfrm>
            <a:off x="7395153" y="5775749"/>
            <a:ext cx="485775" cy="464024"/>
          </a:xfrm>
          <a:prstGeom prst="rect">
            <a:avLst/>
          </a:prstGeom>
        </p:spPr>
      </p:pic>
      <p:pic>
        <p:nvPicPr>
          <p:cNvPr id="31" name="Picture 30"/>
          <p:cNvPicPr>
            <a:picLocks noChangeAspect="1"/>
          </p:cNvPicPr>
          <p:nvPr/>
        </p:nvPicPr>
        <p:blipFill>
          <a:blip r:embed="rId13"/>
          <a:stretch>
            <a:fillRect/>
          </a:stretch>
        </p:blipFill>
        <p:spPr>
          <a:xfrm>
            <a:off x="6500734" y="5717792"/>
            <a:ext cx="485775" cy="464024"/>
          </a:xfrm>
          <a:prstGeom prst="rect">
            <a:avLst/>
          </a:prstGeom>
        </p:spPr>
      </p:pic>
      <p:pic>
        <p:nvPicPr>
          <p:cNvPr id="32" name="Picture 31"/>
          <p:cNvPicPr>
            <a:picLocks noChangeAspect="1"/>
          </p:cNvPicPr>
          <p:nvPr/>
        </p:nvPicPr>
        <p:blipFill>
          <a:blip r:embed="rId13"/>
          <a:stretch>
            <a:fillRect/>
          </a:stretch>
        </p:blipFill>
        <p:spPr>
          <a:xfrm>
            <a:off x="7408625" y="5274306"/>
            <a:ext cx="485775" cy="464024"/>
          </a:xfrm>
          <a:prstGeom prst="rect">
            <a:avLst/>
          </a:prstGeom>
        </p:spPr>
      </p:pic>
      <p:cxnSp>
        <p:nvCxnSpPr>
          <p:cNvPr id="14" name="Straight Connector 13"/>
          <p:cNvCxnSpPr>
            <a:endCxn id="29" idx="1"/>
          </p:cNvCxnSpPr>
          <p:nvPr/>
        </p:nvCxnSpPr>
        <p:spPr>
          <a:xfrm>
            <a:off x="3253127" y="5603659"/>
            <a:ext cx="2343825" cy="301508"/>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Accessing the Internet</a:t>
            </a:r>
            <a:endParaRPr lang="en-US" dirty="0"/>
          </a:p>
        </p:txBody>
      </p:sp>
      <p:sp>
        <p:nvSpPr>
          <p:cNvPr id="3" name="Content Placeholder 2"/>
          <p:cNvSpPr>
            <a:spLocks noGrp="1"/>
          </p:cNvSpPr>
          <p:nvPr>
            <p:ph sz="quarter" idx="15"/>
          </p:nvPr>
        </p:nvSpPr>
        <p:spPr/>
        <p:txBody>
          <a:bodyPr/>
          <a:lstStyle/>
          <a:p>
            <a:r>
              <a:rPr lang="en-US" dirty="0" smtClean="0"/>
              <a:t>Connecting via an Online Service</a:t>
            </a:r>
          </a:p>
          <a:p>
            <a:pPr lvl="1"/>
            <a:r>
              <a:rPr lang="en-US" dirty="0" smtClean="0">
                <a:solidFill>
                  <a:srgbClr val="C00000"/>
                </a:solidFill>
              </a:rPr>
              <a:t>ISP (Internet Service Provider) ; </a:t>
            </a:r>
          </a:p>
          <a:p>
            <a:pPr lvl="1"/>
            <a:r>
              <a:rPr lang="en-US" dirty="0" smtClean="0">
                <a:solidFill>
                  <a:srgbClr val="C00000"/>
                </a:solidFill>
              </a:rPr>
              <a:t>NAP (Network Access Point)</a:t>
            </a:r>
            <a:endParaRPr lang="en-US" dirty="0" smtClean="0">
              <a:solidFill>
                <a:srgbClr val="C00000"/>
              </a:solidFill>
            </a:endParaRPr>
          </a:p>
          <a:p>
            <a:r>
              <a:rPr lang="en-US" dirty="0" smtClean="0"/>
              <a:t>Connecting via Other Means</a:t>
            </a:r>
          </a:p>
          <a:p>
            <a:pPr lvl="1"/>
            <a:r>
              <a:rPr lang="en-US" dirty="0" smtClean="0"/>
              <a:t>Internet kiosks</a:t>
            </a:r>
          </a:p>
          <a:p>
            <a:pPr lvl="1"/>
            <a:r>
              <a:rPr lang="en-US" dirty="0" smtClean="0"/>
              <a:t>Smart phones and iPads</a:t>
            </a:r>
          </a:p>
          <a:p>
            <a:r>
              <a:rPr lang="en-US" dirty="0" smtClean="0"/>
              <a:t>Addresses on the Internet</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28</a:t>
            </a:fld>
            <a:endParaRPr lang="en-US" dirty="0"/>
          </a:p>
        </p:txBody>
      </p:sp>
    </p:spTree>
    <p:extLst>
      <p:ext uri="{BB962C8B-B14F-4D97-AF65-F5344CB8AC3E}">
        <p14:creationId xmlns:p14="http://schemas.microsoft.com/office/powerpoint/2010/main" val="52923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2625" y="2942175"/>
            <a:ext cx="14089073" cy="1656577"/>
          </a:xfrm>
        </p:spPr>
        <p:txBody>
          <a:bodyPr/>
          <a:lstStyle/>
          <a:p>
            <a:r>
              <a:rPr lang="en-US" dirty="0" smtClean="0"/>
              <a:t>NAP, </a:t>
            </a:r>
            <a:endParaRPr lang="en-US"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29</a:t>
            </a:fld>
            <a:endParaRPr lang="en-US" dirty="0"/>
          </a:p>
        </p:txBody>
      </p:sp>
      <p:sp>
        <p:nvSpPr>
          <p:cNvPr id="4" name="Content Placeholder 3"/>
          <p:cNvSpPr>
            <a:spLocks noGrp="1"/>
          </p:cNvSpPr>
          <p:nvPr>
            <p:ph sz="quarter" idx="15"/>
          </p:nvPr>
        </p:nvSpPr>
        <p:spPr/>
        <p:txBody>
          <a:bodyPr/>
          <a:lstStyle/>
          <a:p>
            <a:endParaRPr lang="en-US"/>
          </a:p>
        </p:txBody>
      </p:sp>
      <p:pic>
        <p:nvPicPr>
          <p:cNvPr id="2050" name="Picture 2" descr="Image result for isp n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64212"/>
            <a:ext cx="8229600" cy="506943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1"/>
          <p:cNvSpPr txBox="1">
            <a:spLocks/>
          </p:cNvSpPr>
          <p:nvPr/>
        </p:nvSpPr>
        <p:spPr>
          <a:xfrm>
            <a:off x="457200" y="76201"/>
            <a:ext cx="8153399" cy="1005077"/>
          </a:xfrm>
          <a:prstGeom prst="rect">
            <a:avLst/>
          </a:prstGeom>
        </p:spPr>
        <p:txBody>
          <a:bodyPr vert="horz" lIns="91440" tIns="45720" rIns="91440" bIns="45720" rtlCol="0" anchor="b" anchorCtr="0">
            <a:normAutofit/>
          </a:bodyPr>
          <a:lstStyle>
            <a:lvl1pPr marL="0" indent="0" algn="l" defTabSz="914400" rtl="0" eaLnBrk="1" latinLnBrk="0" hangingPunct="1">
              <a:spcBef>
                <a:spcPts val="600"/>
              </a:spcBef>
              <a:spcAft>
                <a:spcPts val="600"/>
              </a:spcAft>
              <a:buFont typeface="Arial" pitchFamily="34" charset="0"/>
              <a:buNone/>
              <a:defRPr sz="3800" kern="12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Wingdings" panose="05000000000000000000" pitchFamily="2" charset="2"/>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Wingdings" panose="05000000000000000000" pitchFamily="2" charset="2"/>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ISP, Regional provider, </a:t>
            </a:r>
            <a:r>
              <a:rPr lang="en-US" dirty="0"/>
              <a:t>NAP</a:t>
            </a:r>
            <a:r>
              <a:rPr lang="en-US" dirty="0" smtClean="0"/>
              <a:t> </a:t>
            </a:r>
            <a:endParaRPr lang="en-US" dirty="0"/>
          </a:p>
        </p:txBody>
      </p:sp>
    </p:spTree>
    <p:extLst>
      <p:ext uri="{BB962C8B-B14F-4D97-AF65-F5344CB8AC3E}">
        <p14:creationId xmlns:p14="http://schemas.microsoft.com/office/powerpoint/2010/main" val="1254666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Compare and contrast the major types of networks.</a:t>
            </a:r>
          </a:p>
          <a:p>
            <a:r>
              <a:rPr lang="en-US" dirty="0"/>
              <a:t>Describe the wireline communications media and transmission technologies.</a:t>
            </a:r>
          </a:p>
          <a:p>
            <a:r>
              <a:rPr lang="en-US" dirty="0"/>
              <a:t>Describe the most common methods for accessing the Internet.</a:t>
            </a:r>
          </a:p>
          <a:p>
            <a:r>
              <a:rPr lang="en-US" dirty="0"/>
              <a:t>Explain the impact that networks have had on business and everyday life for each of the six major </a:t>
            </a:r>
            <a:r>
              <a:rPr lang="en-US" dirty="0" smtClean="0"/>
              <a:t>categories of </a:t>
            </a:r>
            <a:r>
              <a:rPr lang="en-US" dirty="0"/>
              <a:t>network applications.</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3704631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NAP, Regional provider, </a:t>
            </a:r>
            <a:r>
              <a:rPr lang="en-US" dirty="0" smtClean="0"/>
              <a:t>POP </a:t>
            </a:r>
            <a:r>
              <a:rPr lang="en-US" sz="3000" dirty="0" smtClean="0"/>
              <a:t>(Point of Presence)</a:t>
            </a:r>
            <a:endParaRPr lang="en-US" sz="3000"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30</a:t>
            </a:fld>
            <a:endParaRPr lang="en-US" dirty="0"/>
          </a:p>
        </p:txBody>
      </p:sp>
      <p:sp>
        <p:nvSpPr>
          <p:cNvPr id="5" name="Content Placeholder 4"/>
          <p:cNvSpPr>
            <a:spLocks noGrp="1"/>
          </p:cNvSpPr>
          <p:nvPr>
            <p:ph sz="quarter" idx="15"/>
          </p:nvPr>
        </p:nvSpPr>
        <p:spPr/>
        <p:txBody>
          <a:bodyPr/>
          <a:lstStyle/>
          <a:p>
            <a:endParaRPr lang="en-US"/>
          </a:p>
        </p:txBody>
      </p:sp>
      <p:pic>
        <p:nvPicPr>
          <p:cNvPr id="6" name="Picture 5"/>
          <p:cNvPicPr>
            <a:picLocks noChangeAspect="1"/>
          </p:cNvPicPr>
          <p:nvPr/>
        </p:nvPicPr>
        <p:blipFill>
          <a:blip r:embed="rId2"/>
          <a:stretch>
            <a:fillRect/>
          </a:stretch>
        </p:blipFill>
        <p:spPr>
          <a:xfrm>
            <a:off x="493594" y="1500606"/>
            <a:ext cx="7964606" cy="4883277"/>
          </a:xfrm>
          <a:prstGeom prst="rect">
            <a:avLst/>
          </a:prstGeom>
        </p:spPr>
      </p:pic>
    </p:spTree>
    <p:extLst>
      <p:ext uri="{BB962C8B-B14F-4D97-AF65-F5344CB8AC3E}">
        <p14:creationId xmlns:p14="http://schemas.microsoft.com/office/powerpoint/2010/main" val="108716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Table 4.2: Internet Connection Methods</a:t>
            </a:r>
            <a:endParaRPr lang="en-US" dirty="0"/>
          </a:p>
        </p:txBody>
      </p:sp>
      <p:pic>
        <p:nvPicPr>
          <p:cNvPr id="2457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167" y="1752600"/>
            <a:ext cx="926551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31</a:t>
            </a:fld>
            <a:endParaRPr lang="en-US" dirty="0"/>
          </a:p>
        </p:txBody>
      </p:sp>
      <p:sp>
        <p:nvSpPr>
          <p:cNvPr id="4" name="5-Point Star 3"/>
          <p:cNvSpPr/>
          <p:nvPr/>
        </p:nvSpPr>
        <p:spPr>
          <a:xfrm>
            <a:off x="26929" y="895350"/>
            <a:ext cx="914400" cy="838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00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yz73352\My Documents\2012\312-Baltzan-David\IMG\Chap007\bal76825_0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438400"/>
            <a:ext cx="91678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685800" y="381000"/>
            <a:ext cx="8153400" cy="1143000"/>
          </a:xfrm>
        </p:spPr>
        <p:txBody>
          <a:bodyPr/>
          <a:lstStyle/>
          <a:p>
            <a:r>
              <a:rPr lang="en-US" altLang="en-US" sz="3200" b="1" dirty="0" smtClean="0">
                <a:solidFill>
                  <a:srgbClr val="C00000"/>
                </a:solidFill>
              </a:rPr>
              <a:t>Domain name system (DNS)</a:t>
            </a:r>
            <a:br>
              <a:rPr lang="en-US" altLang="en-US" sz="3200" b="1" dirty="0" smtClean="0">
                <a:solidFill>
                  <a:srgbClr val="C00000"/>
                </a:solidFill>
              </a:rPr>
            </a:br>
            <a:r>
              <a:rPr lang="en-US" altLang="en-US" sz="3200" b="1" dirty="0" smtClean="0">
                <a:solidFill>
                  <a:srgbClr val="C00000"/>
                </a:solidFill>
              </a:rPr>
              <a:t>(AKA: Domain name service)</a:t>
            </a:r>
          </a:p>
        </p:txBody>
      </p:sp>
      <p:sp>
        <p:nvSpPr>
          <p:cNvPr id="13316" name="Content Placeholder 2"/>
          <p:cNvSpPr>
            <a:spLocks noGrp="1"/>
          </p:cNvSpPr>
          <p:nvPr>
            <p:ph idx="1"/>
          </p:nvPr>
        </p:nvSpPr>
        <p:spPr>
          <a:xfrm>
            <a:off x="1143000" y="2057400"/>
            <a:ext cx="7696200" cy="4724400"/>
          </a:xfrm>
        </p:spPr>
        <p:txBody>
          <a:bodyPr>
            <a:normAutofit fontScale="92500" lnSpcReduction="10000"/>
          </a:bodyPr>
          <a:lstStyle/>
          <a:p>
            <a:pPr>
              <a:spcBef>
                <a:spcPts val="600"/>
              </a:spcBef>
              <a:spcAft>
                <a:spcPts val="1200"/>
              </a:spcAft>
            </a:pPr>
            <a:endParaRPr lang="en-US" altLang="en-US" sz="2800" b="1" dirty="0" smtClean="0"/>
          </a:p>
          <a:p>
            <a:pPr>
              <a:spcBef>
                <a:spcPts val="600"/>
              </a:spcBef>
              <a:spcAft>
                <a:spcPts val="1200"/>
              </a:spcAft>
            </a:pPr>
            <a:endParaRPr lang="en-US" altLang="en-US" sz="2800" b="1" dirty="0" smtClean="0"/>
          </a:p>
          <a:p>
            <a:pPr>
              <a:spcBef>
                <a:spcPts val="600"/>
              </a:spcBef>
              <a:spcAft>
                <a:spcPts val="1200"/>
              </a:spcAft>
            </a:pPr>
            <a:endParaRPr lang="en-US" altLang="en-US" sz="2800" b="1" dirty="0" smtClean="0"/>
          </a:p>
          <a:p>
            <a:pPr>
              <a:spcBef>
                <a:spcPts val="600"/>
              </a:spcBef>
              <a:spcAft>
                <a:spcPts val="1200"/>
              </a:spcAft>
            </a:pPr>
            <a:endParaRPr lang="en-US" altLang="en-US" sz="2800" b="1" dirty="0" smtClean="0"/>
          </a:p>
          <a:p>
            <a:pPr>
              <a:spcBef>
                <a:spcPts val="600"/>
              </a:spcBef>
              <a:spcAft>
                <a:spcPts val="1200"/>
              </a:spcAft>
            </a:pPr>
            <a:endParaRPr lang="en-US" altLang="en-US" sz="2800" b="1" dirty="0" smtClean="0"/>
          </a:p>
          <a:p>
            <a:pPr marL="0" indent="0">
              <a:spcBef>
                <a:spcPts val="600"/>
              </a:spcBef>
              <a:spcAft>
                <a:spcPts val="1200"/>
              </a:spcAft>
              <a:buNone/>
            </a:pPr>
            <a:endParaRPr lang="en-US" altLang="en-US" sz="2800" b="1" dirty="0" smtClean="0"/>
          </a:p>
          <a:p>
            <a:pPr marL="0" indent="0">
              <a:spcBef>
                <a:spcPts val="600"/>
              </a:spcBef>
              <a:spcAft>
                <a:spcPts val="1200"/>
              </a:spcAft>
              <a:buNone/>
            </a:pPr>
            <a:r>
              <a:rPr lang="en-US" altLang="en-US" sz="2800" b="1" dirty="0" smtClean="0"/>
              <a:t>Some country domains that are commonly seen: .au, .ca, .</a:t>
            </a:r>
            <a:r>
              <a:rPr lang="en-US" altLang="en-US" sz="2800" b="1" dirty="0" err="1" smtClean="0"/>
              <a:t>cn</a:t>
            </a:r>
            <a:r>
              <a:rPr lang="en-US" altLang="en-US" sz="2800" b="1" dirty="0" smtClean="0"/>
              <a:t>, .</a:t>
            </a:r>
            <a:r>
              <a:rPr lang="en-US" altLang="en-US" sz="2800" b="1" dirty="0" err="1" smtClean="0"/>
              <a:t>fr</a:t>
            </a:r>
            <a:r>
              <a:rPr lang="en-US" altLang="en-US" sz="2800" b="1" dirty="0" smtClean="0"/>
              <a:t>, .</a:t>
            </a:r>
            <a:r>
              <a:rPr lang="en-US" altLang="en-US" sz="2800" b="1" dirty="0" err="1" smtClean="0"/>
              <a:t>hk</a:t>
            </a:r>
            <a:r>
              <a:rPr lang="en-US" altLang="en-US" sz="2800" b="1" dirty="0" smtClean="0"/>
              <a:t>, .</a:t>
            </a:r>
            <a:r>
              <a:rPr lang="en-US" altLang="en-US" sz="2800" b="1" dirty="0" err="1" smtClean="0"/>
              <a:t>jp</a:t>
            </a:r>
            <a:r>
              <a:rPr lang="en-US" altLang="en-US" sz="2800" b="1" dirty="0" smtClean="0"/>
              <a:t>, .</a:t>
            </a:r>
            <a:r>
              <a:rPr lang="en-US" altLang="en-US" sz="2800" b="1" dirty="0" err="1" smtClean="0"/>
              <a:t>kr</a:t>
            </a:r>
            <a:r>
              <a:rPr lang="en-US" altLang="en-US" sz="2800" b="1" dirty="0" smtClean="0"/>
              <a:t>, .mx, .</a:t>
            </a:r>
            <a:r>
              <a:rPr lang="en-US" altLang="en-US" sz="2800" b="1" dirty="0" err="1" smtClean="0"/>
              <a:t>ru</a:t>
            </a:r>
            <a:r>
              <a:rPr lang="en-US" altLang="en-US" sz="2800" b="1" dirty="0" smtClean="0"/>
              <a:t>, .sg, .</a:t>
            </a:r>
            <a:r>
              <a:rPr lang="en-US" altLang="en-US" sz="2800" b="1" dirty="0" err="1" smtClean="0"/>
              <a:t>tv</a:t>
            </a:r>
            <a:r>
              <a:rPr lang="en-US" altLang="en-US" sz="2800" b="1" dirty="0" smtClean="0"/>
              <a:t>(!), .</a:t>
            </a:r>
            <a:r>
              <a:rPr lang="en-US" altLang="en-US" sz="2800" b="1" dirty="0" err="1" smtClean="0"/>
              <a:t>tw</a:t>
            </a:r>
            <a:r>
              <a:rPr lang="en-US" altLang="en-US" sz="2800" b="1" dirty="0" smtClean="0"/>
              <a:t>, .</a:t>
            </a:r>
            <a:r>
              <a:rPr lang="en-US" altLang="en-US" sz="2800" b="1" dirty="0" err="1" smtClean="0"/>
              <a:t>ua</a:t>
            </a:r>
            <a:r>
              <a:rPr lang="en-US" altLang="en-US" sz="2800" b="1" dirty="0" smtClean="0"/>
              <a:t>, .</a:t>
            </a:r>
            <a:r>
              <a:rPr lang="en-US" altLang="en-US" sz="2800" b="1" dirty="0" err="1" smtClean="0"/>
              <a:t>uk</a:t>
            </a:r>
            <a:r>
              <a:rPr lang="en-US" altLang="en-US" sz="2800" b="1" dirty="0" smtClean="0"/>
              <a:t>, </a:t>
            </a:r>
            <a:endParaRPr lang="en-US" altLang="en-US" sz="2400" dirty="0" smtClean="0">
              <a:solidFill>
                <a:srgbClr val="C00000"/>
              </a:solidFill>
            </a:endParaRPr>
          </a:p>
        </p:txBody>
      </p:sp>
      <p:sp>
        <p:nvSpPr>
          <p:cNvPr id="2" name="Rectangle 1"/>
          <p:cNvSpPr/>
          <p:nvPr/>
        </p:nvSpPr>
        <p:spPr>
          <a:xfrm>
            <a:off x="7882" y="1495097"/>
            <a:ext cx="9059917" cy="954107"/>
          </a:xfrm>
          <a:prstGeom prst="rect">
            <a:avLst/>
          </a:prstGeom>
        </p:spPr>
        <p:txBody>
          <a:bodyPr wrap="square">
            <a:spAutoFit/>
          </a:bodyPr>
          <a:lstStyle/>
          <a:p>
            <a:pPr>
              <a:spcBef>
                <a:spcPts val="600"/>
              </a:spcBef>
              <a:spcAft>
                <a:spcPts val="1200"/>
              </a:spcAft>
            </a:pPr>
            <a:r>
              <a:rPr lang="en-US" altLang="en-US" sz="2800" b="1" dirty="0">
                <a:solidFill>
                  <a:srgbClr val="C00000"/>
                </a:solidFill>
                <a:latin typeface="Arial" panose="020B0604020202020204" pitchFamily="34" charset="0"/>
                <a:cs typeface="Arial" panose="020B0604020202020204" pitchFamily="34" charset="0"/>
              </a:rPr>
              <a:t>Domain name system (DNS) </a:t>
            </a:r>
            <a:r>
              <a:rPr lang="en-US" altLang="en-US" sz="2800" dirty="0">
                <a:solidFill>
                  <a:srgbClr val="C00000"/>
                </a:solidFill>
                <a:latin typeface="Arial" panose="020B0604020202020204" pitchFamily="34" charset="0"/>
                <a:cs typeface="Arial" panose="020B0604020202020204" pitchFamily="34" charset="0"/>
              </a:rPr>
              <a:t>– </a:t>
            </a:r>
            <a:r>
              <a:rPr lang="en-US" altLang="en-US" sz="2800" dirty="0" smtClean="0">
                <a:solidFill>
                  <a:srgbClr val="C00000"/>
                </a:solidFill>
                <a:latin typeface="Arial" panose="020B0604020202020204" pitchFamily="34" charset="0"/>
                <a:cs typeface="Arial" panose="020B0604020202020204" pitchFamily="34" charset="0"/>
              </a:rPr>
              <a:t>Converts IP </a:t>
            </a:r>
            <a:r>
              <a:rPr lang="en-US" altLang="en-US" sz="2800" dirty="0">
                <a:solidFill>
                  <a:srgbClr val="C00000"/>
                </a:solidFill>
                <a:latin typeface="Arial" panose="020B0604020202020204" pitchFamily="34" charset="0"/>
                <a:cs typeface="Arial" panose="020B0604020202020204" pitchFamily="34" charset="0"/>
              </a:rPr>
              <a:t>addresses into </a:t>
            </a:r>
            <a:r>
              <a:rPr lang="en-US" altLang="en-US" sz="2800" dirty="0" smtClean="0">
                <a:solidFill>
                  <a:srgbClr val="C00000"/>
                </a:solidFill>
                <a:latin typeface="Arial" panose="020B0604020202020204" pitchFamily="34" charset="0"/>
                <a:cs typeface="Arial" panose="020B0604020202020204" pitchFamily="34" charset="0"/>
              </a:rPr>
              <a:t>domains:  </a:t>
            </a:r>
            <a:r>
              <a:rPr lang="en-US" altLang="en-US" sz="2400" dirty="0" smtClean="0">
                <a:latin typeface="Arial" panose="020B0604020202020204" pitchFamily="34" charset="0"/>
                <a:cs typeface="Arial" panose="020B0604020202020204" pitchFamily="34" charset="0"/>
                <a:hlinkClick r:id="rId4"/>
              </a:rPr>
              <a:t>www.csun.edu</a:t>
            </a:r>
            <a:r>
              <a:rPr lang="en-US" altLang="en-US" sz="2400" dirty="0" smtClean="0">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 130.166.238.195</a:t>
            </a:r>
          </a:p>
        </p:txBody>
      </p:sp>
    </p:spTree>
    <p:extLst>
      <p:ext uri="{BB962C8B-B14F-4D97-AF65-F5344CB8AC3E}">
        <p14:creationId xmlns:p14="http://schemas.microsoft.com/office/powerpoint/2010/main" val="269568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Future of the Internet</a:t>
            </a:r>
            <a:endParaRPr lang="en-US" dirty="0"/>
          </a:p>
        </p:txBody>
      </p:sp>
      <p:sp>
        <p:nvSpPr>
          <p:cNvPr id="3" name="Content Placeholder 2"/>
          <p:cNvSpPr>
            <a:spLocks noGrp="1"/>
          </p:cNvSpPr>
          <p:nvPr>
            <p:ph sz="quarter" idx="15"/>
          </p:nvPr>
        </p:nvSpPr>
        <p:spPr>
          <a:xfrm>
            <a:off x="381000" y="1464212"/>
            <a:ext cx="8229600" cy="4995437"/>
          </a:xfrm>
        </p:spPr>
        <p:txBody>
          <a:bodyPr>
            <a:normAutofit fontScale="92500" lnSpcReduction="10000"/>
          </a:bodyPr>
          <a:lstStyle/>
          <a:p>
            <a:pPr marL="0" indent="0">
              <a:buNone/>
            </a:pPr>
            <a:r>
              <a:rPr lang="en-US" dirty="0" smtClean="0"/>
              <a:t>Experts are concerned that Internet </a:t>
            </a:r>
            <a:r>
              <a:rPr lang="en-US" dirty="0"/>
              <a:t>users will experience brownouts from </a:t>
            </a:r>
            <a:r>
              <a:rPr lang="en-US" dirty="0" smtClean="0"/>
              <a:t>3 </a:t>
            </a:r>
            <a:r>
              <a:rPr lang="en-US" dirty="0"/>
              <a:t>factors:</a:t>
            </a:r>
          </a:p>
          <a:p>
            <a:pPr marL="571500" indent="-514350">
              <a:buFont typeface="+mj-lt"/>
              <a:buAutoNum type="arabicPeriod"/>
            </a:pPr>
            <a:r>
              <a:rPr lang="en-US" dirty="0" smtClean="0"/>
              <a:t>increasing </a:t>
            </a:r>
            <a:r>
              <a:rPr lang="en-US" dirty="0"/>
              <a:t>number of people </a:t>
            </a:r>
            <a:r>
              <a:rPr lang="en-US" dirty="0" smtClean="0"/>
              <a:t>working </a:t>
            </a:r>
            <a:r>
              <a:rPr lang="en-US" dirty="0"/>
              <a:t>online</a:t>
            </a:r>
          </a:p>
          <a:p>
            <a:pPr marL="571500" indent="-514350">
              <a:buFont typeface="+mj-lt"/>
              <a:buAutoNum type="arabicPeriod"/>
            </a:pPr>
            <a:r>
              <a:rPr lang="en-US" dirty="0" smtClean="0"/>
              <a:t>Popularity of </a:t>
            </a:r>
            <a:r>
              <a:rPr lang="en-US" dirty="0"/>
              <a:t>Web sites such as YouTube </a:t>
            </a:r>
            <a:r>
              <a:rPr lang="en-US" dirty="0" smtClean="0"/>
              <a:t>requiring large </a:t>
            </a:r>
            <a:r>
              <a:rPr lang="en-US" dirty="0"/>
              <a:t>amounts of bandwidth</a:t>
            </a:r>
          </a:p>
          <a:p>
            <a:pPr marL="571500" indent="-514350">
              <a:buFont typeface="+mj-lt"/>
              <a:buAutoNum type="arabicPeriod"/>
            </a:pPr>
            <a:r>
              <a:rPr lang="en-US" dirty="0" smtClean="0"/>
              <a:t>Demand for </a:t>
            </a:r>
            <a:r>
              <a:rPr lang="en-US" dirty="0"/>
              <a:t>high-definition television delivered over the </a:t>
            </a:r>
            <a:r>
              <a:rPr lang="en-US" dirty="0" smtClean="0"/>
              <a:t>Internet</a:t>
            </a:r>
          </a:p>
          <a:p>
            <a:pPr marL="571500" indent="-514350">
              <a:buFont typeface="+mj-lt"/>
              <a:buAutoNum type="arabicPeriod"/>
            </a:pPr>
            <a:r>
              <a:rPr lang="en-US" b="1" dirty="0" smtClean="0">
                <a:solidFill>
                  <a:srgbClr val="FF0000"/>
                </a:solidFill>
              </a:rPr>
              <a:t>IOT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33</a:t>
            </a:fld>
            <a:endParaRPr lang="en-US" dirty="0"/>
          </a:p>
        </p:txBody>
      </p:sp>
    </p:spTree>
    <p:extLst>
      <p:ext uri="{BB962C8B-B14F-4D97-AF65-F5344CB8AC3E}">
        <p14:creationId xmlns:p14="http://schemas.microsoft.com/office/powerpoint/2010/main" val="4023539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Network Applications</a:t>
            </a:r>
            <a:endParaRPr lang="en-US" dirty="0"/>
          </a:p>
        </p:txBody>
      </p:sp>
      <p:sp>
        <p:nvSpPr>
          <p:cNvPr id="5" name="Text Placeholder 4"/>
          <p:cNvSpPr>
            <a:spLocks noGrp="1"/>
          </p:cNvSpPr>
          <p:nvPr>
            <p:ph type="body" sz="quarter" idx="14"/>
          </p:nvPr>
        </p:nvSpPr>
        <p:spPr/>
        <p:txBody>
          <a:bodyPr/>
          <a:lstStyle/>
          <a:p>
            <a:r>
              <a:rPr lang="en-US" dirty="0" smtClean="0"/>
              <a:t>4.4</a:t>
            </a:r>
            <a:endParaRPr lang="en-US" dirty="0"/>
          </a:p>
        </p:txBody>
      </p:sp>
      <p:sp>
        <p:nvSpPr>
          <p:cNvPr id="6" name="Content Placeholder 5"/>
          <p:cNvSpPr>
            <a:spLocks noGrp="1"/>
          </p:cNvSpPr>
          <p:nvPr>
            <p:ph sz="quarter" idx="15"/>
          </p:nvPr>
        </p:nvSpPr>
        <p:spPr>
          <a:xfrm>
            <a:off x="1066800" y="2286000"/>
            <a:ext cx="7543800" cy="3962400"/>
          </a:xfrm>
        </p:spPr>
        <p:txBody>
          <a:bodyPr>
            <a:normAutofit/>
          </a:bodyPr>
          <a:lstStyle/>
          <a:p>
            <a:r>
              <a:rPr lang="en-US" dirty="0" smtClean="0"/>
              <a:t>Discovery</a:t>
            </a:r>
          </a:p>
          <a:p>
            <a:r>
              <a:rPr lang="en-US" dirty="0" smtClean="0"/>
              <a:t>Communication</a:t>
            </a:r>
          </a:p>
          <a:p>
            <a:r>
              <a:rPr lang="en-US" dirty="0" smtClean="0"/>
              <a:t>Collaboration </a:t>
            </a:r>
          </a:p>
          <a:p>
            <a:r>
              <a:rPr lang="en-US" dirty="0" smtClean="0"/>
              <a:t>E-learning and Distance Education</a:t>
            </a:r>
          </a:p>
          <a:p>
            <a:r>
              <a:rPr lang="en-US" dirty="0" err="1" smtClean="0"/>
              <a:t>Telecommuniting</a:t>
            </a:r>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1355965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Network Applications: Discovery</a:t>
            </a:r>
            <a:endParaRPr lang="en-US" dirty="0"/>
          </a:p>
        </p:txBody>
      </p:sp>
      <p:sp>
        <p:nvSpPr>
          <p:cNvPr id="6" name="Content Placeholder 5"/>
          <p:cNvSpPr>
            <a:spLocks noGrp="1"/>
          </p:cNvSpPr>
          <p:nvPr>
            <p:ph sz="quarter" idx="15"/>
          </p:nvPr>
        </p:nvSpPr>
        <p:spPr/>
        <p:txBody>
          <a:bodyPr/>
          <a:lstStyle/>
          <a:p>
            <a:r>
              <a:rPr lang="en-US" dirty="0" smtClean="0"/>
              <a:t>Search Engines and </a:t>
            </a:r>
            <a:r>
              <a:rPr lang="en-US" dirty="0" err="1" smtClean="0"/>
              <a:t>Metasearch</a:t>
            </a:r>
            <a:r>
              <a:rPr lang="en-US" dirty="0"/>
              <a:t> </a:t>
            </a:r>
            <a:r>
              <a:rPr lang="en-US" dirty="0" smtClean="0"/>
              <a:t>Engines</a:t>
            </a:r>
          </a:p>
          <a:p>
            <a:r>
              <a:rPr lang="en-US" dirty="0" smtClean="0"/>
              <a:t>Publication of Material in Foreign Languages</a:t>
            </a:r>
          </a:p>
          <a:p>
            <a:r>
              <a:rPr lang="en-US" dirty="0" smtClean="0"/>
              <a:t>Portals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35</a:t>
            </a:fld>
            <a:endParaRPr lang="en-US" dirty="0"/>
          </a:p>
        </p:txBody>
      </p:sp>
    </p:spTree>
    <p:extLst>
      <p:ext uri="{BB962C8B-B14F-4D97-AF65-F5344CB8AC3E}">
        <p14:creationId xmlns:p14="http://schemas.microsoft.com/office/powerpoint/2010/main" val="99914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Publication of Materials in Foreign Languages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0" y="1343025"/>
            <a:ext cx="9248384" cy="4219575"/>
          </a:xfrm>
          <a:prstGeom prst="rect">
            <a:avLst/>
          </a:prstGeom>
        </p:spPr>
      </p:pic>
      <p:pic>
        <p:nvPicPr>
          <p:cNvPr id="6" name="Picture 5"/>
          <p:cNvPicPr>
            <a:picLocks noChangeAspect="1"/>
          </p:cNvPicPr>
          <p:nvPr/>
        </p:nvPicPr>
        <p:blipFill>
          <a:blip r:embed="rId3"/>
          <a:stretch>
            <a:fillRect/>
          </a:stretch>
        </p:blipFill>
        <p:spPr>
          <a:xfrm>
            <a:off x="34802" y="5686425"/>
            <a:ext cx="7559040" cy="1066800"/>
          </a:xfrm>
          <a:prstGeom prst="rect">
            <a:avLst/>
          </a:prstGeom>
        </p:spPr>
      </p:pic>
    </p:spTree>
    <p:extLst>
      <p:ext uri="{BB962C8B-B14F-4D97-AF65-F5344CB8AC3E}">
        <p14:creationId xmlns:p14="http://schemas.microsoft.com/office/powerpoint/2010/main" val="54983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Network Applications: Portals</a:t>
            </a:r>
            <a:endParaRPr lang="en-US" dirty="0"/>
          </a:p>
        </p:txBody>
      </p:sp>
      <p:sp>
        <p:nvSpPr>
          <p:cNvPr id="5" name="Content Placeholder 4"/>
          <p:cNvSpPr>
            <a:spLocks noGrp="1"/>
          </p:cNvSpPr>
          <p:nvPr>
            <p:ph sz="quarter" idx="15"/>
          </p:nvPr>
        </p:nvSpPr>
        <p:spPr/>
        <p:txBody>
          <a:bodyPr/>
          <a:lstStyle/>
          <a:p>
            <a:r>
              <a:rPr lang="en-US" dirty="0" smtClean="0"/>
              <a:t>Commercial portal</a:t>
            </a:r>
          </a:p>
          <a:p>
            <a:r>
              <a:rPr lang="en-US" dirty="0" smtClean="0"/>
              <a:t>Affinity portal</a:t>
            </a:r>
          </a:p>
          <a:p>
            <a:r>
              <a:rPr lang="en-US" dirty="0" smtClean="0"/>
              <a:t>Corporate portal</a:t>
            </a:r>
          </a:p>
          <a:p>
            <a:r>
              <a:rPr lang="en-US" dirty="0" smtClean="0"/>
              <a:t>Industrywide portal</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37</a:t>
            </a:fld>
            <a:endParaRPr lang="en-US" dirty="0"/>
          </a:p>
        </p:txBody>
      </p:sp>
    </p:spTree>
    <p:extLst>
      <p:ext uri="{BB962C8B-B14F-4D97-AF65-F5344CB8AC3E}">
        <p14:creationId xmlns:p14="http://schemas.microsoft.com/office/powerpoint/2010/main" val="766504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Affinity Portals</a:t>
            </a:r>
            <a:endParaRPr lang="en-US" dirty="0"/>
          </a:p>
        </p:txBody>
      </p:sp>
      <p:pic>
        <p:nvPicPr>
          <p:cNvPr id="276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tretch>
            <a:fillRect/>
          </a:stretch>
        </p:blipFill>
        <p:spPr bwMode="auto">
          <a:xfrm>
            <a:off x="457200" y="1890070"/>
            <a:ext cx="8153400" cy="467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38</a:t>
            </a:fld>
            <a:endParaRPr lang="en-US" dirty="0"/>
          </a:p>
        </p:txBody>
      </p:sp>
    </p:spTree>
    <p:extLst>
      <p:ext uri="{BB962C8B-B14F-4D97-AF65-F5344CB8AC3E}">
        <p14:creationId xmlns:p14="http://schemas.microsoft.com/office/powerpoint/2010/main" val="706634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Network Applications: Communication</a:t>
            </a:r>
            <a:endParaRPr lang="en-US" dirty="0"/>
          </a:p>
        </p:txBody>
      </p:sp>
      <p:sp>
        <p:nvSpPr>
          <p:cNvPr id="3" name="Content Placeholder 2"/>
          <p:cNvSpPr>
            <a:spLocks noGrp="1"/>
          </p:cNvSpPr>
          <p:nvPr>
            <p:ph sz="quarter" idx="15"/>
          </p:nvPr>
        </p:nvSpPr>
        <p:spPr/>
        <p:txBody>
          <a:bodyPr>
            <a:normAutofit/>
          </a:bodyPr>
          <a:lstStyle/>
          <a:p>
            <a:r>
              <a:rPr lang="en-US" dirty="0" smtClean="0"/>
              <a:t>Electronic Mail</a:t>
            </a:r>
          </a:p>
          <a:p>
            <a:r>
              <a:rPr lang="en-US" dirty="0" smtClean="0"/>
              <a:t>Web-Based Call Centers</a:t>
            </a:r>
          </a:p>
          <a:p>
            <a:r>
              <a:rPr lang="en-US" dirty="0" smtClean="0"/>
              <a:t>Electronic Chat Rooms</a:t>
            </a:r>
          </a:p>
          <a:p>
            <a:r>
              <a:rPr lang="en-US" dirty="0" smtClean="0"/>
              <a:t>Voice Communication</a:t>
            </a:r>
          </a:p>
          <a:p>
            <a:pPr lvl="1"/>
            <a:r>
              <a:rPr lang="en-US" dirty="0" smtClean="0"/>
              <a:t>Voice Over Internet Protocol (VoIP)</a:t>
            </a:r>
          </a:p>
          <a:p>
            <a:r>
              <a:rPr lang="en-US" dirty="0" smtClean="0"/>
              <a:t>Unified Communications</a:t>
            </a:r>
          </a:p>
          <a:p>
            <a:r>
              <a:rPr lang="en-US" dirty="0" smtClean="0">
                <a:solidFill>
                  <a:srgbClr val="FF0000"/>
                </a:solidFill>
              </a:rPr>
              <a:t>Collaboration</a:t>
            </a:r>
          </a:p>
          <a:p>
            <a:r>
              <a:rPr lang="en-US" dirty="0" smtClean="0">
                <a:solidFill>
                  <a:srgbClr val="FF0000"/>
                </a:solidFill>
              </a:rPr>
              <a:t>Electronic Teleconferencing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39</a:t>
            </a:fld>
            <a:endParaRPr lang="en-US" dirty="0"/>
          </a:p>
        </p:txBody>
      </p:sp>
    </p:spTree>
    <p:extLst>
      <p:ext uri="{BB962C8B-B14F-4D97-AF65-F5344CB8AC3E}">
        <p14:creationId xmlns:p14="http://schemas.microsoft.com/office/powerpoint/2010/main" val="3980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What Is a Computer Network?</a:t>
            </a:r>
            <a:endParaRPr lang="en-US" dirty="0"/>
          </a:p>
        </p:txBody>
      </p:sp>
      <p:sp>
        <p:nvSpPr>
          <p:cNvPr id="5" name="Text Placeholder 4"/>
          <p:cNvSpPr>
            <a:spLocks noGrp="1"/>
          </p:cNvSpPr>
          <p:nvPr>
            <p:ph type="body" sz="quarter" idx="14"/>
          </p:nvPr>
        </p:nvSpPr>
        <p:spPr/>
        <p:txBody>
          <a:bodyPr/>
          <a:lstStyle/>
          <a:p>
            <a:r>
              <a:rPr lang="en-US" dirty="0" smtClean="0"/>
              <a:t>4.1</a:t>
            </a:r>
            <a:endParaRPr lang="en-US" dirty="0"/>
          </a:p>
        </p:txBody>
      </p:sp>
      <p:sp>
        <p:nvSpPr>
          <p:cNvPr id="6" name="Content Placeholder 5"/>
          <p:cNvSpPr>
            <a:spLocks noGrp="1"/>
          </p:cNvSpPr>
          <p:nvPr>
            <p:ph sz="quarter" idx="15"/>
          </p:nvPr>
        </p:nvSpPr>
        <p:spPr/>
        <p:txBody>
          <a:bodyPr>
            <a:normAutofit lnSpcReduction="10000"/>
          </a:bodyPr>
          <a:lstStyle/>
          <a:p>
            <a:r>
              <a:rPr lang="en-US" dirty="0" smtClean="0"/>
              <a:t>Computer Network</a:t>
            </a:r>
          </a:p>
          <a:p>
            <a:r>
              <a:rPr lang="en-US" dirty="0" smtClean="0"/>
              <a:t>Bandwidth</a:t>
            </a:r>
          </a:p>
          <a:p>
            <a:pPr lvl="1"/>
            <a:r>
              <a:rPr lang="en-US" dirty="0" smtClean="0"/>
              <a:t>Broadband</a:t>
            </a:r>
          </a:p>
          <a:p>
            <a:r>
              <a:rPr lang="en-US" dirty="0" smtClean="0"/>
              <a:t>Local Area Networks </a:t>
            </a:r>
            <a:r>
              <a:rPr lang="en-US" dirty="0" smtClean="0">
                <a:solidFill>
                  <a:srgbClr val="C00000"/>
                </a:solidFill>
              </a:rPr>
              <a:t>(LAN)</a:t>
            </a:r>
            <a:endParaRPr lang="en-US" dirty="0" smtClean="0"/>
          </a:p>
          <a:p>
            <a:r>
              <a:rPr lang="en-US" dirty="0" smtClean="0"/>
              <a:t>Wide Area Networks </a:t>
            </a:r>
            <a:r>
              <a:rPr lang="en-US" dirty="0" smtClean="0">
                <a:solidFill>
                  <a:srgbClr val="C00000"/>
                </a:solidFill>
              </a:rPr>
              <a:t>(WAN)</a:t>
            </a:r>
          </a:p>
          <a:p>
            <a:pPr lvl="1"/>
            <a:r>
              <a:rPr lang="en-US" dirty="0" smtClean="0">
                <a:solidFill>
                  <a:srgbClr val="C00000"/>
                </a:solidFill>
              </a:rPr>
              <a:t>Metropolitan area networks (MAN)</a:t>
            </a:r>
            <a:endParaRPr lang="en-US" dirty="0" smtClean="0"/>
          </a:p>
          <a:p>
            <a:r>
              <a:rPr lang="en-US" dirty="0" smtClean="0"/>
              <a:t>Enterprise Networks</a:t>
            </a:r>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2146999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Telecommunication: Teleconferencing/Telepresence</a:t>
            </a:r>
            <a:endParaRPr lang="en-US" dirty="0"/>
          </a:p>
        </p:txBody>
      </p:sp>
      <p:pic>
        <p:nvPicPr>
          <p:cNvPr id="286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669587" y="1828800"/>
            <a:ext cx="77286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40</a:t>
            </a:fld>
            <a:endParaRPr lang="en-US" dirty="0"/>
          </a:p>
        </p:txBody>
      </p:sp>
    </p:spTree>
    <p:extLst>
      <p:ext uri="{BB962C8B-B14F-4D97-AF65-F5344CB8AC3E}">
        <p14:creationId xmlns:p14="http://schemas.microsoft.com/office/powerpoint/2010/main" val="1616256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Network Applications: Collaboration </a:t>
            </a:r>
            <a:r>
              <a:rPr lang="en-US" sz="3600" dirty="0">
                <a:solidFill>
                  <a:srgbClr val="C00000"/>
                </a:solidFill>
              </a:rPr>
              <a:t>(PP. 122-125</a:t>
            </a:r>
            <a:r>
              <a:rPr lang="en-US" sz="3600" dirty="0" smtClean="0">
                <a:solidFill>
                  <a:srgbClr val="C00000"/>
                </a:solidFill>
              </a:rPr>
              <a:t>)</a:t>
            </a:r>
            <a:endParaRPr lang="en-US" sz="3600" dirty="0">
              <a:solidFill>
                <a:srgbClr val="C00000"/>
              </a:solidFill>
            </a:endParaRPr>
          </a:p>
        </p:txBody>
      </p:sp>
      <p:sp>
        <p:nvSpPr>
          <p:cNvPr id="5" name="Content Placeholder 4"/>
          <p:cNvSpPr>
            <a:spLocks noGrp="1"/>
          </p:cNvSpPr>
          <p:nvPr>
            <p:ph sz="quarter" idx="15"/>
          </p:nvPr>
        </p:nvSpPr>
        <p:spPr/>
        <p:txBody>
          <a:bodyPr>
            <a:normAutofit lnSpcReduction="10000"/>
          </a:bodyPr>
          <a:lstStyle/>
          <a:p>
            <a:r>
              <a:rPr lang="en-US" dirty="0" smtClean="0"/>
              <a:t>Workgroup</a:t>
            </a:r>
          </a:p>
          <a:p>
            <a:r>
              <a:rPr lang="en-US" dirty="0" smtClean="0"/>
              <a:t>Workflow</a:t>
            </a:r>
          </a:p>
          <a:p>
            <a:r>
              <a:rPr lang="en-US" dirty="0" smtClean="0"/>
              <a:t>Virtual Team</a:t>
            </a:r>
          </a:p>
          <a:p>
            <a:r>
              <a:rPr lang="en-US" dirty="0" smtClean="0"/>
              <a:t>Virtual Collaboration</a:t>
            </a:r>
          </a:p>
          <a:p>
            <a:r>
              <a:rPr lang="en-US" dirty="0" smtClean="0"/>
              <a:t>Crowdsourcing</a:t>
            </a:r>
          </a:p>
          <a:p>
            <a:r>
              <a:rPr lang="en-US" dirty="0" smtClean="0"/>
              <a:t>Synchronous versus Asynchronous</a:t>
            </a:r>
          </a:p>
          <a:p>
            <a:r>
              <a:rPr lang="en-US" dirty="0" smtClean="0"/>
              <a:t>Collaboration Tools</a:t>
            </a:r>
          </a:p>
          <a:p>
            <a:pPr lvl="1"/>
            <a:r>
              <a:rPr lang="en-US" dirty="0">
                <a:hlinkClick r:id="rId3"/>
              </a:rPr>
              <a:t>WebEx Meeting Center: Welcome to Meeting </a:t>
            </a:r>
            <a:r>
              <a:rPr lang="en-US" dirty="0" smtClean="0">
                <a:hlinkClick r:id="rId3"/>
              </a:rPr>
              <a:t>Center</a:t>
            </a:r>
            <a:endParaRPr lang="en-US" dirty="0" smtClean="0"/>
          </a:p>
          <a:p>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41</a:t>
            </a:fld>
            <a:endParaRPr lang="en-US" dirty="0"/>
          </a:p>
        </p:txBody>
      </p:sp>
    </p:spTree>
    <p:extLst>
      <p:ext uri="{BB962C8B-B14F-4D97-AF65-F5344CB8AC3E}">
        <p14:creationId xmlns:p14="http://schemas.microsoft.com/office/powerpoint/2010/main" val="2778176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Collaboration Tools</a:t>
            </a:r>
            <a:endParaRPr lang="en-US" dirty="0"/>
          </a:p>
        </p:txBody>
      </p:sp>
      <p:sp>
        <p:nvSpPr>
          <p:cNvPr id="5" name="Content Placeholder 4"/>
          <p:cNvSpPr>
            <a:spLocks noGrp="1"/>
          </p:cNvSpPr>
          <p:nvPr>
            <p:ph sz="quarter" idx="15"/>
          </p:nvPr>
        </p:nvSpPr>
        <p:spPr/>
        <p:txBody>
          <a:bodyPr/>
          <a:lstStyle/>
          <a:p>
            <a:r>
              <a:rPr lang="en-US" dirty="0" smtClean="0"/>
              <a:t>Microsoft </a:t>
            </a:r>
            <a:r>
              <a:rPr lang="en-US" dirty="0" err="1" smtClean="0"/>
              <a:t>Sharepoint</a:t>
            </a:r>
            <a:endParaRPr lang="en-US" dirty="0" smtClean="0"/>
          </a:p>
          <a:p>
            <a:r>
              <a:rPr lang="en-US" dirty="0" smtClean="0"/>
              <a:t>Google Drive</a:t>
            </a:r>
          </a:p>
          <a:p>
            <a:r>
              <a:rPr lang="en-US" dirty="0" smtClean="0"/>
              <a:t>IBM Lotus </a:t>
            </a:r>
            <a:r>
              <a:rPr lang="en-US" dirty="0" err="1" smtClean="0"/>
              <a:t>Quikr</a:t>
            </a:r>
            <a:endParaRPr lang="en-US" dirty="0" smtClean="0"/>
          </a:p>
          <a:p>
            <a:r>
              <a:rPr lang="en-US" dirty="0" smtClean="0">
                <a:hlinkClick r:id="rId2"/>
              </a:rPr>
              <a:t>Jive</a:t>
            </a:r>
            <a:endParaRPr lang="en-US" dirty="0" smtClean="0"/>
          </a:p>
          <a:p>
            <a:endParaRPr lang="en-US" dirty="0"/>
          </a:p>
          <a:p>
            <a:r>
              <a:rPr lang="en-US" dirty="0" smtClean="0"/>
              <a:t>Comparison of </a:t>
            </a:r>
            <a:r>
              <a:rPr lang="en-US" dirty="0" err="1" smtClean="0"/>
              <a:t>Webex</a:t>
            </a:r>
            <a:r>
              <a:rPr lang="en-US" dirty="0" smtClean="0"/>
              <a:t> and Jive:</a:t>
            </a:r>
            <a:endParaRPr lang="en-US" dirty="0"/>
          </a:p>
          <a:p>
            <a:pPr lvl="1"/>
            <a:r>
              <a:rPr lang="en-US" dirty="0">
                <a:hlinkClick r:id="rId3"/>
              </a:rPr>
              <a:t>https://</a:t>
            </a:r>
            <a:r>
              <a:rPr lang="en-US" dirty="0" smtClean="0">
                <a:hlinkClick r:id="rId3"/>
              </a:rPr>
              <a:t>comparisons.financesonline.com/cisco-webex-vs-jive</a:t>
            </a:r>
            <a:r>
              <a:rPr lang="en-US" dirty="0" smtClean="0"/>
              <a:t> </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42</a:t>
            </a:fld>
            <a:endParaRPr lang="en-US" dirty="0"/>
          </a:p>
        </p:txBody>
      </p:sp>
    </p:spTree>
    <p:extLst>
      <p:ext uri="{BB962C8B-B14F-4D97-AF65-F5344CB8AC3E}">
        <p14:creationId xmlns:p14="http://schemas.microsoft.com/office/powerpoint/2010/main" val="1588154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dirty="0" smtClean="0"/>
              <a:t>Network Applications: </a:t>
            </a:r>
            <a:br>
              <a:rPr lang="en-US" dirty="0" smtClean="0"/>
            </a:br>
            <a:r>
              <a:rPr lang="en-US" dirty="0" smtClean="0"/>
              <a:t>E-Learning versus Distance Education</a:t>
            </a:r>
            <a:endParaRPr lang="en-US" dirty="0"/>
          </a:p>
        </p:txBody>
      </p:sp>
      <p:sp>
        <p:nvSpPr>
          <p:cNvPr id="3" name="Content Placeholder 2"/>
          <p:cNvSpPr>
            <a:spLocks noGrp="1"/>
          </p:cNvSpPr>
          <p:nvPr>
            <p:ph sz="quarter" idx="15"/>
          </p:nvPr>
        </p:nvSpPr>
        <p:spPr/>
        <p:txBody>
          <a:bodyPr/>
          <a:lstStyle/>
          <a:p>
            <a:r>
              <a:rPr lang="en-US" dirty="0" smtClean="0"/>
              <a:t>E-Learning</a:t>
            </a:r>
          </a:p>
          <a:p>
            <a:r>
              <a:rPr lang="en-US" dirty="0" smtClean="0"/>
              <a:t>Distance Education</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43</a:t>
            </a:fld>
            <a:endParaRPr lang="en-US" dirty="0"/>
          </a:p>
        </p:txBody>
      </p:sp>
    </p:spTree>
    <p:extLst>
      <p:ext uri="{BB962C8B-B14F-4D97-AF65-F5344CB8AC3E}">
        <p14:creationId xmlns:p14="http://schemas.microsoft.com/office/powerpoint/2010/main" val="3413380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Virtual Universities</a:t>
            </a:r>
            <a:endParaRPr lang="en-US" dirty="0"/>
          </a:p>
        </p:txBody>
      </p:sp>
      <p:sp>
        <p:nvSpPr>
          <p:cNvPr id="3" name="Content Placeholder 2"/>
          <p:cNvSpPr>
            <a:spLocks noGrp="1"/>
          </p:cNvSpPr>
          <p:nvPr>
            <p:ph sz="quarter" idx="15"/>
          </p:nvPr>
        </p:nvSpPr>
        <p:spPr/>
        <p:txBody>
          <a:bodyPr/>
          <a:lstStyle/>
          <a:p>
            <a:r>
              <a:rPr lang="en-US" dirty="0" smtClean="0"/>
              <a:t>University of Phoenix</a:t>
            </a:r>
          </a:p>
          <a:p>
            <a:r>
              <a:rPr lang="en-US" dirty="0" smtClean="0"/>
              <a:t>California Virtual Campus</a:t>
            </a:r>
          </a:p>
          <a:p>
            <a:r>
              <a:rPr lang="en-US" dirty="0" smtClean="0"/>
              <a:t>University of Maryland</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44</a:t>
            </a:fld>
            <a:endParaRPr lang="en-US" dirty="0"/>
          </a:p>
        </p:txBody>
      </p:sp>
    </p:spTree>
    <p:extLst>
      <p:ext uri="{BB962C8B-B14F-4D97-AF65-F5344CB8AC3E}">
        <p14:creationId xmlns:p14="http://schemas.microsoft.com/office/powerpoint/2010/main" val="644443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smtClean="0"/>
              <a:t>Network Applications:</a:t>
            </a:r>
          </a:p>
          <a:p>
            <a:r>
              <a:rPr lang="en-US" dirty="0" smtClean="0"/>
              <a:t>Telecommuting</a:t>
            </a:r>
            <a:endParaRPr lang="en-US" dirty="0"/>
          </a:p>
        </p:txBody>
      </p:sp>
      <p:sp>
        <p:nvSpPr>
          <p:cNvPr id="3" name="Content Placeholder 2"/>
          <p:cNvSpPr>
            <a:spLocks noGrp="1"/>
          </p:cNvSpPr>
          <p:nvPr>
            <p:ph sz="quarter" idx="15"/>
          </p:nvPr>
        </p:nvSpPr>
        <p:spPr/>
        <p:txBody>
          <a:bodyPr/>
          <a:lstStyle/>
          <a:p>
            <a:r>
              <a:rPr lang="en-US" dirty="0" smtClean="0"/>
              <a:t>Knowledge workers</a:t>
            </a:r>
          </a:p>
          <a:p>
            <a:r>
              <a:rPr lang="en-US" dirty="0" smtClean="0"/>
              <a:t>Digital Nomads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45</a:t>
            </a:fld>
            <a:endParaRPr lang="en-US" dirty="0"/>
          </a:p>
        </p:txBody>
      </p:sp>
    </p:spTree>
    <p:extLst>
      <p:ext uri="{BB962C8B-B14F-4D97-AF65-F5344CB8AC3E}">
        <p14:creationId xmlns:p14="http://schemas.microsoft.com/office/powerpoint/2010/main" val="3398740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solidFill>
                  <a:srgbClr val="C00000"/>
                </a:solidFill>
              </a:rPr>
              <a:t>Basic Concepts</a:t>
            </a:r>
            <a:endParaRPr lang="en-US" dirty="0">
              <a:solidFill>
                <a:srgbClr val="C00000"/>
              </a:solidFill>
            </a:endParaRPr>
          </a:p>
        </p:txBody>
      </p:sp>
      <p:sp>
        <p:nvSpPr>
          <p:cNvPr id="6" name="Content Placeholder 5"/>
          <p:cNvSpPr>
            <a:spLocks noGrp="1"/>
          </p:cNvSpPr>
          <p:nvPr>
            <p:ph sz="quarter" idx="15"/>
          </p:nvPr>
        </p:nvSpPr>
        <p:spPr/>
        <p:txBody>
          <a:bodyPr/>
          <a:lstStyle/>
          <a:p>
            <a:r>
              <a:rPr lang="en-US" dirty="0" smtClean="0"/>
              <a:t>Computer networks:</a:t>
            </a:r>
          </a:p>
          <a:p>
            <a:pPr marL="971550" lvl="1" indent="-514350">
              <a:buFont typeface="+mj-lt"/>
              <a:buAutoNum type="arabicPeriod"/>
            </a:pPr>
            <a:r>
              <a:rPr lang="en-US" dirty="0" smtClean="0"/>
              <a:t>Connect</a:t>
            </a:r>
          </a:p>
          <a:p>
            <a:pPr marL="971550" lvl="1" indent="-514350">
              <a:buFont typeface="+mj-lt"/>
              <a:buAutoNum type="arabicPeriod"/>
            </a:pPr>
            <a:r>
              <a:rPr lang="en-US" dirty="0" smtClean="0"/>
              <a:t>Transmit</a:t>
            </a:r>
          </a:p>
          <a:p>
            <a:pPr marL="971550" lvl="1" indent="-514350">
              <a:buFont typeface="+mj-lt"/>
              <a:buAutoNum type="arabicPeriod"/>
            </a:pPr>
            <a:r>
              <a:rPr lang="en-US" dirty="0" smtClean="0"/>
              <a:t>Share work </a:t>
            </a:r>
          </a:p>
          <a:p>
            <a:pPr lvl="1"/>
            <a:r>
              <a:rPr lang="en-US" dirty="0" smtClean="0"/>
              <a:t>(1 + 2 </a:t>
            </a:r>
            <a:r>
              <a:rPr lang="en-US" dirty="0" smtClean="0">
                <a:sym typeface="Wingdings" panose="05000000000000000000" pitchFamily="2" charset="2"/>
              </a:rPr>
              <a:t> 3)</a:t>
            </a:r>
            <a:endParaRPr lang="en-US" dirty="0" smtClean="0"/>
          </a:p>
          <a:p>
            <a:r>
              <a:rPr lang="en-US" dirty="0" smtClean="0"/>
              <a:t>Bandwidth: transmission capacity</a:t>
            </a:r>
          </a:p>
          <a:p>
            <a:pPr lvl="1"/>
            <a:r>
              <a:rPr lang="en-US" dirty="0" smtClean="0"/>
              <a:t>Bps, Kbps, </a:t>
            </a:r>
            <a:r>
              <a:rPr lang="en-US" dirty="0" smtClean="0">
                <a:solidFill>
                  <a:srgbClr val="C00000"/>
                </a:solidFill>
              </a:rPr>
              <a:t>Mbps</a:t>
            </a:r>
          </a:p>
          <a:p>
            <a:pPr lvl="1"/>
            <a:r>
              <a:rPr lang="en-US" dirty="0" smtClean="0">
                <a:solidFill>
                  <a:srgbClr val="FF0000"/>
                </a:solidFill>
              </a:rPr>
              <a:t>Bit</a:t>
            </a:r>
            <a:r>
              <a:rPr lang="en-US" dirty="0" smtClean="0">
                <a:solidFill>
                  <a:srgbClr val="C00000"/>
                </a:solidFill>
              </a:rPr>
              <a:t> or byte?</a:t>
            </a:r>
          </a:p>
          <a:p>
            <a:r>
              <a:rPr lang="en-US" dirty="0" smtClean="0"/>
              <a:t>LAN: limited geo area</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5</a:t>
            </a:fld>
            <a:endParaRPr lang="en-US" dirty="0"/>
          </a:p>
        </p:txBody>
      </p:sp>
    </p:spTree>
    <p:extLst>
      <p:ext uri="{BB962C8B-B14F-4D97-AF65-F5344CB8AC3E}">
        <p14:creationId xmlns:p14="http://schemas.microsoft.com/office/powerpoint/2010/main" val="3555524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Figure 4.1: Ethernet Local Area Network (LAN)</a:t>
            </a:r>
            <a:endParaRPr lang="en-US" dirty="0"/>
          </a:p>
        </p:txBody>
      </p:sp>
      <p:pic>
        <p:nvPicPr>
          <p:cNvPr id="1638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62846" y="1524000"/>
            <a:ext cx="594210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clker.com/cliparts/t/H/T/q/t/T/network-router-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900" y="5778592"/>
            <a:ext cx="1003069" cy="479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6</a:t>
            </a:fld>
            <a:endParaRPr lang="en-US" dirty="0"/>
          </a:p>
        </p:txBody>
      </p:sp>
      <p:sp>
        <p:nvSpPr>
          <p:cNvPr id="3" name="Right Arrow 2"/>
          <p:cNvSpPr/>
          <p:nvPr/>
        </p:nvSpPr>
        <p:spPr>
          <a:xfrm rot="1192864">
            <a:off x="229346" y="1524000"/>
            <a:ext cx="2667000" cy="1676400"/>
          </a:xfrm>
          <a:prstGeom prst="rightArrow">
            <a:avLst>
              <a:gd name="adj1" fmla="val 678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One thing missing</a:t>
            </a:r>
            <a:endParaRPr lang="en-US" sz="3200" dirty="0">
              <a:latin typeface="Arial Narrow" panose="020B0606020202030204" pitchFamily="34" charset="0"/>
            </a:endParaRPr>
          </a:p>
        </p:txBody>
      </p:sp>
      <p:pic>
        <p:nvPicPr>
          <p:cNvPr id="1028" name="Picture 4" descr="http://www.sand.com.hk/images/stories/Icon-Swit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00400"/>
            <a:ext cx="1739731" cy="91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93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0"/>
            <a:ext cx="8153399" cy="943261"/>
          </a:xfrm>
        </p:spPr>
        <p:txBody>
          <a:bodyPr/>
          <a:lstStyle/>
          <a:p>
            <a:r>
              <a:rPr lang="en-US" b="1" dirty="0">
                <a:hlinkClick r:id="rId2" tooltip="Permanent Link to Cisco Icons and Symbols"/>
              </a:rPr>
              <a:t>Cisco Icons and </a:t>
            </a:r>
            <a:r>
              <a:rPr lang="en-US" b="1" dirty="0" smtClean="0">
                <a:hlinkClick r:id="rId2" tooltip="Permanent Link to Cisco Icons and Symbols"/>
              </a:rPr>
              <a:t>Symbols</a:t>
            </a:r>
            <a:endParaRPr lang="en-US" b="1"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7</a:t>
            </a:fld>
            <a:endParaRPr lang="en-US" dirty="0"/>
          </a:p>
        </p:txBody>
      </p:sp>
      <p:sp>
        <p:nvSpPr>
          <p:cNvPr id="4" name="Content Placeholder 3"/>
          <p:cNvSpPr>
            <a:spLocks noGrp="1"/>
          </p:cNvSpPr>
          <p:nvPr>
            <p:ph sz="quarter" idx="15"/>
          </p:nvPr>
        </p:nvSpPr>
        <p:spPr/>
        <p:txBody>
          <a:bodyPr/>
          <a:lstStyle/>
          <a:p>
            <a:endParaRPr lang="en-US"/>
          </a:p>
        </p:txBody>
      </p:sp>
      <p:pic>
        <p:nvPicPr>
          <p:cNvPr id="5" name="Picture 4"/>
          <p:cNvPicPr>
            <a:picLocks noChangeAspect="1"/>
          </p:cNvPicPr>
          <p:nvPr/>
        </p:nvPicPr>
        <p:blipFill>
          <a:blip r:embed="rId3"/>
          <a:stretch>
            <a:fillRect/>
          </a:stretch>
        </p:blipFill>
        <p:spPr>
          <a:xfrm>
            <a:off x="491836" y="1390793"/>
            <a:ext cx="8220075" cy="4486275"/>
          </a:xfrm>
          <a:prstGeom prst="rect">
            <a:avLst/>
          </a:prstGeom>
        </p:spPr>
      </p:pic>
      <p:sp>
        <p:nvSpPr>
          <p:cNvPr id="6" name="Oval 5"/>
          <p:cNvSpPr/>
          <p:nvPr/>
        </p:nvSpPr>
        <p:spPr>
          <a:xfrm>
            <a:off x="381000" y="2286000"/>
            <a:ext cx="16764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00105" y="3298067"/>
            <a:ext cx="1676400" cy="10238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970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76200"/>
            <a:ext cx="8153399" cy="762000"/>
          </a:xfrm>
        </p:spPr>
        <p:txBody>
          <a:bodyPr>
            <a:normAutofit/>
          </a:bodyPr>
          <a:lstStyle/>
          <a:p>
            <a:r>
              <a:rPr lang="en-US" dirty="0" smtClean="0"/>
              <a:t>Figure 4.2: </a:t>
            </a:r>
            <a:r>
              <a:rPr lang="en-US" dirty="0"/>
              <a:t>E</a:t>
            </a:r>
            <a:r>
              <a:rPr lang="en-US" dirty="0" smtClean="0"/>
              <a:t>nterprise Network</a:t>
            </a:r>
            <a:endParaRPr lang="en-US" dirty="0"/>
          </a:p>
        </p:txBody>
      </p:sp>
      <p:pic>
        <p:nvPicPr>
          <p:cNvPr id="17410" name="Picture 2"/>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375176" y="954316"/>
            <a:ext cx="6317445" cy="581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
        <p:nvSpPr>
          <p:cNvPr id="6" name="Oval 5"/>
          <p:cNvSpPr/>
          <p:nvPr/>
        </p:nvSpPr>
        <p:spPr>
          <a:xfrm>
            <a:off x="6057900" y="2944926"/>
            <a:ext cx="16764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7162800" y="1828800"/>
            <a:ext cx="1676400" cy="914400"/>
          </a:xfrm>
          <a:prstGeom prst="wedgeRoundRectCallout">
            <a:avLst>
              <a:gd name="adj1" fmla="val -47699"/>
              <a:gd name="adj2" fmla="val 71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Two types of networks</a:t>
            </a:r>
            <a:endParaRPr lang="en-US" sz="2000" b="1" dirty="0"/>
          </a:p>
        </p:txBody>
      </p:sp>
    </p:spTree>
    <p:extLst>
      <p:ext uri="{BB962C8B-B14F-4D97-AF65-F5344CB8AC3E}">
        <p14:creationId xmlns:p14="http://schemas.microsoft.com/office/powerpoint/2010/main" val="1914102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Network components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9</a:t>
            </a:fld>
            <a:endParaRPr lang="en-US" dirty="0"/>
          </a:p>
        </p:txBody>
      </p:sp>
      <p:sp>
        <p:nvSpPr>
          <p:cNvPr id="4" name="Content Placeholder 3"/>
          <p:cNvSpPr>
            <a:spLocks noGrp="1"/>
          </p:cNvSpPr>
          <p:nvPr>
            <p:ph sz="quarter" idx="15"/>
          </p:nvPr>
        </p:nvSpPr>
        <p:spPr>
          <a:xfrm>
            <a:off x="381000" y="1371601"/>
            <a:ext cx="8229600" cy="5392735"/>
          </a:xfrm>
        </p:spPr>
        <p:txBody>
          <a:bodyPr>
            <a:normAutofit fontScale="92500" lnSpcReduction="10000"/>
          </a:bodyPr>
          <a:lstStyle/>
          <a:p>
            <a:r>
              <a:rPr lang="en-US" dirty="0" smtClean="0"/>
              <a:t>Clients </a:t>
            </a:r>
          </a:p>
          <a:p>
            <a:r>
              <a:rPr lang="en-US" dirty="0" smtClean="0"/>
              <a:t>Server</a:t>
            </a:r>
          </a:p>
          <a:p>
            <a:pPr lvl="1"/>
            <a:r>
              <a:rPr lang="en-US" dirty="0" smtClean="0"/>
              <a:t>Network operating systems (NOS)</a:t>
            </a:r>
          </a:p>
          <a:p>
            <a:r>
              <a:rPr lang="en-US" dirty="0" smtClean="0"/>
              <a:t>Media </a:t>
            </a:r>
          </a:p>
          <a:p>
            <a:pPr lvl="1"/>
            <a:r>
              <a:rPr lang="en-US" dirty="0" smtClean="0"/>
              <a:t>Network interface card (NIC)</a:t>
            </a:r>
          </a:p>
          <a:p>
            <a:r>
              <a:rPr lang="en-US" dirty="0" smtClean="0"/>
              <a:t>Communications </a:t>
            </a:r>
            <a:r>
              <a:rPr lang="en-US" dirty="0" smtClean="0"/>
              <a:t>processors</a:t>
            </a:r>
          </a:p>
          <a:p>
            <a:pPr lvl="1"/>
            <a:r>
              <a:rPr lang="en-US" dirty="0" smtClean="0"/>
              <a:t>Modem</a:t>
            </a:r>
          </a:p>
          <a:p>
            <a:pPr lvl="1"/>
            <a:r>
              <a:rPr lang="en-US" dirty="0" smtClean="0"/>
              <a:t>Switch</a:t>
            </a:r>
            <a:endParaRPr lang="en-US" dirty="0" smtClean="0"/>
          </a:p>
          <a:p>
            <a:pPr lvl="1"/>
            <a:r>
              <a:rPr lang="en-US" dirty="0" smtClean="0"/>
              <a:t>Router</a:t>
            </a:r>
          </a:p>
          <a:p>
            <a:r>
              <a:rPr lang="en-US" dirty="0" smtClean="0">
                <a:solidFill>
                  <a:srgbClr val="FF0000"/>
                </a:solidFill>
              </a:rPr>
              <a:t>Protocol </a:t>
            </a:r>
          </a:p>
          <a:p>
            <a:endParaRPr lang="en-US" sz="900" dirty="0" smtClean="0"/>
          </a:p>
          <a:p>
            <a:r>
              <a:rPr lang="en-US" dirty="0" smtClean="0">
                <a:solidFill>
                  <a:srgbClr val="C00000"/>
                </a:solidFill>
              </a:rPr>
              <a:t>Logical “flow” of the </a:t>
            </a:r>
            <a:r>
              <a:rPr lang="en-US" dirty="0">
                <a:solidFill>
                  <a:srgbClr val="C00000"/>
                </a:solidFill>
              </a:rPr>
              <a:t>above: </a:t>
            </a:r>
            <a:r>
              <a:rPr lang="en-US" dirty="0">
                <a:solidFill>
                  <a:srgbClr val="C00000"/>
                </a:solidFill>
                <a:latin typeface="Arial Narrow" panose="020B0606020202030204" pitchFamily="34" charset="0"/>
              </a:rPr>
              <a:t>help memory</a:t>
            </a:r>
          </a:p>
          <a:p>
            <a:endParaRPr lang="en-US" dirty="0">
              <a:solidFill>
                <a:srgbClr val="C00000"/>
              </a:solidFill>
            </a:endParaRPr>
          </a:p>
        </p:txBody>
      </p:sp>
      <p:pic>
        <p:nvPicPr>
          <p:cNvPr id="5" name="Picture 4"/>
          <p:cNvPicPr>
            <a:picLocks noChangeAspect="1"/>
          </p:cNvPicPr>
          <p:nvPr/>
        </p:nvPicPr>
        <p:blipFill>
          <a:blip r:embed="rId2"/>
          <a:stretch>
            <a:fillRect/>
          </a:stretch>
        </p:blipFill>
        <p:spPr>
          <a:xfrm>
            <a:off x="2743200" y="1364674"/>
            <a:ext cx="638175" cy="609600"/>
          </a:xfrm>
          <a:prstGeom prst="rect">
            <a:avLst/>
          </a:prstGeom>
        </p:spPr>
      </p:pic>
      <p:pic>
        <p:nvPicPr>
          <p:cNvPr id="6" name="Picture 5"/>
          <p:cNvPicPr>
            <a:picLocks noChangeAspect="1"/>
          </p:cNvPicPr>
          <p:nvPr/>
        </p:nvPicPr>
        <p:blipFill>
          <a:blip r:embed="rId3"/>
          <a:stretch>
            <a:fillRect/>
          </a:stretch>
        </p:blipFill>
        <p:spPr>
          <a:xfrm>
            <a:off x="3581400" y="1412299"/>
            <a:ext cx="657225" cy="561975"/>
          </a:xfrm>
          <a:prstGeom prst="rect">
            <a:avLst/>
          </a:prstGeom>
        </p:spPr>
      </p:pic>
      <p:pic>
        <p:nvPicPr>
          <p:cNvPr id="7" name="Picture 6"/>
          <p:cNvPicPr>
            <a:picLocks noChangeAspect="1"/>
          </p:cNvPicPr>
          <p:nvPr/>
        </p:nvPicPr>
        <p:blipFill>
          <a:blip r:embed="rId4"/>
          <a:stretch>
            <a:fillRect/>
          </a:stretch>
        </p:blipFill>
        <p:spPr>
          <a:xfrm>
            <a:off x="2324100" y="1793300"/>
            <a:ext cx="447675" cy="666750"/>
          </a:xfrm>
          <a:prstGeom prst="rect">
            <a:avLst/>
          </a:prstGeom>
        </p:spPr>
      </p:pic>
      <p:pic>
        <p:nvPicPr>
          <p:cNvPr id="8" name="Picture 7"/>
          <p:cNvPicPr>
            <a:picLocks noChangeAspect="1"/>
          </p:cNvPicPr>
          <p:nvPr/>
        </p:nvPicPr>
        <p:blipFill>
          <a:blip r:embed="rId5"/>
          <a:stretch>
            <a:fillRect/>
          </a:stretch>
        </p:blipFill>
        <p:spPr>
          <a:xfrm>
            <a:off x="2474391" y="4438768"/>
            <a:ext cx="685800" cy="419100"/>
          </a:xfrm>
          <a:prstGeom prst="rect">
            <a:avLst/>
          </a:prstGeom>
        </p:spPr>
      </p:pic>
      <p:pic>
        <p:nvPicPr>
          <p:cNvPr id="9" name="Picture 8"/>
          <p:cNvPicPr>
            <a:picLocks noChangeAspect="1"/>
          </p:cNvPicPr>
          <p:nvPr/>
        </p:nvPicPr>
        <p:blipFill>
          <a:blip r:embed="rId6"/>
          <a:stretch>
            <a:fillRect/>
          </a:stretch>
        </p:blipFill>
        <p:spPr>
          <a:xfrm>
            <a:off x="2893491" y="4857868"/>
            <a:ext cx="685800" cy="447675"/>
          </a:xfrm>
          <a:prstGeom prst="rect">
            <a:avLst/>
          </a:prstGeom>
        </p:spPr>
      </p:pic>
      <p:pic>
        <p:nvPicPr>
          <p:cNvPr id="10" name="Picture 9"/>
          <p:cNvPicPr>
            <a:picLocks noChangeAspect="1"/>
          </p:cNvPicPr>
          <p:nvPr/>
        </p:nvPicPr>
        <p:blipFill>
          <a:blip r:embed="rId7"/>
          <a:stretch>
            <a:fillRect/>
          </a:stretch>
        </p:blipFill>
        <p:spPr>
          <a:xfrm>
            <a:off x="2641078" y="4038718"/>
            <a:ext cx="504825" cy="323850"/>
          </a:xfrm>
          <a:prstGeom prst="rect">
            <a:avLst/>
          </a:prstGeom>
        </p:spPr>
      </p:pic>
    </p:spTree>
    <p:extLst>
      <p:ext uri="{BB962C8B-B14F-4D97-AF65-F5344CB8AC3E}">
        <p14:creationId xmlns:p14="http://schemas.microsoft.com/office/powerpoint/2010/main" val="87305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26059</TotalTime>
  <Words>3658</Words>
  <Application>Microsoft Office PowerPoint</Application>
  <PresentationFormat>On-screen Show (4:3)</PresentationFormat>
  <Paragraphs>368</Paragraphs>
  <Slides>45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Adobe Fan Heiti Std B</vt:lpstr>
      <vt:lpstr>Balto</vt:lpstr>
      <vt:lpstr>Arial</vt:lpstr>
      <vt:lpstr>Arial Narrow</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Domain name system (DNS) (AKA: Domain name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799</cp:revision>
  <dcterms:created xsi:type="dcterms:W3CDTF">2013-08-07T23:49:12Z</dcterms:created>
  <dcterms:modified xsi:type="dcterms:W3CDTF">2018-02-18T05:40:29Z</dcterms:modified>
</cp:coreProperties>
</file>