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22" r:id="rId2"/>
    <p:sldId id="323" r:id="rId3"/>
    <p:sldId id="324" r:id="rId4"/>
    <p:sldId id="325" r:id="rId5"/>
    <p:sldId id="326" r:id="rId6"/>
    <p:sldId id="327" r:id="rId7"/>
    <p:sldId id="368" r:id="rId8"/>
    <p:sldId id="328" r:id="rId9"/>
    <p:sldId id="329" r:id="rId10"/>
    <p:sldId id="330" r:id="rId11"/>
    <p:sldId id="331" r:id="rId12"/>
    <p:sldId id="332" r:id="rId13"/>
    <p:sldId id="333" r:id="rId14"/>
    <p:sldId id="334" r:id="rId15"/>
    <p:sldId id="335" r:id="rId16"/>
    <p:sldId id="336" r:id="rId17"/>
    <p:sldId id="337" r:id="rId18"/>
    <p:sldId id="366" r:id="rId19"/>
    <p:sldId id="364" r:id="rId20"/>
    <p:sldId id="338" r:id="rId21"/>
    <p:sldId id="339" r:id="rId22"/>
    <p:sldId id="365" r:id="rId23"/>
    <p:sldId id="367" r:id="rId24"/>
    <p:sldId id="340" r:id="rId25"/>
    <p:sldId id="341" r:id="rId26"/>
    <p:sldId id="342" r:id="rId27"/>
    <p:sldId id="343" r:id="rId28"/>
    <p:sldId id="344" r:id="rId29"/>
    <p:sldId id="345" r:id="rId30"/>
    <p:sldId id="346" r:id="rId31"/>
    <p:sldId id="347" r:id="rId32"/>
    <p:sldId id="348" r:id="rId33"/>
    <p:sldId id="349" r:id="rId34"/>
    <p:sldId id="350" r:id="rId35"/>
    <p:sldId id="352" r:id="rId36"/>
    <p:sldId id="369" r:id="rId37"/>
    <p:sldId id="353" r:id="rId38"/>
    <p:sldId id="354" r:id="rId39"/>
    <p:sldId id="355" r:id="rId40"/>
    <p:sldId id="356" r:id="rId41"/>
    <p:sldId id="357" r:id="rId42"/>
    <p:sldId id="358" r:id="rId43"/>
    <p:sldId id="359" r:id="rId44"/>
    <p:sldId id="360"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FF"/>
    <a:srgbClr val="9900FF"/>
    <a:srgbClr val="CC00FF"/>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227" autoAdjust="0"/>
  </p:normalViewPr>
  <p:slideViewPr>
    <p:cSldViewPr>
      <p:cViewPr varScale="1">
        <p:scale>
          <a:sx n="64" d="100"/>
          <a:sy n="64" d="100"/>
        </p:scale>
        <p:origin x="1170" y="48"/>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2C9AEFE-DFC3-4D14-8FAE-95A6194FE6F7}" type="datetimeFigureOut">
              <a:rPr lang="en-US" smtClean="0"/>
              <a:t>1/29/2018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8F0D139-2B2E-49E1-82F9-228EB20E3C31}" type="slidenum">
              <a:rPr lang="en-US" smtClean="0"/>
              <a:t>‹#›</a:t>
            </a:fld>
            <a:endParaRPr lang="en-US"/>
          </a:p>
        </p:txBody>
      </p:sp>
    </p:spTree>
    <p:extLst>
      <p:ext uri="{BB962C8B-B14F-4D97-AF65-F5344CB8AC3E}">
        <p14:creationId xmlns:p14="http://schemas.microsoft.com/office/powerpoint/2010/main" val="150535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8EB6D6B-9C86-499A-A636-38829A5F60B2}" type="datetimeFigureOut">
              <a:rPr lang="en-US" smtClean="0"/>
              <a:t>1/29/2018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F41C25-7A1F-47FB-B705-003A328B9163}" type="slidenum">
              <a:rPr lang="en-US" smtClean="0"/>
              <a:t>2</a:t>
            </a:fld>
            <a:endParaRPr lang="en-US"/>
          </a:p>
        </p:txBody>
      </p:sp>
    </p:spTree>
    <p:extLst>
      <p:ext uri="{BB962C8B-B14F-4D97-AF65-F5344CB8AC3E}">
        <p14:creationId xmlns:p14="http://schemas.microsoft.com/office/powerpoint/2010/main" val="397183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Primary Key: </a:t>
            </a:r>
            <a:r>
              <a:rPr lang="en-US" dirty="0" smtClean="0"/>
              <a:t>a field in a database that uniquely identify each record so that it can be retrieved, updated, and sorted.</a:t>
            </a:r>
          </a:p>
          <a:p>
            <a:r>
              <a:rPr lang="en-US" b="1" dirty="0" smtClean="0"/>
              <a:t>Secondary Key: </a:t>
            </a:r>
            <a:r>
              <a:rPr lang="en-US" dirty="0" smtClean="0"/>
              <a:t>a field that has some identifying information, but typically does not identify the record with complete accuracy and therefore cannot serve at the Primary Key.</a:t>
            </a:r>
          </a:p>
          <a:p>
            <a:r>
              <a:rPr lang="en-US" b="1" dirty="0" smtClean="0"/>
              <a:t>Foreign Key: </a:t>
            </a:r>
            <a:r>
              <a:rPr lang="en-US" dirty="0" smtClean="0"/>
              <a:t>a field (or group of fields) in one table that uniquely identifies a row of another table. It is used to establish and enforce a link between two tables.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24</a:t>
            </a:fld>
            <a:endParaRPr lang="en-US"/>
          </a:p>
        </p:txBody>
      </p:sp>
    </p:spTree>
    <p:extLst>
      <p:ext uri="{BB962C8B-B14F-4D97-AF65-F5344CB8AC3E}">
        <p14:creationId xmlns:p14="http://schemas.microsoft.com/office/powerpoint/2010/main" val="239905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Gartner (www.gartner.com): </a:t>
            </a:r>
            <a:r>
              <a:rPr lang="en-US" sz="1200" b="0" i="0" u="none" strike="noStrike" kern="1200" baseline="0" dirty="0" smtClean="0">
                <a:solidFill>
                  <a:schemeClr val="tx1"/>
                </a:solidFill>
                <a:latin typeface="+mn-lt"/>
                <a:ea typeface="+mn-ea"/>
                <a:cs typeface="+mn-cs"/>
              </a:rPr>
              <a:t>defines Big Data as diverse, high volume, high-velocity information assets that require new forms of processing to enable enhanced decision making, insight discovery, and process optimization. </a:t>
            </a:r>
          </a:p>
          <a:p>
            <a:r>
              <a:rPr lang="en-US" sz="1200" b="1" i="0" u="none" strike="noStrike" kern="1200" baseline="0" dirty="0" smtClean="0">
                <a:solidFill>
                  <a:schemeClr val="tx1"/>
                </a:solidFill>
                <a:latin typeface="+mn-lt"/>
                <a:ea typeface="+mn-ea"/>
                <a:cs typeface="+mn-cs"/>
              </a:rPr>
              <a:t>Big Data Institute (TBDI; www.the-bigdatainstitute.com): </a:t>
            </a:r>
            <a:r>
              <a:rPr lang="en-US" sz="1200" b="0" i="0" u="none" strike="noStrike" kern="1200" baseline="0" dirty="0" smtClean="0">
                <a:solidFill>
                  <a:schemeClr val="tx1"/>
                </a:solidFill>
                <a:latin typeface="+mn-lt"/>
                <a:ea typeface="+mn-ea"/>
                <a:cs typeface="+mn-cs"/>
              </a:rPr>
              <a:t>defines Big Data as vast datasets that: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Exhibit variety;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Include structured, unstructured, and semi-structured data;</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generated at high velocity with an uncertain pattern;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 not fit neatly into traditional, structured, relational databases; and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 be captured, processed, transformed, and analyzed in a reasonable amount of time only by sophisticated information systems.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27</a:t>
            </a:fld>
            <a:endParaRPr lang="en-US"/>
          </a:p>
        </p:txBody>
      </p:sp>
    </p:spTree>
    <p:extLst>
      <p:ext uri="{BB962C8B-B14F-4D97-AF65-F5344CB8AC3E}">
        <p14:creationId xmlns:p14="http://schemas.microsoft.com/office/powerpoint/2010/main" val="124621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Gartner (www.gartner.com): </a:t>
            </a:r>
            <a:r>
              <a:rPr lang="en-US" sz="1200" b="0" i="0" u="none" strike="noStrike" kern="1200" baseline="0" dirty="0" smtClean="0">
                <a:solidFill>
                  <a:schemeClr val="tx1"/>
                </a:solidFill>
                <a:latin typeface="+mn-lt"/>
                <a:ea typeface="+mn-ea"/>
                <a:cs typeface="+mn-cs"/>
              </a:rPr>
              <a:t>defines Big Data as diverse, high volume, high-velocity information assets that require new forms of processing to enable enhanced decision making, insight discovery, and process optimization. </a:t>
            </a:r>
          </a:p>
          <a:p>
            <a:r>
              <a:rPr lang="en-US" sz="1200" b="1" i="0" u="none" strike="noStrike" kern="1200" baseline="0" dirty="0" smtClean="0">
                <a:solidFill>
                  <a:schemeClr val="tx1"/>
                </a:solidFill>
                <a:latin typeface="+mn-lt"/>
                <a:ea typeface="+mn-ea"/>
                <a:cs typeface="+mn-cs"/>
              </a:rPr>
              <a:t>Big Data Institute (TBDI; www.the-bigdatainstitute.com): </a:t>
            </a:r>
            <a:r>
              <a:rPr lang="en-US" sz="1200" b="0" i="0" u="none" strike="noStrike" kern="1200" baseline="0" dirty="0" smtClean="0">
                <a:solidFill>
                  <a:schemeClr val="tx1"/>
                </a:solidFill>
                <a:latin typeface="+mn-lt"/>
                <a:ea typeface="+mn-ea"/>
                <a:cs typeface="+mn-cs"/>
              </a:rPr>
              <a:t>defines Big Data as vast datasets that: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Exhibit variety;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Include structured, unstructured, and semi-structured data;</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generated at high velocity with an uncertain pattern;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 not fit neatly into traditional, structured, relational databases; and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 be captured, processed, transformed, and analyzed in a reasonable amount of time only by sophisticated information systems.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28</a:t>
            </a:fld>
            <a:endParaRPr lang="en-US"/>
          </a:p>
        </p:txBody>
      </p:sp>
    </p:spTree>
    <p:extLst>
      <p:ext uri="{BB962C8B-B14F-4D97-AF65-F5344CB8AC3E}">
        <p14:creationId xmlns:p14="http://schemas.microsoft.com/office/powerpoint/2010/main" val="381235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Gartner (www.gartner.com): </a:t>
            </a:r>
            <a:r>
              <a:rPr lang="en-US" sz="1200" b="0" i="0" u="none" strike="noStrike" kern="1200" baseline="0" dirty="0" smtClean="0">
                <a:solidFill>
                  <a:schemeClr val="tx1"/>
                </a:solidFill>
                <a:latin typeface="+mn-lt"/>
                <a:ea typeface="+mn-ea"/>
                <a:cs typeface="+mn-cs"/>
              </a:rPr>
              <a:t>defines Big Data as diverse, high volume, high-velocity information assets that require new forms of processing to enable enhanced decision making, insight discovery, and process optimization. </a:t>
            </a:r>
          </a:p>
          <a:p>
            <a:r>
              <a:rPr lang="en-US" sz="1200" b="1" i="0" u="none" strike="noStrike" kern="1200" baseline="0" dirty="0" smtClean="0">
                <a:solidFill>
                  <a:schemeClr val="tx1"/>
                </a:solidFill>
                <a:latin typeface="+mn-lt"/>
                <a:ea typeface="+mn-ea"/>
                <a:cs typeface="+mn-cs"/>
              </a:rPr>
              <a:t>Big Data Institute (TBDI; www.the-bigdatainstitute.com): </a:t>
            </a:r>
            <a:r>
              <a:rPr lang="en-US" sz="1200" b="0" i="0" u="none" strike="noStrike" kern="1200" baseline="0" dirty="0" smtClean="0">
                <a:solidFill>
                  <a:schemeClr val="tx1"/>
                </a:solidFill>
                <a:latin typeface="+mn-lt"/>
                <a:ea typeface="+mn-ea"/>
                <a:cs typeface="+mn-cs"/>
              </a:rPr>
              <a:t>defines Big Data as vast datasets that: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Exhibit variety;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Include structured, unstructured, and semi-structured data;</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generated at high velocity with an uncertain pattern;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 not fit neatly into traditional, structured, relational databases; and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 be captured, processed, transformed, and analyzed in a reasonable amount of time only by sophisticated information systems.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29</a:t>
            </a:fld>
            <a:endParaRPr lang="en-US"/>
          </a:p>
        </p:txBody>
      </p:sp>
    </p:spTree>
    <p:extLst>
      <p:ext uri="{BB962C8B-B14F-4D97-AF65-F5344CB8AC3E}">
        <p14:creationId xmlns:p14="http://schemas.microsoft.com/office/powerpoint/2010/main" val="1144150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Volume: </a:t>
            </a:r>
            <a:r>
              <a:rPr lang="en-US" dirty="0" smtClean="0"/>
              <a:t>incredible volume of data.</a:t>
            </a:r>
          </a:p>
          <a:p>
            <a:r>
              <a:rPr lang="en-US" b="1" dirty="0" smtClean="0"/>
              <a:t>Velocity: </a:t>
            </a:r>
            <a:r>
              <a:rPr lang="en-US" dirty="0" smtClean="0"/>
              <a:t>The rate at which data flow into an organization is rapidly increasing and it is critical because it increases the speed of the feedback loop between a company and its customers. </a:t>
            </a:r>
          </a:p>
          <a:p>
            <a:r>
              <a:rPr lang="en-US" b="1" dirty="0" smtClean="0"/>
              <a:t>Variety: </a:t>
            </a:r>
            <a:r>
              <a:rPr lang="en-US" dirty="0" smtClean="0"/>
              <a:t>Big Data formats change rapidly and can include </a:t>
            </a:r>
            <a:r>
              <a:rPr lang="en-US" dirty="0" err="1" smtClean="0"/>
              <a:t>include</a:t>
            </a:r>
            <a:r>
              <a:rPr lang="en-US" dirty="0" smtClean="0"/>
              <a:t> satellite imagery, broadcast audio streams, digital music files, Web page content.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2538654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Data can come from </a:t>
            </a:r>
            <a:r>
              <a:rPr lang="en-US" b="1" dirty="0" smtClean="0"/>
              <a:t>untrusted sources</a:t>
            </a:r>
            <a:r>
              <a:rPr lang="en-US" dirty="0" smtClean="0"/>
              <a:t>.</a:t>
            </a:r>
          </a:p>
          <a:p>
            <a:r>
              <a:rPr lang="en-US" b="1" dirty="0" smtClean="0"/>
              <a:t>Big Data is dirty: </a:t>
            </a:r>
            <a:r>
              <a:rPr lang="en-US" dirty="0" smtClean="0"/>
              <a:t>Dirty data refers to inaccurate, incomplete, incorrect, duplicate, or erroneous data.</a:t>
            </a:r>
          </a:p>
          <a:p>
            <a:r>
              <a:rPr lang="en-US" b="1" dirty="0" smtClean="0"/>
              <a:t>Big Data changes</a:t>
            </a:r>
            <a:r>
              <a:rPr lang="en-US" dirty="0" smtClean="0"/>
              <a:t>, especially in data streams: Organizations must be aware that data quality in an analysis can change, or the data itself can change, because the conditions under which the data are captured can change.</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31</a:t>
            </a:fld>
            <a:endParaRPr lang="en-US"/>
          </a:p>
        </p:txBody>
      </p:sp>
    </p:spTree>
    <p:extLst>
      <p:ext uri="{BB962C8B-B14F-4D97-AF65-F5344CB8AC3E}">
        <p14:creationId xmlns:p14="http://schemas.microsoft.com/office/powerpoint/2010/main" val="234532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CF41C25-7A1F-47FB-B705-003A328B9163}" type="slidenum">
              <a:rPr lang="en-US" smtClean="0"/>
              <a:t>32</a:t>
            </a:fld>
            <a:endParaRPr lang="en-US"/>
          </a:p>
        </p:txBody>
      </p:sp>
    </p:spTree>
    <p:extLst>
      <p:ext uri="{BB962C8B-B14F-4D97-AF65-F5344CB8AC3E}">
        <p14:creationId xmlns:p14="http://schemas.microsoft.com/office/powerpoint/2010/main" val="279967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Step: </a:t>
            </a:r>
            <a:r>
              <a:rPr lang="en-US" dirty="0" smtClean="0"/>
              <a:t>integrate information silos into a database environment and develop data warehouses for decision making.</a:t>
            </a:r>
          </a:p>
          <a:p>
            <a:r>
              <a:rPr lang="en-US" b="1" dirty="0" smtClean="0"/>
              <a:t>Second Step: </a:t>
            </a:r>
            <a:r>
              <a:rPr lang="en-US" dirty="0" smtClean="0"/>
              <a:t>making sense of their proliferating data.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Information Silo: </a:t>
            </a:r>
            <a:r>
              <a:rPr lang="en-US" dirty="0" smtClean="0"/>
              <a:t>is an information system that does not communicate with other, related information systems in an organization.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33</a:t>
            </a:fld>
            <a:endParaRPr lang="en-US"/>
          </a:p>
        </p:txBody>
      </p:sp>
    </p:spTree>
    <p:extLst>
      <p:ext uri="{BB962C8B-B14F-4D97-AF65-F5344CB8AC3E}">
        <p14:creationId xmlns:p14="http://schemas.microsoft.com/office/powerpoint/2010/main" val="1417407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organizations are turning to NoSQL </a:t>
            </a:r>
            <a:r>
              <a:rPr lang="en-US" b="1" dirty="0" smtClean="0"/>
              <a:t>databases</a:t>
            </a:r>
            <a:r>
              <a:rPr lang="en-US" dirty="0" smtClean="0"/>
              <a:t> (think of them as “not only SQL” (structured query language) databases) to process Big Data.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NoSQL Database: </a:t>
            </a:r>
            <a:r>
              <a:rPr lang="en-US" dirty="0" smtClean="0"/>
              <a:t>can manipulate structured as well as unstructured data and inconsistent or missing data providing an alternative for firms that have more and different kinds of data (Big Data) in addition to the traditional, structured data that fit neatly into the rows and columns of relational databases.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34</a:t>
            </a:fld>
            <a:endParaRPr lang="en-US"/>
          </a:p>
        </p:txBody>
      </p:sp>
    </p:spTree>
    <p:extLst>
      <p:ext uri="{BB962C8B-B14F-4D97-AF65-F5344CB8AC3E}">
        <p14:creationId xmlns:p14="http://schemas.microsoft.com/office/powerpoint/2010/main" val="264015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Making Big Data Available: </a:t>
            </a:r>
            <a:r>
              <a:rPr lang="en-US" dirty="0" smtClean="0"/>
              <a:t>Making Big Data available for relevant stakeholders can help organizations gain value.</a:t>
            </a:r>
          </a:p>
          <a:p>
            <a:r>
              <a:rPr lang="en-US" b="1" dirty="0" smtClean="0"/>
              <a:t>Enabling Organizations to Conduct Experiments: </a:t>
            </a:r>
            <a:r>
              <a:rPr lang="en-US" dirty="0" smtClean="0"/>
              <a:t>Big Data allows organizations to improve performance by conducting controlled experiments. For example, Amazon (and many other companies such as Google and LinkedIn) constantly experiments by offering slight different “looks” on its Web site.</a:t>
            </a:r>
          </a:p>
          <a:p>
            <a:r>
              <a:rPr lang="en-US" b="1" dirty="0" smtClean="0"/>
              <a:t>Micro-Segmentation of Customers: </a:t>
            </a:r>
            <a:r>
              <a:rPr lang="en-US" dirty="0" smtClean="0"/>
              <a:t>Segmentation of a company’s customers means dividing them up into groups that share one or more characteristics.</a:t>
            </a:r>
          </a:p>
          <a:p>
            <a:r>
              <a:rPr lang="en-US" b="1" dirty="0" smtClean="0"/>
              <a:t>Creating New Business Models: </a:t>
            </a:r>
            <a:r>
              <a:rPr lang="en-US" dirty="0" smtClean="0"/>
              <a:t>Companies are able to use Big Data to create new business models. For example, a commercial transportation company operated a large fleet of large, long-haul trucks. </a:t>
            </a:r>
            <a:r>
              <a:rPr lang="en-US" dirty="0" err="1" smtClean="0"/>
              <a:t>Th</a:t>
            </a:r>
            <a:r>
              <a:rPr lang="en-US" dirty="0" smtClean="0"/>
              <a:t> e company recently placed sensors on all its trucks. These sensors wirelessly communicate large amounts of information to the company, a process called telematics. </a:t>
            </a:r>
            <a:r>
              <a:rPr lang="en-US" dirty="0" err="1" smtClean="0"/>
              <a:t>Th</a:t>
            </a:r>
            <a:r>
              <a:rPr lang="en-US" dirty="0" smtClean="0"/>
              <a:t> e sensors collect data on vehicle usage (including acceleration, braking, cornering, etc.), driver performance, and vehicle maintenance. By analyzing this Big Data, the transportation company was able to improve the condition of its trucks through near-real-time analysis that proactively suggested preventive maintenance.</a:t>
            </a:r>
          </a:p>
          <a:p>
            <a:r>
              <a:rPr lang="en-US" b="1" dirty="0" smtClean="0"/>
              <a:t>Organizations Can Analyze Far More Data: </a:t>
            </a:r>
            <a:r>
              <a:rPr lang="en-US" dirty="0" smtClean="0"/>
              <a:t>In some cases, organizations can even process all the data in a population relating to a particular phenomenon, meaning that they do not have to rely as much on sampling. </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35</a:t>
            </a:fld>
            <a:endParaRPr lang="en-US"/>
          </a:p>
        </p:txBody>
      </p:sp>
    </p:spTree>
    <p:extLst>
      <p:ext uri="{BB962C8B-B14F-4D97-AF65-F5344CB8AC3E}">
        <p14:creationId xmlns:p14="http://schemas.microsoft.com/office/powerpoint/2010/main" val="183688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amount of data increases exponentially over time</a:t>
            </a:r>
          </a:p>
          <a:p>
            <a:pPr marL="171450" indent="-171450">
              <a:buFont typeface="Arial" panose="020B0604020202020204" pitchFamily="34" charset="0"/>
              <a:buChar char="•"/>
            </a:pPr>
            <a:r>
              <a:rPr lang="en-US" dirty="0" smtClean="0"/>
              <a:t>Data are scattered throughout organizations</a:t>
            </a:r>
          </a:p>
          <a:p>
            <a:pPr marL="171450" indent="-171450">
              <a:buFont typeface="Arial" panose="020B0604020202020204" pitchFamily="34" charset="0"/>
              <a:buChar char="•"/>
            </a:pPr>
            <a:r>
              <a:rPr lang="en-US" dirty="0" smtClean="0"/>
              <a:t>Data are generated from multiple sources (internal, personal, external)</a:t>
            </a:r>
          </a:p>
          <a:p>
            <a:pPr marL="171450" indent="-171450">
              <a:buFont typeface="Arial" panose="020B0604020202020204" pitchFamily="34" charset="0"/>
              <a:buChar char="•"/>
            </a:pPr>
            <a:r>
              <a:rPr lang="en-US" dirty="0" smtClean="0"/>
              <a:t>New sources of data (e.g., blogs, podcasts, </a:t>
            </a:r>
            <a:r>
              <a:rPr lang="en-US" dirty="0" err="1" smtClean="0"/>
              <a:t>videocasts</a:t>
            </a:r>
            <a:r>
              <a:rPr lang="en-US" dirty="0" smtClean="0"/>
              <a:t>, and RFID tags and other wireless sensors)</a:t>
            </a:r>
          </a:p>
          <a:p>
            <a:pPr marL="171450" indent="-171450">
              <a:buFont typeface="Arial" panose="020B0604020202020204" pitchFamily="34" charset="0"/>
              <a:buChar char="•"/>
            </a:pPr>
            <a:r>
              <a:rPr lang="en-US" dirty="0" smtClean="0"/>
              <a:t>Data Degradation (e.g., customers move to new addresses, change their names, etc.)</a:t>
            </a:r>
          </a:p>
          <a:p>
            <a:pPr marL="171450" indent="-171450">
              <a:buFont typeface="Arial" panose="020B0604020202020204" pitchFamily="34" charset="0"/>
              <a:buChar char="•"/>
            </a:pPr>
            <a:r>
              <a:rPr lang="en-US" dirty="0" smtClean="0"/>
              <a:t>Data Rot</a:t>
            </a:r>
          </a:p>
          <a:p>
            <a:pPr marL="171450" indent="-171450">
              <a:buFont typeface="Arial" panose="020B0604020202020204" pitchFamily="34" charset="0"/>
              <a:buChar char="•"/>
            </a:pPr>
            <a:r>
              <a:rPr lang="en-US" dirty="0" smtClean="0"/>
              <a:t>Data security, quality, and integrity are critical</a:t>
            </a:r>
          </a:p>
          <a:p>
            <a:pPr marL="171450" indent="-171450">
              <a:buFont typeface="Arial" panose="020B0604020202020204" pitchFamily="34" charset="0"/>
              <a:buChar char="•"/>
            </a:pPr>
            <a:r>
              <a:rPr lang="en-US" dirty="0" smtClean="0"/>
              <a:t>Legal requirements change frequently and differ among countries and industries</a:t>
            </a:r>
          </a:p>
          <a:p>
            <a:endParaRPr lang="en-US" b="1" dirty="0" smtClean="0"/>
          </a:p>
          <a:p>
            <a:r>
              <a:rPr lang="en-US" b="1" dirty="0" smtClean="0"/>
              <a:t>Internal Data Sources </a:t>
            </a:r>
            <a:r>
              <a:rPr lang="en-US" dirty="0" smtClean="0"/>
              <a:t>(e.g., corporate databases and company documents)</a:t>
            </a:r>
          </a:p>
          <a:p>
            <a:r>
              <a:rPr lang="en-US" b="1" dirty="0" smtClean="0"/>
              <a:t>Personal Data Sources </a:t>
            </a:r>
            <a:r>
              <a:rPr lang="en-US" dirty="0" smtClean="0"/>
              <a:t>(e.g., personal thoughts, opinions, and experiences)</a:t>
            </a:r>
          </a:p>
          <a:p>
            <a:r>
              <a:rPr lang="en-US" b="1" dirty="0" smtClean="0"/>
              <a:t>External Data Sources </a:t>
            </a:r>
            <a:r>
              <a:rPr lang="en-US" dirty="0" smtClean="0"/>
              <a:t>(e.g., commercial databases, government reports, and corporate Web sites).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Data Rot: </a:t>
            </a:r>
            <a:r>
              <a:rPr lang="en-US" dirty="0" smtClean="0"/>
              <a:t>refers primarily to problems with the media on which the data are stored. Over time, temperature, humidity, and exposure to light can cause physical problems with storage media and thus make it difficult to access the data.</a:t>
            </a:r>
          </a:p>
          <a:p>
            <a:endParaRPr 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Federal regulations:</a:t>
            </a:r>
          </a:p>
          <a:p>
            <a:r>
              <a:rPr lang="en-US" dirty="0" smtClean="0"/>
              <a:t>-- Sarbanes–Oxley Act of 2002 requires that:</a:t>
            </a:r>
          </a:p>
          <a:p>
            <a:r>
              <a:rPr lang="en-US" dirty="0" smtClean="0"/>
              <a:t>(1) public companies evaluate and disclose the effectiveness of their internal fi </a:t>
            </a:r>
            <a:r>
              <a:rPr lang="en-US" dirty="0" err="1" smtClean="0"/>
              <a:t>nancial</a:t>
            </a:r>
            <a:r>
              <a:rPr lang="en-US" dirty="0" smtClean="0"/>
              <a:t> controls</a:t>
            </a:r>
          </a:p>
          <a:p>
            <a:r>
              <a:rPr lang="en-US" dirty="0" smtClean="0"/>
              <a:t>(2) independent auditors for these companies agree to this disclosure.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1092275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Making Big Data Available: </a:t>
            </a:r>
            <a:r>
              <a:rPr lang="en-US" dirty="0" smtClean="0"/>
              <a:t>Making Big Data available for relevant stakeholders can help organizations gain value.</a:t>
            </a:r>
          </a:p>
          <a:p>
            <a:r>
              <a:rPr lang="en-US" b="1" dirty="0" smtClean="0"/>
              <a:t>Enabling Organizations to Conduct Experiments: </a:t>
            </a:r>
            <a:r>
              <a:rPr lang="en-US" dirty="0" smtClean="0"/>
              <a:t>Big Data allows organizations to improve performance by conducting controlled experiments. For example, Amazon (and many other companies such as Google and LinkedIn) constantly experiments by offering slight different “looks” on its Web site.</a:t>
            </a:r>
          </a:p>
          <a:p>
            <a:r>
              <a:rPr lang="en-US" b="1" dirty="0" smtClean="0"/>
              <a:t>Micro-Segmentation of Customers: </a:t>
            </a:r>
            <a:r>
              <a:rPr lang="en-US" dirty="0" smtClean="0"/>
              <a:t>Segmentation of a company’s customers means dividing them up into groups that share one or more characteristics.</a:t>
            </a:r>
          </a:p>
          <a:p>
            <a:r>
              <a:rPr lang="en-US" b="1" dirty="0" smtClean="0"/>
              <a:t>Creating New Business Models: </a:t>
            </a:r>
            <a:r>
              <a:rPr lang="en-US" dirty="0" smtClean="0"/>
              <a:t>Companies are able to use Big Data to create new business models. For example, a commercial transportation company operated a large fleet of large, long-haul trucks. </a:t>
            </a:r>
            <a:r>
              <a:rPr lang="en-US" dirty="0" err="1" smtClean="0"/>
              <a:t>Th</a:t>
            </a:r>
            <a:r>
              <a:rPr lang="en-US" dirty="0" smtClean="0"/>
              <a:t> e company recently placed sensors on all its trucks. These sensors wirelessly communicate large amounts of information to the company, a process called telematics. </a:t>
            </a:r>
            <a:r>
              <a:rPr lang="en-US" dirty="0" err="1" smtClean="0"/>
              <a:t>Th</a:t>
            </a:r>
            <a:r>
              <a:rPr lang="en-US" dirty="0" smtClean="0"/>
              <a:t> e sensors collect data on vehicle usage (including acceleration, braking, cornering, etc.), driver performance, and vehicle maintenance. By analyzing this Big Data, the transportation company was able to improve the condition of its trucks through near-real-time analysis that proactively suggested preventive maintenance.</a:t>
            </a:r>
          </a:p>
          <a:p>
            <a:r>
              <a:rPr lang="en-US" b="1" dirty="0" smtClean="0"/>
              <a:t>Organizations Can Analyze Far More Data: </a:t>
            </a:r>
            <a:r>
              <a:rPr lang="en-US" dirty="0" smtClean="0"/>
              <a:t>In some cases, organizations can even process all the data in a population relating to a particular phenomenon, meaning that they do not have to rely as much on sampling. </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36</a:t>
            </a:fld>
            <a:endParaRPr lang="en-US"/>
          </a:p>
        </p:txBody>
      </p:sp>
    </p:spTree>
    <p:extLst>
      <p:ext uri="{BB962C8B-B14F-4D97-AF65-F5344CB8AC3E}">
        <p14:creationId xmlns:p14="http://schemas.microsoft.com/office/powerpoint/2010/main" val="224079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37</a:t>
            </a:fld>
            <a:endParaRPr lang="en-US"/>
          </a:p>
        </p:txBody>
      </p:sp>
    </p:spTree>
    <p:extLst>
      <p:ext uri="{BB962C8B-B14F-4D97-AF65-F5344CB8AC3E}">
        <p14:creationId xmlns:p14="http://schemas.microsoft.com/office/powerpoint/2010/main" val="2163116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Data Warehouse: </a:t>
            </a:r>
            <a:r>
              <a:rPr lang="en-US" dirty="0" smtClean="0"/>
              <a:t>a repository of historical data that are organized by subject to support decision makers in the organization.</a:t>
            </a:r>
          </a:p>
          <a:p>
            <a:r>
              <a:rPr lang="en-US" b="1" dirty="0" smtClean="0"/>
              <a:t>Data Mart: </a:t>
            </a:r>
            <a:r>
              <a:rPr lang="en-US" dirty="0" smtClean="0"/>
              <a:t>a low-cost, scaled-down version of a data warehouse that is designed for the end-user needs in a strategic business unit (SBU) or an individual department.</a:t>
            </a:r>
          </a:p>
          <a:p>
            <a:r>
              <a:rPr lang="en-US" b="1" dirty="0" smtClean="0"/>
              <a:t>Basic Characteristics of Data Warehouses and Data Marts:</a:t>
            </a:r>
          </a:p>
          <a:p>
            <a:r>
              <a:rPr lang="en-US" b="1" dirty="0" smtClean="0"/>
              <a:t>Organized by business dimension or subject </a:t>
            </a:r>
            <a:r>
              <a:rPr lang="en-US" dirty="0" smtClean="0"/>
              <a:t>- Data are organized by subject. For example, by customer, vendor, product, price level, and region. This arrangement differs from transactional systems, where data are organized by business process, such as order entry, inventory control, and accounts receivable.</a:t>
            </a:r>
          </a:p>
          <a:p>
            <a:r>
              <a:rPr lang="en-US" b="1" dirty="0" smtClean="0"/>
              <a:t>Use online analytical processing (OLAP)</a:t>
            </a:r>
          </a:p>
          <a:p>
            <a:r>
              <a:rPr lang="en-US" b="1" dirty="0" smtClean="0"/>
              <a:t>Integrated</a:t>
            </a:r>
            <a:r>
              <a:rPr lang="en-US" dirty="0" smtClean="0"/>
              <a:t> - Data are collected from multiple systems and then integrated around subjects.</a:t>
            </a:r>
          </a:p>
          <a:p>
            <a:r>
              <a:rPr lang="en-US" b="1" dirty="0" smtClean="0"/>
              <a:t>Time variant </a:t>
            </a:r>
            <a:r>
              <a:rPr lang="en-US" dirty="0" smtClean="0"/>
              <a:t>- Data warehouses and data marts maintain historical data (i.e., data that include time as a variable).</a:t>
            </a:r>
          </a:p>
          <a:p>
            <a:r>
              <a:rPr lang="en-US" b="1" dirty="0" smtClean="0"/>
              <a:t>Nonvolatile</a:t>
            </a:r>
            <a:r>
              <a:rPr lang="en-US" dirty="0" smtClean="0"/>
              <a:t> - Data warehouses and data marts are nonvolatile—that is, users cannot change or update the data.</a:t>
            </a:r>
          </a:p>
          <a:p>
            <a:r>
              <a:rPr lang="en-US" b="1" dirty="0" smtClean="0"/>
              <a:t>Multidimensional</a:t>
            </a:r>
            <a:r>
              <a:rPr lang="en-US" dirty="0" smtClean="0"/>
              <a:t> - Typically the data warehouse or mart uses a multidimensional data structure. Recall that relational databases store data in two-dimensional tables.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39</a:t>
            </a:fld>
            <a:endParaRPr lang="en-US"/>
          </a:p>
        </p:txBody>
      </p:sp>
    </p:spTree>
    <p:extLst>
      <p:ext uri="{BB962C8B-B14F-4D97-AF65-F5344CB8AC3E}">
        <p14:creationId xmlns:p14="http://schemas.microsoft.com/office/powerpoint/2010/main" val="669248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Systems: </a:t>
            </a:r>
            <a:r>
              <a:rPr lang="en-US" dirty="0" smtClean="0"/>
              <a:t>Systems that provide a source of organizational data. </a:t>
            </a:r>
          </a:p>
          <a:p>
            <a:r>
              <a:rPr lang="en-US" b="1" dirty="0" smtClean="0"/>
              <a:t>Data Integration: </a:t>
            </a:r>
            <a:r>
              <a:rPr lang="en-US" dirty="0" smtClean="0"/>
              <a:t>reflects the growing number of ways that source system data can be handled. Typically organizations need to Extract, Transform, and Load (ETL) data from source system into a data warehouse or data mart.</a:t>
            </a:r>
          </a:p>
          <a:p>
            <a:r>
              <a:rPr lang="en-US" b="1" dirty="0" smtClean="0"/>
              <a:t>Storing the Data: </a:t>
            </a:r>
            <a:r>
              <a:rPr lang="en-US" dirty="0" smtClean="0"/>
              <a:t>A variety of architectures can be used to store decision-support data and the most common architecture is one central enterprise data warehouse, without data marts.</a:t>
            </a:r>
          </a:p>
          <a:p>
            <a:r>
              <a:rPr lang="en-US" b="1" dirty="0" smtClean="0"/>
              <a:t>Metadata: </a:t>
            </a:r>
            <a:r>
              <a:rPr lang="en-US" dirty="0" smtClean="0"/>
              <a:t>data maintained about the data within the data warehouse. (e.g., database, table, and column names; refresh schedules; and data-usage measures.</a:t>
            </a:r>
          </a:p>
          <a:p>
            <a:r>
              <a:rPr lang="en-US" b="1" dirty="0" smtClean="0"/>
              <a:t>Data Quality: </a:t>
            </a:r>
            <a:r>
              <a:rPr lang="en-US" dirty="0" smtClean="0"/>
              <a:t>quality of the data in the warehouse must meet users’ needs. If it does not, users will not trust the data and ultimately will not use it. Some of the data can be improved with data-cleansing soft ware, but the better, long-term solution is to improve the quality at the source system level.</a:t>
            </a:r>
          </a:p>
          <a:p>
            <a:r>
              <a:rPr lang="en-US" b="1" dirty="0" smtClean="0"/>
              <a:t>Governance: </a:t>
            </a:r>
            <a:r>
              <a:rPr lang="en-US" dirty="0" smtClean="0"/>
              <a:t>To ensure that BI is meeting their needs, organizations must implement governance to plan and control their BI activities. Governance requires that people, committees, and processes be in place.</a:t>
            </a:r>
          </a:p>
          <a:p>
            <a:r>
              <a:rPr lang="en-US" b="1" dirty="0" smtClean="0"/>
              <a:t>Users: </a:t>
            </a:r>
            <a:r>
              <a:rPr lang="en-US" dirty="0" smtClean="0"/>
              <a:t>There are many potential BI users, including IT developers; frontline workers; analysts; information workers; managers and executives; and suppliers, customers, and regulators.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r>
              <a:rPr lang="en-US" b="1" dirty="0" smtClean="0"/>
              <a:t>Common Examples of Source Systems Include:</a:t>
            </a:r>
          </a:p>
          <a:p>
            <a:r>
              <a:rPr lang="en-US" dirty="0" smtClean="0"/>
              <a:t>operational/transactional systems</a:t>
            </a:r>
          </a:p>
          <a:p>
            <a:r>
              <a:rPr lang="en-US" dirty="0" smtClean="0"/>
              <a:t>enterprise resource planning (ERP) systems</a:t>
            </a:r>
          </a:p>
          <a:p>
            <a:r>
              <a:rPr lang="en-US" dirty="0" smtClean="0"/>
              <a:t>Web site data</a:t>
            </a:r>
          </a:p>
          <a:p>
            <a:r>
              <a:rPr lang="en-US" dirty="0" smtClean="0"/>
              <a:t>third-party data (e.g., customer demographic data)</a:t>
            </a:r>
          </a:p>
          <a:p>
            <a:r>
              <a:rPr lang="en-US" dirty="0" smtClean="0"/>
              <a:t>operational databases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40</a:t>
            </a:fld>
            <a:endParaRPr lang="en-US"/>
          </a:p>
        </p:txBody>
      </p:sp>
    </p:spTree>
    <p:extLst>
      <p:ext uri="{BB962C8B-B14F-4D97-AF65-F5344CB8AC3E}">
        <p14:creationId xmlns:p14="http://schemas.microsoft.com/office/powerpoint/2010/main" val="111545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amount of data increases exponentially over time</a:t>
            </a:r>
          </a:p>
          <a:p>
            <a:pPr marL="171450" indent="-171450">
              <a:buFont typeface="Arial" panose="020B0604020202020204" pitchFamily="34" charset="0"/>
              <a:buChar char="•"/>
            </a:pPr>
            <a:r>
              <a:rPr lang="en-US" dirty="0" smtClean="0"/>
              <a:t>Data are scattered throughout organizations</a:t>
            </a:r>
          </a:p>
          <a:p>
            <a:pPr marL="171450" indent="-171450">
              <a:buFont typeface="Arial" panose="020B0604020202020204" pitchFamily="34" charset="0"/>
              <a:buChar char="•"/>
            </a:pPr>
            <a:r>
              <a:rPr lang="en-US" dirty="0" smtClean="0"/>
              <a:t>Data are generated from multiple sources (internal, personal, external)</a:t>
            </a:r>
          </a:p>
          <a:p>
            <a:pPr marL="171450" indent="-171450">
              <a:buFont typeface="Arial" panose="020B0604020202020204" pitchFamily="34" charset="0"/>
              <a:buChar char="•"/>
            </a:pPr>
            <a:r>
              <a:rPr lang="en-US" dirty="0" smtClean="0"/>
              <a:t>New sources of data (e.g., blogs, podcasts, </a:t>
            </a:r>
            <a:r>
              <a:rPr lang="en-US" dirty="0" err="1" smtClean="0"/>
              <a:t>videocasts</a:t>
            </a:r>
            <a:r>
              <a:rPr lang="en-US" dirty="0" smtClean="0"/>
              <a:t>, and RFID tags and other wireless sensors)</a:t>
            </a:r>
          </a:p>
          <a:p>
            <a:pPr marL="171450" indent="-171450">
              <a:buFont typeface="Arial" panose="020B0604020202020204" pitchFamily="34" charset="0"/>
              <a:buChar char="•"/>
            </a:pPr>
            <a:r>
              <a:rPr lang="en-US" dirty="0" smtClean="0"/>
              <a:t>Data Degradation (e.g., customers move to new addresses, change their names, etc.)</a:t>
            </a:r>
          </a:p>
          <a:p>
            <a:pPr marL="171450" indent="-171450">
              <a:buFont typeface="Arial" panose="020B0604020202020204" pitchFamily="34" charset="0"/>
              <a:buChar char="•"/>
            </a:pPr>
            <a:r>
              <a:rPr lang="en-US" dirty="0" smtClean="0"/>
              <a:t>Data Rot</a:t>
            </a:r>
          </a:p>
          <a:p>
            <a:pPr marL="171450" indent="-171450">
              <a:buFont typeface="Arial" panose="020B0604020202020204" pitchFamily="34" charset="0"/>
              <a:buChar char="•"/>
            </a:pPr>
            <a:r>
              <a:rPr lang="en-US" dirty="0" smtClean="0"/>
              <a:t>Data security, quality, and integrity are critical</a:t>
            </a:r>
          </a:p>
          <a:p>
            <a:pPr marL="171450" indent="-171450">
              <a:buFont typeface="Arial" panose="020B0604020202020204" pitchFamily="34" charset="0"/>
              <a:buChar char="•"/>
            </a:pPr>
            <a:r>
              <a:rPr lang="en-US" dirty="0" smtClean="0"/>
              <a:t>Legal requirements change frequently and differ among countries and industries</a:t>
            </a:r>
          </a:p>
          <a:p>
            <a:endParaRPr lang="en-US" b="1" dirty="0" smtClean="0"/>
          </a:p>
          <a:p>
            <a:r>
              <a:rPr lang="en-US" b="1" dirty="0" smtClean="0"/>
              <a:t>Internal Data Sources </a:t>
            </a:r>
            <a:r>
              <a:rPr lang="en-US" dirty="0" smtClean="0"/>
              <a:t>(e.g., corporate databases and company documents)</a:t>
            </a:r>
          </a:p>
          <a:p>
            <a:r>
              <a:rPr lang="en-US" b="1" dirty="0" smtClean="0"/>
              <a:t>Personal Data Sources </a:t>
            </a:r>
            <a:r>
              <a:rPr lang="en-US" dirty="0" smtClean="0"/>
              <a:t>(e.g., personal thoughts, opinions, and experiences)</a:t>
            </a:r>
          </a:p>
          <a:p>
            <a:r>
              <a:rPr lang="en-US" b="1" dirty="0" smtClean="0"/>
              <a:t>External Data Sources </a:t>
            </a:r>
            <a:r>
              <a:rPr lang="en-US" dirty="0" smtClean="0"/>
              <a:t>(e.g., commercial databases, government reports, and corporate Web sites).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Data Rot: </a:t>
            </a:r>
            <a:r>
              <a:rPr lang="en-US" dirty="0" smtClean="0"/>
              <a:t>refers primarily to problems with the media on which the data are stored. Over time, temperature, humidity, and exposure to light can cause physical problems with storage media and thus make it difficult to access the data.</a:t>
            </a:r>
          </a:p>
          <a:p>
            <a:endParaRPr 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Federal regulations:</a:t>
            </a:r>
          </a:p>
          <a:p>
            <a:r>
              <a:rPr lang="en-US" dirty="0" smtClean="0"/>
              <a:t>-- Sarbanes–Oxley Act of 2002 requires that:</a:t>
            </a:r>
          </a:p>
          <a:p>
            <a:r>
              <a:rPr lang="en-US" dirty="0" smtClean="0"/>
              <a:t>(1) public companies evaluate and disclose the effectiveness of their internal fi </a:t>
            </a:r>
            <a:r>
              <a:rPr lang="en-US" dirty="0" err="1" smtClean="0"/>
              <a:t>nancial</a:t>
            </a:r>
            <a:r>
              <a:rPr lang="en-US" dirty="0" smtClean="0"/>
              <a:t> controls</a:t>
            </a:r>
          </a:p>
          <a:p>
            <a:r>
              <a:rPr lang="en-US" dirty="0" smtClean="0"/>
              <a:t>(2) independent auditors for these companies agree to this disclosure.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99105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amount of data increases exponentially over time</a:t>
            </a:r>
          </a:p>
          <a:p>
            <a:pPr marL="171450" indent="-171450">
              <a:buFont typeface="Arial" panose="020B0604020202020204" pitchFamily="34" charset="0"/>
              <a:buChar char="•"/>
            </a:pPr>
            <a:r>
              <a:rPr lang="en-US" dirty="0" smtClean="0"/>
              <a:t>Data are scattered throughout organizations</a:t>
            </a:r>
          </a:p>
          <a:p>
            <a:pPr marL="171450" indent="-171450">
              <a:buFont typeface="Arial" panose="020B0604020202020204" pitchFamily="34" charset="0"/>
              <a:buChar char="•"/>
            </a:pPr>
            <a:r>
              <a:rPr lang="en-US" dirty="0" smtClean="0"/>
              <a:t>Data are generated from multiple sources (internal, personal, external)</a:t>
            </a:r>
          </a:p>
          <a:p>
            <a:pPr marL="171450" indent="-171450">
              <a:buFont typeface="Arial" panose="020B0604020202020204" pitchFamily="34" charset="0"/>
              <a:buChar char="•"/>
            </a:pPr>
            <a:r>
              <a:rPr lang="en-US" dirty="0" smtClean="0"/>
              <a:t>New sources of data (e.g., blogs, podcasts, </a:t>
            </a:r>
            <a:r>
              <a:rPr lang="en-US" dirty="0" err="1" smtClean="0"/>
              <a:t>videocasts</a:t>
            </a:r>
            <a:r>
              <a:rPr lang="en-US" dirty="0" smtClean="0"/>
              <a:t>, and RFID tags and other wireless sensors)</a:t>
            </a:r>
          </a:p>
          <a:p>
            <a:pPr marL="171450" indent="-171450">
              <a:buFont typeface="Arial" panose="020B0604020202020204" pitchFamily="34" charset="0"/>
              <a:buChar char="•"/>
            </a:pPr>
            <a:r>
              <a:rPr lang="en-US" dirty="0" smtClean="0"/>
              <a:t>Data Degradation (e.g., customers move to new addresses, change their names, etc.)</a:t>
            </a:r>
          </a:p>
          <a:p>
            <a:pPr marL="171450" indent="-171450">
              <a:buFont typeface="Arial" panose="020B0604020202020204" pitchFamily="34" charset="0"/>
              <a:buChar char="•"/>
            </a:pPr>
            <a:r>
              <a:rPr lang="en-US" dirty="0" smtClean="0"/>
              <a:t>Data Rot</a:t>
            </a:r>
          </a:p>
          <a:p>
            <a:pPr marL="171450" indent="-171450">
              <a:buFont typeface="Arial" panose="020B0604020202020204" pitchFamily="34" charset="0"/>
              <a:buChar char="•"/>
            </a:pPr>
            <a:r>
              <a:rPr lang="en-US" dirty="0" smtClean="0"/>
              <a:t>Data security, quality, and integrity are critical</a:t>
            </a:r>
          </a:p>
          <a:p>
            <a:pPr marL="171450" indent="-171450">
              <a:buFont typeface="Arial" panose="020B0604020202020204" pitchFamily="34" charset="0"/>
              <a:buChar char="•"/>
            </a:pPr>
            <a:r>
              <a:rPr lang="en-US" dirty="0" smtClean="0"/>
              <a:t>Legal requirements change frequently and differ among countries and industries</a:t>
            </a:r>
          </a:p>
          <a:p>
            <a:endParaRPr lang="en-US" b="1" dirty="0" smtClean="0"/>
          </a:p>
          <a:p>
            <a:r>
              <a:rPr lang="en-US" b="1" dirty="0" smtClean="0"/>
              <a:t>Internal Data Sources </a:t>
            </a:r>
            <a:r>
              <a:rPr lang="en-US" dirty="0" smtClean="0"/>
              <a:t>(e.g., corporate databases and company documents)</a:t>
            </a:r>
          </a:p>
          <a:p>
            <a:r>
              <a:rPr lang="en-US" b="1" dirty="0" smtClean="0"/>
              <a:t>Personal Data Sources </a:t>
            </a:r>
            <a:r>
              <a:rPr lang="en-US" dirty="0" smtClean="0"/>
              <a:t>(e.g., personal thoughts, opinions, and experiences)</a:t>
            </a:r>
          </a:p>
          <a:p>
            <a:r>
              <a:rPr lang="en-US" b="1" dirty="0" smtClean="0"/>
              <a:t>External Data Sources </a:t>
            </a:r>
            <a:r>
              <a:rPr lang="en-US" dirty="0" smtClean="0"/>
              <a:t>(e.g., commercial databases, government reports, and corporate Web sites).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Data Rot: </a:t>
            </a:r>
            <a:r>
              <a:rPr lang="en-US" dirty="0" smtClean="0"/>
              <a:t>refers primarily to problems with the media on which the data are stored. Over time, temperature, humidity, and exposure to light can cause physical problems with storage media and thus make it difficult to access the data.</a:t>
            </a:r>
          </a:p>
          <a:p>
            <a:endParaRPr 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Federal regulations:</a:t>
            </a:r>
          </a:p>
          <a:p>
            <a:r>
              <a:rPr lang="en-US" dirty="0" smtClean="0"/>
              <a:t>-- Sarbanes–Oxley Act of 2002 requires that:</a:t>
            </a:r>
          </a:p>
          <a:p>
            <a:r>
              <a:rPr lang="en-US" dirty="0" smtClean="0"/>
              <a:t>(1) public companies evaluate and disclose the effectiveness of their internal fi </a:t>
            </a:r>
            <a:r>
              <a:rPr lang="en-US" dirty="0" err="1" smtClean="0"/>
              <a:t>nancial</a:t>
            </a:r>
            <a:r>
              <a:rPr lang="en-US" dirty="0" smtClean="0"/>
              <a:t> controls</a:t>
            </a:r>
          </a:p>
          <a:p>
            <a:r>
              <a:rPr lang="en-US" dirty="0" smtClean="0"/>
              <a:t>(2) independent auditors for these companies agree to this disclosure.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9</a:t>
            </a:fld>
            <a:endParaRPr lang="en-US"/>
          </a:p>
        </p:txBody>
      </p:sp>
    </p:spTree>
    <p:extLst>
      <p:ext uri="{BB962C8B-B14F-4D97-AF65-F5344CB8AC3E}">
        <p14:creationId xmlns:p14="http://schemas.microsoft.com/office/powerpoint/2010/main" val="408525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Data Governance: </a:t>
            </a:r>
            <a:r>
              <a:rPr lang="en-US" dirty="0" smtClean="0"/>
              <a:t>is an approach to managing information across an entire organization involving a formal set of unambiguous rules for creating, collecting, handling, and protecting its information.</a:t>
            </a:r>
          </a:p>
          <a:p>
            <a:r>
              <a:rPr lang="en-US" b="1" dirty="0" smtClean="0"/>
              <a:t>Master Data Management: </a:t>
            </a:r>
            <a:r>
              <a:rPr lang="en-US" dirty="0" smtClean="0"/>
              <a:t>a strategy for data governance involving a process that spans all organizational business processes and applications providing companies with the ability to store, maintain, exchange, and synchronize a consistent, accurate, and timely for the company’s master data.</a:t>
            </a:r>
          </a:p>
          <a:p>
            <a:r>
              <a:rPr lang="en-US" b="1" dirty="0" smtClean="0"/>
              <a:t>Master Data: </a:t>
            </a:r>
            <a:r>
              <a:rPr lang="en-US" dirty="0" smtClean="0"/>
              <a:t>a set of core data (e.g., customer, product, employee, vendor, geographic location, etc.) that span the enterprise information systems.</a:t>
            </a:r>
          </a:p>
        </p:txBody>
      </p:sp>
      <p:sp>
        <p:nvSpPr>
          <p:cNvPr id="4" name="Slide Number Placeholder 3"/>
          <p:cNvSpPr>
            <a:spLocks noGrp="1"/>
          </p:cNvSpPr>
          <p:nvPr>
            <p:ph type="sldNum" sz="quarter" idx="10"/>
          </p:nvPr>
        </p:nvSpPr>
        <p:spPr/>
        <p:txBody>
          <a:bodyPr/>
          <a:lstStyle/>
          <a:p>
            <a:fld id="{2CF41C25-7A1F-47FB-B705-003A328B9163}" type="slidenum">
              <a:rPr lang="en-US" smtClean="0"/>
              <a:t>11</a:t>
            </a:fld>
            <a:endParaRPr lang="en-US"/>
          </a:p>
        </p:txBody>
      </p:sp>
    </p:spTree>
    <p:extLst>
      <p:ext uri="{BB962C8B-B14F-4D97-AF65-F5344CB8AC3E}">
        <p14:creationId xmlns:p14="http://schemas.microsoft.com/office/powerpoint/2010/main" val="318702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Data File: </a:t>
            </a:r>
            <a:r>
              <a:rPr lang="en-US" dirty="0" smtClean="0"/>
              <a:t>a collection of logically related records.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12</a:t>
            </a:fld>
            <a:endParaRPr lang="en-US"/>
          </a:p>
        </p:txBody>
      </p:sp>
    </p:spTree>
    <p:extLst>
      <p:ext uri="{BB962C8B-B14F-4D97-AF65-F5344CB8AC3E}">
        <p14:creationId xmlns:p14="http://schemas.microsoft.com/office/powerpoint/2010/main" val="56651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Bit (binary digit): </a:t>
            </a:r>
            <a:r>
              <a:rPr lang="en-US" dirty="0" smtClean="0"/>
              <a:t>represents the smallest unit of data a computer can process and it consists only of a 0 or a 1.</a:t>
            </a:r>
          </a:p>
          <a:p>
            <a:r>
              <a:rPr lang="en-US" b="1" dirty="0" smtClean="0"/>
              <a:t>Byte: </a:t>
            </a:r>
            <a:r>
              <a:rPr lang="en-US" dirty="0" smtClean="0"/>
              <a:t>A group of eight bits represents a single character (letter, number, or symbol).</a:t>
            </a:r>
          </a:p>
          <a:p>
            <a:r>
              <a:rPr lang="en-US" b="1" dirty="0" smtClean="0"/>
              <a:t>Field: </a:t>
            </a:r>
            <a:r>
              <a:rPr lang="en-US" dirty="0" smtClean="0"/>
              <a:t>A column of data containing a logical grouping of characters into a word, a small group of words (e.g., last name, social security number, etc.).</a:t>
            </a:r>
          </a:p>
          <a:p>
            <a:r>
              <a:rPr lang="en-US" b="1" dirty="0" smtClean="0"/>
              <a:t>Record: </a:t>
            </a:r>
            <a:r>
              <a:rPr lang="en-US" dirty="0" smtClean="0"/>
              <a:t>A logical grouping of related fi </a:t>
            </a:r>
            <a:r>
              <a:rPr lang="en-US" dirty="0" err="1" smtClean="0"/>
              <a:t>elds</a:t>
            </a:r>
            <a:r>
              <a:rPr lang="en-US" dirty="0" smtClean="0"/>
              <a:t> in a row (e.g., student’s name, the courses taken, the date, and the grade).</a:t>
            </a:r>
          </a:p>
          <a:p>
            <a:r>
              <a:rPr lang="en-US" b="1" dirty="0" smtClean="0"/>
              <a:t>Data File: </a:t>
            </a:r>
            <a:r>
              <a:rPr lang="en-US" dirty="0" smtClean="0"/>
              <a:t>logical grouping of related records is called a data file or a table similar in appearance to a </a:t>
            </a:r>
            <a:r>
              <a:rPr lang="en-US" dirty="0" err="1" smtClean="0"/>
              <a:t>speadsheet</a:t>
            </a:r>
            <a:r>
              <a:rPr lang="en-US" dirty="0" smtClean="0"/>
              <a:t> in Excel consisting of multiple columns and multiple rows.</a:t>
            </a:r>
          </a:p>
          <a:p>
            <a:r>
              <a:rPr lang="en-US" b="1" dirty="0" smtClean="0"/>
              <a:t>Database: </a:t>
            </a:r>
            <a:r>
              <a:rPr lang="en-US" dirty="0" smtClean="0"/>
              <a:t>logical grouping of related data files (aka database tables).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17</a:t>
            </a:fld>
            <a:endParaRPr lang="en-US"/>
          </a:p>
        </p:txBody>
      </p:sp>
    </p:spTree>
    <p:extLst>
      <p:ext uri="{BB962C8B-B14F-4D97-AF65-F5344CB8AC3E}">
        <p14:creationId xmlns:p14="http://schemas.microsoft.com/office/powerpoint/2010/main" val="107516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Database Management System (DBMS): </a:t>
            </a:r>
            <a:r>
              <a:rPr lang="en-US" dirty="0" smtClean="0"/>
              <a:t>a set of programs that provide users with tools to create and manage a database.</a:t>
            </a:r>
          </a:p>
          <a:p>
            <a:r>
              <a:rPr lang="en-US" b="1" dirty="0" smtClean="0"/>
              <a:t>Relational Database Model: </a:t>
            </a:r>
            <a:r>
              <a:rPr lang="en-US" dirty="0" smtClean="0"/>
              <a:t>is based on the concept of two-dimensional tables and is usually designed with a number of related tables with each of these tables contains records (listed in rows) and attributes (listed in columns).</a:t>
            </a:r>
          </a:p>
          <a:p>
            <a:r>
              <a:rPr lang="en-US" b="1" dirty="0" smtClean="0"/>
              <a:t>Data Model:</a:t>
            </a:r>
            <a:r>
              <a:rPr lang="en-US" dirty="0" smtClean="0"/>
              <a:t> a diagram that represents entities in the database and their relationships.</a:t>
            </a:r>
          </a:p>
          <a:p>
            <a:r>
              <a:rPr lang="en-US" b="1" dirty="0" smtClean="0"/>
              <a:t>Entity: </a:t>
            </a:r>
            <a:r>
              <a:rPr lang="en-US" dirty="0" smtClean="0"/>
              <a:t>a person, place, thing, or event (e.g., customer, an employee, or a product).</a:t>
            </a:r>
          </a:p>
          <a:p>
            <a:r>
              <a:rPr lang="en-US" b="1" dirty="0" smtClean="0"/>
              <a:t>Record: </a:t>
            </a:r>
            <a:r>
              <a:rPr lang="en-US" dirty="0" smtClean="0"/>
              <a:t>generally describes an entity and an instance of an entity refers to each row in a relational table.</a:t>
            </a:r>
          </a:p>
          <a:p>
            <a:r>
              <a:rPr lang="en-US" b="1" dirty="0" smtClean="0"/>
              <a:t>Attribute: </a:t>
            </a:r>
            <a:r>
              <a:rPr lang="en-US" dirty="0" smtClean="0"/>
              <a:t>each characteristic or quality of a particular entity.</a:t>
            </a:r>
          </a:p>
          <a:p>
            <a:r>
              <a:rPr lang="en-US" b="1" dirty="0" smtClean="0"/>
              <a:t>Primary Key: </a:t>
            </a:r>
            <a:r>
              <a:rPr lang="en-US" dirty="0" smtClean="0"/>
              <a:t>a field in a database that uniquely identify each record so that it can be retrieved, updated, and sorted.</a:t>
            </a:r>
          </a:p>
          <a:p>
            <a:r>
              <a:rPr lang="en-US" b="1" dirty="0" smtClean="0"/>
              <a:t>Secondary Key: </a:t>
            </a:r>
            <a:r>
              <a:rPr lang="en-US" dirty="0" smtClean="0"/>
              <a:t>a field that has some identifying information, but typically does not identify the record with complete accuracy and therefore cannot serve at the Primary Key.</a:t>
            </a:r>
          </a:p>
          <a:p>
            <a:r>
              <a:rPr lang="en-US" b="1" dirty="0" smtClean="0"/>
              <a:t>Foreign Key: </a:t>
            </a:r>
            <a:r>
              <a:rPr lang="en-US" dirty="0" smtClean="0"/>
              <a:t>a field (or group of fields) in one table that uniquely identifies a row of another table. It is used to establish and enforce a link between two tables.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21</a:t>
            </a:fld>
            <a:endParaRPr lang="en-US"/>
          </a:p>
        </p:txBody>
      </p:sp>
    </p:spTree>
    <p:extLst>
      <p:ext uri="{BB962C8B-B14F-4D97-AF65-F5344CB8AC3E}">
        <p14:creationId xmlns:p14="http://schemas.microsoft.com/office/powerpoint/2010/main" val="166263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28827894-0F65-4B91-9E97-D47B43FC7650}" type="slidenum">
              <a:rPr lang="en-US" altLang="en-US" sz="1200">
                <a:latin typeface="Arial" panose="020B0604020202020204" pitchFamily="34" charset="0"/>
              </a:rPr>
              <a:pPr>
                <a:spcBef>
                  <a:spcPct val="0"/>
                </a:spcBef>
                <a:buFontTx/>
                <a:buNone/>
              </a:pPr>
              <a:t>23</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43155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2015 Wiley; Edited by Yue Zhang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gartner.co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3</a:t>
            </a:r>
            <a:endParaRPr lang="en-US" dirty="0"/>
          </a:p>
        </p:txBody>
      </p:sp>
      <p:sp>
        <p:nvSpPr>
          <p:cNvPr id="4" name="Subtitle 3"/>
          <p:cNvSpPr>
            <a:spLocks noGrp="1"/>
          </p:cNvSpPr>
          <p:nvPr>
            <p:ph type="subTitle" idx="1"/>
          </p:nvPr>
        </p:nvSpPr>
        <p:spPr/>
        <p:txBody>
          <a:bodyPr>
            <a:normAutofit/>
          </a:bodyPr>
          <a:lstStyle/>
          <a:p>
            <a:r>
              <a:rPr lang="en-US" dirty="0" smtClean="0"/>
              <a:t>Data and Knowledge Management</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t>1</a:t>
            </a:fld>
            <a:endParaRPr lang="en-US" dirty="0"/>
          </a:p>
        </p:txBody>
      </p:sp>
      <p:sp>
        <p:nvSpPr>
          <p:cNvPr id="3" name="Rounded Rectangle 2"/>
          <p:cNvSpPr/>
          <p:nvPr/>
        </p:nvSpPr>
        <p:spPr>
          <a:xfrm>
            <a:off x="5791200" y="3856038"/>
            <a:ext cx="3352800" cy="1325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01-25: DB foundation</a:t>
            </a:r>
          </a:p>
          <a:p>
            <a:r>
              <a:rPr lang="en-US" sz="2400" b="1" dirty="0" smtClean="0"/>
              <a:t>26-36: Big data</a:t>
            </a:r>
          </a:p>
          <a:p>
            <a:r>
              <a:rPr lang="en-US" sz="2400" b="1" dirty="0" smtClean="0"/>
              <a:t>37-44: Data warehouse</a:t>
            </a:r>
            <a:endParaRPr lang="en-US" sz="2400" b="1" dirty="0"/>
          </a:p>
        </p:txBody>
      </p:sp>
    </p:spTree>
    <p:extLst>
      <p:ext uri="{BB962C8B-B14F-4D97-AF65-F5344CB8AC3E}">
        <p14:creationId xmlns:p14="http://schemas.microsoft.com/office/powerpoint/2010/main" val="2946240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t>’S ABOUT BUSINESS 3.1</a:t>
            </a:r>
            <a:endParaRPr lang="en-US" dirty="0"/>
          </a:p>
        </p:txBody>
      </p:sp>
      <p:sp>
        <p:nvSpPr>
          <p:cNvPr id="6" name="Subtitle 5"/>
          <p:cNvSpPr>
            <a:spLocks noGrp="1"/>
          </p:cNvSpPr>
          <p:nvPr>
            <p:ph sz="quarter" idx="16"/>
          </p:nvPr>
        </p:nvSpPr>
        <p:spPr/>
        <p:txBody>
          <a:bodyPr/>
          <a:lstStyle/>
          <a:p>
            <a:r>
              <a:rPr lang="en-US" dirty="0" smtClean="0"/>
              <a:t>New York City </a:t>
            </a:r>
            <a:br>
              <a:rPr lang="en-US" dirty="0" smtClean="0"/>
            </a:br>
            <a:r>
              <a:rPr lang="en-US" dirty="0" smtClean="0"/>
              <a:t>Opens Its Data </a:t>
            </a:r>
            <a:br>
              <a:rPr lang="en-US" dirty="0" smtClean="0"/>
            </a:br>
            <a:r>
              <a:rPr lang="en-US" dirty="0" smtClean="0"/>
              <a:t>to All</a:t>
            </a:r>
            <a:br>
              <a:rPr lang="en-US" dirty="0" smtClean="0"/>
            </a:br>
            <a:endParaRPr lang="en-US" dirty="0" smtClean="0"/>
          </a:p>
          <a:p>
            <a:pPr lvl="1"/>
            <a:r>
              <a:rPr lang="en-US" dirty="0"/>
              <a:t>What are some other creative applications addressing city problems that could be developed using NYC’s open data policy?</a:t>
            </a:r>
          </a:p>
          <a:p>
            <a:pPr lvl="1"/>
            <a:r>
              <a:rPr lang="en-US" dirty="0"/>
              <a:t>List some disadvantages of providing all city data in an open, accessible format.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006" y="1524000"/>
            <a:ext cx="337786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10</a:t>
            </a:fld>
            <a:endParaRPr lang="en-US" dirty="0"/>
          </a:p>
        </p:txBody>
      </p:sp>
    </p:spTree>
    <p:extLst>
      <p:ext uri="{BB962C8B-B14F-4D97-AF65-F5344CB8AC3E}">
        <p14:creationId xmlns:p14="http://schemas.microsoft.com/office/powerpoint/2010/main" val="3393936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Data Governance</a:t>
            </a:r>
            <a:endParaRPr lang="en-US" dirty="0"/>
          </a:p>
        </p:txBody>
      </p:sp>
      <p:sp>
        <p:nvSpPr>
          <p:cNvPr id="3" name="Content Placeholder 2"/>
          <p:cNvSpPr>
            <a:spLocks noGrp="1"/>
          </p:cNvSpPr>
          <p:nvPr>
            <p:ph sz="quarter" idx="15"/>
          </p:nvPr>
        </p:nvSpPr>
        <p:spPr/>
        <p:txBody>
          <a:bodyPr/>
          <a:lstStyle/>
          <a:p>
            <a:r>
              <a:rPr lang="en-US" dirty="0" smtClean="0"/>
              <a:t>Master Data Management</a:t>
            </a:r>
          </a:p>
          <a:p>
            <a:pPr lvl="1"/>
            <a:r>
              <a:rPr lang="en-US" dirty="0" smtClean="0">
                <a:solidFill>
                  <a:srgbClr val="C00000"/>
                </a:solidFill>
              </a:rPr>
              <a:t>Synchronize </a:t>
            </a:r>
            <a:r>
              <a:rPr lang="en-US" dirty="0" smtClean="0">
                <a:solidFill>
                  <a:srgbClr val="C00000"/>
                </a:solidFill>
                <a:sym typeface="Wingdings" panose="05000000000000000000" pitchFamily="2" charset="2"/>
              </a:rPr>
              <a:t> A single version (P.71)</a:t>
            </a:r>
            <a:endParaRPr lang="en-US" dirty="0" smtClean="0">
              <a:solidFill>
                <a:srgbClr val="C00000"/>
              </a:solidFill>
            </a:endParaRPr>
          </a:p>
          <a:p>
            <a:r>
              <a:rPr lang="en-US" dirty="0" smtClean="0"/>
              <a:t>Master Data </a:t>
            </a:r>
            <a:r>
              <a:rPr lang="en-US" dirty="0" smtClean="0">
                <a:solidFill>
                  <a:srgbClr val="C00000"/>
                </a:solidFill>
              </a:rPr>
              <a:t>vs Transaction data</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11</a:t>
            </a:fld>
            <a:endParaRPr lang="en-US" dirty="0"/>
          </a:p>
        </p:txBody>
      </p:sp>
    </p:spTree>
    <p:extLst>
      <p:ext uri="{BB962C8B-B14F-4D97-AF65-F5344CB8AC3E}">
        <p14:creationId xmlns:p14="http://schemas.microsoft.com/office/powerpoint/2010/main" val="1992122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The Database Approach</a:t>
            </a:r>
            <a:endParaRPr lang="en-US" dirty="0"/>
          </a:p>
        </p:txBody>
      </p:sp>
      <p:sp>
        <p:nvSpPr>
          <p:cNvPr id="7" name="Text Placeholder 6"/>
          <p:cNvSpPr>
            <a:spLocks noGrp="1"/>
          </p:cNvSpPr>
          <p:nvPr>
            <p:ph type="body" sz="quarter" idx="14"/>
          </p:nvPr>
        </p:nvSpPr>
        <p:spPr/>
        <p:txBody>
          <a:bodyPr/>
          <a:lstStyle/>
          <a:p>
            <a:r>
              <a:rPr lang="en-US" dirty="0" smtClean="0"/>
              <a:t>3.2</a:t>
            </a:r>
            <a:endParaRPr lang="en-US" dirty="0"/>
          </a:p>
        </p:txBody>
      </p:sp>
      <p:sp>
        <p:nvSpPr>
          <p:cNvPr id="8" name="Content Placeholder 7"/>
          <p:cNvSpPr>
            <a:spLocks noGrp="1"/>
          </p:cNvSpPr>
          <p:nvPr>
            <p:ph sz="quarter" idx="15"/>
          </p:nvPr>
        </p:nvSpPr>
        <p:spPr/>
        <p:txBody>
          <a:bodyPr>
            <a:normAutofit fontScale="92500" lnSpcReduction="20000"/>
          </a:bodyPr>
          <a:lstStyle/>
          <a:p>
            <a:r>
              <a:rPr lang="en-US" dirty="0" smtClean="0"/>
              <a:t>Data File</a:t>
            </a:r>
          </a:p>
          <a:p>
            <a:r>
              <a:rPr lang="en-US" dirty="0" smtClean="0"/>
              <a:t>Database Systems Minimize &amp; Maximize Three Things</a:t>
            </a:r>
          </a:p>
          <a:p>
            <a:r>
              <a:rPr lang="en-US" dirty="0" smtClean="0"/>
              <a:t>The Data Hierarchy</a:t>
            </a:r>
          </a:p>
          <a:p>
            <a:r>
              <a:rPr lang="en-US" dirty="0" smtClean="0"/>
              <a:t>The Relational Database Model</a:t>
            </a:r>
          </a:p>
          <a:p>
            <a:endParaRPr lang="en-US" dirty="0"/>
          </a:p>
          <a:p>
            <a:r>
              <a:rPr lang="en-US" dirty="0" smtClean="0">
                <a:solidFill>
                  <a:srgbClr val="C00000"/>
                </a:solidFill>
              </a:rPr>
              <a:t>Slides 13-15: Why databases; benefits</a:t>
            </a:r>
          </a:p>
          <a:p>
            <a:endParaRPr lang="en-US" dirty="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12</a:t>
            </a:fld>
            <a:endParaRPr lang="en-US" dirty="0"/>
          </a:p>
        </p:txBody>
      </p:sp>
    </p:spTree>
    <p:extLst>
      <p:ext uri="{BB962C8B-B14F-4D97-AF65-F5344CB8AC3E}">
        <p14:creationId xmlns:p14="http://schemas.microsoft.com/office/powerpoint/2010/main" val="3474877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3.1: Database Management System</a:t>
            </a:r>
            <a:endParaRPr lang="en-US" dirty="0"/>
          </a:p>
        </p:txBody>
      </p:sp>
      <p:pic>
        <p:nvPicPr>
          <p:cNvPr id="921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153400"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b="1" smtClean="0">
                <a:solidFill>
                  <a:srgbClr val="FF0000"/>
                </a:solidFill>
              </a:rPr>
              <a:pPr/>
              <a:t>13</a:t>
            </a:fld>
            <a:endParaRPr lang="en-US" b="1" dirty="0">
              <a:solidFill>
                <a:srgbClr val="FF0000"/>
              </a:solidFill>
            </a:endParaRPr>
          </a:p>
        </p:txBody>
      </p:sp>
    </p:spTree>
    <p:extLst>
      <p:ext uri="{BB962C8B-B14F-4D97-AF65-F5344CB8AC3E}">
        <p14:creationId xmlns:p14="http://schemas.microsoft.com/office/powerpoint/2010/main" val="4216559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Database Management Systems (DBMS) </a:t>
            </a:r>
            <a:r>
              <a:rPr lang="en-US" dirty="0" smtClean="0"/>
              <a:t>Minimize</a:t>
            </a:r>
            <a:r>
              <a:rPr lang="en-US" dirty="0"/>
              <a:t>:</a:t>
            </a:r>
          </a:p>
        </p:txBody>
      </p:sp>
      <p:sp>
        <p:nvSpPr>
          <p:cNvPr id="6" name="Content Placeholder 5"/>
          <p:cNvSpPr>
            <a:spLocks noGrp="1"/>
          </p:cNvSpPr>
          <p:nvPr>
            <p:ph sz="quarter" idx="15"/>
          </p:nvPr>
        </p:nvSpPr>
        <p:spPr>
          <a:xfrm>
            <a:off x="381000" y="1464212"/>
            <a:ext cx="8229600" cy="4995437"/>
          </a:xfrm>
        </p:spPr>
        <p:txBody>
          <a:bodyPr>
            <a:normAutofit/>
          </a:bodyPr>
          <a:lstStyle/>
          <a:p>
            <a:r>
              <a:rPr lang="en-US" dirty="0" smtClean="0"/>
              <a:t>Data Redundancy</a:t>
            </a:r>
          </a:p>
          <a:p>
            <a:pPr lvl="1"/>
            <a:endParaRPr lang="en-US" dirty="0"/>
          </a:p>
          <a:p>
            <a:pPr lvl="1"/>
            <a:endParaRPr lang="en-US" dirty="0" smtClean="0"/>
          </a:p>
          <a:p>
            <a:pPr lvl="1"/>
            <a:endParaRPr lang="en-US" dirty="0"/>
          </a:p>
          <a:p>
            <a:pPr lvl="1"/>
            <a:endParaRPr lang="en-US" dirty="0" smtClean="0"/>
          </a:p>
          <a:p>
            <a:endParaRPr lang="en-US" dirty="0" smtClean="0"/>
          </a:p>
          <a:p>
            <a:endParaRPr lang="en-US" sz="1400" dirty="0"/>
          </a:p>
          <a:p>
            <a:r>
              <a:rPr lang="en-US" dirty="0" smtClean="0"/>
              <a:t>Data Isolation</a:t>
            </a:r>
          </a:p>
          <a:p>
            <a:r>
              <a:rPr lang="en-US" dirty="0" smtClean="0"/>
              <a:t>Data Inconsistency </a:t>
            </a:r>
            <a:r>
              <a:rPr lang="en-US" dirty="0" smtClean="0">
                <a:solidFill>
                  <a:srgbClr val="C00000"/>
                </a:solidFill>
                <a:sym typeface="Wingdings" panose="05000000000000000000" pitchFamily="2" charset="2"/>
              </a:rPr>
              <a:t> </a:t>
            </a:r>
            <a:r>
              <a:rPr lang="en-US" dirty="0" smtClean="0">
                <a:sym typeface="Wingdings" panose="05000000000000000000" pitchFamily="2" charset="2"/>
              </a:rPr>
              <a:t> </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14</a:t>
            </a:fld>
            <a:endParaRPr lang="en-US" dirty="0"/>
          </a:p>
        </p:txBody>
      </p:sp>
      <p:pic>
        <p:nvPicPr>
          <p:cNvPr id="7" name="Picture 8" descr="Nonam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27237"/>
            <a:ext cx="91011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6248400" y="4998633"/>
            <a:ext cx="0" cy="792567"/>
          </a:xfrm>
          <a:prstGeom prst="straightConnector1">
            <a:avLst/>
          </a:prstGeom>
          <a:ln w="444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Left-Right Arrow 2"/>
          <p:cNvSpPr/>
          <p:nvPr/>
        </p:nvSpPr>
        <p:spPr>
          <a:xfrm rot="20548077">
            <a:off x="7014044" y="5438155"/>
            <a:ext cx="21336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416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Database Management Systems (DBMS) Maximize:</a:t>
            </a:r>
            <a:endParaRPr lang="en-US" dirty="0"/>
          </a:p>
        </p:txBody>
      </p:sp>
      <p:sp>
        <p:nvSpPr>
          <p:cNvPr id="6" name="Content Placeholder 5"/>
          <p:cNvSpPr>
            <a:spLocks noGrp="1"/>
          </p:cNvSpPr>
          <p:nvPr>
            <p:ph sz="quarter" idx="15"/>
          </p:nvPr>
        </p:nvSpPr>
        <p:spPr/>
        <p:txBody>
          <a:bodyPr/>
          <a:lstStyle/>
          <a:p>
            <a:r>
              <a:rPr lang="en-US" dirty="0" smtClean="0"/>
              <a:t>Data Security</a:t>
            </a:r>
          </a:p>
          <a:p>
            <a:r>
              <a:rPr lang="en-US" dirty="0" smtClean="0"/>
              <a:t>Data Integrity</a:t>
            </a:r>
          </a:p>
          <a:p>
            <a:r>
              <a:rPr lang="en-US" dirty="0" smtClean="0"/>
              <a:t>Data Independence</a:t>
            </a:r>
          </a:p>
          <a:p>
            <a:pPr lvl="1"/>
            <a:r>
              <a:rPr lang="en-US" dirty="0" smtClean="0">
                <a:solidFill>
                  <a:srgbClr val="C00000"/>
                </a:solidFill>
              </a:rPr>
              <a:t>In the old days, data files and programs were …</a:t>
            </a:r>
            <a:endParaRPr lang="en-US" dirty="0">
              <a:solidFill>
                <a:srgbClr val="C00000"/>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15</a:t>
            </a:fld>
            <a:endParaRPr lang="en-US" dirty="0"/>
          </a:p>
        </p:txBody>
      </p:sp>
      <p:sp>
        <p:nvSpPr>
          <p:cNvPr id="7" name="Left-Right Arrow 6"/>
          <p:cNvSpPr/>
          <p:nvPr/>
        </p:nvSpPr>
        <p:spPr>
          <a:xfrm rot="19934950">
            <a:off x="-51740" y="4517802"/>
            <a:ext cx="21336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06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t>’S ABOUT BUSINESS 3.2</a:t>
            </a:r>
            <a:endParaRPr lang="en-US" dirty="0"/>
          </a:p>
        </p:txBody>
      </p:sp>
      <p:sp>
        <p:nvSpPr>
          <p:cNvPr id="6" name="Subtitle 5"/>
          <p:cNvSpPr>
            <a:spLocks noGrp="1"/>
          </p:cNvSpPr>
          <p:nvPr>
            <p:ph sz="quarter" idx="16"/>
          </p:nvPr>
        </p:nvSpPr>
        <p:spPr/>
        <p:txBody>
          <a:bodyPr>
            <a:normAutofit lnSpcReduction="10000"/>
          </a:bodyPr>
          <a:lstStyle/>
          <a:p>
            <a:r>
              <a:rPr lang="en-US" dirty="0" smtClean="0"/>
              <a:t>Google’s Knowledge Graph</a:t>
            </a:r>
          </a:p>
          <a:p>
            <a:pPr lvl="1"/>
            <a:r>
              <a:rPr lang="en-US" dirty="0"/>
              <a:t>Refer to the </a:t>
            </a:r>
            <a:r>
              <a:rPr lang="en-US" dirty="0" smtClean="0"/>
              <a:t>definition </a:t>
            </a:r>
            <a:r>
              <a:rPr lang="en-US" dirty="0"/>
              <a:t>of a relational database. In what way can the Knowledge Graph be considered a database? Provide </a:t>
            </a:r>
            <a:r>
              <a:rPr lang="en-US" dirty="0" smtClean="0"/>
              <a:t>specific </a:t>
            </a:r>
            <a:r>
              <a:rPr lang="en-US" dirty="0"/>
              <a:t>examples to support your answer.</a:t>
            </a:r>
          </a:p>
          <a:p>
            <a:pPr lvl="1"/>
            <a:r>
              <a:rPr lang="en-US" dirty="0"/>
              <a:t>Refer to the </a:t>
            </a:r>
            <a:r>
              <a:rPr lang="en-US" dirty="0" smtClean="0"/>
              <a:t>definition </a:t>
            </a:r>
            <a:r>
              <a:rPr lang="en-US" dirty="0"/>
              <a:t>of an expert system in Plug IT In 5. Could the Knowledge Graph be considered an expert system? If so, provide a </a:t>
            </a:r>
            <a:r>
              <a:rPr lang="en-US" dirty="0" smtClean="0"/>
              <a:t>specific </a:t>
            </a:r>
            <a:r>
              <a:rPr lang="en-US" dirty="0"/>
              <a:t>example to support your answer.</a:t>
            </a:r>
          </a:p>
          <a:p>
            <a:pPr lvl="1"/>
            <a:r>
              <a:rPr lang="en-US" dirty="0"/>
              <a:t>What are the advantages of the Knowledge Graph over traditional Google searches?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16</a:t>
            </a:fld>
            <a:endParaRPr lang="en-US" dirty="0"/>
          </a:p>
        </p:txBody>
      </p:sp>
    </p:spTree>
    <p:extLst>
      <p:ext uri="{BB962C8B-B14F-4D97-AF65-F5344CB8AC3E}">
        <p14:creationId xmlns:p14="http://schemas.microsoft.com/office/powerpoint/2010/main" val="3989045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Data Hierarchy</a:t>
            </a:r>
            <a:endParaRPr lang="en-US" dirty="0"/>
          </a:p>
        </p:txBody>
      </p:sp>
      <p:sp>
        <p:nvSpPr>
          <p:cNvPr id="3" name="Content Placeholder 2"/>
          <p:cNvSpPr>
            <a:spLocks noGrp="1"/>
          </p:cNvSpPr>
          <p:nvPr>
            <p:ph sz="quarter" idx="15"/>
          </p:nvPr>
        </p:nvSpPr>
        <p:spPr/>
        <p:txBody>
          <a:bodyPr/>
          <a:lstStyle/>
          <a:p>
            <a:r>
              <a:rPr lang="en-US" dirty="0" smtClean="0"/>
              <a:t>Database</a:t>
            </a:r>
          </a:p>
          <a:p>
            <a:r>
              <a:rPr lang="en-US" dirty="0" smtClean="0"/>
              <a:t>Data File (Table)</a:t>
            </a:r>
          </a:p>
          <a:p>
            <a:r>
              <a:rPr lang="en-US" dirty="0" smtClean="0"/>
              <a:t>Record</a:t>
            </a:r>
          </a:p>
          <a:p>
            <a:r>
              <a:rPr lang="en-US" dirty="0"/>
              <a:t>Field</a:t>
            </a:r>
          </a:p>
          <a:p>
            <a:endParaRPr lang="en-US" dirty="0" smtClean="0"/>
          </a:p>
          <a:p>
            <a:r>
              <a:rPr lang="en-US" dirty="0" smtClean="0"/>
              <a:t>Byte</a:t>
            </a:r>
          </a:p>
          <a:p>
            <a:r>
              <a:rPr lang="en-US" dirty="0" smtClean="0"/>
              <a:t>Bit</a:t>
            </a:r>
          </a:p>
        </p:txBody>
      </p:sp>
      <p:sp>
        <p:nvSpPr>
          <p:cNvPr id="4" name="Slide Number Placeholder 3"/>
          <p:cNvSpPr>
            <a:spLocks noGrp="1"/>
          </p:cNvSpPr>
          <p:nvPr>
            <p:ph type="sldNum" sz="quarter" idx="12"/>
          </p:nvPr>
        </p:nvSpPr>
        <p:spPr/>
        <p:txBody>
          <a:bodyPr/>
          <a:lstStyle/>
          <a:p>
            <a:fld id="{AC392DC9-9688-4E44-A90B-C333AD8FEA09}" type="slidenum">
              <a:rPr lang="en-US" smtClean="0"/>
              <a:pPr/>
              <a:t>17</a:t>
            </a:fld>
            <a:endParaRPr lang="en-US" dirty="0"/>
          </a:p>
        </p:txBody>
      </p:sp>
      <p:cxnSp>
        <p:nvCxnSpPr>
          <p:cNvPr id="6" name="Straight Connector 5"/>
          <p:cNvCxnSpPr/>
          <p:nvPr/>
        </p:nvCxnSpPr>
        <p:spPr>
          <a:xfrm>
            <a:off x="381000" y="4038600"/>
            <a:ext cx="6705600" cy="0"/>
          </a:xfrm>
          <a:prstGeom prst="line">
            <a:avLst/>
          </a:prstGeom>
          <a:ln w="44450">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5" name="Up Arrow 4"/>
          <p:cNvSpPr/>
          <p:nvPr/>
        </p:nvSpPr>
        <p:spPr>
          <a:xfrm>
            <a:off x="4559690" y="1464212"/>
            <a:ext cx="1905000" cy="2345788"/>
          </a:xfrm>
          <a:prstGeom prst="upArrow">
            <a:avLst>
              <a:gd name="adj1" fmla="val 56154"/>
              <a:gd name="adj2" fmla="val 3307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Biz/ Logic</a:t>
            </a:r>
            <a:endParaRPr lang="en-US" sz="2800" b="1" dirty="0"/>
          </a:p>
        </p:txBody>
      </p:sp>
      <p:sp>
        <p:nvSpPr>
          <p:cNvPr id="8" name="Up Arrow 7"/>
          <p:cNvSpPr/>
          <p:nvPr/>
        </p:nvSpPr>
        <p:spPr>
          <a:xfrm>
            <a:off x="4559690" y="4131211"/>
            <a:ext cx="1905000" cy="1431389"/>
          </a:xfrm>
          <a:prstGeom prst="upArrow">
            <a:avLst>
              <a:gd name="adj1" fmla="val 56154"/>
              <a:gd name="adj2" fmla="val 33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Narrow" panose="020B0606020202030204" pitchFamily="34" charset="0"/>
              </a:rPr>
              <a:t>Phy-sics</a:t>
            </a:r>
            <a:endParaRPr lang="en-US" sz="2800" b="1" dirty="0">
              <a:latin typeface="Arial Narrow" panose="020B0606020202030204" pitchFamily="34" charset="0"/>
            </a:endParaRPr>
          </a:p>
        </p:txBody>
      </p:sp>
      <p:sp>
        <p:nvSpPr>
          <p:cNvPr id="7" name="Up-Down Arrow 6"/>
          <p:cNvSpPr/>
          <p:nvPr/>
        </p:nvSpPr>
        <p:spPr>
          <a:xfrm>
            <a:off x="6894870" y="1427341"/>
            <a:ext cx="1752600" cy="42651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Hi</a:t>
            </a:r>
          </a:p>
          <a:p>
            <a:pPr algn="ctr"/>
            <a:endParaRPr lang="en-US" sz="2400" b="1" dirty="0"/>
          </a:p>
          <a:p>
            <a:pPr algn="ctr"/>
            <a:endParaRPr lang="en-US" sz="2400" b="1" dirty="0"/>
          </a:p>
          <a:p>
            <a:pPr algn="ctr"/>
            <a:endParaRPr lang="en-US" sz="2400" b="1" dirty="0"/>
          </a:p>
          <a:p>
            <a:pPr algn="ctr"/>
            <a:endParaRPr lang="en-US" sz="2400" b="1" dirty="0"/>
          </a:p>
          <a:p>
            <a:pPr algn="ctr"/>
            <a:r>
              <a:rPr lang="en-US" sz="2400" b="1" dirty="0" smtClean="0"/>
              <a:t>Low</a:t>
            </a:r>
            <a:endParaRPr lang="en-US" sz="2400" b="1" dirty="0"/>
          </a:p>
        </p:txBody>
      </p:sp>
    </p:spTree>
    <p:extLst>
      <p:ext uri="{BB962C8B-B14F-4D97-AF65-F5344CB8AC3E}">
        <p14:creationId xmlns:p14="http://schemas.microsoft.com/office/powerpoint/2010/main" val="1222986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219200" y="15240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a:solidFill>
                  <a:srgbClr val="333399"/>
                </a:solidFill>
              </a:rPr>
              <a:t>Data Hierarchy</a:t>
            </a:r>
          </a:p>
        </p:txBody>
      </p:sp>
      <p:pic>
        <p:nvPicPr>
          <p:cNvPr id="14339" name="Picture 3" descr="laudonf07-0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0" y="685800"/>
            <a:ext cx="7115175" cy="5791200"/>
          </a:xfrm>
          <a:solidFill>
            <a:srgbClr val="EAEAEA"/>
          </a:solidFill>
          <a:ln>
            <a:solidFill>
              <a:schemeClr val="folHlink"/>
            </a:solidFill>
            <a:miter lim="800000"/>
            <a:headEnd/>
            <a:tailEnd/>
          </a:ln>
        </p:spPr>
      </p:pic>
      <p:sp>
        <p:nvSpPr>
          <p:cNvPr id="14340" name="Text Box 4"/>
          <p:cNvSpPr txBox="1">
            <a:spLocks noChangeArrowheads="1"/>
          </p:cNvSpPr>
          <p:nvPr/>
        </p:nvSpPr>
        <p:spPr bwMode="auto">
          <a:xfrm>
            <a:off x="4343400" y="304800"/>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000" b="1">
                <a:solidFill>
                  <a:srgbClr val="000066"/>
                </a:solidFill>
              </a:rPr>
              <a:t>(Figure from Laudon &amp; Laudon)</a:t>
            </a:r>
          </a:p>
        </p:txBody>
      </p:sp>
      <p:sp>
        <p:nvSpPr>
          <p:cNvPr id="14341" name="Rectangle 5"/>
          <p:cNvSpPr>
            <a:spLocks noChangeArrowheads="1"/>
          </p:cNvSpPr>
          <p:nvPr/>
        </p:nvSpPr>
        <p:spPr bwMode="auto">
          <a:xfrm>
            <a:off x="228600" y="4953000"/>
            <a:ext cx="796925" cy="471488"/>
          </a:xfrm>
          <a:prstGeom prst="rect">
            <a:avLst/>
          </a:prstGeom>
          <a:solidFill>
            <a:schemeClr val="accent1"/>
          </a:solidFill>
          <a:ln w="12700">
            <a:solidFill>
              <a:schemeClr val="tx1"/>
            </a:solidFill>
            <a:miter lim="800000"/>
            <a:headEnd/>
            <a:tailEnd/>
          </a:ln>
        </p:spPr>
        <p:txBody>
          <a:bodyPr wrap="none" anchorCtr="1"/>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baseline="-25000"/>
              <a:t>Low</a:t>
            </a:r>
          </a:p>
        </p:txBody>
      </p:sp>
      <p:sp>
        <p:nvSpPr>
          <p:cNvPr id="14342" name="Rectangle 6"/>
          <p:cNvSpPr>
            <a:spLocks noChangeArrowheads="1"/>
          </p:cNvSpPr>
          <p:nvPr/>
        </p:nvSpPr>
        <p:spPr bwMode="auto">
          <a:xfrm>
            <a:off x="228600" y="1524000"/>
            <a:ext cx="909638" cy="838200"/>
          </a:xfrm>
          <a:prstGeom prst="rect">
            <a:avLst/>
          </a:prstGeom>
          <a:solidFill>
            <a:schemeClr val="accent1"/>
          </a:solidFill>
          <a:ln w="12700">
            <a:solidFill>
              <a:schemeClr val="tx1"/>
            </a:solidFill>
            <a:miter lim="800000"/>
            <a:headEnd/>
            <a:tailEnd/>
          </a:ln>
        </p:spPr>
        <p:txBody>
          <a:bodyPr wrap="none" anchorCtr="1"/>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4000" b="1" baseline="-25000"/>
              <a:t>High</a:t>
            </a:r>
          </a:p>
        </p:txBody>
      </p:sp>
      <p:sp>
        <p:nvSpPr>
          <p:cNvPr id="14343" name="Line 7"/>
          <p:cNvSpPr>
            <a:spLocks noChangeShapeType="1"/>
          </p:cNvSpPr>
          <p:nvPr/>
        </p:nvSpPr>
        <p:spPr bwMode="auto">
          <a:xfrm flipV="1">
            <a:off x="685800" y="2438400"/>
            <a:ext cx="0" cy="2362200"/>
          </a:xfrm>
          <a:prstGeom prst="line">
            <a:avLst/>
          </a:prstGeom>
          <a:noFill/>
          <a:ln w="508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4" name="Rectangle 8"/>
          <p:cNvSpPr>
            <a:spLocks noChangeArrowheads="1"/>
          </p:cNvSpPr>
          <p:nvPr/>
        </p:nvSpPr>
        <p:spPr bwMode="auto">
          <a:xfrm>
            <a:off x="3886200" y="5943600"/>
            <a:ext cx="5181600" cy="381000"/>
          </a:xfrm>
          <a:prstGeom prst="rect">
            <a:avLst/>
          </a:prstGeom>
          <a:solidFill>
            <a:schemeClr val="bg1"/>
          </a:solidFill>
          <a:ln w="9525" algn="ctr">
            <a:solidFill>
              <a:schemeClr val="tx1"/>
            </a:solidFill>
            <a:miter lim="800000"/>
            <a:headEnd/>
            <a:tailEnd/>
          </a:ln>
        </p:spPr>
        <p:txBody>
          <a:bodyPr wrap="none" lIns="0" tIns="0" rIns="0" bIns="0"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b="1" dirty="0">
                <a:solidFill>
                  <a:srgbClr val="FF6600"/>
                </a:solidFill>
                <a:latin typeface="Times New Roman" panose="02020603050405020304" pitchFamily="18" charset="0"/>
              </a:rPr>
              <a:t>Bad </a:t>
            </a:r>
            <a:r>
              <a:rPr lang="en-US" altLang="en-US" sz="1800" b="1" dirty="0" err="1" smtClean="0">
                <a:solidFill>
                  <a:srgbClr val="FF6600"/>
                </a:solidFill>
                <a:latin typeface="Times New Roman" panose="02020603050405020304" pitchFamily="18" charset="0"/>
              </a:rPr>
              <a:t>exmpl</a:t>
            </a:r>
            <a:r>
              <a:rPr lang="en-US" altLang="en-US" sz="1800" b="1" dirty="0" smtClean="0">
                <a:solidFill>
                  <a:srgbClr val="FF6600"/>
                </a:solidFill>
                <a:latin typeface="Times New Roman" panose="02020603050405020304" pitchFamily="18" charset="0"/>
              </a:rPr>
              <a:t> </a:t>
            </a:r>
            <a:r>
              <a:rPr lang="en-US" altLang="en-US" sz="1800" b="1" dirty="0">
                <a:solidFill>
                  <a:srgbClr val="FF6600"/>
                </a:solidFill>
                <a:latin typeface="Times New Roman" panose="02020603050405020304" pitchFamily="18" charset="0"/>
              </a:rPr>
              <a:t>- A principle of DB design: </a:t>
            </a:r>
            <a:r>
              <a:rPr lang="en-US" altLang="en-US" sz="1800" b="1" dirty="0" err="1">
                <a:solidFill>
                  <a:srgbClr val="FF6600"/>
                </a:solidFill>
                <a:latin typeface="Times New Roman" panose="02020603050405020304" pitchFamily="18" charset="0"/>
              </a:rPr>
              <a:t>smlst</a:t>
            </a:r>
            <a:r>
              <a:rPr lang="en-US" altLang="en-US" sz="1800" b="1" dirty="0">
                <a:solidFill>
                  <a:srgbClr val="FF6600"/>
                </a:solidFill>
                <a:latin typeface="Times New Roman" panose="02020603050405020304" pitchFamily="18" charset="0"/>
              </a:rPr>
              <a:t> </a:t>
            </a:r>
            <a:r>
              <a:rPr lang="en-US" altLang="en-US" sz="1800" b="1" dirty="0" err="1">
                <a:solidFill>
                  <a:srgbClr val="FF6600"/>
                </a:solidFill>
                <a:latin typeface="Times New Roman" panose="02020603050405020304" pitchFamily="18" charset="0"/>
              </a:rPr>
              <a:t>elmt</a:t>
            </a:r>
            <a:r>
              <a:rPr lang="en-US" altLang="en-US" sz="1800" b="1" dirty="0">
                <a:solidFill>
                  <a:srgbClr val="FF6600"/>
                </a:solidFill>
                <a:latin typeface="Times New Roman" panose="02020603050405020304" pitchFamily="18" charset="0"/>
              </a:rPr>
              <a:t>… </a:t>
            </a:r>
          </a:p>
        </p:txBody>
      </p:sp>
      <p:sp>
        <p:nvSpPr>
          <p:cNvPr id="14345" name="Line 9"/>
          <p:cNvSpPr>
            <a:spLocks noChangeShapeType="1"/>
          </p:cNvSpPr>
          <p:nvPr/>
        </p:nvSpPr>
        <p:spPr bwMode="auto">
          <a:xfrm flipH="1" flipV="1">
            <a:off x="6324600" y="5257800"/>
            <a:ext cx="838200" cy="685800"/>
          </a:xfrm>
          <a:prstGeom prst="line">
            <a:avLst/>
          </a:prstGeom>
          <a:noFill/>
          <a:ln w="158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Up Arrow 10"/>
          <p:cNvSpPr/>
          <p:nvPr/>
        </p:nvSpPr>
        <p:spPr>
          <a:xfrm rot="13972304" flipH="1">
            <a:off x="7732713" y="2252662"/>
            <a:ext cx="311150" cy="682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Up Arrow 11"/>
          <p:cNvSpPr/>
          <p:nvPr/>
        </p:nvSpPr>
        <p:spPr>
          <a:xfrm rot="13972304" flipH="1">
            <a:off x="8404226" y="1766887"/>
            <a:ext cx="311150" cy="682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Slide Number Placeholder 3"/>
          <p:cNvSpPr>
            <a:spLocks noGrp="1"/>
          </p:cNvSpPr>
          <p:nvPr>
            <p:ph type="sldNum" sz="quarter" idx="12"/>
          </p:nvPr>
        </p:nvSpPr>
        <p:spPr>
          <a:xfrm>
            <a:off x="6792532" y="6459649"/>
            <a:ext cx="2133600" cy="365125"/>
          </a:xfrm>
        </p:spPr>
        <p:txBody>
          <a:bodyPr/>
          <a:lstStyle/>
          <a:p>
            <a:r>
              <a:rPr lang="en-US" b="1" dirty="0" smtClean="0">
                <a:solidFill>
                  <a:srgbClr val="0033CC"/>
                </a:solidFill>
              </a:rPr>
              <a:t>18</a:t>
            </a:r>
            <a:endParaRPr lang="en-US" b="1" dirty="0">
              <a:solidFill>
                <a:srgbClr val="0033CC"/>
              </a:solidFill>
            </a:endParaRPr>
          </a:p>
        </p:txBody>
      </p:sp>
    </p:spTree>
    <p:extLst>
      <p:ext uri="{BB962C8B-B14F-4D97-AF65-F5344CB8AC3E}">
        <p14:creationId xmlns:p14="http://schemas.microsoft.com/office/powerpoint/2010/main" val="27309499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Data hierarchy explained:</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93815138"/>
              </p:ext>
            </p:extLst>
          </p:nvPr>
        </p:nvGraphicFramePr>
        <p:xfrm>
          <a:off x="476865" y="1828800"/>
          <a:ext cx="8133735" cy="4191000"/>
        </p:xfrm>
        <a:graphic>
          <a:graphicData uri="http://schemas.openxmlformats.org/drawingml/2006/table">
            <a:tbl>
              <a:tblPr firstRow="1" bandRow="1">
                <a:tableStyleId>{5C22544A-7EE6-4342-B048-85BDC9FD1C3A}</a:tableStyleId>
              </a:tblPr>
              <a:tblGrid>
                <a:gridCol w="2418735">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838200">
                <a:tc>
                  <a:txBody>
                    <a:bodyPr/>
                    <a:lstStyle/>
                    <a:p>
                      <a:pPr algn="ctr"/>
                      <a:r>
                        <a:rPr lang="en-US" sz="2400" dirty="0" smtClean="0"/>
                        <a:t>What they are</a:t>
                      </a:r>
                      <a:endParaRPr lang="en-US" sz="2400" dirty="0"/>
                    </a:p>
                  </a:txBody>
                  <a:tcPr/>
                </a:tc>
                <a:tc>
                  <a:txBody>
                    <a:bodyPr/>
                    <a:lstStyle/>
                    <a:p>
                      <a:pPr algn="ctr"/>
                      <a:r>
                        <a:rPr lang="en-US" sz="2400" dirty="0" smtClean="0"/>
                        <a:t>Term</a:t>
                      </a:r>
                      <a:r>
                        <a:rPr lang="en-US" sz="2400" baseline="0" dirty="0" smtClean="0"/>
                        <a:t> in DB</a:t>
                      </a:r>
                      <a:endParaRPr lang="en-US" sz="2400" dirty="0"/>
                    </a:p>
                  </a:txBody>
                  <a:tcPr/>
                </a:tc>
                <a:tc>
                  <a:txBody>
                    <a:bodyPr/>
                    <a:lstStyle/>
                    <a:p>
                      <a:pPr algn="ctr"/>
                      <a:r>
                        <a:rPr lang="en-US" sz="2400" dirty="0" smtClean="0"/>
                        <a:t>As component</a:t>
                      </a:r>
                    </a:p>
                    <a:p>
                      <a:pPr algn="ctr"/>
                      <a:r>
                        <a:rPr lang="en-US" sz="2400" dirty="0" smtClean="0"/>
                        <a:t> in DB</a:t>
                      </a:r>
                      <a:endParaRPr lang="en-US" sz="2400" dirty="0"/>
                    </a:p>
                  </a:txBody>
                  <a:tcPr/>
                </a:tc>
                <a:extLst>
                  <a:ext uri="{0D108BD9-81ED-4DB2-BD59-A6C34878D82A}">
                    <a16:rowId xmlns:a16="http://schemas.microsoft.com/office/drawing/2014/main" val="10000"/>
                  </a:ext>
                </a:extLst>
              </a:tr>
              <a:tr h="838200">
                <a:tc>
                  <a:txBody>
                    <a:bodyPr/>
                    <a:lstStyle/>
                    <a:p>
                      <a:r>
                        <a:rPr lang="en-US" sz="2400" dirty="0" smtClean="0">
                          <a:latin typeface="Arial" panose="020B0604020202020204" pitchFamily="34" charset="0"/>
                          <a:cs typeface="Arial" panose="020B0604020202020204" pitchFamily="34" charset="0"/>
                        </a:rPr>
                        <a:t>Smallest meaningful unit</a:t>
                      </a:r>
                      <a:endParaRPr lang="en-US" sz="2400" dirty="0">
                        <a:latin typeface="Arial" panose="020B0604020202020204" pitchFamily="34" charset="0"/>
                        <a:cs typeface="Arial" panose="020B0604020202020204" pitchFamily="34" charset="0"/>
                      </a:endParaRPr>
                    </a:p>
                  </a:txBody>
                  <a:tcPr anchor="ctr" anchorCtr="1"/>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838200">
                <a:tc>
                  <a:txBody>
                    <a:bodyPr/>
                    <a:lstStyle/>
                    <a:p>
                      <a:r>
                        <a:rPr lang="en-US" sz="2400" dirty="0" smtClean="0">
                          <a:latin typeface="Arial" panose="020B0604020202020204" pitchFamily="34" charset="0"/>
                          <a:cs typeface="Arial" panose="020B0604020202020204" pitchFamily="34" charset="0"/>
                        </a:rPr>
                        <a:t>Related</a:t>
                      </a:r>
                      <a:r>
                        <a:rPr lang="en-US" sz="2400" baseline="0" dirty="0" smtClean="0">
                          <a:latin typeface="Arial" panose="020B0604020202020204" pitchFamily="34" charset="0"/>
                          <a:cs typeface="Arial" panose="020B0604020202020204" pitchFamily="34" charset="0"/>
                        </a:rPr>
                        <a:t> fields</a:t>
                      </a:r>
                      <a:endParaRPr lang="en-US" sz="2400" dirty="0">
                        <a:latin typeface="Arial" panose="020B0604020202020204" pitchFamily="34" charset="0"/>
                        <a:cs typeface="Arial" panose="020B0604020202020204" pitchFamily="34" charset="0"/>
                      </a:endParaRPr>
                    </a:p>
                  </a:txBody>
                  <a:tcPr anchor="ctr" anchorCtr="1"/>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38200">
                <a:tc>
                  <a:txBody>
                    <a:bodyPr/>
                    <a:lstStyle/>
                    <a:p>
                      <a:r>
                        <a:rPr lang="en-US" sz="2400" dirty="0" smtClean="0">
                          <a:latin typeface="Arial" panose="020B0604020202020204" pitchFamily="34" charset="0"/>
                          <a:cs typeface="Arial" panose="020B0604020202020204" pitchFamily="34" charset="0"/>
                        </a:rPr>
                        <a:t>Same type of records</a:t>
                      </a:r>
                      <a:endParaRPr lang="en-US" sz="2400" dirty="0">
                        <a:latin typeface="Arial" panose="020B0604020202020204" pitchFamily="34" charset="0"/>
                        <a:cs typeface="Arial" panose="020B0604020202020204" pitchFamily="34" charset="0"/>
                      </a:endParaRPr>
                    </a:p>
                  </a:txBody>
                  <a:tcPr anchor="ctr" anchorCtr="1"/>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38200">
                <a:tc>
                  <a:txBody>
                    <a:bodyPr/>
                    <a:lstStyle/>
                    <a:p>
                      <a:r>
                        <a:rPr lang="en-US" sz="2400" dirty="0" smtClean="0">
                          <a:latin typeface="Arial" panose="020B0604020202020204" pitchFamily="34" charset="0"/>
                          <a:cs typeface="Arial" panose="020B0604020202020204" pitchFamily="34" charset="0"/>
                        </a:rPr>
                        <a:t>Related</a:t>
                      </a:r>
                      <a:r>
                        <a:rPr lang="en-US" sz="2400" baseline="0" dirty="0" smtClean="0">
                          <a:latin typeface="Arial" panose="020B0604020202020204" pitchFamily="34" charset="0"/>
                          <a:cs typeface="Arial" panose="020B0604020202020204" pitchFamily="34" charset="0"/>
                        </a:rPr>
                        <a:t> files</a:t>
                      </a:r>
                      <a:endParaRPr lang="en-US" sz="2400" dirty="0">
                        <a:latin typeface="Arial" panose="020B0604020202020204" pitchFamily="34" charset="0"/>
                        <a:cs typeface="Arial" panose="020B0604020202020204" pitchFamily="34" charset="0"/>
                      </a:endParaRPr>
                    </a:p>
                  </a:txBody>
                  <a:tcPr anchor="ctr" anchorCtr="1"/>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5-Point Star 3"/>
          <p:cNvSpPr/>
          <p:nvPr/>
        </p:nvSpPr>
        <p:spPr>
          <a:xfrm rot="16200000">
            <a:off x="6946806" y="737779"/>
            <a:ext cx="914400" cy="8382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58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Managing Data</a:t>
            </a:r>
          </a:p>
          <a:p>
            <a:r>
              <a:rPr lang="en-US" dirty="0"/>
              <a:t>The Database </a:t>
            </a:r>
            <a:r>
              <a:rPr lang="en-US" dirty="0" smtClean="0"/>
              <a:t>Approach</a:t>
            </a:r>
          </a:p>
          <a:p>
            <a:r>
              <a:rPr lang="en-US" dirty="0" smtClean="0"/>
              <a:t>Big </a:t>
            </a:r>
            <a:r>
              <a:rPr lang="en-US" dirty="0"/>
              <a:t>Data</a:t>
            </a:r>
          </a:p>
          <a:p>
            <a:r>
              <a:rPr lang="en-US" dirty="0"/>
              <a:t>Data Warehouses and Data Marts</a:t>
            </a:r>
          </a:p>
          <a:p>
            <a:r>
              <a:rPr lang="en-US" dirty="0"/>
              <a:t>Knowledge Management</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a:t>
            </a:fld>
            <a:endParaRPr lang="en-US" dirty="0"/>
          </a:p>
        </p:txBody>
      </p:sp>
    </p:spTree>
    <p:extLst>
      <p:ext uri="{BB962C8B-B14F-4D97-AF65-F5344CB8AC3E}">
        <p14:creationId xmlns:p14="http://schemas.microsoft.com/office/powerpoint/2010/main" val="776764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3.2: Hierarchy of Data for a Computer-Based File</a:t>
            </a:r>
            <a:endParaRPr lang="en-US" dirty="0"/>
          </a:p>
        </p:txBody>
      </p:sp>
      <p:pic>
        <p:nvPicPr>
          <p:cNvPr id="1024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17615" y="2133600"/>
            <a:ext cx="9033755" cy="381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b="1" smtClean="0">
                <a:solidFill>
                  <a:srgbClr val="FF0000"/>
                </a:solidFill>
              </a:rPr>
              <a:pPr/>
              <a:t>20</a:t>
            </a:fld>
            <a:endParaRPr lang="en-US" b="1" dirty="0">
              <a:solidFill>
                <a:srgbClr val="FF0000"/>
              </a:solidFill>
            </a:endParaRPr>
          </a:p>
        </p:txBody>
      </p:sp>
    </p:spTree>
    <p:extLst>
      <p:ext uri="{BB962C8B-B14F-4D97-AF65-F5344CB8AC3E}">
        <p14:creationId xmlns:p14="http://schemas.microsoft.com/office/powerpoint/2010/main" val="2144069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The Relational Database Model</a:t>
            </a:r>
            <a:endParaRPr lang="en-US" dirty="0"/>
          </a:p>
        </p:txBody>
      </p:sp>
      <p:sp>
        <p:nvSpPr>
          <p:cNvPr id="3" name="Content Placeholder 2"/>
          <p:cNvSpPr>
            <a:spLocks noGrp="1"/>
          </p:cNvSpPr>
          <p:nvPr>
            <p:ph sz="quarter" idx="15"/>
          </p:nvPr>
        </p:nvSpPr>
        <p:spPr/>
        <p:txBody>
          <a:bodyPr>
            <a:normAutofit/>
          </a:bodyPr>
          <a:lstStyle/>
          <a:p>
            <a:r>
              <a:rPr lang="en-US" dirty="0" smtClean="0"/>
              <a:t>Database Management System (DBMS)</a:t>
            </a:r>
          </a:p>
          <a:p>
            <a:r>
              <a:rPr lang="en-US" dirty="0" smtClean="0">
                <a:solidFill>
                  <a:srgbClr val="FF0000"/>
                </a:solidFill>
              </a:rPr>
              <a:t>Relational Database Model</a:t>
            </a:r>
          </a:p>
          <a:p>
            <a:r>
              <a:rPr lang="en-US" dirty="0" smtClean="0"/>
              <a:t>Data Model</a:t>
            </a:r>
          </a:p>
          <a:p>
            <a:pPr lvl="1"/>
            <a:r>
              <a:rPr lang="en-US" dirty="0" smtClean="0"/>
              <a:t>Entity </a:t>
            </a:r>
            <a:r>
              <a:rPr lang="en-US" dirty="0" smtClean="0">
                <a:solidFill>
                  <a:srgbClr val="C00000"/>
                </a:solidFill>
              </a:rPr>
              <a:t>(type)</a:t>
            </a:r>
          </a:p>
          <a:p>
            <a:pPr lvl="2"/>
            <a:r>
              <a:rPr lang="en-US" dirty="0" smtClean="0">
                <a:solidFill>
                  <a:srgbClr val="C00000"/>
                </a:solidFill>
              </a:rPr>
              <a:t>(Entity) </a:t>
            </a:r>
            <a:r>
              <a:rPr lang="en-US" dirty="0" smtClean="0"/>
              <a:t>Instance</a:t>
            </a:r>
          </a:p>
          <a:p>
            <a:pPr lvl="1"/>
            <a:r>
              <a:rPr lang="en-US" dirty="0" smtClean="0"/>
              <a:t>Attribute</a:t>
            </a:r>
          </a:p>
          <a:p>
            <a:pPr lvl="2"/>
            <a:r>
              <a:rPr lang="en-US" dirty="0" smtClean="0">
                <a:solidFill>
                  <a:srgbClr val="C00000"/>
                </a:solidFill>
              </a:rPr>
              <a:t>Attribute value</a:t>
            </a:r>
          </a:p>
        </p:txBody>
      </p:sp>
      <p:sp>
        <p:nvSpPr>
          <p:cNvPr id="4" name="Slide Number Placeholder 3"/>
          <p:cNvSpPr>
            <a:spLocks noGrp="1"/>
          </p:cNvSpPr>
          <p:nvPr>
            <p:ph type="sldNum" sz="quarter" idx="12"/>
          </p:nvPr>
        </p:nvSpPr>
        <p:spPr/>
        <p:txBody>
          <a:bodyPr/>
          <a:lstStyle/>
          <a:p>
            <a:fld id="{AC392DC9-9688-4E44-A90B-C333AD8FEA09}" type="slidenum">
              <a:rPr lang="en-US" smtClean="0"/>
              <a:pPr/>
              <a:t>21</a:t>
            </a:fld>
            <a:endParaRPr lang="en-US" dirty="0"/>
          </a:p>
        </p:txBody>
      </p:sp>
    </p:spTree>
    <p:extLst>
      <p:ext uri="{BB962C8B-B14F-4D97-AF65-F5344CB8AC3E}">
        <p14:creationId xmlns:p14="http://schemas.microsoft.com/office/powerpoint/2010/main" val="3647864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76201"/>
            <a:ext cx="8153399" cy="1066800"/>
          </a:xfrm>
        </p:spPr>
        <p:txBody>
          <a:bodyPr>
            <a:normAutofit/>
          </a:bodyPr>
          <a:lstStyle/>
          <a:p>
            <a:r>
              <a:rPr lang="en-US" sz="3500" dirty="0">
                <a:solidFill>
                  <a:srgbClr val="C00000"/>
                </a:solidFill>
              </a:rPr>
              <a:t>Relational Database </a:t>
            </a:r>
            <a:r>
              <a:rPr lang="en-US" sz="3500" dirty="0" smtClean="0">
                <a:solidFill>
                  <a:srgbClr val="C00000"/>
                </a:solidFill>
              </a:rPr>
              <a:t>Model Example</a:t>
            </a:r>
            <a:endParaRPr lang="en-US" sz="3500"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79909441"/>
              </p:ext>
            </p:extLst>
          </p:nvPr>
        </p:nvGraphicFramePr>
        <p:xfrm>
          <a:off x="1" y="1600199"/>
          <a:ext cx="8908926" cy="4191000"/>
        </p:xfrm>
        <a:graphic>
          <a:graphicData uri="http://schemas.openxmlformats.org/drawingml/2006/table">
            <a:tbl>
              <a:tblPr firstRow="1" bandRow="1">
                <a:tableStyleId>{5C22544A-7EE6-4342-B048-85BDC9FD1C3A}</a:tableStyleId>
              </a:tblPr>
              <a:tblGrid>
                <a:gridCol w="1781785">
                  <a:extLst>
                    <a:ext uri="{9D8B030D-6E8A-4147-A177-3AD203B41FA5}">
                      <a16:colId xmlns:a16="http://schemas.microsoft.com/office/drawing/2014/main" val="20000"/>
                    </a:ext>
                  </a:extLst>
                </a:gridCol>
                <a:gridCol w="1571014">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822327">
                  <a:extLst>
                    <a:ext uri="{9D8B030D-6E8A-4147-A177-3AD203B41FA5}">
                      <a16:colId xmlns:a16="http://schemas.microsoft.com/office/drawing/2014/main" val="20004"/>
                    </a:ext>
                  </a:extLst>
                </a:gridCol>
              </a:tblGrid>
              <a:tr h="571500">
                <a:tc>
                  <a:txBody>
                    <a:bodyPr/>
                    <a:lstStyle/>
                    <a:p>
                      <a:pPr algn="ctr"/>
                      <a:r>
                        <a:rPr lang="en-US" sz="3000" b="0" dirty="0" smtClean="0">
                          <a:latin typeface="Arial" panose="020B0604020202020204" pitchFamily="34" charset="0"/>
                          <a:cs typeface="Arial" panose="020B0604020202020204" pitchFamily="34" charset="0"/>
                        </a:rPr>
                        <a:t>Entity </a:t>
                      </a:r>
                      <a:endParaRPr lang="en-US" sz="3000" b="0" dirty="0">
                        <a:latin typeface="Arial" panose="020B0604020202020204" pitchFamily="34" charset="0"/>
                        <a:cs typeface="Arial" panose="020B0604020202020204" pitchFamily="34" charset="0"/>
                      </a:endParaRPr>
                    </a:p>
                  </a:txBody>
                  <a:tcPr/>
                </a:tc>
                <a:tc>
                  <a:txBody>
                    <a:bodyPr/>
                    <a:lstStyle/>
                    <a:p>
                      <a:pPr algn="ctr"/>
                      <a:r>
                        <a:rPr lang="en-US" sz="3000" b="0" dirty="0" smtClean="0">
                          <a:latin typeface="Arial Narrow" panose="020B0606020202030204" pitchFamily="34" charset="0"/>
                          <a:cs typeface="Arial" panose="020B0604020202020204" pitchFamily="34" charset="0"/>
                        </a:rPr>
                        <a:t>Attribute1 </a:t>
                      </a:r>
                      <a:endParaRPr lang="en-US" sz="3000" b="0" dirty="0">
                        <a:latin typeface="Arial Narrow" panose="020B0606020202030204" pitchFamily="34" charset="0"/>
                        <a:cs typeface="Arial" panose="020B0604020202020204" pitchFamily="34" charset="0"/>
                      </a:endParaRPr>
                    </a:p>
                  </a:txBody>
                  <a:tcPr/>
                </a:tc>
                <a:tc>
                  <a:txBody>
                    <a:bodyPr/>
                    <a:lstStyle/>
                    <a:p>
                      <a:pPr algn="ctr"/>
                      <a:r>
                        <a:rPr lang="en-US" sz="3000" b="0" dirty="0" smtClean="0">
                          <a:latin typeface="Arial Narrow" panose="020B0606020202030204" pitchFamily="34" charset="0"/>
                          <a:cs typeface="Arial" panose="020B0604020202020204" pitchFamily="34" charset="0"/>
                        </a:rPr>
                        <a:t>Value of Att1</a:t>
                      </a:r>
                      <a:endParaRPr lang="en-US" sz="3000" b="0" dirty="0">
                        <a:latin typeface="Arial Narrow" panose="020B0606020202030204" pitchFamily="34" charset="0"/>
                        <a:cs typeface="Arial" panose="020B0604020202020204" pitchFamily="34" charset="0"/>
                      </a:endParaRPr>
                    </a:p>
                  </a:txBody>
                  <a:tcPr/>
                </a:tc>
                <a:tc>
                  <a:txBody>
                    <a:bodyPr/>
                    <a:lstStyle/>
                    <a:p>
                      <a:pPr algn="ctr"/>
                      <a:r>
                        <a:rPr lang="en-US" sz="3000" b="0" dirty="0" smtClean="0">
                          <a:latin typeface="Arial Narrow" panose="020B0606020202030204" pitchFamily="34" charset="0"/>
                          <a:cs typeface="Arial" panose="020B0604020202020204" pitchFamily="34" charset="0"/>
                        </a:rPr>
                        <a:t>Attribute2 </a:t>
                      </a:r>
                      <a:endParaRPr lang="en-US" sz="3000" b="0" dirty="0">
                        <a:latin typeface="Arial Narrow" panose="020B0606020202030204" pitchFamily="34" charset="0"/>
                        <a:cs typeface="Arial" panose="020B0604020202020204" pitchFamily="34" charset="0"/>
                      </a:endParaRPr>
                    </a:p>
                  </a:txBody>
                  <a:tcPr/>
                </a:tc>
                <a:tc>
                  <a:txBody>
                    <a:bodyPr/>
                    <a:lstStyle/>
                    <a:p>
                      <a:pPr algn="ctr"/>
                      <a:r>
                        <a:rPr lang="en-US" sz="3000" b="0" dirty="0" smtClean="0">
                          <a:latin typeface="Arial Narrow" panose="020B0606020202030204" pitchFamily="34" charset="0"/>
                          <a:cs typeface="Arial" panose="020B0604020202020204" pitchFamily="34" charset="0"/>
                        </a:rPr>
                        <a:t>Val of Att2</a:t>
                      </a:r>
                      <a:endParaRPr lang="en-US" sz="3000" b="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0000"/>
                  </a:ext>
                </a:extLst>
              </a:tr>
              <a:tr h="603250">
                <a:tc>
                  <a:txBody>
                    <a:bodyPr/>
                    <a:lstStyle/>
                    <a:p>
                      <a:endParaRPr lang="en-US"/>
                    </a:p>
                  </a:txBody>
                  <a:tcPr/>
                </a:tc>
                <a:tc>
                  <a:txBody>
                    <a:bodyPr/>
                    <a:lstStyle/>
                    <a:p>
                      <a:endParaRPr lang="en-US"/>
                    </a:p>
                  </a:txBody>
                  <a:tcPr/>
                </a:tc>
                <a:tc>
                  <a:txBody>
                    <a:bodyPr/>
                    <a:lstStyle/>
                    <a:p>
                      <a:endParaRPr lang="en-US"/>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1"/>
                  </a:ext>
                </a:extLst>
              </a:tr>
              <a:tr h="603250">
                <a:tc>
                  <a:txBody>
                    <a:bodyPr/>
                    <a:lstStyle/>
                    <a:p>
                      <a:endParaRPr lang="en-US"/>
                    </a:p>
                  </a:txBody>
                  <a:tcPr/>
                </a:tc>
                <a:tc>
                  <a:txBody>
                    <a:bodyPr/>
                    <a:lstStyle/>
                    <a:p>
                      <a:endParaRPr lang="en-US" dirty="0"/>
                    </a:p>
                  </a:txBody>
                  <a:tcPr/>
                </a:tc>
                <a:tc>
                  <a:txBody>
                    <a:bodyPr/>
                    <a:lstStyle/>
                    <a:p>
                      <a:endParaRPr lang="en-US"/>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2"/>
                  </a:ext>
                </a:extLst>
              </a:tr>
              <a:tr h="6032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3"/>
                  </a:ext>
                </a:extLst>
              </a:tr>
              <a:tr h="6032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4"/>
                  </a:ext>
                </a:extLst>
              </a:tr>
              <a:tr h="6032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5"/>
                  </a:ext>
                </a:extLst>
              </a:tr>
              <a:tr h="6032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006"/>
                  </a:ext>
                </a:extLst>
              </a:tr>
            </a:tbl>
          </a:graphicData>
        </a:graphic>
      </p:graphicFrame>
      <p:sp>
        <p:nvSpPr>
          <p:cNvPr id="4" name="Rounded Rectangular Callout 3"/>
          <p:cNvSpPr/>
          <p:nvPr/>
        </p:nvSpPr>
        <p:spPr>
          <a:xfrm>
            <a:off x="1981200" y="6248401"/>
            <a:ext cx="4811332" cy="576374"/>
          </a:xfrm>
          <a:prstGeom prst="wedgeRoundRectCallout">
            <a:avLst>
              <a:gd name="adj1" fmla="val -34362"/>
              <a:gd name="adj2" fmla="val -113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Every row in the table is 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419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76200"/>
            <a:ext cx="8153400" cy="1143000"/>
          </a:xfrm>
        </p:spPr>
        <p:txBody>
          <a:bodyPr/>
          <a:lstStyle/>
          <a:p>
            <a:r>
              <a:rPr lang="en-US" altLang="en-US" sz="3600" b="1" smtClean="0">
                <a:solidFill>
                  <a:srgbClr val="C00000"/>
                </a:solidFill>
              </a:rPr>
              <a:t>DISCUSSION</a:t>
            </a:r>
          </a:p>
        </p:txBody>
      </p:sp>
      <p:sp>
        <p:nvSpPr>
          <p:cNvPr id="7171" name="Rectangle 3"/>
          <p:cNvSpPr>
            <a:spLocks noGrp="1" noChangeArrowheads="1"/>
          </p:cNvSpPr>
          <p:nvPr>
            <p:ph type="body" idx="1"/>
          </p:nvPr>
        </p:nvSpPr>
        <p:spPr>
          <a:xfrm>
            <a:off x="228600" y="990600"/>
            <a:ext cx="8610600" cy="1143000"/>
          </a:xfrm>
        </p:spPr>
        <p:txBody>
          <a:bodyPr/>
          <a:lstStyle/>
          <a:p>
            <a:pPr lvl="1">
              <a:lnSpc>
                <a:spcPct val="110000"/>
              </a:lnSpc>
              <a:spcBef>
                <a:spcPct val="60000"/>
              </a:spcBef>
              <a:defRPr/>
            </a:pPr>
            <a:r>
              <a:rPr lang="en-US" sz="2400" dirty="0" smtClean="0">
                <a:solidFill>
                  <a:srgbClr val="C00000"/>
                </a:solidFill>
                <a:latin typeface="Arial" panose="020B0604020202020204" pitchFamily="34" charset="0"/>
                <a:cs typeface="Arial" panose="020B0604020202020204" pitchFamily="34" charset="0"/>
              </a:rPr>
              <a:t>Database</a:t>
            </a:r>
            <a:r>
              <a:rPr lang="en-US" sz="2400" b="1" i="1" dirty="0" smtClean="0">
                <a:solidFill>
                  <a:srgbClr val="C00000"/>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a:t>
            </a:r>
            <a:r>
              <a:rPr lang="en-US" sz="2400" b="1" i="1" dirty="0" smtClean="0">
                <a:solidFill>
                  <a:srgbClr val="C00000"/>
                </a:solidFill>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maintains information about various types of </a:t>
            </a:r>
            <a:r>
              <a:rPr lang="en-US" sz="2400" dirty="0" smtClean="0">
                <a:latin typeface="Arial" panose="020B0604020202020204" pitchFamily="34" charset="0"/>
                <a:cs typeface="Arial" panose="020B0604020202020204" pitchFamily="34" charset="0"/>
              </a:rPr>
              <a:t>objects, </a:t>
            </a:r>
            <a:r>
              <a:rPr lang="en-US" sz="2400" dirty="0" smtClean="0">
                <a:solidFill>
                  <a:srgbClr val="FF0000"/>
                </a:solidFill>
                <a:latin typeface="Arial" panose="020B0604020202020204" pitchFamily="34" charset="0"/>
                <a:cs typeface="Arial" panose="020B0604020202020204" pitchFamily="34" charset="0"/>
              </a:rPr>
              <a:t>places/organizations</a:t>
            </a:r>
            <a:r>
              <a:rPr lang="en-US" sz="2400" dirty="0" smtClean="0">
                <a:latin typeface="Arial" panose="020B0604020202020204" pitchFamily="34" charset="0"/>
                <a:cs typeface="Arial" panose="020B0604020202020204" pitchFamily="34" charset="0"/>
              </a:rPr>
              <a:t>, people, and </a:t>
            </a:r>
            <a:r>
              <a:rPr lang="en-US" sz="2400" dirty="0" smtClean="0">
                <a:solidFill>
                  <a:srgbClr val="C00000"/>
                </a:solidFill>
                <a:latin typeface="Arial" panose="020B0604020202020204" pitchFamily="34" charset="0"/>
                <a:cs typeface="Arial" panose="020B0604020202020204" pitchFamily="34" charset="0"/>
              </a:rPr>
              <a:t>events</a:t>
            </a:r>
            <a:endParaRPr lang="en-US" sz="2400" dirty="0">
              <a:solidFill>
                <a:srgbClr val="C00000"/>
              </a:solidFill>
              <a:latin typeface="Arial" panose="020B0604020202020204" pitchFamily="34" charset="0"/>
              <a:cs typeface="Arial" panose="020B0604020202020204" pitchFamily="34" charset="0"/>
            </a:endParaRPr>
          </a:p>
          <a:p>
            <a:pPr marL="457200" lvl="1" indent="0">
              <a:lnSpc>
                <a:spcPct val="110000"/>
              </a:lnSpc>
              <a:spcBef>
                <a:spcPct val="60000"/>
              </a:spcBef>
              <a:buFont typeface="Arial" pitchFamily="34" charset="0"/>
              <a:buNone/>
              <a:defRPr/>
            </a:pPr>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681643466"/>
              </p:ext>
            </p:extLst>
          </p:nvPr>
        </p:nvGraphicFramePr>
        <p:xfrm>
          <a:off x="76200" y="2133600"/>
          <a:ext cx="9067800" cy="4219847"/>
        </p:xfrm>
        <a:graphic>
          <a:graphicData uri="http://schemas.openxmlformats.org/drawingml/2006/table">
            <a:tbl>
              <a:tblPr firstRow="1" bandRow="1">
                <a:tableStyleId>{5C22544A-7EE6-4342-B048-85BDC9FD1C3A}</a:tableStyleId>
              </a:tblPr>
              <a:tblGrid>
                <a:gridCol w="1554479">
                  <a:extLst>
                    <a:ext uri="{9D8B030D-6E8A-4147-A177-3AD203B41FA5}">
                      <a16:colId xmlns:a16="http://schemas.microsoft.com/office/drawing/2014/main" val="20000"/>
                    </a:ext>
                  </a:extLst>
                </a:gridCol>
                <a:gridCol w="7513321">
                  <a:extLst>
                    <a:ext uri="{9D8B030D-6E8A-4147-A177-3AD203B41FA5}">
                      <a16:colId xmlns:a16="http://schemas.microsoft.com/office/drawing/2014/main" val="20001"/>
                    </a:ext>
                  </a:extLst>
                </a:gridCol>
              </a:tblGrid>
              <a:tr h="568779">
                <a:tc>
                  <a:txBody>
                    <a:bodyPr/>
                    <a:lstStyle/>
                    <a:p>
                      <a:pPr algn="ctr"/>
                      <a:r>
                        <a:rPr lang="en-US" sz="3200" dirty="0" smtClean="0"/>
                        <a:t>Entity</a:t>
                      </a:r>
                      <a:endParaRPr lang="en-US" sz="3200" dirty="0"/>
                    </a:p>
                  </a:txBody>
                  <a:tcPr/>
                </a:tc>
                <a:tc>
                  <a:txBody>
                    <a:bodyPr/>
                    <a:lstStyle/>
                    <a:p>
                      <a:pPr algn="ctr"/>
                      <a:r>
                        <a:rPr lang="en-US" sz="3200" dirty="0" smtClean="0"/>
                        <a:t>Attributes</a:t>
                      </a:r>
                      <a:endParaRPr lang="en-US" sz="3200" dirty="0"/>
                    </a:p>
                  </a:txBody>
                  <a:tcPr/>
                </a:tc>
                <a:extLst>
                  <a:ext uri="{0D108BD9-81ED-4DB2-BD59-A6C34878D82A}">
                    <a16:rowId xmlns:a16="http://schemas.microsoft.com/office/drawing/2014/main" val="10000"/>
                  </a:ext>
                </a:extLst>
              </a:tr>
              <a:tr h="508907">
                <a:tc>
                  <a:txBody>
                    <a:bodyPr/>
                    <a:lstStyle/>
                    <a:p>
                      <a:r>
                        <a:rPr lang="en-US" sz="2800" dirty="0" smtClean="0">
                          <a:latin typeface="Arial" panose="020B0604020202020204" pitchFamily="34" charset="0"/>
                          <a:cs typeface="Arial" panose="020B0604020202020204" pitchFamily="34" charset="0"/>
                        </a:rPr>
                        <a:t>object</a:t>
                      </a:r>
                      <a:endParaRPr lang="en-US" sz="280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Ex: Bottled water; office furniture</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508907">
                <a:tc>
                  <a:txBody>
                    <a:bodyPr/>
                    <a:lstStyle/>
                    <a:p>
                      <a:r>
                        <a:rPr lang="en-US" sz="2800" dirty="0" smtClean="0">
                          <a:solidFill>
                            <a:srgbClr val="FF0000"/>
                          </a:solidFill>
                          <a:latin typeface="Arial Narrow" panose="020B0606020202030204" pitchFamily="34" charset="0"/>
                          <a:cs typeface="Arial" panose="020B0604020202020204" pitchFamily="34" charset="0"/>
                        </a:rPr>
                        <a:t>Place/org</a:t>
                      </a:r>
                      <a:endParaRPr lang="en-US" sz="2800" dirty="0">
                        <a:solidFill>
                          <a:srgbClr val="FF0000"/>
                        </a:solidFill>
                        <a:latin typeface="Arial Narrow" panose="020B060602020203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Ex: College</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583746">
                <a:tc>
                  <a:txBody>
                    <a:bodyPr/>
                    <a:lstStyle/>
                    <a:p>
                      <a:r>
                        <a:rPr lang="en-US" sz="2800" dirty="0" smtClean="0">
                          <a:latin typeface="Arial Narrow" panose="020B0606020202030204" pitchFamily="34" charset="0"/>
                          <a:cs typeface="Arial" panose="020B0604020202020204" pitchFamily="34" charset="0"/>
                        </a:rPr>
                        <a:t>Place/org</a:t>
                      </a:r>
                      <a:endParaRPr lang="en-US" sz="2800" dirty="0">
                        <a:latin typeface="Arial Narrow" panose="020B060602020203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Ex: Department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598714">
                <a:tc>
                  <a:txBody>
                    <a:bodyPr/>
                    <a:lstStyle/>
                    <a:p>
                      <a:r>
                        <a:rPr lang="en-US" sz="2800" dirty="0" smtClean="0">
                          <a:latin typeface="Arial" panose="020B0604020202020204" pitchFamily="34" charset="0"/>
                          <a:cs typeface="Arial" panose="020B0604020202020204" pitchFamily="34" charset="0"/>
                        </a:rPr>
                        <a:t>people</a:t>
                      </a:r>
                      <a:endParaRPr lang="en-US" sz="280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Ex: Student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673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people</a:t>
                      </a:r>
                    </a:p>
                  </a:txBody>
                  <a:tcPr/>
                </a:tc>
                <a:tc>
                  <a:txBody>
                    <a:bodyPr/>
                    <a:lstStyle/>
                    <a:p>
                      <a:r>
                        <a:rPr lang="en-US" dirty="0" smtClean="0">
                          <a:latin typeface="Arial" panose="020B0604020202020204" pitchFamily="34" charset="0"/>
                          <a:cs typeface="Arial" panose="020B0604020202020204" pitchFamily="34" charset="0"/>
                        </a:rPr>
                        <a:t>Ex: Patient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748393">
                <a:tc>
                  <a:txBody>
                    <a:bodyPr/>
                    <a:lstStyle/>
                    <a:p>
                      <a:r>
                        <a:rPr lang="en-US" sz="2800" dirty="0" smtClean="0">
                          <a:solidFill>
                            <a:srgbClr val="C00000"/>
                          </a:solidFill>
                          <a:latin typeface="Arial" panose="020B0604020202020204" pitchFamily="34" charset="0"/>
                          <a:cs typeface="Arial" panose="020B0604020202020204" pitchFamily="34" charset="0"/>
                        </a:rPr>
                        <a:t>event</a:t>
                      </a:r>
                      <a:endParaRPr lang="en-US" sz="2800" dirty="0">
                        <a:solidFill>
                          <a:srgbClr val="C00000"/>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Ex: Meeting,</a:t>
                      </a:r>
                      <a:r>
                        <a:rPr lang="en-US" baseline="0" dirty="0" smtClean="0">
                          <a:latin typeface="Arial" panose="020B0604020202020204" pitchFamily="34" charset="0"/>
                          <a:cs typeface="Arial" panose="020B0604020202020204" pitchFamily="34" charset="0"/>
                        </a:rPr>
                        <a:t> show, transaction, s</a:t>
                      </a:r>
                      <a:r>
                        <a:rPr lang="en-US" dirty="0" smtClean="0">
                          <a:latin typeface="Arial" panose="020B0604020202020204" pitchFamily="34" charset="0"/>
                          <a:cs typeface="Arial" panose="020B0604020202020204" pitchFamily="34" charset="0"/>
                        </a:rPr>
                        <a:t>tud-org-sponsored</a:t>
                      </a:r>
                      <a:r>
                        <a:rPr lang="en-US" baseline="0" dirty="0" smtClean="0">
                          <a:latin typeface="Arial" panose="020B0604020202020204" pitchFamily="34" charset="0"/>
                          <a:cs typeface="Arial" panose="020B0604020202020204" pitchFamily="34" charset="0"/>
                        </a:rPr>
                        <a:t> campus activities</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6" name="Slide Number Placeholder 3"/>
          <p:cNvSpPr>
            <a:spLocks noGrp="1"/>
          </p:cNvSpPr>
          <p:nvPr>
            <p:ph type="sldNum" sz="quarter" idx="12"/>
          </p:nvPr>
        </p:nvSpPr>
        <p:spPr>
          <a:xfrm>
            <a:off x="6792532" y="6459649"/>
            <a:ext cx="2133600" cy="365125"/>
          </a:xfrm>
        </p:spPr>
        <p:txBody>
          <a:bodyPr/>
          <a:lstStyle/>
          <a:p>
            <a:r>
              <a:rPr lang="en-US" sz="2400" b="1" dirty="0" smtClean="0"/>
              <a:t>23</a:t>
            </a:r>
            <a:endParaRPr lang="en-US" sz="2400" b="1" dirty="0"/>
          </a:p>
        </p:txBody>
      </p:sp>
    </p:spTree>
    <p:extLst>
      <p:ext uri="{BB962C8B-B14F-4D97-AF65-F5344CB8AC3E}">
        <p14:creationId xmlns:p14="http://schemas.microsoft.com/office/powerpoint/2010/main" val="164156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The Relational Database Model (continued)</a:t>
            </a:r>
            <a:endParaRPr lang="en-US" dirty="0"/>
          </a:p>
        </p:txBody>
      </p:sp>
      <p:sp>
        <p:nvSpPr>
          <p:cNvPr id="3" name="Content Placeholder 2"/>
          <p:cNvSpPr>
            <a:spLocks noGrp="1"/>
          </p:cNvSpPr>
          <p:nvPr>
            <p:ph sz="quarter" idx="15"/>
          </p:nvPr>
        </p:nvSpPr>
        <p:spPr/>
        <p:txBody>
          <a:bodyPr>
            <a:normAutofit/>
          </a:bodyPr>
          <a:lstStyle/>
          <a:p>
            <a:r>
              <a:rPr lang="en-US" dirty="0" smtClean="0"/>
              <a:t>Primary Key</a:t>
            </a:r>
          </a:p>
          <a:p>
            <a:pPr lvl="1"/>
            <a:r>
              <a:rPr lang="en-US" dirty="0" smtClean="0">
                <a:solidFill>
                  <a:srgbClr val="C00000"/>
                </a:solidFill>
              </a:rPr>
              <a:t>Uniquely:</a:t>
            </a:r>
          </a:p>
          <a:p>
            <a:endParaRPr lang="en-US" dirty="0" smtClean="0"/>
          </a:p>
          <a:p>
            <a:r>
              <a:rPr lang="en-US" dirty="0" smtClean="0"/>
              <a:t>Foreign Key</a:t>
            </a:r>
          </a:p>
          <a:p>
            <a:pPr lvl="1"/>
            <a:r>
              <a:rPr lang="en-US" dirty="0" smtClean="0">
                <a:solidFill>
                  <a:srgbClr val="C00000"/>
                </a:solidFill>
              </a:rPr>
              <a:t>Through which </a:t>
            </a:r>
            <a:r>
              <a:rPr lang="en-US" dirty="0" smtClean="0">
                <a:solidFill>
                  <a:srgbClr val="0033CC"/>
                </a:solidFill>
              </a:rPr>
              <a:t>relationship</a:t>
            </a:r>
            <a:r>
              <a:rPr lang="en-US" dirty="0" smtClean="0">
                <a:solidFill>
                  <a:srgbClr val="C00000"/>
                </a:solidFill>
              </a:rPr>
              <a:t> is maintained and implemented</a:t>
            </a:r>
          </a:p>
          <a:p>
            <a:pPr lvl="2"/>
            <a:r>
              <a:rPr lang="en-US" dirty="0" smtClean="0">
                <a:solidFill>
                  <a:srgbClr val="C00000"/>
                </a:solidFill>
              </a:rPr>
              <a:t>PK-FK pair, between “_______”              and “______” tables (1-M later)</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24</a:t>
            </a:fld>
            <a:endParaRPr lang="en-US" dirty="0"/>
          </a:p>
        </p:txBody>
      </p:sp>
      <p:sp>
        <p:nvSpPr>
          <p:cNvPr id="5" name="Rounded Rectangular Callout 4"/>
          <p:cNvSpPr/>
          <p:nvPr/>
        </p:nvSpPr>
        <p:spPr>
          <a:xfrm>
            <a:off x="7037363" y="3733801"/>
            <a:ext cx="1915732" cy="1524000"/>
          </a:xfrm>
          <a:prstGeom prst="wedgeRoundRectCallout">
            <a:avLst>
              <a:gd name="adj1" fmla="val -84719"/>
              <a:gd name="adj2" fmla="val 323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latin typeface="Arial Narrow" panose="020B0606020202030204" pitchFamily="34" charset="0"/>
              </a:rPr>
              <a:t>PK on 1-side (Parent-</a:t>
            </a:r>
            <a:r>
              <a:rPr lang="en-US" sz="2400" b="1" dirty="0" err="1" smtClean="0">
                <a:latin typeface="Arial Narrow" panose="020B0606020202030204" pitchFamily="34" charset="0"/>
              </a:rPr>
              <a:t>tbl</a:t>
            </a:r>
            <a:r>
              <a:rPr lang="en-US" sz="2400" b="1" dirty="0" smtClean="0">
                <a:latin typeface="Arial Narrow" panose="020B0606020202030204" pitchFamily="34" charset="0"/>
              </a:rPr>
              <a:t>), </a:t>
            </a:r>
          </a:p>
          <a:p>
            <a:pPr algn="ctr"/>
            <a:r>
              <a:rPr lang="en-US" sz="2400" b="1" dirty="0" smtClean="0">
                <a:latin typeface="Arial Narrow" panose="020B0606020202030204" pitchFamily="34" charset="0"/>
              </a:rPr>
              <a:t>FK on M-side (Child-</a:t>
            </a:r>
            <a:r>
              <a:rPr lang="en-US" sz="2400" b="1" dirty="0" err="1" smtClean="0">
                <a:latin typeface="Arial Narrow" panose="020B0606020202030204" pitchFamily="34" charset="0"/>
              </a:rPr>
              <a:t>tbl</a:t>
            </a:r>
            <a:r>
              <a:rPr lang="en-US" sz="2400" b="1" dirty="0" smtClean="0">
                <a:latin typeface="Arial Narrow" panose="020B0606020202030204" pitchFamily="34" charset="0"/>
              </a:rPr>
              <a:t>)</a:t>
            </a:r>
            <a:endParaRPr lang="en-US" sz="2400" b="1" dirty="0">
              <a:latin typeface="Arial Narrow" panose="020B0606020202030204" pitchFamily="34" charset="0"/>
            </a:endParaRPr>
          </a:p>
        </p:txBody>
      </p:sp>
      <p:sp>
        <p:nvSpPr>
          <p:cNvPr id="6" name="Isosceles Triangle 5"/>
          <p:cNvSpPr/>
          <p:nvPr/>
        </p:nvSpPr>
        <p:spPr>
          <a:xfrm>
            <a:off x="5257800" y="1828800"/>
            <a:ext cx="2057400" cy="9000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 76</a:t>
            </a:r>
            <a:endParaRPr lang="en-US" sz="3600" dirty="0"/>
          </a:p>
        </p:txBody>
      </p:sp>
      <p:sp>
        <p:nvSpPr>
          <p:cNvPr id="7" name="Bent Arrow 6"/>
          <p:cNvSpPr/>
          <p:nvPr/>
        </p:nvSpPr>
        <p:spPr>
          <a:xfrm rot="19871243">
            <a:off x="6967205" y="439647"/>
            <a:ext cx="1970166" cy="1230948"/>
          </a:xfrm>
          <a:prstGeom prst="bentArrow">
            <a:avLst>
              <a:gd name="adj1" fmla="val 35594"/>
              <a:gd name="adj2" fmla="val 48084"/>
              <a:gd name="adj3" fmla="val 3369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See Plug-In 3</a:t>
            </a:r>
            <a:endParaRPr lang="en-US" sz="2400" b="1" dirty="0">
              <a:solidFill>
                <a:srgbClr val="FF0000"/>
              </a:solidFill>
            </a:endParaRPr>
          </a:p>
        </p:txBody>
      </p:sp>
    </p:spTree>
    <p:extLst>
      <p:ext uri="{BB962C8B-B14F-4D97-AF65-F5344CB8AC3E}">
        <p14:creationId xmlns:p14="http://schemas.microsoft.com/office/powerpoint/2010/main" val="229489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lnSpcReduction="10000"/>
          </a:bodyPr>
          <a:lstStyle/>
          <a:p>
            <a:r>
              <a:rPr lang="en-US" dirty="0" smtClean="0"/>
              <a:t>Figure 3.3: Student Database Example</a:t>
            </a:r>
            <a:endParaRPr lang="en-US" dirty="0"/>
          </a:p>
        </p:txBody>
      </p:sp>
      <p:sp>
        <p:nvSpPr>
          <p:cNvPr id="2" name="Slide Number Placeholder 1"/>
          <p:cNvSpPr>
            <a:spLocks noGrp="1"/>
          </p:cNvSpPr>
          <p:nvPr>
            <p:ph type="sldNum" sz="quarter" idx="12"/>
          </p:nvPr>
        </p:nvSpPr>
        <p:spPr>
          <a:xfrm>
            <a:off x="6858000" y="6421322"/>
            <a:ext cx="2133600" cy="365125"/>
          </a:xfrm>
        </p:spPr>
        <p:txBody>
          <a:bodyPr/>
          <a:lstStyle/>
          <a:p>
            <a:fld id="{AC392DC9-9688-4E44-A90B-C333AD8FEA09}" type="slidenum">
              <a:rPr lang="en-US" b="1" smtClean="0">
                <a:solidFill>
                  <a:srgbClr val="FF0000"/>
                </a:solidFill>
              </a:rPr>
              <a:pPr/>
              <a:t>25</a:t>
            </a:fld>
            <a:endParaRPr lang="en-US" b="1" dirty="0">
              <a:solidFill>
                <a:srgbClr val="FF0000"/>
              </a:solidFill>
            </a:endParaRPr>
          </a:p>
        </p:txBody>
      </p:sp>
      <p:sp>
        <p:nvSpPr>
          <p:cNvPr id="3" name="Content Placeholder 2"/>
          <p:cNvSpPr>
            <a:spLocks noGrp="1"/>
          </p:cNvSpPr>
          <p:nvPr>
            <p:ph sz="quarter" idx="15"/>
          </p:nvPr>
        </p:nvSpPr>
        <p:spPr/>
        <p:txBody>
          <a:bodyPr/>
          <a:lstStyle/>
          <a:p>
            <a:endParaRPr lang="en-US"/>
          </a:p>
        </p:txBody>
      </p:sp>
      <p:pic>
        <p:nvPicPr>
          <p:cNvPr id="5" name="Picture 4"/>
          <p:cNvPicPr>
            <a:picLocks noChangeAspect="1"/>
          </p:cNvPicPr>
          <p:nvPr/>
        </p:nvPicPr>
        <p:blipFill>
          <a:blip r:embed="rId2"/>
          <a:stretch>
            <a:fillRect/>
          </a:stretch>
        </p:blipFill>
        <p:spPr>
          <a:xfrm>
            <a:off x="304800" y="1327525"/>
            <a:ext cx="8534400" cy="5005137"/>
          </a:xfrm>
          <a:prstGeom prst="rect">
            <a:avLst/>
          </a:prstGeom>
        </p:spPr>
      </p:pic>
      <p:sp>
        <p:nvSpPr>
          <p:cNvPr id="7" name="Oval 6"/>
          <p:cNvSpPr/>
          <p:nvPr/>
        </p:nvSpPr>
        <p:spPr>
          <a:xfrm>
            <a:off x="609600" y="6332662"/>
            <a:ext cx="7696200" cy="525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Problem of this design?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084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Big Data</a:t>
            </a:r>
            <a:endParaRPr lang="en-US" dirty="0"/>
          </a:p>
        </p:txBody>
      </p:sp>
      <p:sp>
        <p:nvSpPr>
          <p:cNvPr id="7" name="Text Placeholder 6"/>
          <p:cNvSpPr>
            <a:spLocks noGrp="1"/>
          </p:cNvSpPr>
          <p:nvPr>
            <p:ph type="body" sz="quarter" idx="14"/>
          </p:nvPr>
        </p:nvSpPr>
        <p:spPr/>
        <p:txBody>
          <a:bodyPr/>
          <a:lstStyle/>
          <a:p>
            <a:r>
              <a:rPr lang="en-US" dirty="0" smtClean="0"/>
              <a:t>3.3</a:t>
            </a:r>
            <a:endParaRPr lang="en-US" dirty="0"/>
          </a:p>
        </p:txBody>
      </p:sp>
      <p:sp>
        <p:nvSpPr>
          <p:cNvPr id="8" name="Content Placeholder 7"/>
          <p:cNvSpPr>
            <a:spLocks noGrp="1"/>
          </p:cNvSpPr>
          <p:nvPr>
            <p:ph sz="quarter" idx="15"/>
          </p:nvPr>
        </p:nvSpPr>
        <p:spPr/>
        <p:txBody>
          <a:bodyPr/>
          <a:lstStyle/>
          <a:p>
            <a:r>
              <a:rPr lang="en-US" dirty="0" smtClean="0"/>
              <a:t>Defining Big Data</a:t>
            </a:r>
          </a:p>
          <a:p>
            <a:r>
              <a:rPr lang="en-US" dirty="0" smtClean="0"/>
              <a:t>Characteristics of Big Data</a:t>
            </a:r>
          </a:p>
          <a:p>
            <a:r>
              <a:rPr lang="en-US" dirty="0" smtClean="0"/>
              <a:t>Issues with Big Data</a:t>
            </a:r>
          </a:p>
          <a:p>
            <a:r>
              <a:rPr lang="en-US" dirty="0" smtClean="0"/>
              <a:t>Managing Big Data</a:t>
            </a:r>
          </a:p>
          <a:p>
            <a:r>
              <a:rPr lang="en-US" dirty="0" smtClean="0"/>
              <a:t>Putting Big Data to Use</a:t>
            </a:r>
          </a:p>
          <a:p>
            <a:endParaRPr lang="en-US" dirty="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26</a:t>
            </a:fld>
            <a:endParaRPr lang="en-US" dirty="0"/>
          </a:p>
        </p:txBody>
      </p:sp>
    </p:spTree>
    <p:extLst>
      <p:ext uri="{BB962C8B-B14F-4D97-AF65-F5344CB8AC3E}">
        <p14:creationId xmlns:p14="http://schemas.microsoft.com/office/powerpoint/2010/main" val="2547151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Defining Big Data</a:t>
            </a:r>
            <a:endParaRPr lang="en-US" dirty="0"/>
          </a:p>
        </p:txBody>
      </p:sp>
      <p:sp>
        <p:nvSpPr>
          <p:cNvPr id="6" name="Content Placeholder 5"/>
          <p:cNvSpPr>
            <a:spLocks noGrp="1"/>
          </p:cNvSpPr>
          <p:nvPr>
            <p:ph sz="quarter" idx="15"/>
          </p:nvPr>
        </p:nvSpPr>
        <p:spPr/>
        <p:txBody>
          <a:bodyPr/>
          <a:lstStyle/>
          <a:p>
            <a:r>
              <a:rPr lang="en-US" b="1" dirty="0"/>
              <a:t>Gartner (</a:t>
            </a:r>
            <a:r>
              <a:rPr lang="en-US" b="1" dirty="0">
                <a:hlinkClick r:id="rId3"/>
              </a:rPr>
              <a:t>www.gartner.com</a:t>
            </a:r>
            <a:r>
              <a:rPr lang="en-US" b="1" dirty="0" smtClean="0"/>
              <a:t>)</a:t>
            </a:r>
            <a:endParaRPr lang="en-US" dirty="0"/>
          </a:p>
          <a:p>
            <a:r>
              <a:rPr lang="en-US" b="1" dirty="0" smtClean="0"/>
              <a:t>The Big Data Institute (TBDI)</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27</a:t>
            </a:fld>
            <a:endParaRPr lang="en-US" dirty="0"/>
          </a:p>
        </p:txBody>
      </p:sp>
    </p:spTree>
    <p:extLst>
      <p:ext uri="{BB962C8B-B14F-4D97-AF65-F5344CB8AC3E}">
        <p14:creationId xmlns:p14="http://schemas.microsoft.com/office/powerpoint/2010/main" val="2549633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Defining Big Data: Gartner</a:t>
            </a:r>
            <a:endParaRPr lang="en-US" dirty="0"/>
          </a:p>
        </p:txBody>
      </p:sp>
      <p:sp>
        <p:nvSpPr>
          <p:cNvPr id="6" name="Content Placeholder 5"/>
          <p:cNvSpPr>
            <a:spLocks noGrp="1"/>
          </p:cNvSpPr>
          <p:nvPr>
            <p:ph sz="quarter" idx="15"/>
          </p:nvPr>
        </p:nvSpPr>
        <p:spPr/>
        <p:txBody>
          <a:bodyPr>
            <a:normAutofit/>
          </a:bodyPr>
          <a:lstStyle/>
          <a:p>
            <a:pPr lvl="1"/>
            <a:r>
              <a:rPr lang="en-US" dirty="0" smtClean="0">
                <a:solidFill>
                  <a:schemeClr val="tx1"/>
                </a:solidFill>
              </a:rPr>
              <a:t>Diverse</a:t>
            </a:r>
            <a:r>
              <a:rPr lang="en-US" dirty="0">
                <a:solidFill>
                  <a:schemeClr val="tx1"/>
                </a:solidFill>
              </a:rPr>
              <a:t>, </a:t>
            </a:r>
            <a:endParaRPr lang="en-US" dirty="0" smtClean="0">
              <a:solidFill>
                <a:schemeClr val="tx1"/>
              </a:solidFill>
            </a:endParaRPr>
          </a:p>
          <a:p>
            <a:pPr lvl="1"/>
            <a:r>
              <a:rPr lang="en-US" dirty="0" smtClean="0">
                <a:solidFill>
                  <a:schemeClr val="tx1"/>
                </a:solidFill>
              </a:rPr>
              <a:t>high </a:t>
            </a:r>
            <a:r>
              <a:rPr lang="en-US" dirty="0">
                <a:solidFill>
                  <a:schemeClr val="tx1"/>
                </a:solidFill>
              </a:rPr>
              <a:t>volume, </a:t>
            </a:r>
            <a:endParaRPr lang="en-US" dirty="0" smtClean="0">
              <a:solidFill>
                <a:schemeClr val="tx1"/>
              </a:solidFill>
            </a:endParaRPr>
          </a:p>
          <a:p>
            <a:pPr lvl="1"/>
            <a:r>
              <a:rPr lang="en-US" dirty="0" smtClean="0">
                <a:solidFill>
                  <a:schemeClr val="tx1"/>
                </a:solidFill>
              </a:rPr>
              <a:t>high-velocity </a:t>
            </a:r>
          </a:p>
          <a:p>
            <a:r>
              <a:rPr lang="en-US" dirty="0" smtClean="0">
                <a:solidFill>
                  <a:schemeClr val="tx1"/>
                </a:solidFill>
              </a:rPr>
              <a:t>information </a:t>
            </a:r>
            <a:r>
              <a:rPr lang="en-US" dirty="0">
                <a:solidFill>
                  <a:schemeClr val="tx1"/>
                </a:solidFill>
              </a:rPr>
              <a:t>assets that </a:t>
            </a:r>
            <a:endParaRPr lang="en-US" dirty="0" smtClean="0">
              <a:solidFill>
                <a:schemeClr val="tx1"/>
              </a:solidFill>
            </a:endParaRPr>
          </a:p>
          <a:p>
            <a:pPr lvl="1"/>
            <a:r>
              <a:rPr lang="en-US" dirty="0" smtClean="0">
                <a:solidFill>
                  <a:schemeClr val="tx1"/>
                </a:solidFill>
              </a:rPr>
              <a:t>require </a:t>
            </a:r>
            <a:r>
              <a:rPr lang="en-US" dirty="0">
                <a:solidFill>
                  <a:schemeClr val="tx1"/>
                </a:solidFill>
              </a:rPr>
              <a:t>new forms of processing </a:t>
            </a:r>
            <a:endParaRPr lang="en-US" dirty="0" smtClean="0">
              <a:solidFill>
                <a:schemeClr val="tx1"/>
              </a:solidFill>
            </a:endParaRPr>
          </a:p>
          <a:p>
            <a:pPr lvl="1"/>
            <a:r>
              <a:rPr lang="en-US" dirty="0" smtClean="0">
                <a:solidFill>
                  <a:schemeClr val="tx1"/>
                </a:solidFill>
              </a:rPr>
              <a:t>to </a:t>
            </a:r>
            <a:r>
              <a:rPr lang="en-US" dirty="0">
                <a:solidFill>
                  <a:schemeClr val="tx1"/>
                </a:solidFill>
              </a:rPr>
              <a:t>enable enhanced </a:t>
            </a:r>
            <a:endParaRPr lang="en-US" dirty="0" smtClean="0">
              <a:solidFill>
                <a:schemeClr val="tx1"/>
              </a:solidFill>
            </a:endParaRPr>
          </a:p>
          <a:p>
            <a:pPr lvl="2"/>
            <a:r>
              <a:rPr lang="en-US" dirty="0" smtClean="0">
                <a:solidFill>
                  <a:schemeClr val="tx1"/>
                </a:solidFill>
              </a:rPr>
              <a:t>decision </a:t>
            </a:r>
            <a:r>
              <a:rPr lang="en-US" dirty="0">
                <a:solidFill>
                  <a:schemeClr val="tx1"/>
                </a:solidFill>
              </a:rPr>
              <a:t>making, </a:t>
            </a:r>
          </a:p>
          <a:p>
            <a:pPr lvl="2"/>
            <a:r>
              <a:rPr lang="en-US" dirty="0" smtClean="0">
                <a:solidFill>
                  <a:schemeClr val="tx1"/>
                </a:solidFill>
              </a:rPr>
              <a:t>insight </a:t>
            </a:r>
            <a:r>
              <a:rPr lang="en-US" dirty="0">
                <a:solidFill>
                  <a:schemeClr val="tx1"/>
                </a:solidFill>
              </a:rPr>
              <a:t>discovery, </a:t>
            </a:r>
            <a:r>
              <a:rPr lang="en-US" dirty="0" smtClean="0">
                <a:solidFill>
                  <a:schemeClr val="tx1"/>
                </a:solidFill>
              </a:rPr>
              <a:t>and </a:t>
            </a:r>
          </a:p>
          <a:p>
            <a:pPr lvl="2"/>
            <a:r>
              <a:rPr lang="en-US" dirty="0" smtClean="0">
                <a:solidFill>
                  <a:schemeClr val="tx1"/>
                </a:solidFill>
              </a:rPr>
              <a:t>process </a:t>
            </a:r>
            <a:r>
              <a:rPr lang="en-US" dirty="0">
                <a:solidFill>
                  <a:schemeClr val="tx1"/>
                </a:solidFill>
              </a:rPr>
              <a:t>optimization. </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28</a:t>
            </a:fld>
            <a:endParaRPr lang="en-US" dirty="0"/>
          </a:p>
        </p:txBody>
      </p:sp>
    </p:spTree>
    <p:extLst>
      <p:ext uri="{BB962C8B-B14F-4D97-AF65-F5344CB8AC3E}">
        <p14:creationId xmlns:p14="http://schemas.microsoft.com/office/powerpoint/2010/main" val="3475045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Defining Big Data: The Big Data Institute (TBDI)</a:t>
            </a:r>
            <a:endParaRPr lang="en-US" dirty="0"/>
          </a:p>
        </p:txBody>
      </p:sp>
      <p:sp>
        <p:nvSpPr>
          <p:cNvPr id="6" name="Content Placeholder 5"/>
          <p:cNvSpPr>
            <a:spLocks noGrp="1"/>
          </p:cNvSpPr>
          <p:nvPr>
            <p:ph sz="quarter" idx="15"/>
          </p:nvPr>
        </p:nvSpPr>
        <p:spPr/>
        <p:txBody>
          <a:bodyPr>
            <a:normAutofit fontScale="92500" lnSpcReduction="10000"/>
          </a:bodyPr>
          <a:lstStyle/>
          <a:p>
            <a:r>
              <a:rPr lang="en-US" dirty="0" smtClean="0">
                <a:solidFill>
                  <a:schemeClr val="tx1"/>
                </a:solidFill>
              </a:rPr>
              <a:t>Vast Datasets that:</a:t>
            </a:r>
          </a:p>
          <a:p>
            <a:pPr lvl="1"/>
            <a:r>
              <a:rPr lang="en-US" dirty="0">
                <a:solidFill>
                  <a:schemeClr val="tx1"/>
                </a:solidFill>
              </a:rPr>
              <a:t>Exhibit </a:t>
            </a:r>
            <a:r>
              <a:rPr lang="en-US" dirty="0" smtClean="0">
                <a:solidFill>
                  <a:schemeClr val="tx1"/>
                </a:solidFill>
              </a:rPr>
              <a:t>variety</a:t>
            </a:r>
            <a:endParaRPr lang="en-US" dirty="0">
              <a:solidFill>
                <a:schemeClr val="tx1"/>
              </a:solidFill>
            </a:endParaRPr>
          </a:p>
          <a:p>
            <a:pPr lvl="1"/>
            <a:r>
              <a:rPr lang="en-US" dirty="0">
                <a:solidFill>
                  <a:schemeClr val="tx1"/>
                </a:solidFill>
              </a:rPr>
              <a:t>Include structured, unstructured, and semi-structured </a:t>
            </a:r>
            <a:r>
              <a:rPr lang="en-US" dirty="0" smtClean="0">
                <a:solidFill>
                  <a:schemeClr val="tx1"/>
                </a:solidFill>
              </a:rPr>
              <a:t>data</a:t>
            </a:r>
            <a:endParaRPr lang="en-US" dirty="0">
              <a:solidFill>
                <a:schemeClr val="tx1"/>
              </a:solidFill>
            </a:endParaRPr>
          </a:p>
          <a:p>
            <a:pPr lvl="1"/>
            <a:r>
              <a:rPr lang="en-US" u="sng" dirty="0">
                <a:solidFill>
                  <a:schemeClr val="tx1"/>
                </a:solidFill>
              </a:rPr>
              <a:t>G</a:t>
            </a:r>
            <a:r>
              <a:rPr lang="en-US" u="sng" dirty="0" smtClean="0">
                <a:solidFill>
                  <a:schemeClr val="tx1"/>
                </a:solidFill>
              </a:rPr>
              <a:t>enerated </a:t>
            </a:r>
            <a:r>
              <a:rPr lang="en-US" u="sng" dirty="0">
                <a:solidFill>
                  <a:schemeClr val="tx1"/>
                </a:solidFill>
              </a:rPr>
              <a:t>at high velocity </a:t>
            </a:r>
            <a:r>
              <a:rPr lang="en-US" dirty="0">
                <a:solidFill>
                  <a:schemeClr val="tx1"/>
                </a:solidFill>
              </a:rPr>
              <a:t>with an uncertain </a:t>
            </a:r>
            <a:r>
              <a:rPr lang="en-US" dirty="0" smtClean="0">
                <a:solidFill>
                  <a:schemeClr val="tx1"/>
                </a:solidFill>
              </a:rPr>
              <a:t>pattern</a:t>
            </a:r>
            <a:endParaRPr lang="en-US" dirty="0">
              <a:solidFill>
                <a:schemeClr val="tx1"/>
              </a:solidFill>
            </a:endParaRPr>
          </a:p>
          <a:p>
            <a:pPr lvl="1"/>
            <a:r>
              <a:rPr lang="en-US" u="sng" dirty="0">
                <a:solidFill>
                  <a:schemeClr val="tx1"/>
                </a:solidFill>
              </a:rPr>
              <a:t>Do not fit neatly into traditional</a:t>
            </a:r>
            <a:r>
              <a:rPr lang="en-US" dirty="0">
                <a:solidFill>
                  <a:schemeClr val="tx1"/>
                </a:solidFill>
              </a:rPr>
              <a:t>, structured, relational </a:t>
            </a:r>
            <a:r>
              <a:rPr lang="en-US" u="sng" dirty="0" smtClean="0">
                <a:solidFill>
                  <a:schemeClr val="tx1"/>
                </a:solidFill>
              </a:rPr>
              <a:t>databases</a:t>
            </a:r>
          </a:p>
          <a:p>
            <a:pPr lvl="1"/>
            <a:r>
              <a:rPr lang="en-US" dirty="0" smtClean="0">
                <a:solidFill>
                  <a:schemeClr val="tx1"/>
                </a:solidFill>
              </a:rPr>
              <a:t>Can </a:t>
            </a:r>
            <a:r>
              <a:rPr lang="en-US" dirty="0">
                <a:solidFill>
                  <a:schemeClr val="tx1"/>
                </a:solidFill>
              </a:rPr>
              <a:t>be captured, processed, transformed, and analyzed in a reasonable amount of time only </a:t>
            </a:r>
            <a:r>
              <a:rPr lang="en-US" u="sng" dirty="0">
                <a:solidFill>
                  <a:schemeClr val="tx1"/>
                </a:solidFill>
              </a:rPr>
              <a:t>by sophisticated information systems</a:t>
            </a:r>
            <a:r>
              <a:rPr lang="en-US" dirty="0" smtClean="0">
                <a:solidFill>
                  <a:schemeClr val="tx1"/>
                </a:solidFill>
              </a:rPr>
              <a:t>.</a:t>
            </a:r>
          </a:p>
          <a:p>
            <a:endParaRPr lang="en-US" dirty="0">
              <a:solidFill>
                <a:schemeClr val="tx1"/>
              </a:solidFill>
            </a:endParaRPr>
          </a:p>
        </p:txBody>
      </p:sp>
      <p:sp>
        <p:nvSpPr>
          <p:cNvPr id="2" name="Slide Number Placeholder 1"/>
          <p:cNvSpPr>
            <a:spLocks noGrp="1"/>
          </p:cNvSpPr>
          <p:nvPr>
            <p:ph type="sldNum" sz="quarter" idx="12"/>
          </p:nvPr>
        </p:nvSpPr>
        <p:spPr/>
        <p:txBody>
          <a:bodyPr/>
          <a:lstStyle/>
          <a:p>
            <a:fld id="{AC392DC9-9688-4E44-A90B-C333AD8FEA09}" type="slidenum">
              <a:rPr lang="en-US" smtClean="0"/>
              <a:pPr/>
              <a:t>29</a:t>
            </a:fld>
            <a:endParaRPr lang="en-US" dirty="0"/>
          </a:p>
        </p:txBody>
      </p:sp>
    </p:spTree>
    <p:extLst>
      <p:ext uri="{BB962C8B-B14F-4D97-AF65-F5344CB8AC3E}">
        <p14:creationId xmlns:p14="http://schemas.microsoft.com/office/powerpoint/2010/main" val="1587824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Discuss ways that common challenges in managing data can be addressed using data governance.</a:t>
            </a:r>
          </a:p>
          <a:p>
            <a:r>
              <a:rPr lang="en-US" dirty="0"/>
              <a:t>Discuss the advantages and disadvantages of relational databases.</a:t>
            </a:r>
          </a:p>
          <a:p>
            <a:r>
              <a:rPr lang="en-US" dirty="0"/>
              <a:t>Define Big Data, and discuss its basic characteristics</a:t>
            </a:r>
            <a:r>
              <a:rPr lang="en-US" dirty="0" smtClean="0"/>
              <a:t>.</a:t>
            </a:r>
            <a:endParaRPr lang="en-US" dirty="0"/>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844319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Characteristics of Big Data</a:t>
            </a:r>
            <a:endParaRPr lang="en-US" dirty="0"/>
          </a:p>
        </p:txBody>
      </p:sp>
      <p:sp>
        <p:nvSpPr>
          <p:cNvPr id="3" name="Content Placeholder 2"/>
          <p:cNvSpPr>
            <a:spLocks noGrp="1"/>
          </p:cNvSpPr>
          <p:nvPr>
            <p:ph sz="quarter" idx="15"/>
          </p:nvPr>
        </p:nvSpPr>
        <p:spPr/>
        <p:txBody>
          <a:bodyPr/>
          <a:lstStyle/>
          <a:p>
            <a:r>
              <a:rPr lang="en-US" dirty="0" smtClean="0"/>
              <a:t>Volume</a:t>
            </a:r>
          </a:p>
          <a:p>
            <a:r>
              <a:rPr lang="en-US" dirty="0" smtClean="0"/>
              <a:t>Velocity</a:t>
            </a:r>
          </a:p>
          <a:p>
            <a:r>
              <a:rPr lang="en-US" dirty="0" smtClean="0"/>
              <a:t>Variety</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30</a:t>
            </a:fld>
            <a:endParaRPr lang="en-US" dirty="0"/>
          </a:p>
        </p:txBody>
      </p:sp>
    </p:spTree>
    <p:extLst>
      <p:ext uri="{BB962C8B-B14F-4D97-AF65-F5344CB8AC3E}">
        <p14:creationId xmlns:p14="http://schemas.microsoft.com/office/powerpoint/2010/main" val="2181134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Issues with Big Data (P. 79)</a:t>
            </a:r>
          </a:p>
        </p:txBody>
      </p:sp>
      <p:sp>
        <p:nvSpPr>
          <p:cNvPr id="3" name="Content Placeholder 2"/>
          <p:cNvSpPr>
            <a:spLocks noGrp="1"/>
          </p:cNvSpPr>
          <p:nvPr>
            <p:ph sz="quarter" idx="15"/>
          </p:nvPr>
        </p:nvSpPr>
        <p:spPr/>
        <p:txBody>
          <a:bodyPr>
            <a:normAutofit/>
          </a:bodyPr>
          <a:lstStyle/>
          <a:p>
            <a:r>
              <a:rPr lang="en-US" dirty="0" smtClean="0"/>
              <a:t>Untrusted data sources</a:t>
            </a:r>
            <a:endParaRPr lang="en-US" dirty="0"/>
          </a:p>
          <a:p>
            <a:r>
              <a:rPr lang="en-US" dirty="0"/>
              <a:t>Big Data is </a:t>
            </a:r>
            <a:r>
              <a:rPr lang="en-US" dirty="0" smtClean="0"/>
              <a:t>“dirty”</a:t>
            </a:r>
          </a:p>
          <a:p>
            <a:r>
              <a:rPr lang="en-US" dirty="0" smtClean="0"/>
              <a:t>Big </a:t>
            </a:r>
            <a:r>
              <a:rPr lang="en-US" dirty="0"/>
              <a:t>Data changes, especially in data </a:t>
            </a:r>
            <a:r>
              <a:rPr lang="en-US" dirty="0" smtClean="0"/>
              <a:t>streams</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31</a:t>
            </a:fld>
            <a:endParaRPr lang="en-US" dirty="0"/>
          </a:p>
        </p:txBody>
      </p:sp>
    </p:spTree>
    <p:extLst>
      <p:ext uri="{BB962C8B-B14F-4D97-AF65-F5344CB8AC3E}">
        <p14:creationId xmlns:p14="http://schemas.microsoft.com/office/powerpoint/2010/main" val="832473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Managing Big Data</a:t>
            </a:r>
            <a:endParaRPr lang="en-US" dirty="0"/>
          </a:p>
        </p:txBody>
      </p:sp>
      <p:sp>
        <p:nvSpPr>
          <p:cNvPr id="3" name="Content Placeholder 2"/>
          <p:cNvSpPr>
            <a:spLocks noGrp="1"/>
          </p:cNvSpPr>
          <p:nvPr>
            <p:ph sz="quarter" idx="15"/>
          </p:nvPr>
        </p:nvSpPr>
        <p:spPr/>
        <p:txBody>
          <a:bodyPr/>
          <a:lstStyle/>
          <a:p>
            <a:r>
              <a:rPr lang="en-US" dirty="0"/>
              <a:t>Big Data can reveal valuable patterns, trends, and information that were previously </a:t>
            </a:r>
            <a:r>
              <a:rPr lang="en-US" dirty="0" smtClean="0"/>
              <a:t>hidden:</a:t>
            </a:r>
          </a:p>
          <a:p>
            <a:pPr lvl="1"/>
            <a:r>
              <a:rPr lang="en-US" dirty="0" smtClean="0"/>
              <a:t>tracking </a:t>
            </a:r>
            <a:r>
              <a:rPr lang="en-US" dirty="0"/>
              <a:t>the spread of </a:t>
            </a:r>
            <a:r>
              <a:rPr lang="en-US" dirty="0" smtClean="0"/>
              <a:t>disease</a:t>
            </a:r>
          </a:p>
          <a:p>
            <a:pPr lvl="1"/>
            <a:r>
              <a:rPr lang="en-US" dirty="0" smtClean="0"/>
              <a:t>tracking crime</a:t>
            </a:r>
          </a:p>
          <a:p>
            <a:pPr lvl="1"/>
            <a:r>
              <a:rPr lang="en-US" dirty="0" smtClean="0"/>
              <a:t>detecting fraud</a:t>
            </a:r>
            <a:endParaRPr lang="en-US" dirty="0"/>
          </a:p>
          <a:p>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32</a:t>
            </a:fld>
            <a:endParaRPr lang="en-US" dirty="0"/>
          </a:p>
        </p:txBody>
      </p:sp>
    </p:spTree>
    <p:extLst>
      <p:ext uri="{BB962C8B-B14F-4D97-AF65-F5344CB8AC3E}">
        <p14:creationId xmlns:p14="http://schemas.microsoft.com/office/powerpoint/2010/main" val="2389629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Managing Big Data (continued)</a:t>
            </a:r>
            <a:endParaRPr lang="en-US" dirty="0"/>
          </a:p>
        </p:txBody>
      </p:sp>
      <p:sp>
        <p:nvSpPr>
          <p:cNvPr id="3" name="Content Placeholder 2"/>
          <p:cNvSpPr>
            <a:spLocks noGrp="1"/>
          </p:cNvSpPr>
          <p:nvPr>
            <p:ph sz="quarter" idx="15"/>
          </p:nvPr>
        </p:nvSpPr>
        <p:spPr/>
        <p:txBody>
          <a:bodyPr>
            <a:normAutofit/>
          </a:bodyPr>
          <a:lstStyle/>
          <a:p>
            <a:r>
              <a:rPr lang="en-US" dirty="0"/>
              <a:t>First </a:t>
            </a:r>
            <a:r>
              <a:rPr lang="en-US" dirty="0" smtClean="0"/>
              <a:t>Step:</a:t>
            </a:r>
          </a:p>
          <a:p>
            <a:pPr lvl="1"/>
            <a:r>
              <a:rPr lang="en-US" dirty="0" smtClean="0"/>
              <a:t>Integrate </a:t>
            </a:r>
            <a:r>
              <a:rPr lang="en-US" u="sng" dirty="0"/>
              <a:t>information silos </a:t>
            </a:r>
            <a:r>
              <a:rPr lang="en-US" dirty="0"/>
              <a:t>into a database environment and develop data warehouses for decision making</a:t>
            </a:r>
            <a:r>
              <a:rPr lang="en-US" dirty="0" smtClean="0"/>
              <a:t>.</a:t>
            </a:r>
          </a:p>
          <a:p>
            <a:r>
              <a:rPr lang="en-US" dirty="0" smtClean="0"/>
              <a:t>Second Step:</a:t>
            </a:r>
          </a:p>
          <a:p>
            <a:pPr lvl="1"/>
            <a:r>
              <a:rPr lang="en-US" dirty="0" smtClean="0"/>
              <a:t>making </a:t>
            </a:r>
            <a:r>
              <a:rPr lang="en-US" dirty="0"/>
              <a:t>sense of their proliferating data.</a:t>
            </a:r>
          </a:p>
          <a:p>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33</a:t>
            </a:fld>
            <a:endParaRPr lang="en-US" dirty="0"/>
          </a:p>
        </p:txBody>
      </p:sp>
    </p:spTree>
    <p:extLst>
      <p:ext uri="{BB962C8B-B14F-4D97-AF65-F5344CB8AC3E}">
        <p14:creationId xmlns:p14="http://schemas.microsoft.com/office/powerpoint/2010/main" val="3070364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Managing Big Data (continued)</a:t>
            </a:r>
            <a:endParaRPr lang="en-US" dirty="0"/>
          </a:p>
        </p:txBody>
      </p:sp>
      <p:sp>
        <p:nvSpPr>
          <p:cNvPr id="3" name="Content Placeholder 2"/>
          <p:cNvSpPr>
            <a:spLocks noGrp="1"/>
          </p:cNvSpPr>
          <p:nvPr>
            <p:ph sz="quarter" idx="15"/>
          </p:nvPr>
        </p:nvSpPr>
        <p:spPr/>
        <p:txBody>
          <a:bodyPr>
            <a:normAutofit/>
          </a:bodyPr>
          <a:lstStyle/>
          <a:p>
            <a:r>
              <a:rPr lang="en-US" dirty="0"/>
              <a:t>Many organizations are turning to NoSQL </a:t>
            </a:r>
            <a:r>
              <a:rPr lang="en-US" dirty="0" smtClean="0"/>
              <a:t>databases to process Big Data</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34</a:t>
            </a:fld>
            <a:endParaRPr lang="en-US" dirty="0"/>
          </a:p>
        </p:txBody>
      </p:sp>
    </p:spTree>
    <p:extLst>
      <p:ext uri="{BB962C8B-B14F-4D97-AF65-F5344CB8AC3E}">
        <p14:creationId xmlns:p14="http://schemas.microsoft.com/office/powerpoint/2010/main" val="1940513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Putting Big Data to Use</a:t>
            </a:r>
            <a:endParaRPr lang="en-US" dirty="0"/>
          </a:p>
        </p:txBody>
      </p:sp>
      <p:sp>
        <p:nvSpPr>
          <p:cNvPr id="3" name="Content Placeholder 2"/>
          <p:cNvSpPr>
            <a:spLocks noGrp="1"/>
          </p:cNvSpPr>
          <p:nvPr>
            <p:ph sz="quarter" idx="15"/>
          </p:nvPr>
        </p:nvSpPr>
        <p:spPr/>
        <p:txBody>
          <a:bodyPr/>
          <a:lstStyle/>
          <a:p>
            <a:r>
              <a:rPr lang="en-US" dirty="0" smtClean="0"/>
              <a:t>Making Big Data Available</a:t>
            </a:r>
          </a:p>
          <a:p>
            <a:r>
              <a:rPr lang="en-US" dirty="0" smtClean="0"/>
              <a:t>Enabling Organizations to Conduct Experiments</a:t>
            </a:r>
          </a:p>
          <a:p>
            <a:r>
              <a:rPr lang="en-US" dirty="0" smtClean="0">
                <a:solidFill>
                  <a:srgbClr val="C00000"/>
                </a:solidFill>
              </a:rPr>
              <a:t>Micro-Segmentation of Customers</a:t>
            </a:r>
          </a:p>
          <a:p>
            <a:r>
              <a:rPr lang="en-US" dirty="0" smtClean="0">
                <a:solidFill>
                  <a:srgbClr val="C00000"/>
                </a:solidFill>
              </a:rPr>
              <a:t>Creating New Business Models</a:t>
            </a:r>
          </a:p>
          <a:p>
            <a:r>
              <a:rPr lang="en-US" dirty="0" smtClean="0"/>
              <a:t>Organizations Can Analyze Far More Data</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35</a:t>
            </a:fld>
            <a:endParaRPr lang="en-US" dirty="0"/>
          </a:p>
        </p:txBody>
      </p:sp>
    </p:spTree>
    <p:extLst>
      <p:ext uri="{BB962C8B-B14F-4D97-AF65-F5344CB8AC3E}">
        <p14:creationId xmlns:p14="http://schemas.microsoft.com/office/powerpoint/2010/main" val="1405200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Putting Big Data to Use - </a:t>
            </a:r>
            <a:endParaRPr lang="en-US" dirty="0"/>
          </a:p>
        </p:txBody>
      </p:sp>
      <p:sp>
        <p:nvSpPr>
          <p:cNvPr id="3" name="Content Placeholder 2"/>
          <p:cNvSpPr>
            <a:spLocks noGrp="1"/>
          </p:cNvSpPr>
          <p:nvPr>
            <p:ph sz="quarter" idx="15"/>
          </p:nvPr>
        </p:nvSpPr>
        <p:spPr/>
        <p:txBody>
          <a:bodyPr/>
          <a:lstStyle/>
          <a:p>
            <a:r>
              <a:rPr lang="en-US" dirty="0"/>
              <a:t>Sentiment </a:t>
            </a:r>
            <a:r>
              <a:rPr lang="en-US" dirty="0" smtClean="0"/>
              <a:t>Analysis</a:t>
            </a:r>
          </a:p>
          <a:p>
            <a:r>
              <a:rPr lang="en-US" dirty="0" smtClean="0"/>
              <a:t>360-Degree Customer View</a:t>
            </a:r>
          </a:p>
          <a:p>
            <a:r>
              <a:rPr lang="en-US" dirty="0" smtClean="0"/>
              <a:t>Multi-Channel </a:t>
            </a:r>
            <a:r>
              <a:rPr lang="en-US" dirty="0"/>
              <a:t>Marketing</a:t>
            </a:r>
          </a:p>
          <a:p>
            <a:r>
              <a:rPr lang="en-US" dirty="0"/>
              <a:t>Customer Micro-Segmentation</a:t>
            </a:r>
          </a:p>
          <a:p>
            <a:r>
              <a:rPr lang="en-US" dirty="0" smtClean="0"/>
              <a:t>Clickstream Analysis</a:t>
            </a:r>
          </a:p>
          <a:p>
            <a:r>
              <a:rPr lang="en-US" dirty="0" smtClean="0"/>
              <a:t>Fraud </a:t>
            </a:r>
            <a:r>
              <a:rPr lang="en-US" dirty="0"/>
              <a:t>Detection</a:t>
            </a:r>
          </a:p>
          <a:p>
            <a:r>
              <a:rPr lang="en-US" dirty="0" smtClean="0"/>
              <a:t>Ad-hoc Analysis</a:t>
            </a:r>
          </a:p>
        </p:txBody>
      </p:sp>
      <p:sp>
        <p:nvSpPr>
          <p:cNvPr id="4" name="Slide Number Placeholder 3"/>
          <p:cNvSpPr>
            <a:spLocks noGrp="1"/>
          </p:cNvSpPr>
          <p:nvPr>
            <p:ph type="sldNum" sz="quarter" idx="12"/>
          </p:nvPr>
        </p:nvSpPr>
        <p:spPr/>
        <p:txBody>
          <a:bodyPr/>
          <a:lstStyle/>
          <a:p>
            <a:fld id="{AC392DC9-9688-4E44-A90B-C333AD8FEA09}" type="slidenum">
              <a:rPr lang="en-US" smtClean="0"/>
              <a:pPr/>
              <a:t>36</a:t>
            </a:fld>
            <a:endParaRPr lang="en-US" dirty="0"/>
          </a:p>
        </p:txBody>
      </p:sp>
      <p:sp>
        <p:nvSpPr>
          <p:cNvPr id="5" name="Right Arrow 4"/>
          <p:cNvSpPr/>
          <p:nvPr/>
        </p:nvSpPr>
        <p:spPr>
          <a:xfrm>
            <a:off x="2362200" y="5486400"/>
            <a:ext cx="6563932" cy="973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“Big Data” is stored on and organized  in…</a:t>
            </a:r>
            <a:endParaRPr lang="en-US" sz="2400" b="1" dirty="0"/>
          </a:p>
        </p:txBody>
      </p:sp>
    </p:spTree>
    <p:extLst>
      <p:ext uri="{BB962C8B-B14F-4D97-AF65-F5344CB8AC3E}">
        <p14:creationId xmlns:p14="http://schemas.microsoft.com/office/powerpoint/2010/main" val="805767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Data Warehouses and Data Marts</a:t>
            </a:r>
            <a:endParaRPr lang="en-US" dirty="0"/>
          </a:p>
        </p:txBody>
      </p:sp>
      <p:sp>
        <p:nvSpPr>
          <p:cNvPr id="7" name="Text Placeholder 6"/>
          <p:cNvSpPr>
            <a:spLocks noGrp="1"/>
          </p:cNvSpPr>
          <p:nvPr>
            <p:ph type="body" sz="quarter" idx="14"/>
          </p:nvPr>
        </p:nvSpPr>
        <p:spPr/>
        <p:txBody>
          <a:bodyPr/>
          <a:lstStyle/>
          <a:p>
            <a:r>
              <a:rPr lang="en-US" dirty="0" smtClean="0"/>
              <a:t>3.4</a:t>
            </a:r>
            <a:endParaRPr lang="en-US" dirty="0"/>
          </a:p>
        </p:txBody>
      </p:sp>
      <p:sp>
        <p:nvSpPr>
          <p:cNvPr id="8" name="Content Placeholder 7"/>
          <p:cNvSpPr>
            <a:spLocks noGrp="1"/>
          </p:cNvSpPr>
          <p:nvPr>
            <p:ph sz="quarter" idx="15"/>
          </p:nvPr>
        </p:nvSpPr>
        <p:spPr/>
        <p:txBody>
          <a:bodyPr/>
          <a:lstStyle/>
          <a:p>
            <a:r>
              <a:rPr lang="en-US" dirty="0" smtClean="0"/>
              <a:t>Describing Data Warehouses and Data Marts</a:t>
            </a:r>
          </a:p>
          <a:p>
            <a:r>
              <a:rPr lang="en-US" dirty="0" smtClean="0"/>
              <a:t>A Generic Data Warehouse Environment</a:t>
            </a:r>
          </a:p>
        </p:txBody>
      </p:sp>
      <p:sp>
        <p:nvSpPr>
          <p:cNvPr id="2" name="Slide Number Placeholder 1"/>
          <p:cNvSpPr>
            <a:spLocks noGrp="1"/>
          </p:cNvSpPr>
          <p:nvPr>
            <p:ph type="sldNum" sz="quarter" idx="12"/>
          </p:nvPr>
        </p:nvSpPr>
        <p:spPr/>
        <p:txBody>
          <a:bodyPr/>
          <a:lstStyle/>
          <a:p>
            <a:fld id="{AC392DC9-9688-4E44-A90B-C333AD8FEA09}" type="slidenum">
              <a:rPr lang="en-US" smtClean="0"/>
              <a:pPr/>
              <a:t>37</a:t>
            </a:fld>
            <a:endParaRPr lang="en-US" dirty="0"/>
          </a:p>
        </p:txBody>
      </p:sp>
    </p:spTree>
    <p:extLst>
      <p:ext uri="{BB962C8B-B14F-4D97-AF65-F5344CB8AC3E}">
        <p14:creationId xmlns:p14="http://schemas.microsoft.com/office/powerpoint/2010/main" val="2000127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3.4: Data Warehouse Framework</a:t>
            </a:r>
            <a:endParaRPr lang="en-US" dirty="0"/>
          </a:p>
        </p:txBody>
      </p:sp>
      <p:pic>
        <p:nvPicPr>
          <p:cNvPr id="4" name="Picture 6" descr="Chapter_04_illus4"/>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a:xfrm>
            <a:off x="21353" y="1371600"/>
            <a:ext cx="8988171" cy="5389315"/>
          </a:xfrm>
        </p:spPr>
      </p:pic>
      <p:sp>
        <p:nvSpPr>
          <p:cNvPr id="3" name="Slide Number Placeholder 2"/>
          <p:cNvSpPr>
            <a:spLocks noGrp="1"/>
          </p:cNvSpPr>
          <p:nvPr>
            <p:ph type="sldNum" sz="quarter" idx="12"/>
          </p:nvPr>
        </p:nvSpPr>
        <p:spPr>
          <a:xfrm>
            <a:off x="7007942" y="6395789"/>
            <a:ext cx="1907458" cy="365125"/>
          </a:xfrm>
        </p:spPr>
        <p:txBody>
          <a:bodyPr/>
          <a:lstStyle/>
          <a:p>
            <a:fld id="{AC392DC9-9688-4E44-A90B-C333AD8FEA09}" type="slidenum">
              <a:rPr lang="en-US" b="1" smtClean="0">
                <a:solidFill>
                  <a:srgbClr val="FF0000"/>
                </a:solidFill>
              </a:rPr>
              <a:pPr/>
              <a:t>38</a:t>
            </a:fld>
            <a:endParaRPr lang="en-US" b="1" dirty="0">
              <a:solidFill>
                <a:srgbClr val="FF0000"/>
              </a:solidFill>
            </a:endParaRPr>
          </a:p>
        </p:txBody>
      </p:sp>
      <p:sp>
        <p:nvSpPr>
          <p:cNvPr id="5" name="5-Point Star 4"/>
          <p:cNvSpPr/>
          <p:nvPr/>
        </p:nvSpPr>
        <p:spPr>
          <a:xfrm>
            <a:off x="2514600" y="1524000"/>
            <a:ext cx="685800" cy="609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048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Describing Data Warehouses and Data Marts</a:t>
            </a:r>
            <a:endParaRPr lang="en-US" dirty="0"/>
          </a:p>
        </p:txBody>
      </p:sp>
      <p:sp>
        <p:nvSpPr>
          <p:cNvPr id="6" name="Content Placeholder 5"/>
          <p:cNvSpPr>
            <a:spLocks noGrp="1"/>
          </p:cNvSpPr>
          <p:nvPr>
            <p:ph sz="quarter" idx="15"/>
          </p:nvPr>
        </p:nvSpPr>
        <p:spPr/>
        <p:txBody>
          <a:bodyPr>
            <a:normAutofit/>
          </a:bodyPr>
          <a:lstStyle/>
          <a:p>
            <a:r>
              <a:rPr lang="en-US" dirty="0"/>
              <a:t>Organized by business dimension or </a:t>
            </a:r>
            <a:r>
              <a:rPr lang="en-US" dirty="0" smtClean="0"/>
              <a:t>Use </a:t>
            </a:r>
            <a:r>
              <a:rPr lang="en-US" dirty="0">
                <a:solidFill>
                  <a:srgbClr val="C00000"/>
                </a:solidFill>
              </a:rPr>
              <a:t>o</a:t>
            </a:r>
            <a:r>
              <a:rPr lang="en-US" dirty="0"/>
              <a:t>n</a:t>
            </a:r>
            <a:r>
              <a:rPr lang="en-US" dirty="0">
                <a:solidFill>
                  <a:srgbClr val="C00000"/>
                </a:solidFill>
              </a:rPr>
              <a:t>l</a:t>
            </a:r>
            <a:r>
              <a:rPr lang="en-US" dirty="0"/>
              <a:t>ine </a:t>
            </a:r>
            <a:r>
              <a:rPr lang="en-US" dirty="0">
                <a:solidFill>
                  <a:srgbClr val="C00000"/>
                </a:solidFill>
              </a:rPr>
              <a:t>a</a:t>
            </a:r>
            <a:r>
              <a:rPr lang="en-US" dirty="0"/>
              <a:t>nalytical </a:t>
            </a:r>
            <a:r>
              <a:rPr lang="en-US" dirty="0">
                <a:solidFill>
                  <a:srgbClr val="C00000"/>
                </a:solidFill>
              </a:rPr>
              <a:t>p</a:t>
            </a:r>
            <a:r>
              <a:rPr lang="en-US" dirty="0"/>
              <a:t>rocessing (OLAP)</a:t>
            </a:r>
          </a:p>
          <a:p>
            <a:r>
              <a:rPr lang="en-US" dirty="0" smtClean="0"/>
              <a:t>Integrated</a:t>
            </a:r>
          </a:p>
          <a:p>
            <a:r>
              <a:rPr lang="en-US" dirty="0" smtClean="0"/>
              <a:t>Time variant</a:t>
            </a:r>
          </a:p>
          <a:p>
            <a:r>
              <a:rPr lang="en-US" dirty="0" smtClean="0"/>
              <a:t>Nonvolatile </a:t>
            </a:r>
          </a:p>
          <a:p>
            <a:r>
              <a:rPr lang="en-US" dirty="0" smtClean="0"/>
              <a:t>Multidimensional</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39</a:t>
            </a:fld>
            <a:endParaRPr lang="en-US" dirty="0"/>
          </a:p>
        </p:txBody>
      </p:sp>
      <p:sp>
        <p:nvSpPr>
          <p:cNvPr id="3" name="Rounded Rectangle 2"/>
          <p:cNvSpPr/>
          <p:nvPr/>
        </p:nvSpPr>
        <p:spPr>
          <a:xfrm>
            <a:off x="4572000" y="3657600"/>
            <a:ext cx="3810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Data warehouse supports data mining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845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Font typeface="+mj-lt"/>
              <a:buAutoNum type="arabicPeriod" startAt="4"/>
            </a:pPr>
            <a:r>
              <a:rPr lang="en-US" dirty="0" smtClean="0"/>
              <a:t>Recognize </a:t>
            </a:r>
            <a:r>
              <a:rPr lang="en-US" dirty="0"/>
              <a:t>the necessary environment to successfully implement and maintain data warehouses.</a:t>
            </a:r>
          </a:p>
          <a:p>
            <a:pPr>
              <a:buAutoNum type="arabicPeriod" startAt="4"/>
            </a:pPr>
            <a:r>
              <a:rPr lang="en-US" dirty="0"/>
              <a:t>Describe the benefits and challenges of implementing knowledge management systems in organizations.</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4</a:t>
            </a:fld>
            <a:endParaRPr lang="en-US" dirty="0"/>
          </a:p>
        </p:txBody>
      </p:sp>
    </p:spTree>
    <p:extLst>
      <p:ext uri="{BB962C8B-B14F-4D97-AF65-F5344CB8AC3E}">
        <p14:creationId xmlns:p14="http://schemas.microsoft.com/office/powerpoint/2010/main" val="1962655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A Generic Data Warehouse Environment</a:t>
            </a:r>
            <a:endParaRPr lang="en-US" dirty="0"/>
          </a:p>
        </p:txBody>
      </p:sp>
      <p:sp>
        <p:nvSpPr>
          <p:cNvPr id="3" name="Content Placeholder 2"/>
          <p:cNvSpPr>
            <a:spLocks noGrp="1"/>
          </p:cNvSpPr>
          <p:nvPr>
            <p:ph sz="quarter" idx="15"/>
          </p:nvPr>
        </p:nvSpPr>
        <p:spPr/>
        <p:txBody>
          <a:bodyPr>
            <a:normAutofit lnSpcReduction="10000"/>
          </a:bodyPr>
          <a:lstStyle/>
          <a:p>
            <a:r>
              <a:rPr lang="en-US" dirty="0" smtClean="0"/>
              <a:t>Source Systems</a:t>
            </a:r>
          </a:p>
          <a:p>
            <a:r>
              <a:rPr lang="en-US" dirty="0" smtClean="0"/>
              <a:t>Data Integration</a:t>
            </a:r>
          </a:p>
          <a:p>
            <a:r>
              <a:rPr lang="en-US" dirty="0" smtClean="0"/>
              <a:t>Storing the Data</a:t>
            </a:r>
          </a:p>
          <a:p>
            <a:r>
              <a:rPr lang="en-US" dirty="0" smtClean="0"/>
              <a:t>Metadata</a:t>
            </a:r>
          </a:p>
          <a:p>
            <a:pPr lvl="1"/>
            <a:r>
              <a:rPr lang="en-US" dirty="0" smtClean="0">
                <a:solidFill>
                  <a:srgbClr val="C00000"/>
                </a:solidFill>
              </a:rPr>
              <a:t>Data about data: type, structure, constraints, owner, source, revision, …</a:t>
            </a:r>
          </a:p>
          <a:p>
            <a:r>
              <a:rPr lang="en-US" dirty="0" smtClean="0"/>
              <a:t>Data Quality</a:t>
            </a:r>
          </a:p>
          <a:p>
            <a:r>
              <a:rPr lang="en-US" dirty="0" smtClean="0"/>
              <a:t>Governance</a:t>
            </a:r>
          </a:p>
          <a:p>
            <a:r>
              <a:rPr lang="en-US" dirty="0" smtClean="0"/>
              <a:t>Users</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40</a:t>
            </a:fld>
            <a:endParaRPr lang="en-US" dirty="0"/>
          </a:p>
        </p:txBody>
      </p:sp>
    </p:spTree>
    <p:extLst>
      <p:ext uri="{BB962C8B-B14F-4D97-AF65-F5344CB8AC3E}">
        <p14:creationId xmlns:p14="http://schemas.microsoft.com/office/powerpoint/2010/main" val="4174781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Figure 3.5: Relational Databases</a:t>
            </a:r>
            <a:endParaRPr lang="en-US" dirty="0"/>
          </a:p>
        </p:txBody>
      </p:sp>
      <p:pic>
        <p:nvPicPr>
          <p:cNvPr id="1126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55283" y="1905000"/>
            <a:ext cx="9043896" cy="423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7010400" y="6400800"/>
            <a:ext cx="1905000" cy="365125"/>
          </a:xfrm>
        </p:spPr>
        <p:txBody>
          <a:bodyPr/>
          <a:lstStyle/>
          <a:p>
            <a:fld id="{AC392DC9-9688-4E44-A90B-C333AD8FEA09}" type="slidenum">
              <a:rPr lang="en-US" smtClean="0">
                <a:solidFill>
                  <a:srgbClr val="FF0000"/>
                </a:solidFill>
              </a:rPr>
              <a:pPr/>
              <a:t>41</a:t>
            </a:fld>
            <a:endParaRPr lang="en-US" dirty="0">
              <a:solidFill>
                <a:srgbClr val="FF0000"/>
              </a:solidFill>
            </a:endParaRPr>
          </a:p>
        </p:txBody>
      </p:sp>
    </p:spTree>
    <p:extLst>
      <p:ext uri="{BB962C8B-B14F-4D97-AF65-F5344CB8AC3E}">
        <p14:creationId xmlns:p14="http://schemas.microsoft.com/office/powerpoint/2010/main" val="3241111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76200"/>
            <a:ext cx="8153399" cy="990600"/>
          </a:xfrm>
        </p:spPr>
        <p:txBody>
          <a:bodyPr/>
          <a:lstStyle/>
          <a:p>
            <a:r>
              <a:rPr lang="en-US" dirty="0" smtClean="0"/>
              <a:t>Figure 3.6: Data Cube</a:t>
            </a:r>
            <a:endParaRPr lang="en-US" dirty="0"/>
          </a:p>
        </p:txBody>
      </p:sp>
      <p:pic>
        <p:nvPicPr>
          <p:cNvPr id="1229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199" y="1190839"/>
            <a:ext cx="7604125" cy="566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858000" y="6264275"/>
            <a:ext cx="2133600" cy="365125"/>
          </a:xfrm>
        </p:spPr>
        <p:txBody>
          <a:bodyPr/>
          <a:lstStyle/>
          <a:p>
            <a:fld id="{AC392DC9-9688-4E44-A90B-C333AD8FEA09}" type="slidenum">
              <a:rPr lang="en-US" smtClean="0">
                <a:solidFill>
                  <a:srgbClr val="FF0000"/>
                </a:solidFill>
              </a:rPr>
              <a:pPr/>
              <a:t>42</a:t>
            </a:fld>
            <a:endParaRPr lang="en-US" dirty="0">
              <a:solidFill>
                <a:srgbClr val="FF0000"/>
              </a:solidFill>
            </a:endParaRPr>
          </a:p>
        </p:txBody>
      </p:sp>
    </p:spTree>
    <p:extLst>
      <p:ext uri="{BB962C8B-B14F-4D97-AF65-F5344CB8AC3E}">
        <p14:creationId xmlns:p14="http://schemas.microsoft.com/office/powerpoint/2010/main" val="2561051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7500" lnSpcReduction="20000"/>
          </a:bodyPr>
          <a:lstStyle/>
          <a:p>
            <a:r>
              <a:rPr lang="en-US" dirty="0" smtClean="0"/>
              <a:t>Figure 3.7: Equivalence Between Relational and Multidimensional Databases</a:t>
            </a:r>
            <a:endParaRPr lang="en-US" dirty="0"/>
          </a:p>
        </p:txBody>
      </p:sp>
      <p:pic>
        <p:nvPicPr>
          <p:cNvPr id="1331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52400" y="1345194"/>
            <a:ext cx="8888816" cy="528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858000" y="6264275"/>
            <a:ext cx="2133600" cy="365125"/>
          </a:xfrm>
        </p:spPr>
        <p:txBody>
          <a:bodyPr/>
          <a:lstStyle/>
          <a:p>
            <a:fld id="{AC392DC9-9688-4E44-A90B-C333AD8FEA09}" type="slidenum">
              <a:rPr lang="en-US" smtClean="0">
                <a:solidFill>
                  <a:srgbClr val="FF0000"/>
                </a:solidFill>
              </a:rPr>
              <a:pPr/>
              <a:t>43</a:t>
            </a:fld>
            <a:endParaRPr lang="en-US" dirty="0">
              <a:solidFill>
                <a:srgbClr val="FF0000"/>
              </a:solidFill>
            </a:endParaRPr>
          </a:p>
        </p:txBody>
      </p:sp>
    </p:spTree>
    <p:extLst>
      <p:ext uri="{BB962C8B-B14F-4D97-AF65-F5344CB8AC3E}">
        <p14:creationId xmlns:p14="http://schemas.microsoft.com/office/powerpoint/2010/main" val="1855232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t>’S ABOUT BUSINESS 3.4</a:t>
            </a:r>
            <a:endParaRPr lang="en-US" dirty="0"/>
          </a:p>
        </p:txBody>
      </p:sp>
      <p:sp>
        <p:nvSpPr>
          <p:cNvPr id="6" name="Subtitle 5"/>
          <p:cNvSpPr>
            <a:spLocks noGrp="1"/>
          </p:cNvSpPr>
          <p:nvPr>
            <p:ph sz="quarter" idx="16"/>
          </p:nvPr>
        </p:nvSpPr>
        <p:spPr/>
        <p:txBody>
          <a:bodyPr>
            <a:normAutofit lnSpcReduction="10000"/>
          </a:bodyPr>
          <a:lstStyle/>
          <a:p>
            <a:pPr marL="0" indent="0">
              <a:buNone/>
            </a:pPr>
            <a:r>
              <a:rPr lang="en-US" dirty="0" smtClean="0"/>
              <a:t>Data Warehouse Gives</a:t>
            </a:r>
            <a:br>
              <a:rPr lang="en-US" dirty="0" smtClean="0"/>
            </a:br>
            <a:r>
              <a:rPr lang="en-US" dirty="0" err="1" smtClean="0"/>
              <a:t>Nordea</a:t>
            </a:r>
            <a:r>
              <a:rPr lang="en-US" dirty="0" smtClean="0"/>
              <a:t> Bank a Single </a:t>
            </a:r>
            <a:br>
              <a:rPr lang="en-US" dirty="0" smtClean="0"/>
            </a:br>
            <a:r>
              <a:rPr lang="en-US" dirty="0" smtClean="0"/>
              <a:t>Version of the Truth</a:t>
            </a:r>
          </a:p>
          <a:p>
            <a:pPr lvl="1"/>
            <a:r>
              <a:rPr lang="en-US" dirty="0"/>
              <a:t>What are other advantages (not mentioned in the case) that </a:t>
            </a:r>
            <a:r>
              <a:rPr lang="en-US" dirty="0" err="1"/>
              <a:t>Nordea</a:t>
            </a:r>
            <a:r>
              <a:rPr lang="en-US" dirty="0"/>
              <a:t> Bank might realize from its data warehouse?</a:t>
            </a:r>
          </a:p>
          <a:p>
            <a:pPr lvl="1"/>
            <a:r>
              <a:rPr lang="en-US" dirty="0"/>
              <a:t>What recommendations would you give to </a:t>
            </a:r>
            <a:r>
              <a:rPr lang="en-US" dirty="0" err="1"/>
              <a:t>Nordea</a:t>
            </a:r>
            <a:r>
              <a:rPr lang="en-US" dirty="0"/>
              <a:t> Bank about incorporating Big Data into their bank’s data management? Provide </a:t>
            </a:r>
            <a:r>
              <a:rPr lang="en-US" dirty="0" smtClean="0"/>
              <a:t>specific </a:t>
            </a:r>
            <a:r>
              <a:rPr lang="en-US" dirty="0"/>
              <a:t>examples of what types of Big Data you think </a:t>
            </a:r>
            <a:r>
              <a:rPr lang="en-US" dirty="0" err="1"/>
              <a:t>Nordea</a:t>
            </a:r>
            <a:r>
              <a:rPr lang="en-US" dirty="0"/>
              <a:t> should consider.</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37837"/>
            <a:ext cx="2362200" cy="173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44</a:t>
            </a:fld>
            <a:endParaRPr lang="en-US" dirty="0"/>
          </a:p>
        </p:txBody>
      </p:sp>
    </p:spTree>
    <p:extLst>
      <p:ext uri="{BB962C8B-B14F-4D97-AF65-F5344CB8AC3E}">
        <p14:creationId xmlns:p14="http://schemas.microsoft.com/office/powerpoint/2010/main" val="3624615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fontScale="92500" lnSpcReduction="10000"/>
          </a:bodyPr>
          <a:lstStyle/>
          <a:p>
            <a:r>
              <a:rPr lang="en-US" dirty="0" smtClean="0"/>
              <a:t>Flurry Gathers Data </a:t>
            </a:r>
            <a:br>
              <a:rPr lang="en-US" dirty="0" smtClean="0"/>
            </a:br>
            <a:r>
              <a:rPr lang="en-US" dirty="0" smtClean="0"/>
              <a:t>from Smartphone </a:t>
            </a:r>
            <a:br>
              <a:rPr lang="en-US" dirty="0" smtClean="0"/>
            </a:br>
            <a:r>
              <a:rPr lang="en-US" dirty="0" smtClean="0"/>
              <a:t>Users</a:t>
            </a:r>
          </a:p>
          <a:p>
            <a:pPr marL="0" indent="0">
              <a:buNone/>
            </a:pPr>
            <a:endParaRPr lang="en-US" dirty="0" smtClean="0"/>
          </a:p>
          <a:p>
            <a:pPr lvl="1"/>
            <a:r>
              <a:rPr lang="en-US" dirty="0"/>
              <a:t>Do you feel that Flurry should be installed on your smartphone by various app makers without your consent? Why or why not? Support your answer.</a:t>
            </a:r>
          </a:p>
          <a:p>
            <a:pPr lvl="1"/>
            <a:r>
              <a:rPr lang="en-US" dirty="0"/>
              <a:t>What problems would Flurry encounter if someone other than the smartphone’s owner uses the device? (Hint: Note how Flurry gathers data.)</a:t>
            </a:r>
          </a:p>
          <a:p>
            <a:pPr lvl="1"/>
            <a:r>
              <a:rPr lang="en-US" dirty="0"/>
              <a:t>Can Flurry survive the privacy concerns that are being raised about its business model?</a:t>
            </a:r>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91662"/>
            <a:ext cx="2705100" cy="190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t>5</a:t>
            </a:fld>
            <a:endParaRPr lang="en-US"/>
          </a:p>
        </p:txBody>
      </p:sp>
    </p:spTree>
    <p:extLst>
      <p:ext uri="{BB962C8B-B14F-4D97-AF65-F5344CB8AC3E}">
        <p14:creationId xmlns:p14="http://schemas.microsoft.com/office/powerpoint/2010/main" val="2763776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Managing Data</a:t>
            </a:r>
            <a:endParaRPr lang="en-US" dirty="0"/>
          </a:p>
        </p:txBody>
      </p:sp>
      <p:sp>
        <p:nvSpPr>
          <p:cNvPr id="7" name="Text Placeholder 6"/>
          <p:cNvSpPr>
            <a:spLocks noGrp="1"/>
          </p:cNvSpPr>
          <p:nvPr>
            <p:ph type="body" sz="quarter" idx="14"/>
          </p:nvPr>
        </p:nvSpPr>
        <p:spPr/>
        <p:txBody>
          <a:bodyPr/>
          <a:lstStyle/>
          <a:p>
            <a:r>
              <a:rPr lang="en-US" dirty="0" smtClean="0"/>
              <a:t>3.1</a:t>
            </a:r>
            <a:endParaRPr lang="en-US" dirty="0"/>
          </a:p>
        </p:txBody>
      </p:sp>
      <p:sp>
        <p:nvSpPr>
          <p:cNvPr id="8" name="Content Placeholder 7"/>
          <p:cNvSpPr>
            <a:spLocks noGrp="1"/>
          </p:cNvSpPr>
          <p:nvPr>
            <p:ph sz="quarter" idx="15"/>
          </p:nvPr>
        </p:nvSpPr>
        <p:spPr/>
        <p:txBody>
          <a:bodyPr/>
          <a:lstStyle/>
          <a:p>
            <a:r>
              <a:rPr lang="en-US" dirty="0" smtClean="0">
                <a:solidFill>
                  <a:srgbClr val="C00000"/>
                </a:solidFill>
              </a:rPr>
              <a:t>Data Quality</a:t>
            </a:r>
          </a:p>
          <a:p>
            <a:r>
              <a:rPr lang="en-US" dirty="0" smtClean="0"/>
              <a:t>Difficulties of Managing Data</a:t>
            </a:r>
          </a:p>
          <a:p>
            <a:r>
              <a:rPr lang="en-US" dirty="0" smtClean="0"/>
              <a:t>Data Governance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6</a:t>
            </a:fld>
            <a:endParaRPr lang="en-US" dirty="0"/>
          </a:p>
        </p:txBody>
      </p:sp>
    </p:spTree>
    <p:extLst>
      <p:ext uri="{BB962C8B-B14F-4D97-AF65-F5344CB8AC3E}">
        <p14:creationId xmlns:p14="http://schemas.microsoft.com/office/powerpoint/2010/main" val="1742113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4800" dirty="0" smtClean="0">
                <a:solidFill>
                  <a:srgbClr val="C00000"/>
                </a:solidFill>
              </a:rPr>
              <a:t>Data quality</a:t>
            </a:r>
            <a:endParaRPr lang="en-US" sz="4800" dirty="0">
              <a:solidFill>
                <a:srgbClr val="C00000"/>
              </a:solidFill>
            </a:endParaRPr>
          </a:p>
        </p:txBody>
      </p:sp>
      <p:sp>
        <p:nvSpPr>
          <p:cNvPr id="6" name="Content Placeholder 5"/>
          <p:cNvSpPr>
            <a:spLocks noGrp="1"/>
          </p:cNvSpPr>
          <p:nvPr>
            <p:ph sz="quarter" idx="15"/>
          </p:nvPr>
        </p:nvSpPr>
        <p:spPr>
          <a:xfrm>
            <a:off x="381000" y="1464212"/>
            <a:ext cx="3276600" cy="4828639"/>
          </a:xfrm>
        </p:spPr>
        <p:txBody>
          <a:bodyPr>
            <a:normAutofit/>
          </a:bodyPr>
          <a:lstStyle/>
          <a:p>
            <a:pPr marL="171450" indent="-171450"/>
            <a:r>
              <a:rPr lang="en-US" dirty="0" smtClean="0"/>
              <a:t>Accurate</a:t>
            </a:r>
          </a:p>
          <a:p>
            <a:pPr marL="171450" indent="-171450"/>
            <a:r>
              <a:rPr lang="en-US" dirty="0" smtClean="0"/>
              <a:t>Complete </a:t>
            </a:r>
          </a:p>
          <a:p>
            <a:pPr marL="171450" indent="-171450"/>
            <a:r>
              <a:rPr lang="en-US" dirty="0" smtClean="0"/>
              <a:t>Timely </a:t>
            </a:r>
          </a:p>
          <a:p>
            <a:pPr marL="171450" indent="-171450"/>
            <a:r>
              <a:rPr lang="en-US" dirty="0" smtClean="0"/>
              <a:t>Consistent</a:t>
            </a:r>
          </a:p>
          <a:p>
            <a:pPr marL="171450" indent="-171450"/>
            <a:r>
              <a:rPr lang="en-US" dirty="0" smtClean="0"/>
              <a:t>Accessible</a:t>
            </a:r>
          </a:p>
          <a:p>
            <a:pPr marL="171450" indent="-171450"/>
            <a:r>
              <a:rPr lang="en-US" dirty="0" smtClean="0"/>
              <a:t>Relevant</a:t>
            </a:r>
          </a:p>
          <a:p>
            <a:pPr marL="171450" indent="-171450"/>
            <a:r>
              <a:rPr lang="en-US" dirty="0" smtClean="0"/>
              <a:t>Concise</a:t>
            </a:r>
          </a:p>
          <a:p>
            <a:pPr marL="171450" indent="-171450"/>
            <a:endParaRPr lang="en-US" dirty="0" smtClean="0"/>
          </a:p>
          <a:p>
            <a:pPr marL="171450" indent="-171450"/>
            <a:endParaRPr lang="en-US" dirty="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7</a:t>
            </a:fld>
            <a:endParaRPr lang="en-US" dirty="0"/>
          </a:p>
        </p:txBody>
      </p:sp>
      <p:sp>
        <p:nvSpPr>
          <p:cNvPr id="7" name="Content Placeholder 5"/>
          <p:cNvSpPr txBox="1">
            <a:spLocks/>
          </p:cNvSpPr>
          <p:nvPr/>
        </p:nvSpPr>
        <p:spPr>
          <a:xfrm>
            <a:off x="3530680" y="1464211"/>
            <a:ext cx="3276600" cy="48286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solidFill>
                  <a:srgbClr val="0033CC"/>
                </a:solidFill>
              </a:rPr>
              <a:t>Relevant</a:t>
            </a:r>
          </a:p>
          <a:p>
            <a:pPr marL="514350" indent="-514350">
              <a:buFont typeface="+mj-lt"/>
              <a:buAutoNum type="arabicPeriod"/>
            </a:pPr>
            <a:r>
              <a:rPr lang="en-US" dirty="0" smtClean="0">
                <a:solidFill>
                  <a:srgbClr val="0033CC"/>
                </a:solidFill>
              </a:rPr>
              <a:t>Complete </a:t>
            </a:r>
          </a:p>
          <a:p>
            <a:pPr marL="514350" indent="-514350">
              <a:buFont typeface="+mj-lt"/>
              <a:buAutoNum type="arabicPeriod"/>
            </a:pPr>
            <a:endParaRPr lang="en-US" sz="1600" dirty="0" smtClean="0"/>
          </a:p>
          <a:p>
            <a:pPr marL="514350" indent="-514350">
              <a:buFont typeface="+mj-lt"/>
              <a:buAutoNum type="arabicPeriod"/>
            </a:pPr>
            <a:r>
              <a:rPr lang="en-US" dirty="0" smtClean="0"/>
              <a:t>Accessible</a:t>
            </a:r>
          </a:p>
          <a:p>
            <a:pPr marL="514350" indent="-514350">
              <a:buFont typeface="+mj-lt"/>
              <a:buAutoNum type="arabicPeriod"/>
            </a:pPr>
            <a:r>
              <a:rPr lang="en-US" dirty="0" smtClean="0"/>
              <a:t>Timely </a:t>
            </a:r>
          </a:p>
          <a:p>
            <a:pPr marL="514350" indent="-514350">
              <a:buFont typeface="+mj-lt"/>
              <a:buAutoNum type="arabicPeriod"/>
            </a:pPr>
            <a:endParaRPr lang="en-US" sz="1600" dirty="0" smtClean="0"/>
          </a:p>
          <a:p>
            <a:pPr marL="514350" indent="-514350">
              <a:buFont typeface="+mj-lt"/>
              <a:buAutoNum type="arabicPeriod"/>
            </a:pPr>
            <a:r>
              <a:rPr lang="en-US" dirty="0" smtClean="0">
                <a:solidFill>
                  <a:srgbClr val="C00000"/>
                </a:solidFill>
              </a:rPr>
              <a:t>Accurate</a:t>
            </a:r>
          </a:p>
          <a:p>
            <a:pPr marL="514350" indent="-514350">
              <a:buFont typeface="+mj-lt"/>
              <a:buAutoNum type="arabicPeriod"/>
            </a:pPr>
            <a:r>
              <a:rPr lang="en-US" dirty="0" smtClean="0">
                <a:solidFill>
                  <a:srgbClr val="C00000"/>
                </a:solidFill>
              </a:rPr>
              <a:t>Consistent</a:t>
            </a:r>
          </a:p>
          <a:p>
            <a:pPr marL="514350" indent="-514350">
              <a:buFont typeface="+mj-lt"/>
              <a:buAutoNum type="arabicPeriod"/>
            </a:pPr>
            <a:r>
              <a:rPr lang="en-US" dirty="0" smtClean="0">
                <a:solidFill>
                  <a:srgbClr val="C00000"/>
                </a:solidFill>
              </a:rPr>
              <a:t>Concise</a:t>
            </a:r>
          </a:p>
          <a:p>
            <a:pPr marL="171450" indent="-171450"/>
            <a:endParaRPr lang="en-US" dirty="0" smtClean="0"/>
          </a:p>
          <a:p>
            <a:pPr marL="171450" indent="-171450"/>
            <a:endParaRPr lang="en-US" dirty="0" smtClean="0"/>
          </a:p>
        </p:txBody>
      </p:sp>
      <p:sp>
        <p:nvSpPr>
          <p:cNvPr id="3" name="Rounded Rectangle 2"/>
          <p:cNvSpPr/>
          <p:nvPr/>
        </p:nvSpPr>
        <p:spPr>
          <a:xfrm>
            <a:off x="6792532" y="1309801"/>
            <a:ext cx="2133600" cy="48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33CC"/>
                </a:solidFill>
                <a:latin typeface="Arial" panose="020B0604020202020204" pitchFamily="34" charset="0"/>
                <a:cs typeface="Arial" panose="020B0604020202020204" pitchFamily="34" charset="0"/>
              </a:rPr>
              <a:t>Purpose</a:t>
            </a:r>
          </a:p>
          <a:p>
            <a:pPr algn="ctr"/>
            <a:endParaRPr lang="en-US" sz="2400" b="1" dirty="0" smtClean="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r>
              <a:rPr lang="en-US" sz="2400" b="1" dirty="0" smtClean="0">
                <a:solidFill>
                  <a:schemeClr val="tx1"/>
                </a:solidFill>
                <a:latin typeface="Arial" panose="020B0604020202020204" pitchFamily="34" charset="0"/>
                <a:cs typeface="Arial" panose="020B0604020202020204" pitchFamily="34" charset="0"/>
              </a:rPr>
              <a:t>Usage</a:t>
            </a:r>
          </a:p>
          <a:p>
            <a:pPr algn="ctr"/>
            <a:endParaRPr lang="en-US" sz="2400" b="1" dirty="0">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algn="ctr"/>
            <a:r>
              <a:rPr lang="en-US" sz="2400" b="1" dirty="0" smtClean="0">
                <a:solidFill>
                  <a:srgbClr val="C00000"/>
                </a:solidFill>
                <a:latin typeface="Arial" panose="020B0604020202020204" pitchFamily="34" charset="0"/>
                <a:cs typeface="Arial" panose="020B0604020202020204" pitchFamily="34" charset="0"/>
              </a:rPr>
              <a:t>“</a:t>
            </a:r>
            <a:r>
              <a:rPr lang="en-US" sz="2400" b="1" dirty="0" err="1" smtClean="0">
                <a:solidFill>
                  <a:srgbClr val="C00000"/>
                </a:solidFill>
                <a:latin typeface="Arial" panose="020B0604020202020204" pitchFamily="34" charset="0"/>
                <a:cs typeface="Arial" panose="020B0604020202020204" pitchFamily="34" charset="0"/>
              </a:rPr>
              <a:t>Qual</a:t>
            </a:r>
            <a:r>
              <a:rPr lang="en-US" sz="2400" b="1" dirty="0" smtClean="0">
                <a:solidFill>
                  <a:srgbClr val="C00000"/>
                </a:solidFill>
                <a:latin typeface="Arial" panose="020B0604020202020204" pitchFamily="34" charset="0"/>
                <a:cs typeface="Arial" panose="020B0604020202020204" pitchFamily="34" charset="0"/>
              </a:rPr>
              <a:t> details”</a:t>
            </a:r>
            <a:endParaRPr lang="en-U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145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The Difficulties of Managing Data</a:t>
            </a:r>
            <a:endParaRPr lang="en-US" dirty="0"/>
          </a:p>
        </p:txBody>
      </p:sp>
      <p:sp>
        <p:nvSpPr>
          <p:cNvPr id="6" name="Content Placeholder 5"/>
          <p:cNvSpPr>
            <a:spLocks noGrp="1"/>
          </p:cNvSpPr>
          <p:nvPr>
            <p:ph sz="quarter" idx="15"/>
          </p:nvPr>
        </p:nvSpPr>
        <p:spPr/>
        <p:txBody>
          <a:bodyPr>
            <a:normAutofit fontScale="92500" lnSpcReduction="10000"/>
          </a:bodyPr>
          <a:lstStyle/>
          <a:p>
            <a:pPr marL="171450" indent="-171450"/>
            <a:r>
              <a:rPr lang="en-US" dirty="0"/>
              <a:t>The </a:t>
            </a:r>
            <a:r>
              <a:rPr lang="en-US" dirty="0">
                <a:solidFill>
                  <a:srgbClr val="0033CC"/>
                </a:solidFill>
              </a:rPr>
              <a:t>amount</a:t>
            </a:r>
            <a:r>
              <a:rPr lang="en-US" dirty="0"/>
              <a:t> of data increases exponentially over time</a:t>
            </a:r>
          </a:p>
          <a:p>
            <a:pPr marL="171450" indent="-171450"/>
            <a:r>
              <a:rPr lang="en-US" dirty="0"/>
              <a:t>Data are </a:t>
            </a:r>
            <a:r>
              <a:rPr lang="en-US" dirty="0">
                <a:solidFill>
                  <a:srgbClr val="0033CC"/>
                </a:solidFill>
              </a:rPr>
              <a:t>scattered</a:t>
            </a:r>
            <a:r>
              <a:rPr lang="en-US" dirty="0"/>
              <a:t> throughout organizations</a:t>
            </a:r>
          </a:p>
          <a:p>
            <a:pPr marL="171450" indent="-171450"/>
            <a:r>
              <a:rPr lang="en-US" dirty="0"/>
              <a:t>Data are generated from </a:t>
            </a:r>
            <a:r>
              <a:rPr lang="en-US" dirty="0">
                <a:solidFill>
                  <a:srgbClr val="0033CC"/>
                </a:solidFill>
              </a:rPr>
              <a:t>multiple sources</a:t>
            </a:r>
            <a:r>
              <a:rPr lang="en-US" dirty="0"/>
              <a:t> (internal, personal, external)</a:t>
            </a:r>
          </a:p>
          <a:p>
            <a:pPr marL="171450" indent="-171450"/>
            <a:r>
              <a:rPr lang="en-US" dirty="0">
                <a:solidFill>
                  <a:srgbClr val="FF0000"/>
                </a:solidFill>
              </a:rPr>
              <a:t>New sources </a:t>
            </a:r>
            <a:r>
              <a:rPr lang="en-US" dirty="0"/>
              <a:t>of </a:t>
            </a:r>
            <a:r>
              <a:rPr lang="en-US" dirty="0" smtClean="0"/>
              <a:t>data</a:t>
            </a:r>
          </a:p>
          <a:p>
            <a:pPr marL="571500" lvl="1" indent="-171450"/>
            <a:r>
              <a:rPr lang="en-US" dirty="0" smtClean="0"/>
              <a:t>20-15 years ago:</a:t>
            </a:r>
          </a:p>
          <a:p>
            <a:pPr marL="571500" lvl="1" indent="-171450"/>
            <a:r>
              <a:rPr lang="en-US" dirty="0" smtClean="0"/>
              <a:t>9-11 years ago:</a:t>
            </a:r>
          </a:p>
          <a:p>
            <a:pPr marL="571500" lvl="1" indent="-171450"/>
            <a:r>
              <a:rPr lang="en-US" dirty="0" smtClean="0"/>
              <a:t>Now:</a:t>
            </a:r>
          </a:p>
        </p:txBody>
      </p:sp>
      <p:sp>
        <p:nvSpPr>
          <p:cNvPr id="2" name="Slide Number Placeholder 1"/>
          <p:cNvSpPr>
            <a:spLocks noGrp="1"/>
          </p:cNvSpPr>
          <p:nvPr>
            <p:ph type="sldNum" sz="quarter" idx="12"/>
          </p:nvPr>
        </p:nvSpPr>
        <p:spPr/>
        <p:txBody>
          <a:bodyPr/>
          <a:lstStyle/>
          <a:p>
            <a:fld id="{AC392DC9-9688-4E44-A90B-C333AD8FEA09}" type="slidenum">
              <a:rPr lang="en-US" smtClean="0"/>
              <a:pPr/>
              <a:t>8</a:t>
            </a:fld>
            <a:endParaRPr lang="en-US" dirty="0"/>
          </a:p>
        </p:txBody>
      </p:sp>
    </p:spTree>
    <p:extLst>
      <p:ext uri="{BB962C8B-B14F-4D97-AF65-F5344CB8AC3E}">
        <p14:creationId xmlns:p14="http://schemas.microsoft.com/office/powerpoint/2010/main" val="1111180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The Difficulties of Managing Data (continued)</a:t>
            </a:r>
            <a:endParaRPr lang="en-US" dirty="0"/>
          </a:p>
        </p:txBody>
      </p:sp>
      <p:sp>
        <p:nvSpPr>
          <p:cNvPr id="6" name="Content Placeholder 5"/>
          <p:cNvSpPr>
            <a:spLocks noGrp="1"/>
          </p:cNvSpPr>
          <p:nvPr>
            <p:ph sz="quarter" idx="15"/>
          </p:nvPr>
        </p:nvSpPr>
        <p:spPr/>
        <p:txBody>
          <a:bodyPr>
            <a:normAutofit lnSpcReduction="10000"/>
          </a:bodyPr>
          <a:lstStyle/>
          <a:p>
            <a:pPr marL="171450" indent="-171450"/>
            <a:r>
              <a:rPr lang="en-US" dirty="0" smtClean="0">
                <a:solidFill>
                  <a:srgbClr val="C00000"/>
                </a:solidFill>
              </a:rPr>
              <a:t>“Natural” loss of data:</a:t>
            </a:r>
          </a:p>
          <a:p>
            <a:pPr marL="571500" lvl="1" indent="-171450"/>
            <a:r>
              <a:rPr lang="en-US" dirty="0" smtClean="0"/>
              <a:t>Data Degradation</a:t>
            </a:r>
          </a:p>
          <a:p>
            <a:pPr marL="971550" lvl="2" indent="-171450"/>
            <a:r>
              <a:rPr lang="en-US" dirty="0" smtClean="0">
                <a:solidFill>
                  <a:srgbClr val="C00000"/>
                </a:solidFill>
              </a:rPr>
              <a:t>Moved; changed; inactivate</a:t>
            </a:r>
          </a:p>
          <a:p>
            <a:pPr marL="571500" lvl="1" indent="-171450"/>
            <a:r>
              <a:rPr lang="en-US" dirty="0" smtClean="0"/>
              <a:t>Data Rot</a:t>
            </a:r>
          </a:p>
          <a:p>
            <a:pPr marL="971550" lvl="2" indent="-171450"/>
            <a:r>
              <a:rPr lang="en-US" dirty="0" err="1" smtClean="0">
                <a:solidFill>
                  <a:srgbClr val="C00000"/>
                </a:solidFill>
              </a:rPr>
              <a:t>Rocketdyne</a:t>
            </a:r>
            <a:r>
              <a:rPr lang="en-US" dirty="0" smtClean="0">
                <a:solidFill>
                  <a:srgbClr val="C00000"/>
                </a:solidFill>
              </a:rPr>
              <a:t> example: 1969 Moon Landing</a:t>
            </a:r>
            <a:endParaRPr lang="en-US" dirty="0">
              <a:solidFill>
                <a:srgbClr val="C00000"/>
              </a:solidFill>
            </a:endParaRPr>
          </a:p>
          <a:p>
            <a:pPr marL="171450" indent="-171450"/>
            <a:r>
              <a:rPr lang="en-US" dirty="0"/>
              <a:t>Data security, quality, and integrity are critical</a:t>
            </a:r>
          </a:p>
          <a:p>
            <a:pPr marL="171450" indent="-171450"/>
            <a:r>
              <a:rPr lang="en-US" dirty="0"/>
              <a:t>Legal requirements change frequently </a:t>
            </a:r>
            <a:r>
              <a:rPr lang="en-US" dirty="0" smtClean="0"/>
              <a:t>and differ </a:t>
            </a:r>
            <a:r>
              <a:rPr lang="en-US" dirty="0"/>
              <a:t>among countries </a:t>
            </a:r>
            <a:r>
              <a:rPr lang="en-US" dirty="0" smtClean="0"/>
              <a:t>&amp; industries</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9</a:t>
            </a:fld>
            <a:endParaRPr lang="en-US" dirty="0"/>
          </a:p>
        </p:txBody>
      </p:sp>
    </p:spTree>
    <p:extLst>
      <p:ext uri="{BB962C8B-B14F-4D97-AF65-F5344CB8AC3E}">
        <p14:creationId xmlns:p14="http://schemas.microsoft.com/office/powerpoint/2010/main" val="4126823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25748</TotalTime>
  <Words>3911</Words>
  <Application>Microsoft Office PowerPoint</Application>
  <PresentationFormat>On-screen Show (4:3)</PresentationFormat>
  <Paragraphs>484</Paragraphs>
  <Slides>44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Adobe Fan Heiti Std B</vt:lpstr>
      <vt:lpstr>Arial</vt:lpstr>
      <vt:lpstr>Arial Narrow</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784</cp:revision>
  <cp:lastPrinted>2015-09-01T21:59:08Z</cp:lastPrinted>
  <dcterms:created xsi:type="dcterms:W3CDTF">2013-08-07T23:49:12Z</dcterms:created>
  <dcterms:modified xsi:type="dcterms:W3CDTF">2018-01-30T00:39:43Z</dcterms:modified>
</cp:coreProperties>
</file>