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54" r:id="rId2"/>
    <p:sldId id="324" r:id="rId3"/>
    <p:sldId id="325" r:id="rId4"/>
    <p:sldId id="327" r:id="rId5"/>
    <p:sldId id="328" r:id="rId6"/>
    <p:sldId id="329" r:id="rId7"/>
    <p:sldId id="330" r:id="rId8"/>
    <p:sldId id="331" r:id="rId9"/>
    <p:sldId id="332" r:id="rId10"/>
    <p:sldId id="355" r:id="rId11"/>
    <p:sldId id="356" r:id="rId12"/>
    <p:sldId id="357" r:id="rId13"/>
    <p:sldId id="358" r:id="rId14"/>
    <p:sldId id="359" r:id="rId15"/>
    <p:sldId id="360" r:id="rId16"/>
    <p:sldId id="361" r:id="rId17"/>
    <p:sldId id="333" r:id="rId18"/>
    <p:sldId id="334" r:id="rId19"/>
    <p:sldId id="335" r:id="rId20"/>
    <p:sldId id="336" r:id="rId21"/>
    <p:sldId id="338" r:id="rId22"/>
    <p:sldId id="379" r:id="rId23"/>
    <p:sldId id="340" r:id="rId24"/>
    <p:sldId id="341" r:id="rId25"/>
    <p:sldId id="343" r:id="rId26"/>
    <p:sldId id="362" r:id="rId27"/>
    <p:sldId id="371" r:id="rId28"/>
    <p:sldId id="372" r:id="rId29"/>
    <p:sldId id="342" r:id="rId30"/>
    <p:sldId id="344" r:id="rId31"/>
    <p:sldId id="346" r:id="rId32"/>
    <p:sldId id="368" r:id="rId33"/>
    <p:sldId id="345" r:id="rId34"/>
    <p:sldId id="347" r:id="rId35"/>
    <p:sldId id="349" r:id="rId36"/>
    <p:sldId id="363" r:id="rId37"/>
    <p:sldId id="364" r:id="rId38"/>
    <p:sldId id="365" r:id="rId39"/>
    <p:sldId id="366" r:id="rId40"/>
    <p:sldId id="367" r:id="rId41"/>
    <p:sldId id="380" r:id="rId42"/>
    <p:sldId id="381" r:id="rId43"/>
    <p:sldId id="382" r:id="rId44"/>
    <p:sldId id="383" r:id="rId45"/>
    <p:sldId id="348" r:id="rId46"/>
    <p:sldId id="350" r:id="rId47"/>
    <p:sldId id="351" r:id="rId48"/>
    <p:sldId id="352" r:id="rId49"/>
    <p:sldId id="369" r:id="rId50"/>
    <p:sldId id="370" r:id="rId51"/>
    <p:sldId id="38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33CC"/>
    <a:srgbClr val="00CCFF"/>
    <a:srgbClr val="9900FF"/>
    <a:srgbClr val="CC00FF"/>
    <a:srgbClr val="333399"/>
    <a:srgbClr val="6600FF"/>
    <a:srgbClr val="6600CC"/>
    <a:srgbClr val="FF99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2" autoAdjust="0"/>
    <p:restoredTop sz="94238" autoAdjust="0"/>
  </p:normalViewPr>
  <p:slideViewPr>
    <p:cSldViewPr>
      <p:cViewPr varScale="1">
        <p:scale>
          <a:sx n="60" d="100"/>
          <a:sy n="60" d="100"/>
        </p:scale>
        <p:origin x="1170" y="66"/>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B6D6B-9C86-499A-A636-38829A5F60B2}" type="datetimeFigureOut">
              <a:rPr lang="en-US" smtClean="0"/>
              <a:t>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F41C25-7A1F-47FB-B705-003A328B9163}" type="slidenum">
              <a:rPr lang="en-US" smtClean="0"/>
              <a:t>1</a:t>
            </a:fld>
            <a:endParaRPr lang="en-US"/>
          </a:p>
        </p:txBody>
      </p:sp>
    </p:spTree>
    <p:extLst>
      <p:ext uri="{BB962C8B-B14F-4D97-AF65-F5344CB8AC3E}">
        <p14:creationId xmlns:p14="http://schemas.microsoft.com/office/powerpoint/2010/main" val="3814731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29639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smtClean="0">
                <a:latin typeface="Arial" panose="020B0604020202020204" pitchFamily="34" charset="0"/>
                <a:ea typeface="SimSun" panose="02010600030101010101" pitchFamily="2" charset="-122"/>
              </a:rPr>
              <a:t>Search; 2. From everywhere;  3. In “any” language</a:t>
            </a:r>
          </a:p>
          <a:p>
            <a:pPr marL="228600" indent="-228600">
              <a:buFontTx/>
              <a:buAutoNum type="arabicPeriod"/>
            </a:pPr>
            <a:r>
              <a:rPr lang="en-US" altLang="zh-CN" smtClean="0">
                <a:latin typeface="Arial" panose="020B0604020202020204" pitchFamily="34" charset="0"/>
              </a:rPr>
              <a:t>Enable/help individuals to be informed, organized, related, enlightened, to discover, to invent</a:t>
            </a:r>
            <a:endParaRPr lang="zh-CN" altLang="en-US" smtClean="0">
              <a:latin typeface="Arial" panose="020B0604020202020204" pitchFamily="34" charset="0"/>
            </a:endParaRPr>
          </a:p>
          <a:p>
            <a:pPr marL="228600" indent="-228600">
              <a:buFontTx/>
              <a:buAutoNum type="arabicPeriod"/>
            </a:pPr>
            <a:r>
              <a:rPr lang="en-US" altLang="en-US" smtClean="0">
                <a:latin typeface="Arial" panose="020B0604020202020204" pitchFamily="34" charset="0"/>
                <a:ea typeface="SimSun" panose="02010600030101010101" pitchFamily="2" charset="-122"/>
              </a:rPr>
              <a:t>Alan Cohen: P.185</a:t>
            </a:r>
            <a:endParaRPr lang="zh-CN" altLang="en-US" smtClean="0">
              <a:latin typeface="Arial" panose="020B0604020202020204" pitchFamily="34" charset="0"/>
            </a:endParaRPr>
          </a:p>
        </p:txBody>
      </p:sp>
      <p:sp>
        <p:nvSpPr>
          <p:cNvPr id="25604" name="Slide Number Placeholder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lgn="r" eaLnBrk="1" hangingPunct="1">
              <a:spcBef>
                <a:spcPct val="0"/>
              </a:spcBef>
              <a:buFontTx/>
              <a:buNone/>
            </a:pPr>
            <a:fld id="{DD47504E-FEAF-44C6-B561-9AB56FB826C5}" type="slidenum">
              <a:rPr lang="en-US" altLang="en-US" sz="1200">
                <a:latin typeface="Arial" panose="020B0604020202020204" pitchFamily="34" charset="0"/>
              </a:rPr>
              <a:pPr algn="r" eaLnBrk="1" hangingPunct="1">
                <a:spcBef>
                  <a:spcPct val="0"/>
                </a:spcBef>
                <a:buFontTx/>
                <a:buNone/>
              </a:pPr>
              <a:t>14</a:t>
            </a:fld>
            <a:endParaRPr lang="en-US" altLang="en-US" sz="1200">
              <a:latin typeface="Arial" panose="020B0604020202020204" pitchFamily="34" charset="0"/>
            </a:endParaRPr>
          </a:p>
        </p:txBody>
      </p:sp>
    </p:spTree>
    <p:extLst>
      <p:ext uri="{BB962C8B-B14F-4D97-AF65-F5344CB8AC3E}">
        <p14:creationId xmlns:p14="http://schemas.microsoft.com/office/powerpoint/2010/main" val="3029788532"/>
      </p:ext>
    </p:extLst>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is the latest video in the “Did You Know” series.</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343F11-A783-4AF6-8BB0-4CE5A8D65EB3}" type="slidenum">
              <a:rPr lang="en-US" altLang="en-US"/>
              <a:pPr eaLnBrk="1" hangingPunct="1"/>
              <a:t>15</a:t>
            </a:fld>
            <a:endParaRPr lang="en-US" altLang="en-US"/>
          </a:p>
        </p:txBody>
      </p:sp>
    </p:spTree>
    <p:extLst>
      <p:ext uri="{BB962C8B-B14F-4D97-AF65-F5344CB8AC3E}">
        <p14:creationId xmlns:p14="http://schemas.microsoft.com/office/powerpoint/2010/main" val="35558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87CAB2-EFE9-46D8-A754-B0ACDB589F65}" type="slidenum">
              <a:rPr lang="en-US" altLang="en-US"/>
              <a:pPr eaLnBrk="1" hangingPunct="1"/>
              <a:t>16</a:t>
            </a:fld>
            <a:endParaRPr lang="en-US" altLang="en-US"/>
          </a:p>
        </p:txBody>
      </p:sp>
    </p:spTree>
    <p:extLst>
      <p:ext uri="{BB962C8B-B14F-4D97-AF65-F5344CB8AC3E}">
        <p14:creationId xmlns:p14="http://schemas.microsoft.com/office/powerpoint/2010/main" val="199120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Technological Innovation and Obsolescence: </a:t>
            </a:r>
            <a:r>
              <a:rPr lang="en-US" dirty="0" smtClean="0"/>
              <a:t>Few and improved technologies rapidly create or support substitutes for products, alternative service options, and superb quality. As a result, today’s state-of-the-art products may be obsolete tomorrow.</a:t>
            </a:r>
          </a:p>
          <a:p>
            <a:r>
              <a:rPr lang="en-US" b="1" dirty="0" smtClean="0"/>
              <a:t>Information Overload: </a:t>
            </a:r>
            <a:r>
              <a:rPr lang="en-US" dirty="0" smtClean="0"/>
              <a:t>Internet and other telecommunications networks are bringing a flood of information to managers. To make decisions effectively and efficiently, managers must be able to access, navigate, and utilize these vast stores of data, information, and knowledge.</a:t>
            </a:r>
          </a:p>
        </p:txBody>
      </p:sp>
      <p:sp>
        <p:nvSpPr>
          <p:cNvPr id="4" name="Slide Number Placeholder 3"/>
          <p:cNvSpPr>
            <a:spLocks noGrp="1"/>
          </p:cNvSpPr>
          <p:nvPr>
            <p:ph type="sldNum" sz="quarter" idx="10"/>
          </p:nvPr>
        </p:nvSpPr>
        <p:spPr/>
        <p:txBody>
          <a:bodyPr/>
          <a:lstStyle/>
          <a:p>
            <a:fld id="{2CF41C25-7A1F-47FB-B705-003A328B9163}" type="slidenum">
              <a:rPr lang="en-US" smtClean="0"/>
              <a:t>17</a:t>
            </a:fld>
            <a:endParaRPr lang="en-US"/>
          </a:p>
        </p:txBody>
      </p:sp>
    </p:spTree>
    <p:extLst>
      <p:ext uri="{BB962C8B-B14F-4D97-AF65-F5344CB8AC3E}">
        <p14:creationId xmlns:p14="http://schemas.microsoft.com/office/powerpoint/2010/main" val="404107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Responsibility: </a:t>
            </a:r>
            <a:r>
              <a:rPr lang="en-US" dirty="0" smtClean="0"/>
              <a:t>Social issues that affect businesses and individuals range from the state of the physical environment, to company and individual philanthropy, to education. Some corporations and individuals are willing to spend time and/or money to address various social problems. These efforts are known as organizational social responsibility or individual social responsibility.</a:t>
            </a:r>
          </a:p>
          <a:p>
            <a:r>
              <a:rPr lang="en-US" b="1" dirty="0" smtClean="0"/>
              <a:t>Compliance with Government Regulations: </a:t>
            </a:r>
            <a:r>
              <a:rPr lang="en-US" dirty="0" smtClean="0"/>
              <a:t>government regulations regarding health, safety, environmental protection, and equal opportunity. Businesses tend to view government regulations as expensive constraints on their activities. In general, government deregulation intensifies competition. In the wake of 9/11 and numerous corporate scandals, the U.S. government passed many new laws, including the Sarbanes–Oxley Act, the USA PATRIOT Act, the Gramm–Leach–Bliley Act, and the Health Insurance Portability and Accountability Act (HIPAA).</a:t>
            </a:r>
          </a:p>
          <a:p>
            <a:r>
              <a:rPr lang="en-US" b="1" dirty="0" smtClean="0"/>
              <a:t>Protection Against Terrorist Attacks: </a:t>
            </a:r>
            <a:r>
              <a:rPr lang="en-US" dirty="0" smtClean="0"/>
              <a:t>Since September 11, 2001, organizations have been under increased pressure to protect themselves against terrorist attacks. In addition, employees who are in the military reserves have been called up for active duty, creating personnel problems. Information technology can help protect businesses by providing security systems and possibly identifying patterns of behavior associated with terrorist activities, including </a:t>
            </a:r>
            <a:r>
              <a:rPr lang="en-US" dirty="0" err="1" smtClean="0"/>
              <a:t>cyberattacks</a:t>
            </a:r>
            <a:r>
              <a:rPr lang="en-US" dirty="0" smtClean="0"/>
              <a:t>.</a:t>
            </a:r>
          </a:p>
          <a:p>
            <a:r>
              <a:rPr lang="en-US" b="1" dirty="0" smtClean="0"/>
              <a:t>Ethical Issues: </a:t>
            </a:r>
            <a:r>
              <a:rPr lang="en-US" dirty="0" smtClean="0"/>
              <a:t>Ethics relates to general standards of right and wrong. Information ethics relates specifically to standards of right and wrong in information processing practices. Ethical issues are very important because, if handled poorly, they can damage an organization’s image and destroy its employees’ morale.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19</a:t>
            </a:fld>
            <a:endParaRPr lang="en-US"/>
          </a:p>
        </p:txBody>
      </p:sp>
    </p:spTree>
    <p:extLst>
      <p:ext uri="{BB962C8B-B14F-4D97-AF65-F5344CB8AC3E}">
        <p14:creationId xmlns:p14="http://schemas.microsoft.com/office/powerpoint/2010/main" val="2262992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IT is instrumental in organizational efforts to “go green” in three areas:</a:t>
            </a:r>
          </a:p>
          <a:p>
            <a:pPr marL="228600" indent="-228600">
              <a:buFont typeface="+mj-lt"/>
              <a:buAutoNum type="arabicPeriod"/>
            </a:pPr>
            <a:r>
              <a:rPr lang="en-US" dirty="0" smtClean="0"/>
              <a:t>Facilities design and management</a:t>
            </a:r>
          </a:p>
          <a:p>
            <a:pPr marL="228600" indent="-228600">
              <a:buFont typeface="+mj-lt"/>
              <a:buAutoNum type="arabicPeriod"/>
            </a:pPr>
            <a:r>
              <a:rPr lang="en-US" dirty="0" smtClean="0"/>
              <a:t>Carbon management</a:t>
            </a:r>
          </a:p>
          <a:p>
            <a:pPr marL="228600" indent="-228600">
              <a:buFont typeface="+mj-lt"/>
              <a:buAutoNum type="arabicPeriod"/>
            </a:pPr>
            <a:r>
              <a:rPr lang="en-US" dirty="0" smtClean="0"/>
              <a:t>International and U.S. environmental laws</a:t>
            </a:r>
          </a:p>
          <a:p>
            <a:pPr marL="0" indent="0">
              <a:buFont typeface="+mj-lt"/>
              <a:buNone/>
            </a:pPr>
            <a:endParaRPr lang="en-US" dirty="0" smtClean="0"/>
          </a:p>
          <a:p>
            <a:r>
              <a:rPr lang="en-US" b="1" dirty="0" smtClean="0"/>
              <a:t>Digital Divide: </a:t>
            </a:r>
            <a:r>
              <a:rPr lang="en-US" dirty="0" smtClean="0"/>
              <a:t>refers to the wide gap between those individuals who have access to information and communications technology and those who do not.</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20</a:t>
            </a:fld>
            <a:endParaRPr lang="en-US"/>
          </a:p>
        </p:txBody>
      </p:sp>
    </p:spTree>
    <p:extLst>
      <p:ext uri="{BB962C8B-B14F-4D97-AF65-F5344CB8AC3E}">
        <p14:creationId xmlns:p14="http://schemas.microsoft.com/office/powerpoint/2010/main" val="286873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Strategic Systems: </a:t>
            </a:r>
            <a:r>
              <a:rPr lang="en-US" dirty="0" smtClean="0"/>
              <a:t>provide organizations with advantages that enable them to increase their market share and/or profits, to better negotiate with suppliers, and to prevent competitors from entering their markets.</a:t>
            </a:r>
          </a:p>
          <a:p>
            <a:r>
              <a:rPr lang="en-US" b="1" dirty="0" smtClean="0"/>
              <a:t>Customer Focus: </a:t>
            </a:r>
            <a:r>
              <a:rPr lang="en-US" dirty="0" smtClean="0"/>
              <a:t>Organizational attempts to provide superb customer service can make the difference between attracting and retaining customers versus losing them to competitors. Numerous IT tools and business processes have been designed to keep customers happy.</a:t>
            </a:r>
          </a:p>
          <a:p>
            <a:r>
              <a:rPr lang="en-US" b="1" dirty="0" smtClean="0"/>
              <a:t>Make-to-Order: </a:t>
            </a:r>
            <a:r>
              <a:rPr lang="en-US" dirty="0" smtClean="0"/>
              <a:t>a strategy of producing customized (made to individual specifications) products and services.</a:t>
            </a:r>
          </a:p>
          <a:p>
            <a:r>
              <a:rPr lang="en-US" b="1" dirty="0" smtClean="0"/>
              <a:t>Mass Customization: </a:t>
            </a:r>
            <a:r>
              <a:rPr lang="en-US" dirty="0" smtClean="0"/>
              <a:t>a company produces a large quantity of items, but it customizes them to match the needs and preferences of individual customers. Mass customization is essentially an attempt to perform make-to-order on a large scale (Example: </a:t>
            </a:r>
            <a:r>
              <a:rPr lang="en-US" dirty="0" err="1" smtClean="0"/>
              <a:t>Bodymetrics</a:t>
            </a:r>
            <a:r>
              <a:rPr lang="en-US" dirty="0" smtClean="0"/>
              <a:t> &lt;www.bodymetrics.com&gt;).</a:t>
            </a:r>
          </a:p>
          <a:p>
            <a:r>
              <a:rPr lang="en-US" b="1" dirty="0" smtClean="0"/>
              <a:t>E-Business and E-Commerce: </a:t>
            </a:r>
            <a:r>
              <a:rPr lang="en-US" dirty="0" smtClean="0"/>
              <a:t>Conducting business electronically is an essential strategy for companies that are competing in today’s business environment.</a:t>
            </a:r>
          </a:p>
          <a:p>
            <a:r>
              <a:rPr lang="en-US" b="1" dirty="0" smtClean="0"/>
              <a:t>Electronic commerce (EC or e-commerce): </a:t>
            </a:r>
            <a:r>
              <a:rPr lang="en-US" dirty="0" smtClean="0"/>
              <a:t>describes the process of buying, selling, transferring, or exchanging products, services, or information via computer networks, including the Internet.</a:t>
            </a:r>
          </a:p>
          <a:p>
            <a:r>
              <a:rPr lang="en-US" b="1" dirty="0" smtClean="0"/>
              <a:t>E-business: </a:t>
            </a:r>
            <a:r>
              <a:rPr lang="en-US" dirty="0" smtClean="0"/>
              <a:t>a somewhat broader concept than EC that includes servicing customers, collaborating with business partners, and performing electronic transactions within an organization.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21</a:t>
            </a:fld>
            <a:endParaRPr lang="en-US"/>
          </a:p>
        </p:txBody>
      </p:sp>
    </p:spTree>
    <p:extLst>
      <p:ext uri="{BB962C8B-B14F-4D97-AF65-F5344CB8AC3E}">
        <p14:creationId xmlns:p14="http://schemas.microsoft.com/office/powerpoint/2010/main" val="76214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Threat of Entry of New Competitors: </a:t>
            </a:r>
            <a:r>
              <a:rPr lang="en-US" dirty="0" smtClean="0"/>
              <a:t>The threat that new competitors will enter your market is high when entry is easy and low when there are significant barriers to entry.</a:t>
            </a:r>
          </a:p>
          <a:p>
            <a:r>
              <a:rPr lang="en-US" b="1" dirty="0" smtClean="0"/>
              <a:t>Bargaining Power of Suppliers:</a:t>
            </a:r>
            <a:r>
              <a:rPr lang="en-US" dirty="0" smtClean="0"/>
              <a:t> Supplier power is high when buyers have few choices from whom to buy and low when buyers have many choices.</a:t>
            </a:r>
          </a:p>
          <a:p>
            <a:r>
              <a:rPr lang="en-US" b="1" dirty="0" smtClean="0"/>
              <a:t>Bargaining Power of Customers (Buyers): </a:t>
            </a:r>
            <a:r>
              <a:rPr lang="en-US" dirty="0" smtClean="0"/>
              <a:t>Buyer power is high when buyers have many choices from whom to buy and low when buyers have few choices.</a:t>
            </a:r>
          </a:p>
          <a:p>
            <a:r>
              <a:rPr lang="en-US" b="1" dirty="0" smtClean="0"/>
              <a:t>Threat of Substitute Products or Services: </a:t>
            </a:r>
            <a:r>
              <a:rPr lang="en-US" dirty="0" smtClean="0"/>
              <a:t>If there are many alternatives to an organization’s products or services, then the threat of substitutes is high. If there are few alternatives, then the threat is low.</a:t>
            </a:r>
          </a:p>
          <a:p>
            <a:r>
              <a:rPr lang="en-US" b="1" dirty="0" smtClean="0"/>
              <a:t>Rivalry Among Existing Firms: </a:t>
            </a:r>
            <a:r>
              <a:rPr lang="en-US" dirty="0" smtClean="0"/>
              <a:t>The threat from rivalry is high when there is intense competition among many firms in an industry. The threat is low when the competition is among fewer firms and is not as intense.</a:t>
            </a:r>
          </a:p>
          <a:p>
            <a:r>
              <a:rPr lang="en-US" dirty="0" smtClean="0"/>
              <a:t>---------------------</a:t>
            </a:r>
          </a:p>
          <a:p>
            <a:r>
              <a:rPr lang="en-US" b="1" dirty="0" smtClean="0"/>
              <a:t>Barrier to Entry: </a:t>
            </a:r>
            <a:r>
              <a:rPr lang="en-US" dirty="0" smtClean="0"/>
              <a:t>a product or service feature that customers have learned to expect from organizations in a certain industry. A competing organization must offer this feature in order to survive in the marketplace (e.g., legal requirements such as admission to the bar to practice law).</a:t>
            </a:r>
          </a:p>
          <a:p>
            <a:r>
              <a:rPr lang="en-US" b="1" dirty="0" smtClean="0"/>
              <a:t>Switching Costs: </a:t>
            </a:r>
            <a:r>
              <a:rPr lang="en-US" dirty="0" smtClean="0"/>
              <a:t>the costs, in money and time, imposed by a decision to buy elsewhere (e.g., contracts with smartphone providers).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24</a:t>
            </a:fld>
            <a:endParaRPr lang="en-US"/>
          </a:p>
        </p:txBody>
      </p:sp>
    </p:spTree>
    <p:extLst>
      <p:ext uri="{BB962C8B-B14F-4D97-AF65-F5344CB8AC3E}">
        <p14:creationId xmlns:p14="http://schemas.microsoft.com/office/powerpoint/2010/main" val="1073994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9949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Competitive Advantage: </a:t>
            </a:r>
            <a:r>
              <a:rPr lang="en-US" dirty="0" smtClean="0"/>
              <a:t>any assets that provide an organization with an edge against its competitors in some measure such as cost, quality, or speed. It also helps an organization to control a market and to accrue larger-than-average profits.</a:t>
            </a:r>
          </a:p>
          <a:p>
            <a:r>
              <a:rPr lang="en-US" sz="1200" b="1" i="0" u="none" strike="noStrike" kern="1200" baseline="0" dirty="0" smtClean="0">
                <a:solidFill>
                  <a:schemeClr val="tx1"/>
                </a:solidFill>
                <a:latin typeface="+mn-lt"/>
                <a:ea typeface="+mn-ea"/>
                <a:cs typeface="+mn-cs"/>
              </a:rPr>
              <a:t>Business Environment: </a:t>
            </a:r>
            <a:r>
              <a:rPr lang="en-US" sz="1200" b="0" i="0" u="none" strike="noStrike" kern="1200" baseline="0" dirty="0" smtClean="0">
                <a:solidFill>
                  <a:schemeClr val="tx1"/>
                </a:solidFill>
                <a:latin typeface="+mn-lt"/>
                <a:ea typeface="+mn-ea"/>
                <a:cs typeface="+mn-cs"/>
              </a:rPr>
              <a:t>the combination of social, legal, economic, physical, and political factors in which businesses conduct their operations. Significant changes in any of these factors are likely to create </a:t>
            </a:r>
            <a:r>
              <a:rPr lang="en-US" sz="1200" b="1" i="0" u="none" strike="noStrike" kern="1200" baseline="0" dirty="0" smtClean="0">
                <a:solidFill>
                  <a:schemeClr val="tx1"/>
                </a:solidFill>
                <a:latin typeface="+mn-lt"/>
                <a:ea typeface="+mn-ea"/>
                <a:cs typeface="+mn-cs"/>
              </a:rPr>
              <a:t>Business Pressures </a:t>
            </a:r>
            <a:r>
              <a:rPr lang="en-US" sz="1200" b="0" i="0" u="none" strike="noStrike" kern="1200" baseline="0" dirty="0" smtClean="0">
                <a:solidFill>
                  <a:schemeClr val="tx1"/>
                </a:solidFill>
                <a:latin typeface="+mn-lt"/>
                <a:ea typeface="+mn-ea"/>
                <a:cs typeface="+mn-cs"/>
              </a:rPr>
              <a:t>on organizations.</a:t>
            </a:r>
            <a:endParaRPr lang="en-US" dirty="0" smtClean="0"/>
          </a:p>
          <a:p>
            <a:r>
              <a:rPr lang="en-US" b="1" dirty="0" smtClean="0"/>
              <a:t>Organizations Responses: </a:t>
            </a:r>
            <a:r>
              <a:rPr lang="en-US" dirty="0" smtClean="0"/>
              <a:t>Organizations respond to the various pressures by implementing Information Technology (IT) such as strategic systems, customer focus, make-to-order and mass customization, and e-business.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a:t>
            </a:fld>
            <a:endParaRPr lang="en-US"/>
          </a:p>
        </p:txBody>
      </p:sp>
    </p:spTree>
    <p:extLst>
      <p:ext uri="{BB962C8B-B14F-4D97-AF65-F5344CB8AC3E}">
        <p14:creationId xmlns:p14="http://schemas.microsoft.com/office/powerpoint/2010/main" val="1557448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53889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75956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Value Chain: </a:t>
            </a:r>
            <a:r>
              <a:rPr lang="en-US" dirty="0" smtClean="0"/>
              <a:t>a sequence of activities through which the organization’s inputs, whatever they are, are transformed into more valuable outputs, whatever they are.</a:t>
            </a:r>
          </a:p>
          <a:p>
            <a:r>
              <a:rPr lang="en-US" b="1" dirty="0" smtClean="0"/>
              <a:t>Value System: </a:t>
            </a:r>
            <a:r>
              <a:rPr lang="en-US" dirty="0" smtClean="0"/>
              <a:t>includes the suppliers that provide the inputs necessary to the firm along with their value chains. After the firm creates products, these products pass through the value chains of distributors (which also have their own value chains), all the way to the customers. All parts of these chains are included in the value system.</a:t>
            </a:r>
          </a:p>
          <a:p>
            <a:r>
              <a:rPr lang="en-US" dirty="0" smtClean="0"/>
              <a:t>-------------------</a:t>
            </a:r>
          </a:p>
          <a:p>
            <a:r>
              <a:rPr lang="en-US" b="1" dirty="0" smtClean="0"/>
              <a:t>Two Categories of Organization Activities in the Value Chain:</a:t>
            </a:r>
          </a:p>
          <a:p>
            <a:r>
              <a:rPr lang="en-US" b="1" i="1" dirty="0" smtClean="0"/>
              <a:t>Primary Activities: </a:t>
            </a:r>
            <a:r>
              <a:rPr lang="en-US" dirty="0" smtClean="0"/>
              <a:t>relate to the production and distribution of the firm’s products and services. These activities create value for which customers are willing to pay.</a:t>
            </a:r>
          </a:p>
          <a:p>
            <a:r>
              <a:rPr lang="en-US" b="1" i="1" dirty="0" smtClean="0"/>
              <a:t>Support activities: </a:t>
            </a:r>
            <a:r>
              <a:rPr lang="en-US" dirty="0" smtClean="0"/>
              <a:t>contribute to the firm’s competitive advantage by supporting the primary activities, but do not add value directly to the firm’s products or services.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29</a:t>
            </a:fld>
            <a:endParaRPr lang="en-US"/>
          </a:p>
        </p:txBody>
      </p:sp>
    </p:spTree>
    <p:extLst>
      <p:ext uri="{BB962C8B-B14F-4D97-AF65-F5344CB8AC3E}">
        <p14:creationId xmlns:p14="http://schemas.microsoft.com/office/powerpoint/2010/main" val="3464026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Five Sequenced Primary Activities of Typical Manufacturing Companies:</a:t>
            </a:r>
          </a:p>
          <a:p>
            <a:pPr marL="228600" indent="-228600">
              <a:buFont typeface="+mj-lt"/>
              <a:buAutoNum type="arabicPeriod"/>
            </a:pPr>
            <a:r>
              <a:rPr lang="en-US" dirty="0" smtClean="0"/>
              <a:t>Inbound logistics (inputs)</a:t>
            </a:r>
          </a:p>
          <a:p>
            <a:pPr marL="228600" indent="-228600">
              <a:buFont typeface="+mj-lt"/>
              <a:buAutoNum type="arabicPeriod"/>
            </a:pPr>
            <a:r>
              <a:rPr lang="en-US" dirty="0" smtClean="0"/>
              <a:t>Operations (manufacturing and testing)</a:t>
            </a:r>
          </a:p>
          <a:p>
            <a:pPr marL="228600" indent="-228600">
              <a:buFont typeface="+mj-lt"/>
              <a:buAutoNum type="arabicPeriod"/>
            </a:pPr>
            <a:r>
              <a:rPr lang="en-US" dirty="0" smtClean="0"/>
              <a:t>Outbound logistics (storage and distribution)</a:t>
            </a:r>
          </a:p>
          <a:p>
            <a:pPr marL="228600" indent="-228600">
              <a:buFont typeface="+mj-lt"/>
              <a:buAutoNum type="arabicPeriod"/>
            </a:pPr>
            <a:r>
              <a:rPr lang="en-US" dirty="0" smtClean="0"/>
              <a:t>Marketing and sales</a:t>
            </a:r>
          </a:p>
          <a:p>
            <a:pPr marL="228600" indent="-228600">
              <a:buFont typeface="+mj-lt"/>
              <a:buAutoNum type="arabicPeriod"/>
            </a:pPr>
            <a:r>
              <a:rPr lang="en-US" dirty="0" smtClean="0"/>
              <a:t>Services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30</a:t>
            </a:fld>
            <a:endParaRPr lang="en-US"/>
          </a:p>
        </p:txBody>
      </p:sp>
    </p:spTree>
    <p:extLst>
      <p:ext uri="{BB962C8B-B14F-4D97-AF65-F5344CB8AC3E}">
        <p14:creationId xmlns:p14="http://schemas.microsoft.com/office/powerpoint/2010/main" val="3611041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45E0CCAC-7843-4C21-80FE-93AAFB3DCCC7}" type="slidenum">
              <a:rPr lang="en-US" altLang="en-US" sz="1200" smtClean="0">
                <a:latin typeface="Arial" panose="020B0604020202020204" pitchFamily="34" charset="0"/>
              </a:rPr>
              <a:pPr>
                <a:spcBef>
                  <a:spcPct val="0"/>
                </a:spcBef>
                <a:buFontTx/>
                <a:buNone/>
              </a:pPr>
              <a:t>32</a:t>
            </a:fld>
            <a:endParaRPr lang="en-US" altLang="en-US" sz="1200" smtClean="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mtClean="0"/>
          </a:p>
        </p:txBody>
      </p:sp>
    </p:spTree>
    <p:extLst>
      <p:ext uri="{BB962C8B-B14F-4D97-AF65-F5344CB8AC3E}">
        <p14:creationId xmlns:p14="http://schemas.microsoft.com/office/powerpoint/2010/main" val="754762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Value Chain Support Activities Typically Include:</a:t>
            </a:r>
          </a:p>
          <a:p>
            <a:pPr marL="171450" indent="-171450">
              <a:buFont typeface="Arial" panose="020B0604020202020204" pitchFamily="34" charset="0"/>
              <a:buChar char="•"/>
            </a:pPr>
            <a:r>
              <a:rPr lang="en-US" dirty="0" smtClean="0"/>
              <a:t>The firm’s infrastructure (accounting, finance, management)</a:t>
            </a:r>
          </a:p>
          <a:p>
            <a:pPr marL="171450" indent="-171450">
              <a:buFont typeface="Arial" panose="020B0604020202020204" pitchFamily="34" charset="0"/>
              <a:buChar char="•"/>
            </a:pPr>
            <a:r>
              <a:rPr lang="en-US" dirty="0" smtClean="0"/>
              <a:t>Human resources management</a:t>
            </a:r>
          </a:p>
          <a:p>
            <a:pPr marL="171450" indent="-171450">
              <a:buFont typeface="Arial" panose="020B0604020202020204" pitchFamily="34" charset="0"/>
              <a:buChar char="•"/>
            </a:pPr>
            <a:r>
              <a:rPr lang="en-US" dirty="0" smtClean="0"/>
              <a:t>Product and technology development (R&amp;D)</a:t>
            </a:r>
          </a:p>
          <a:p>
            <a:pPr marL="171450" indent="-171450">
              <a:buFont typeface="Arial" panose="020B0604020202020204" pitchFamily="34" charset="0"/>
              <a:buChar char="•"/>
            </a:pPr>
            <a:r>
              <a:rPr lang="en-US" dirty="0" smtClean="0"/>
              <a:t>Procurement</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33</a:t>
            </a:fld>
            <a:endParaRPr lang="en-US"/>
          </a:p>
        </p:txBody>
      </p:sp>
    </p:spTree>
    <p:extLst>
      <p:ext uri="{BB962C8B-B14F-4D97-AF65-F5344CB8AC3E}">
        <p14:creationId xmlns:p14="http://schemas.microsoft.com/office/powerpoint/2010/main" val="361095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Competitive Advantage Strategies:</a:t>
            </a:r>
          </a:p>
          <a:p>
            <a:pPr marL="228600" indent="-228600">
              <a:buFont typeface="+mj-lt"/>
              <a:buAutoNum type="arabicPeriod"/>
            </a:pPr>
            <a:r>
              <a:rPr lang="en-US" b="1" dirty="0" smtClean="0"/>
              <a:t>Cost leadership strategy: </a:t>
            </a:r>
            <a:r>
              <a:rPr lang="en-US" dirty="0" smtClean="0"/>
              <a:t>Produce products and/or services at the lowest cost in the industry (e.g., Walmart’s automatic inventory replenishment system).</a:t>
            </a:r>
          </a:p>
          <a:p>
            <a:pPr marL="228600" indent="-228600">
              <a:buFont typeface="+mj-lt"/>
              <a:buAutoNum type="arabicPeriod"/>
            </a:pPr>
            <a:r>
              <a:rPr lang="en-US" b="1" dirty="0" smtClean="0"/>
              <a:t>Differentiation Strategy: </a:t>
            </a:r>
            <a:r>
              <a:rPr lang="en-US" dirty="0" smtClean="0"/>
              <a:t>Offering different products, services, or product features than your competitors (e.g., Southwest Airlines has differentiated itself as a low-cost, short-haul, express airline).</a:t>
            </a:r>
          </a:p>
          <a:p>
            <a:pPr marL="228600" indent="-228600">
              <a:buFont typeface="+mj-lt"/>
              <a:buAutoNum type="arabicPeriod"/>
            </a:pPr>
            <a:r>
              <a:rPr lang="en-US" b="1" dirty="0" smtClean="0"/>
              <a:t>Innovation Strategy: </a:t>
            </a:r>
            <a:r>
              <a:rPr lang="en-US" dirty="0" smtClean="0"/>
              <a:t>Introduce new products and services, add new features to existing products and services, or develop new ways to produce them (Classic Example: the first introduction of automated teller machines (ATMs) by Citibank).</a:t>
            </a:r>
          </a:p>
          <a:p>
            <a:pPr marL="228600" indent="-228600">
              <a:buFont typeface="+mj-lt"/>
              <a:buAutoNum type="arabicPeriod"/>
            </a:pPr>
            <a:r>
              <a:rPr lang="en-US" b="1" dirty="0" smtClean="0"/>
              <a:t>Operational Effectiveness Strategy: </a:t>
            </a:r>
            <a:r>
              <a:rPr lang="en-US" dirty="0" smtClean="0"/>
              <a:t>Improve the manner in which a firm executes its internal business processes so that it performs these activities more effectively than its rivals. Such improvements increase quality, productivity, and employee and customer satisfaction while decreasing time to market.</a:t>
            </a:r>
          </a:p>
          <a:p>
            <a:pPr marL="228600" indent="-228600">
              <a:buFont typeface="+mj-lt"/>
              <a:buAutoNum type="arabicPeriod"/>
            </a:pPr>
            <a:r>
              <a:rPr lang="en-US" b="1" dirty="0" smtClean="0"/>
              <a:t>Customer Orientation Strategy: </a:t>
            </a:r>
            <a:r>
              <a:rPr lang="en-US" dirty="0" smtClean="0"/>
              <a:t>Concentrate on making customers happy. Web-based systems are particularly effective in this area because they can create a personalized, one-to-one relationship with each customer.</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34</a:t>
            </a:fld>
            <a:endParaRPr lang="en-US"/>
          </a:p>
        </p:txBody>
      </p:sp>
    </p:spTree>
    <p:extLst>
      <p:ext uri="{BB962C8B-B14F-4D97-AF65-F5344CB8AC3E}">
        <p14:creationId xmlns:p14="http://schemas.microsoft.com/office/powerpoint/2010/main" val="1256490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6001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26911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lgn="r" eaLnBrk="1" hangingPunct="1">
              <a:spcBef>
                <a:spcPct val="0"/>
              </a:spcBef>
              <a:buFontTx/>
              <a:buNone/>
            </a:pPr>
            <a:fld id="{E3C6B32F-5343-4D59-979B-AF03BB67A096}" type="slidenum">
              <a:rPr lang="en-US" altLang="en-US" sz="1200">
                <a:latin typeface="Arial" panose="020B0604020202020204" pitchFamily="34" charset="0"/>
              </a:rPr>
              <a:pPr algn="r" eaLnBrk="1" hangingPunct="1">
                <a:spcBef>
                  <a:spcPct val="0"/>
                </a:spcBef>
                <a:buFontTx/>
                <a:buNone/>
              </a:pPr>
              <a:t>38</a:t>
            </a:fld>
            <a:endParaRPr lang="en-US" altLang="en-US" sz="120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Cost Leadership.</a:t>
            </a:r>
            <a:r>
              <a:rPr lang="en-US" altLang="en-US" smtClean="0">
                <a:latin typeface="Arial" panose="020B0604020202020204" pitchFamily="34" charset="0"/>
              </a:rPr>
              <a:t> Produce products and/or services at the lowest cost in the industry.</a:t>
            </a:r>
          </a:p>
          <a:p>
            <a:pPr eaLnBrk="1" hangingPunct="1"/>
            <a:r>
              <a:rPr lang="en-US" altLang="en-US" b="1" smtClean="0">
                <a:latin typeface="Arial" panose="020B0604020202020204" pitchFamily="34" charset="0"/>
              </a:rPr>
              <a:t>Differentiation.</a:t>
            </a:r>
            <a:r>
              <a:rPr lang="en-US" altLang="en-US" smtClean="0">
                <a:latin typeface="Arial" panose="020B0604020202020204" pitchFamily="34" charset="0"/>
              </a:rPr>
              <a:t> Offer different products, services or product features.</a:t>
            </a:r>
          </a:p>
          <a:p>
            <a:pPr eaLnBrk="1" hangingPunct="1"/>
            <a:r>
              <a:rPr lang="en-US" altLang="en-US" b="1" smtClean="0">
                <a:latin typeface="Arial" panose="020B0604020202020204" pitchFamily="34" charset="0"/>
              </a:rPr>
              <a:t>Innovation.</a:t>
            </a:r>
            <a:r>
              <a:rPr lang="en-US" altLang="en-US" smtClean="0">
                <a:latin typeface="Arial" panose="020B0604020202020204" pitchFamily="34" charset="0"/>
              </a:rPr>
              <a:t> Introduce new products and services, add new features to existing products and services or develop new ways to produce them. </a:t>
            </a:r>
          </a:p>
          <a:p>
            <a:pPr eaLnBrk="1" hangingPunct="1"/>
            <a:r>
              <a:rPr lang="en-US" altLang="en-US" sz="1400" b="1" smtClean="0">
                <a:latin typeface="Arial" panose="020B0604020202020204" pitchFamily="34" charset="0"/>
              </a:rPr>
              <a:t>Operational Effectiveness.</a:t>
            </a:r>
            <a:r>
              <a:rPr lang="en-US" altLang="en-US" sz="1400" smtClean="0">
                <a:latin typeface="Arial" panose="020B0604020202020204" pitchFamily="34" charset="0"/>
              </a:rPr>
              <a:t> Improve the manner in which internal business processes are executed so that a firm performs similar activities better than its rivals.</a:t>
            </a:r>
          </a:p>
          <a:p>
            <a:pPr eaLnBrk="1" hangingPunct="1"/>
            <a:r>
              <a:rPr lang="en-US" altLang="en-US" sz="1400" b="1" smtClean="0">
                <a:latin typeface="Arial" panose="020B0604020202020204" pitchFamily="34" charset="0"/>
              </a:rPr>
              <a:t>Customer-orientation.</a:t>
            </a:r>
            <a:r>
              <a:rPr lang="en-US" altLang="en-US" sz="1400" smtClean="0">
                <a:latin typeface="Arial" panose="020B0604020202020204" pitchFamily="34" charset="0"/>
              </a:rPr>
              <a:t> Concentrate on making customers happy.</a:t>
            </a:r>
            <a:endParaRPr lang="en-US" altLang="en-US" smtClean="0">
              <a:latin typeface="Arial" panose="020B0604020202020204" pitchFamily="34" charset="0"/>
            </a:endParaRPr>
          </a:p>
        </p:txBody>
      </p:sp>
    </p:spTree>
    <p:extLst>
      <p:ext uri="{BB962C8B-B14F-4D97-AF65-F5344CB8AC3E}">
        <p14:creationId xmlns:p14="http://schemas.microsoft.com/office/powerpoint/2010/main" val="361753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Market Pressures: </a:t>
            </a:r>
            <a:r>
              <a:rPr lang="en-US" dirty="0" smtClean="0"/>
              <a:t>business pressures generated by the global economy, intense competition, the changing nature of the workforce, and powerful customers.</a:t>
            </a:r>
          </a:p>
          <a:p>
            <a:r>
              <a:rPr lang="en-US" b="1" dirty="0" smtClean="0"/>
              <a:t>Technology Pressures: </a:t>
            </a:r>
            <a:r>
              <a:rPr lang="en-US" dirty="0" smtClean="0"/>
              <a:t>business pressures caused by technological innovation and information overload.</a:t>
            </a:r>
          </a:p>
          <a:p>
            <a:r>
              <a:rPr lang="en-US" b="1" dirty="0" smtClean="0"/>
              <a:t>Societal/Political/Legal Pressures: </a:t>
            </a:r>
            <a:r>
              <a:rPr lang="en-US" dirty="0" smtClean="0"/>
              <a:t>business pressures related to social responsibility, government regulation/deregulation, spending for social programs, spending to protect against terrorism, and ethics.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5</a:t>
            </a:fld>
            <a:endParaRPr lang="en-US"/>
          </a:p>
        </p:txBody>
      </p:sp>
    </p:spTree>
    <p:extLst>
      <p:ext uri="{BB962C8B-B14F-4D97-AF65-F5344CB8AC3E}">
        <p14:creationId xmlns:p14="http://schemas.microsoft.com/office/powerpoint/2010/main" val="2496877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Business–Information Technology Alignment: </a:t>
            </a:r>
            <a:r>
              <a:rPr lang="en-US" dirty="0" smtClean="0"/>
              <a:t>IT function directly supports the business objectives of the organization through the tight integration of the IT function with the organization’s strategy, mission, and goals.</a:t>
            </a:r>
          </a:p>
          <a:p>
            <a:endParaRPr lang="en-US" dirty="0" smtClean="0"/>
          </a:p>
        </p:txBody>
      </p:sp>
      <p:sp>
        <p:nvSpPr>
          <p:cNvPr id="4" name="Slide Number Placeholder 3"/>
          <p:cNvSpPr>
            <a:spLocks noGrp="1"/>
          </p:cNvSpPr>
          <p:nvPr>
            <p:ph type="sldNum" sz="quarter" idx="10"/>
          </p:nvPr>
        </p:nvSpPr>
        <p:spPr/>
        <p:txBody>
          <a:bodyPr/>
          <a:lstStyle/>
          <a:p>
            <a:fld id="{2CF41C25-7A1F-47FB-B705-003A328B9163}" type="slidenum">
              <a:rPr lang="en-US" smtClean="0"/>
              <a:t>45</a:t>
            </a:fld>
            <a:endParaRPr lang="en-US"/>
          </a:p>
        </p:txBody>
      </p:sp>
    </p:spTree>
    <p:extLst>
      <p:ext uri="{BB962C8B-B14F-4D97-AF65-F5344CB8AC3E}">
        <p14:creationId xmlns:p14="http://schemas.microsoft.com/office/powerpoint/2010/main" val="1723188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Six Characteristics of Excellent Business-IT Alignment:</a:t>
            </a:r>
          </a:p>
          <a:p>
            <a:pPr marL="228600" indent="-228600">
              <a:buFont typeface="+mj-lt"/>
              <a:buAutoNum type="arabicPeriod"/>
            </a:pPr>
            <a:r>
              <a:rPr lang="en-US" dirty="0" smtClean="0"/>
              <a:t>Organizations view IT as an engine of innovation that continually transforms the business, often creating new revenue streams.</a:t>
            </a:r>
          </a:p>
          <a:p>
            <a:pPr marL="228600" indent="-228600">
              <a:buFont typeface="+mj-lt"/>
              <a:buAutoNum type="arabicPeriod"/>
            </a:pPr>
            <a:r>
              <a:rPr lang="en-US" dirty="0" smtClean="0"/>
              <a:t>Organizations view their internal and external customers and their customer service function as supremely important.</a:t>
            </a:r>
          </a:p>
          <a:p>
            <a:pPr marL="228600" indent="-228600">
              <a:buFont typeface="+mj-lt"/>
              <a:buAutoNum type="arabicPeriod"/>
            </a:pPr>
            <a:r>
              <a:rPr lang="en-US" dirty="0" smtClean="0"/>
              <a:t>Organizations rotate business and IT professionals across departments and job functions.</a:t>
            </a:r>
          </a:p>
          <a:p>
            <a:pPr marL="228600" indent="-228600">
              <a:buFont typeface="+mj-lt"/>
              <a:buAutoNum type="arabicPeriod"/>
            </a:pPr>
            <a:r>
              <a:rPr lang="en-US" dirty="0" smtClean="0"/>
              <a:t>Organizations provide overarching goals that are completely clear to each IT and business employee.</a:t>
            </a:r>
          </a:p>
          <a:p>
            <a:pPr marL="228600" indent="-228600">
              <a:buFont typeface="+mj-lt"/>
              <a:buAutoNum type="arabicPeriod"/>
            </a:pPr>
            <a:r>
              <a:rPr lang="en-US" dirty="0" smtClean="0"/>
              <a:t>Organizations ensure that IT employees understand how the company makes (or loses) money.</a:t>
            </a:r>
          </a:p>
          <a:p>
            <a:pPr marL="228600" indent="-228600">
              <a:buFont typeface="+mj-lt"/>
              <a:buAutoNum type="arabicPeriod"/>
            </a:pPr>
            <a:r>
              <a:rPr lang="en-US" dirty="0" smtClean="0"/>
              <a:t>Organizations create a vibrant and inclusive company culture.</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46</a:t>
            </a:fld>
            <a:endParaRPr lang="en-US"/>
          </a:p>
        </p:txBody>
      </p:sp>
    </p:spTree>
    <p:extLst>
      <p:ext uri="{BB962C8B-B14F-4D97-AF65-F5344CB8AC3E}">
        <p14:creationId xmlns:p14="http://schemas.microsoft.com/office/powerpoint/2010/main" val="4273962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Six Characteristics of Excellent Business-IT Alignment:</a:t>
            </a:r>
          </a:p>
          <a:p>
            <a:pPr marL="228600" indent="-228600">
              <a:buFont typeface="+mj-lt"/>
              <a:buAutoNum type="arabicPeriod"/>
            </a:pPr>
            <a:r>
              <a:rPr lang="en-US" dirty="0" smtClean="0"/>
              <a:t>Organizations view IT as an engine of innovation that continually transforms the business, often creating new revenue streams.</a:t>
            </a:r>
          </a:p>
          <a:p>
            <a:pPr marL="228600" indent="-228600">
              <a:buFont typeface="+mj-lt"/>
              <a:buAutoNum type="arabicPeriod"/>
            </a:pPr>
            <a:r>
              <a:rPr lang="en-US" dirty="0" smtClean="0"/>
              <a:t>Organizations view their internal and external customers and their customer service function as supremely important.</a:t>
            </a:r>
          </a:p>
          <a:p>
            <a:pPr marL="228600" indent="-228600">
              <a:buFont typeface="+mj-lt"/>
              <a:buAutoNum type="arabicPeriod"/>
            </a:pPr>
            <a:r>
              <a:rPr lang="en-US" dirty="0" smtClean="0"/>
              <a:t>Organizations rotate business and IT professionals across departments and job functions.</a:t>
            </a:r>
          </a:p>
          <a:p>
            <a:pPr marL="228600" indent="-228600">
              <a:buFont typeface="+mj-lt"/>
              <a:buAutoNum type="arabicPeriod"/>
            </a:pPr>
            <a:r>
              <a:rPr lang="en-US" dirty="0" smtClean="0"/>
              <a:t>Organizations provide overarching goals that are completely clear to each IT and business employee.</a:t>
            </a:r>
          </a:p>
          <a:p>
            <a:pPr marL="228600" indent="-228600">
              <a:buFont typeface="+mj-lt"/>
              <a:buAutoNum type="arabicPeriod"/>
            </a:pPr>
            <a:r>
              <a:rPr lang="en-US" dirty="0" smtClean="0"/>
              <a:t>Organizations ensure that IT employees understand how the company makes (or loses) money.</a:t>
            </a:r>
          </a:p>
          <a:p>
            <a:pPr marL="228600" indent="-228600">
              <a:buFont typeface="+mj-lt"/>
              <a:buAutoNum type="arabicPeriod"/>
            </a:pPr>
            <a:r>
              <a:rPr lang="en-US" dirty="0" smtClean="0"/>
              <a:t>Organizations create a vibrant and inclusive company culture.</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47</a:t>
            </a:fld>
            <a:endParaRPr lang="en-US"/>
          </a:p>
        </p:txBody>
      </p:sp>
    </p:spTree>
    <p:extLst>
      <p:ext uri="{BB962C8B-B14F-4D97-AF65-F5344CB8AC3E}">
        <p14:creationId xmlns:p14="http://schemas.microsoft.com/office/powerpoint/2010/main" val="3348371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Six Characteristics of Excellent Business-IT Alignment:</a:t>
            </a:r>
          </a:p>
          <a:p>
            <a:pPr marL="228600" indent="-228600">
              <a:buFont typeface="+mj-lt"/>
              <a:buAutoNum type="arabicPeriod"/>
            </a:pPr>
            <a:r>
              <a:rPr lang="en-US" dirty="0" smtClean="0"/>
              <a:t>Organizations view IT as an engine of innovation that continually transforms the business, often creating new revenue streams.</a:t>
            </a:r>
          </a:p>
          <a:p>
            <a:pPr marL="228600" indent="-228600">
              <a:buFont typeface="+mj-lt"/>
              <a:buAutoNum type="arabicPeriod"/>
            </a:pPr>
            <a:r>
              <a:rPr lang="en-US" dirty="0" smtClean="0"/>
              <a:t>Organizations view their internal and external customers and their customer service function as supremely important.</a:t>
            </a:r>
          </a:p>
          <a:p>
            <a:pPr marL="228600" indent="-228600">
              <a:buFont typeface="+mj-lt"/>
              <a:buAutoNum type="arabicPeriod"/>
            </a:pPr>
            <a:r>
              <a:rPr lang="en-US" dirty="0" smtClean="0"/>
              <a:t>Organizations rotate business and IT professionals across departments and job functions.</a:t>
            </a:r>
          </a:p>
          <a:p>
            <a:pPr marL="228600" indent="-228600">
              <a:buFont typeface="+mj-lt"/>
              <a:buAutoNum type="arabicPeriod"/>
            </a:pPr>
            <a:r>
              <a:rPr lang="en-US" dirty="0" smtClean="0"/>
              <a:t>Organizations provide overarching goals that are completely clear to each IT and business employee.</a:t>
            </a:r>
          </a:p>
          <a:p>
            <a:pPr marL="228600" indent="-228600">
              <a:buFont typeface="+mj-lt"/>
              <a:buAutoNum type="arabicPeriod"/>
            </a:pPr>
            <a:r>
              <a:rPr lang="en-US" dirty="0" smtClean="0"/>
              <a:t>Organizations ensure that IT employees understand how the company makes (or loses) money.</a:t>
            </a:r>
          </a:p>
          <a:p>
            <a:pPr marL="228600" indent="-228600">
              <a:buFont typeface="+mj-lt"/>
              <a:buAutoNum type="arabicPeriod"/>
            </a:pPr>
            <a:r>
              <a:rPr lang="en-US" dirty="0" smtClean="0"/>
              <a:t>Organizations create a vibrant and inclusive company culture.</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48</a:t>
            </a:fld>
            <a:endParaRPr lang="en-US"/>
          </a:p>
        </p:txBody>
      </p:sp>
    </p:spTree>
    <p:extLst>
      <p:ext uri="{BB962C8B-B14F-4D97-AF65-F5344CB8AC3E}">
        <p14:creationId xmlns:p14="http://schemas.microsoft.com/office/powerpoint/2010/main" val="2549102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Immediate; Short-run; Long-run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49</a:t>
            </a:fld>
            <a:endParaRPr lang="en-US"/>
          </a:p>
        </p:txBody>
      </p:sp>
    </p:spTree>
    <p:extLst>
      <p:ext uri="{BB962C8B-B14F-4D97-AF65-F5344CB8AC3E}">
        <p14:creationId xmlns:p14="http://schemas.microsoft.com/office/powerpoint/2010/main" val="299683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Globalization: </a:t>
            </a:r>
            <a:r>
              <a:rPr lang="en-US" dirty="0" smtClean="0"/>
              <a:t>the integration and interdependence of economic, social, cultural, and ecological facets of life, made possible by rapid advances in information technology.</a:t>
            </a:r>
          </a:p>
          <a:p>
            <a:r>
              <a:rPr lang="en-US" b="1" dirty="0" smtClean="0"/>
              <a:t>Changing Nature of the Workforce: </a:t>
            </a:r>
            <a:r>
              <a:rPr lang="en-US" dirty="0" smtClean="0"/>
              <a:t>The workforce, particularly in developed countries, is becoming more diversified. Increasing numbers of women, single parents, minorities, and persons with disabilities are now employed in all types of positions.</a:t>
            </a:r>
          </a:p>
          <a:p>
            <a:r>
              <a:rPr lang="en-US" b="1" dirty="0" smtClean="0"/>
              <a:t>Powerful Customers: </a:t>
            </a:r>
            <a:r>
              <a:rPr lang="en-US" dirty="0" smtClean="0"/>
              <a:t>consumer sophistication and expectations increase as customers become more knowledgeable about the products and services they acquire. Customers can use the Internet to find detailed information about products and services, to compare prices, and to purchase items at electronic auctions.</a:t>
            </a:r>
          </a:p>
        </p:txBody>
      </p:sp>
      <p:sp>
        <p:nvSpPr>
          <p:cNvPr id="4" name="Slide Number Placeholder 3"/>
          <p:cNvSpPr>
            <a:spLocks noGrp="1"/>
          </p:cNvSpPr>
          <p:nvPr>
            <p:ph type="sldNum" sz="quarter" idx="10"/>
          </p:nvPr>
        </p:nvSpPr>
        <p:spPr/>
        <p:txBody>
          <a:bodyPr/>
          <a:lstStyle/>
          <a:p>
            <a:fld id="{2CF41C25-7A1F-47FB-B705-003A328B9163}" type="slidenum">
              <a:rPr lang="en-US" smtClean="0"/>
              <a:t>7</a:t>
            </a:fld>
            <a:endParaRPr lang="en-US"/>
          </a:p>
        </p:txBody>
      </p:sp>
    </p:spTree>
    <p:extLst>
      <p:ext uri="{BB962C8B-B14F-4D97-AF65-F5344CB8AC3E}">
        <p14:creationId xmlns:p14="http://schemas.microsoft.com/office/powerpoint/2010/main" val="260783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Thomas Friedman --&gt; Three eras of globalization:</a:t>
            </a:r>
          </a:p>
          <a:p>
            <a:r>
              <a:rPr lang="en-US" b="1" dirty="0" smtClean="0"/>
              <a:t>Globalization 1.0:</a:t>
            </a:r>
          </a:p>
          <a:p>
            <a:r>
              <a:rPr lang="en-US" dirty="0" smtClean="0"/>
              <a:t>Timeframe: 1492 to 1800</a:t>
            </a:r>
          </a:p>
          <a:p>
            <a:r>
              <a:rPr lang="en-US" dirty="0" smtClean="0"/>
              <a:t>Distinct Focus: Countries</a:t>
            </a:r>
          </a:p>
          <a:p>
            <a:r>
              <a:rPr lang="en-US" dirty="0" smtClean="0"/>
              <a:t>Driver:  Brute Force, Braun</a:t>
            </a:r>
          </a:p>
          <a:p>
            <a:r>
              <a:rPr lang="en-US" b="1" dirty="0" smtClean="0"/>
              <a:t>Globalization 2.0:</a:t>
            </a:r>
          </a:p>
          <a:p>
            <a:r>
              <a:rPr lang="en-US" dirty="0" smtClean="0"/>
              <a:t>Timeframe: 1800 to 2000</a:t>
            </a:r>
          </a:p>
          <a:p>
            <a:r>
              <a:rPr lang="en-US" dirty="0" smtClean="0"/>
              <a:t>Distinct Focus: International Companies</a:t>
            </a:r>
          </a:p>
          <a:p>
            <a:r>
              <a:rPr lang="en-US" dirty="0" smtClean="0"/>
              <a:t>Driver:</a:t>
            </a:r>
          </a:p>
          <a:p>
            <a:r>
              <a:rPr lang="en-US" dirty="0" smtClean="0"/>
              <a:t>-- first half of this period --&gt; Falling Transportation Costs (Steam Engine/Railroads)</a:t>
            </a:r>
          </a:p>
          <a:p>
            <a:r>
              <a:rPr lang="en-US" dirty="0" smtClean="0"/>
              <a:t>-- second half of this period --&gt; Falling Telecommunication Costs (Telegraph, Telephone, Computer, Satellite, Fiber Optics, Internet)</a:t>
            </a:r>
          </a:p>
          <a:p>
            <a:r>
              <a:rPr lang="en-US" b="1" dirty="0" smtClean="0"/>
              <a:t>Globalization 3.0:</a:t>
            </a:r>
          </a:p>
          <a:p>
            <a:r>
              <a:rPr lang="en-US" dirty="0" smtClean="0"/>
              <a:t>Timeframe: 2000 to Present</a:t>
            </a:r>
          </a:p>
          <a:p>
            <a:r>
              <a:rPr lang="en-US" dirty="0" smtClean="0"/>
              <a:t>Distinct Focus: Groups and Individuals</a:t>
            </a:r>
          </a:p>
          <a:p>
            <a:r>
              <a:rPr lang="en-US" dirty="0" smtClean="0"/>
              <a:t>Driver:  Convergence of 10 forces (or Flatteners)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8</a:t>
            </a:fld>
            <a:endParaRPr lang="en-US"/>
          </a:p>
        </p:txBody>
      </p:sp>
    </p:spTree>
    <p:extLst>
      <p:ext uri="{BB962C8B-B14F-4D97-AF65-F5344CB8AC3E}">
        <p14:creationId xmlns:p14="http://schemas.microsoft.com/office/powerpoint/2010/main" val="245233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Fall of the Berlin Wall on November 9, 1989: </a:t>
            </a:r>
          </a:p>
          <a:p>
            <a:pPr marL="228600" indent="-228600">
              <a:buFont typeface="Arial" panose="020B0604020202020204" pitchFamily="34" charset="0"/>
              <a:buChar char="•"/>
            </a:pPr>
            <a:r>
              <a:rPr lang="en-US" dirty="0" smtClean="0"/>
              <a:t>Shifted the world toward free-market economies and away from centrally planned economies.</a:t>
            </a:r>
          </a:p>
          <a:p>
            <a:pPr marL="228600" indent="-228600">
              <a:buFont typeface="Arial" panose="020B0604020202020204" pitchFamily="34" charset="0"/>
              <a:buChar char="•"/>
            </a:pPr>
            <a:r>
              <a:rPr lang="en-US" dirty="0" smtClean="0"/>
              <a:t>Led to the emergence of the European Union and early thinking about the world as a single, global market.</a:t>
            </a:r>
          </a:p>
          <a:p>
            <a:pPr marL="0" indent="0">
              <a:buFont typeface="Arial" panose="020B0604020202020204" pitchFamily="34" charset="0"/>
              <a:buNone/>
            </a:pPr>
            <a:r>
              <a:rPr lang="en-US" b="1" dirty="0" smtClean="0"/>
              <a:t>Netscape goes public on August 9, 1995:</a:t>
            </a:r>
          </a:p>
          <a:p>
            <a:pPr marL="228600" indent="-228600">
              <a:buFont typeface="Arial" panose="020B0604020202020204" pitchFamily="34" charset="0"/>
              <a:buChar char="•"/>
            </a:pPr>
            <a:r>
              <a:rPr lang="en-US" dirty="0" smtClean="0"/>
              <a:t>Popularized the Internet and the World Wide Web.</a:t>
            </a:r>
          </a:p>
          <a:p>
            <a:pPr marL="0" indent="0">
              <a:buFont typeface="Arial" panose="020B0604020202020204" pitchFamily="34" charset="0"/>
              <a:buNone/>
            </a:pPr>
            <a:r>
              <a:rPr lang="en-US" b="1" dirty="0" smtClean="0"/>
              <a:t>Development of workflow software:</a:t>
            </a:r>
          </a:p>
          <a:p>
            <a:pPr marL="228600" indent="-228600">
              <a:buFont typeface="Arial" panose="020B0604020202020204" pitchFamily="34" charset="0"/>
              <a:buChar char="•"/>
            </a:pPr>
            <a:r>
              <a:rPr lang="en-US" dirty="0" smtClean="0"/>
              <a:t>Enabled computer applications to work with one another without human intervention.</a:t>
            </a:r>
          </a:p>
          <a:p>
            <a:pPr marL="228600" indent="-228600">
              <a:buFont typeface="Arial" panose="020B0604020202020204" pitchFamily="34" charset="0"/>
              <a:buChar char="•"/>
            </a:pPr>
            <a:r>
              <a:rPr lang="en-US" dirty="0" smtClean="0"/>
              <a:t>Enabled faster, closer collaboration and coordination among employees, regardless of their location.</a:t>
            </a:r>
          </a:p>
          <a:p>
            <a:pPr marL="0" indent="0">
              <a:buFont typeface="Arial" panose="020B0604020202020204" pitchFamily="34" charset="0"/>
              <a:buNone/>
            </a:pPr>
            <a:r>
              <a:rPr lang="en-US" b="1" dirty="0" smtClean="0"/>
              <a:t>Uploading:</a:t>
            </a:r>
          </a:p>
          <a:p>
            <a:pPr marL="228600" indent="-228600">
              <a:buFont typeface="Arial" panose="020B0604020202020204" pitchFamily="34" charset="0"/>
              <a:buChar char="•"/>
            </a:pPr>
            <a:r>
              <a:rPr lang="en-US" dirty="0" smtClean="0"/>
              <a:t>Empowered all Internet users to create content and put it on the Web.</a:t>
            </a:r>
          </a:p>
          <a:p>
            <a:pPr marL="228600" indent="-228600">
              <a:buFont typeface="Arial" panose="020B0604020202020204" pitchFamily="34" charset="0"/>
              <a:buChar char="•"/>
            </a:pPr>
            <a:r>
              <a:rPr lang="en-US" dirty="0" smtClean="0"/>
              <a:t>Led the transition from a passive approach to content to an active, participatory, collaborative approach.</a:t>
            </a:r>
          </a:p>
          <a:p>
            <a:pPr marL="0" indent="0">
              <a:buFont typeface="Arial" panose="020B0604020202020204" pitchFamily="34" charset="0"/>
              <a:buNone/>
            </a:pPr>
            <a:r>
              <a:rPr lang="en-US" b="1" dirty="0" smtClean="0"/>
              <a:t>Outsourcing:</a:t>
            </a:r>
          </a:p>
          <a:p>
            <a:pPr marL="228600" indent="-228600">
              <a:buFont typeface="Arial" panose="020B0604020202020204" pitchFamily="34" charset="0"/>
              <a:buChar char="•"/>
            </a:pPr>
            <a:r>
              <a:rPr lang="en-US" dirty="0" smtClean="0"/>
              <a:t>Contracting with an outside company to perform a </a:t>
            </a:r>
            <a:r>
              <a:rPr lang="en-US" dirty="0" err="1" smtClean="0"/>
              <a:t>specifi</a:t>
            </a:r>
            <a:r>
              <a:rPr lang="en-US" dirty="0" smtClean="0"/>
              <a:t> c function that your company was doing itself and then integrating their work back into your operation; for example, moving customer call centers to India.</a:t>
            </a:r>
          </a:p>
          <a:p>
            <a:pPr marL="0" indent="0">
              <a:buFont typeface="Arial" panose="020B0604020202020204" pitchFamily="34" charset="0"/>
              <a:buNone/>
            </a:pPr>
            <a:r>
              <a:rPr lang="en-US" b="1" dirty="0" smtClean="0"/>
              <a:t>Offshoring:</a:t>
            </a:r>
          </a:p>
          <a:p>
            <a:pPr marL="228600" indent="-228600">
              <a:buFont typeface="Arial" panose="020B0604020202020204" pitchFamily="34" charset="0"/>
              <a:buChar char="•"/>
            </a:pPr>
            <a:r>
              <a:rPr lang="en-US" dirty="0" smtClean="0"/>
              <a:t>Relocating an entire operation, or certain tasks, to another country; for example, moving an entire manufacturing operation to China.</a:t>
            </a:r>
          </a:p>
          <a:p>
            <a:pPr marL="0" indent="0">
              <a:buFont typeface="Arial" panose="020B0604020202020204" pitchFamily="34" charset="0"/>
              <a:buNone/>
            </a:pPr>
            <a:r>
              <a:rPr lang="en-US" b="1" dirty="0" smtClean="0"/>
              <a:t>Supply chaining:</a:t>
            </a:r>
          </a:p>
          <a:p>
            <a:pPr marL="228600" indent="-228600">
              <a:buFont typeface="Arial" panose="020B0604020202020204" pitchFamily="34" charset="0"/>
              <a:buChar char="•"/>
            </a:pPr>
            <a:r>
              <a:rPr lang="en-US" dirty="0" smtClean="0"/>
              <a:t>Technological revolution led to the creation of networks composed of companies, their suppliers, and their customers, all of which could collaborate and share information for increased efficiency.</a:t>
            </a:r>
          </a:p>
          <a:p>
            <a:pPr marL="0" indent="0">
              <a:buFont typeface="Arial" panose="020B0604020202020204" pitchFamily="34" charset="0"/>
              <a:buNone/>
            </a:pPr>
            <a:r>
              <a:rPr lang="en-US" b="1" dirty="0" smtClean="0"/>
              <a:t>Insourcing:</a:t>
            </a:r>
          </a:p>
          <a:p>
            <a:pPr marL="228600" indent="-228600">
              <a:buFont typeface="Arial" panose="020B0604020202020204" pitchFamily="34" charset="0"/>
              <a:buChar char="•"/>
            </a:pPr>
            <a:r>
              <a:rPr lang="en-US" dirty="0" smtClean="0"/>
              <a:t>Delegating operations or jobs within a business to another company that specializes in those operations; for example, Dell hires FedEx to “take over” Dell’s logistics process.</a:t>
            </a:r>
          </a:p>
          <a:p>
            <a:pPr marL="0" indent="0">
              <a:buFont typeface="Arial" panose="020B0604020202020204" pitchFamily="34" charset="0"/>
              <a:buNone/>
            </a:pPr>
            <a:r>
              <a:rPr lang="en-US" b="1" dirty="0" smtClean="0"/>
              <a:t>Informing:</a:t>
            </a:r>
          </a:p>
          <a:p>
            <a:pPr marL="228600" indent="-228600">
              <a:buFont typeface="Arial" panose="020B0604020202020204" pitchFamily="34" charset="0"/>
              <a:buChar char="•"/>
            </a:pPr>
            <a:r>
              <a:rPr lang="en-US" dirty="0" smtClean="0"/>
              <a:t>The ability to search for information, best illustrated by search engines.</a:t>
            </a:r>
          </a:p>
          <a:p>
            <a:pPr marL="0" indent="0">
              <a:buFont typeface="Arial" panose="020B0604020202020204" pitchFamily="34" charset="0"/>
              <a:buNone/>
            </a:pPr>
            <a:r>
              <a:rPr lang="en-US" b="1" dirty="0" smtClean="0"/>
              <a:t>The Steroids (computing, instant messaging and fi le sharing, wireless technologies, Voice over Internet Protocol, videoconferencing, and computer graphics):</a:t>
            </a:r>
          </a:p>
          <a:p>
            <a:pPr marL="228600" indent="-228600">
              <a:buFont typeface="Arial" panose="020B0604020202020204" pitchFamily="34" charset="0"/>
              <a:buChar char="•"/>
            </a:pPr>
            <a:r>
              <a:rPr lang="en-US" dirty="0" smtClean="0"/>
              <a:t>Technologies that amplify the other flatteners.</a:t>
            </a:r>
          </a:p>
          <a:p>
            <a:pPr marL="228600" indent="-228600">
              <a:buFont typeface="Arial" panose="020B0604020202020204" pitchFamily="34" charset="0"/>
              <a:buChar char="•"/>
            </a:pPr>
            <a:r>
              <a:rPr lang="en-US" dirty="0" smtClean="0"/>
              <a:t>Enable all forms of computing and collaboration to be digital, mobile, and personal.</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9</a:t>
            </a:fld>
            <a:endParaRPr lang="en-US"/>
          </a:p>
        </p:txBody>
      </p:sp>
    </p:spTree>
    <p:extLst>
      <p:ext uri="{BB962C8B-B14F-4D97-AF65-F5344CB8AC3E}">
        <p14:creationId xmlns:p14="http://schemas.microsoft.com/office/powerpoint/2010/main" val="117122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00401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67407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Clicking on the Blogger, Wikipedia, or YouTube logos on this slide will take you to </a:t>
            </a:r>
          </a:p>
          <a:p>
            <a:r>
              <a:rPr lang="en-US" altLang="en-US" smtClean="0">
                <a:latin typeface="Arial" panose="020B0604020202020204" pitchFamily="34" charset="0"/>
              </a:rPr>
              <a:t>their respective home pages. </a:t>
            </a:r>
          </a:p>
        </p:txBody>
      </p:sp>
      <p:sp>
        <p:nvSpPr>
          <p:cNvPr id="21508" name="Slide Number Placeholder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lgn="r" eaLnBrk="1" hangingPunct="1">
              <a:spcBef>
                <a:spcPct val="0"/>
              </a:spcBef>
              <a:buFontTx/>
              <a:buNone/>
            </a:pPr>
            <a:fld id="{7511A8DA-85F5-419C-8A28-5783190B0FAD}" type="slidenum">
              <a:rPr lang="en-US" altLang="en-US" sz="1200">
                <a:latin typeface="Arial" panose="020B0604020202020204" pitchFamily="34" charset="0"/>
              </a:rPr>
              <a:pPr algn="r" eaLnBrk="1" hangingPunct="1">
                <a:spcBef>
                  <a:spcPct val="0"/>
                </a:spcBef>
                <a:buFontTx/>
                <a:buNone/>
              </a:pPr>
              <a:t>12</a:t>
            </a:fld>
            <a:endParaRPr lang="en-US" altLang="en-US" sz="1200">
              <a:latin typeface="Arial" panose="020B0604020202020204" pitchFamily="34" charset="0"/>
            </a:endParaRPr>
          </a:p>
        </p:txBody>
      </p:sp>
    </p:spTree>
    <p:extLst>
      <p:ext uri="{BB962C8B-B14F-4D97-AF65-F5344CB8AC3E}">
        <p14:creationId xmlns:p14="http://schemas.microsoft.com/office/powerpoint/2010/main" val="2541784859"/>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149350"/>
            <a:ext cx="9144000" cy="517525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066800"/>
          </a:xfrm>
        </p:spPr>
        <p:txBody>
          <a:bodyPr anchor="b" anchorCtr="0">
            <a:normAutofit/>
          </a:bodyPr>
          <a:lstStyle>
            <a:lvl1pPr marL="0" indent="0" algn="l">
              <a:spcBef>
                <a:spcPts val="600"/>
              </a:spcBef>
              <a:spcAft>
                <a:spcPts val="600"/>
              </a:spcAft>
              <a:buNone/>
              <a:defRPr sz="37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95400"/>
            <a:ext cx="8229600" cy="4724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15480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7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04800" y="1371600"/>
            <a:ext cx="8305800" cy="52578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239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1524000"/>
            <a:ext cx="7772400" cy="4606925"/>
          </a:xfrm>
        </p:spPr>
        <p:txBody>
          <a:bodyPr/>
          <a:lstStyle/>
          <a:p>
            <a:pPr lvl="0"/>
            <a:endParaRPr lang="en-US" noProof="0" smtClean="0"/>
          </a:p>
        </p:txBody>
      </p:sp>
      <p:sp>
        <p:nvSpPr>
          <p:cNvPr id="4" name="Rectangle 9"/>
          <p:cNvSpPr>
            <a:spLocks noGrp="1" noChangeArrowheads="1"/>
          </p:cNvSpPr>
          <p:nvPr>
            <p:ph type="dt" sz="half" idx="10"/>
          </p:nvPr>
        </p:nvSpPr>
        <p:spPr>
          <a:xfrm>
            <a:off x="914400" y="6251575"/>
            <a:ext cx="1981200" cy="457200"/>
          </a:xfrm>
          <a:prstGeom prst="rect">
            <a:avLst/>
          </a:prstGeom>
        </p:spPr>
        <p:txBody>
          <a:bodyPr/>
          <a:lstStyle>
            <a:lvl1pPr eaLnBrk="1" hangingPunct="1">
              <a:defRPr/>
            </a:lvl1pPr>
          </a:lstStyle>
          <a:p>
            <a:pPr>
              <a:defRPr/>
            </a:pPr>
            <a:fld id="{16A20C45-22EC-45CC-B1C1-1409A00D4C9C}" type="datetime1">
              <a:rPr lang="en-US"/>
              <a:pPr>
                <a:defRPr/>
              </a:pPr>
              <a:t>1/20/2018</a:t>
            </a:fld>
            <a:endParaRPr lang="en-US"/>
          </a:p>
        </p:txBody>
      </p:sp>
      <p:sp>
        <p:nvSpPr>
          <p:cNvPr id="5" name="Rectangle 10"/>
          <p:cNvSpPr>
            <a:spLocks noGrp="1" noChangeArrowheads="1"/>
          </p:cNvSpPr>
          <p:nvPr>
            <p:ph type="ftr" sz="quarter" idx="11"/>
          </p:nvPr>
        </p:nvSpPr>
        <p:spPr>
          <a:xfrm>
            <a:off x="2743200" y="6400800"/>
            <a:ext cx="5181600" cy="457200"/>
          </a:xfrm>
          <a:prstGeom prst="rect">
            <a:avLst/>
          </a:prstGeom>
        </p:spPr>
        <p:txBody>
          <a:bodyPr/>
          <a:lstStyle>
            <a:lvl1pPr eaLnBrk="1" hangingPunct="1">
              <a:defRPr/>
            </a:lvl1pPr>
          </a:lstStyle>
          <a:p>
            <a:pPr>
              <a:defRPr/>
            </a:pPr>
            <a:r>
              <a:rPr lang="en-US"/>
              <a:t>Rainer &amp; Turban, 2/e, Wiley. Edited &amp; revised by Zhang</a:t>
            </a:r>
          </a:p>
        </p:txBody>
      </p:sp>
      <p:sp>
        <p:nvSpPr>
          <p:cNvPr id="6" name="Rectangle 11"/>
          <p:cNvSpPr>
            <a:spLocks noGrp="1" noChangeArrowheads="1"/>
          </p:cNvSpPr>
          <p:nvPr>
            <p:ph type="sldNum" sz="quarter" idx="12"/>
          </p:nvPr>
        </p:nvSpPr>
        <p:spPr>
          <a:xfrm>
            <a:off x="6781800" y="6324600"/>
            <a:ext cx="1905000" cy="3810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US" altLang="en-US"/>
              <a:t>2-</a:t>
            </a:r>
            <a:fld id="{7CE0CE84-12AA-47F1-A7F6-C16DB2A26284}" type="slidenum">
              <a:rPr lang="en-US" altLang="en-US"/>
              <a:pPr>
                <a:defRPr/>
              </a:pPr>
              <a:t>‹#›</a:t>
            </a:fld>
            <a:endParaRPr lang="en-US" altLang="en-US"/>
          </a:p>
        </p:txBody>
      </p:sp>
    </p:spTree>
    <p:extLst>
      <p:ext uri="{BB962C8B-B14F-4D97-AF65-F5344CB8AC3E}">
        <p14:creationId xmlns:p14="http://schemas.microsoft.com/office/powerpoint/2010/main" val="4140561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524000"/>
            <a:ext cx="7772400" cy="4606925"/>
          </a:xfrm>
        </p:spPr>
        <p:txBody>
          <a:bodyPr/>
          <a:lstStyle/>
          <a:p>
            <a:pPr lvl="0"/>
            <a:endParaRPr lang="en-US" noProof="0" smtClean="0"/>
          </a:p>
        </p:txBody>
      </p:sp>
      <p:sp>
        <p:nvSpPr>
          <p:cNvPr id="4" name="Rectangle 9"/>
          <p:cNvSpPr>
            <a:spLocks noGrp="1" noChangeArrowheads="1"/>
          </p:cNvSpPr>
          <p:nvPr>
            <p:ph type="dt" sz="half" idx="10"/>
          </p:nvPr>
        </p:nvSpPr>
        <p:spPr>
          <a:xfrm>
            <a:off x="914400" y="6251575"/>
            <a:ext cx="1981200" cy="457200"/>
          </a:xfrm>
          <a:prstGeom prst="rect">
            <a:avLst/>
          </a:prstGeom>
        </p:spPr>
        <p:txBody>
          <a:bodyPr/>
          <a:lstStyle>
            <a:lvl1pPr eaLnBrk="1" hangingPunct="1">
              <a:defRPr/>
            </a:lvl1pPr>
          </a:lstStyle>
          <a:p>
            <a:pPr>
              <a:defRPr/>
            </a:pPr>
            <a:fld id="{34D752F8-A6AD-4D31-B55C-72B3C3BA972D}" type="datetime1">
              <a:rPr lang="en-US"/>
              <a:pPr>
                <a:defRPr/>
              </a:pPr>
              <a:t>1/20/2018</a:t>
            </a:fld>
            <a:endParaRPr lang="en-US"/>
          </a:p>
        </p:txBody>
      </p:sp>
      <p:sp>
        <p:nvSpPr>
          <p:cNvPr id="5" name="Rectangle 10"/>
          <p:cNvSpPr>
            <a:spLocks noGrp="1" noChangeArrowheads="1"/>
          </p:cNvSpPr>
          <p:nvPr>
            <p:ph type="ftr" sz="quarter" idx="11"/>
          </p:nvPr>
        </p:nvSpPr>
        <p:spPr>
          <a:xfrm>
            <a:off x="2743200" y="6400800"/>
            <a:ext cx="5181600" cy="457200"/>
          </a:xfrm>
          <a:prstGeom prst="rect">
            <a:avLst/>
          </a:prstGeom>
        </p:spPr>
        <p:txBody>
          <a:bodyPr/>
          <a:lstStyle>
            <a:lvl1pPr eaLnBrk="1" hangingPunct="1">
              <a:defRPr/>
            </a:lvl1pPr>
          </a:lstStyle>
          <a:p>
            <a:pPr>
              <a:defRPr/>
            </a:pPr>
            <a:r>
              <a:rPr lang="en-US"/>
              <a:t>Rainer &amp; Turban, 2/e, Wiley. Edited &amp; revised by Zhang</a:t>
            </a:r>
          </a:p>
        </p:txBody>
      </p:sp>
      <p:sp>
        <p:nvSpPr>
          <p:cNvPr id="6" name="Rectangle 11"/>
          <p:cNvSpPr>
            <a:spLocks noGrp="1" noChangeArrowheads="1"/>
          </p:cNvSpPr>
          <p:nvPr>
            <p:ph type="sldNum" sz="quarter" idx="12"/>
          </p:nvPr>
        </p:nvSpPr>
        <p:spPr>
          <a:xfrm>
            <a:off x="6781800" y="6324600"/>
            <a:ext cx="1905000" cy="3810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US" altLang="en-US"/>
              <a:t>2-</a:t>
            </a:r>
            <a:fld id="{B207D87A-EE8C-4E8C-AB7A-C9DE875A0C49}" type="slidenum">
              <a:rPr lang="en-US" altLang="en-US"/>
              <a:pPr>
                <a:defRPr/>
              </a:pPr>
              <a:t>‹#›</a:t>
            </a:fld>
            <a:endParaRPr lang="en-US" altLang="en-US"/>
          </a:p>
        </p:txBody>
      </p:sp>
    </p:spTree>
    <p:extLst>
      <p:ext uri="{BB962C8B-B14F-4D97-AF65-F5344CB8AC3E}">
        <p14:creationId xmlns:p14="http://schemas.microsoft.com/office/powerpoint/2010/main" val="133905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454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953000" y="6356350"/>
            <a:ext cx="37338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7452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410324"/>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896100" y="6399211"/>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1"/>
            <a:ext cx="8229600" cy="487679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311813"/>
            <a:ext cx="9144000" cy="5012788"/>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92532" y="647606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0668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792532" y="6459649"/>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464212"/>
            <a:ext cx="8229600" cy="482863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225550"/>
            <a:ext cx="9144000" cy="5099049"/>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143000"/>
          </a:xfrm>
        </p:spPr>
        <p:txBody>
          <a:bodyPr anchor="b" anchorCtr="0">
            <a:noAutofit/>
          </a:bodyPr>
          <a:lstStyle>
            <a:lvl1pPr marL="0" indent="0" algn="l">
              <a:spcBef>
                <a:spcPts val="600"/>
              </a:spcBef>
              <a:spcAft>
                <a:spcPts val="600"/>
              </a:spcAft>
              <a:buNone/>
              <a:defRPr sz="37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0"/>
            <a:ext cx="8229600" cy="48768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701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524000"/>
            <a:ext cx="83820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Wiley 2015; Edited and revised by Yue Zhang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AC392DC9-9688-4E44-A90B-C333AD8FEA09}" type="slidenum">
              <a:rPr lang="en-US" smtClean="0"/>
              <a:pPr/>
              <a:t>‹#›</a:t>
            </a:fld>
            <a:endParaRPr lang="en-US" dirty="0"/>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 id="2147483684" r:id="rId16"/>
    <p:sldLayoutId id="2147483685" r:id="rId17"/>
    <p:sldLayoutId id="2147483686" r:id="rId18"/>
    <p:sldLayoutId id="2147483687" r:id="rId19"/>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 TargetMode="External"/><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www.walmart.com/"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IZegg_iVFD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mzy84Vb_Gxk" TargetMode="External"/><Relationship Id="rId7" Type="http://schemas.openxmlformats.org/officeDocument/2006/relationships/hyperlink" Target="https://www.youtube.com/watch?v=H9ZOpQzjukY" TargetMode="External"/><Relationship Id="rId2" Type="http://schemas.openxmlformats.org/officeDocument/2006/relationships/hyperlink" Target="http://www.mckinsey.com/industries/high-tech/our-insights/ten-it-enabled-business-trends-for-the-decade-ahead" TargetMode="External"/><Relationship Id="rId1" Type="http://schemas.openxmlformats.org/officeDocument/2006/relationships/slideLayout" Target="../slideLayouts/slideLayout8.xml"/><Relationship Id="rId6" Type="http://schemas.openxmlformats.org/officeDocument/2006/relationships/hyperlink" Target="https://www.oculus.com/" TargetMode="External"/><Relationship Id="rId5" Type="http://schemas.openxmlformats.org/officeDocument/2006/relationships/hyperlink" Target="https://www.youtube.com/watch?v=g-Gy8g5jD3w" TargetMode="External"/><Relationship Id="rId4" Type="http://schemas.openxmlformats.org/officeDocument/2006/relationships/hyperlink" Target="https://www.youtube.com/watch?v=wqH9KX9o0v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www.priceline.com/" TargetMode="External"/><Relationship Id="rId3" Type="http://schemas.openxmlformats.org/officeDocument/2006/relationships/hyperlink" Target="http://www.walmart.com/" TargetMode="External"/><Relationship Id="rId7" Type="http://schemas.openxmlformats.org/officeDocument/2006/relationships/hyperlink" Target="http://www.citi.com/" TargetMode="External"/><Relationship Id="rId12"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26.jpeg"/><Relationship Id="rId11" Type="http://schemas.openxmlformats.org/officeDocument/2006/relationships/hyperlink" Target="http://www.amazon.com/" TargetMode="External"/><Relationship Id="rId5" Type="http://schemas.openxmlformats.org/officeDocument/2006/relationships/hyperlink" Target="http://www.southwest.com/" TargetMode="External"/><Relationship Id="rId10" Type="http://schemas.openxmlformats.org/officeDocument/2006/relationships/image" Target="../media/image28.jpeg"/><Relationship Id="rId4" Type="http://schemas.openxmlformats.org/officeDocument/2006/relationships/image" Target="../media/image25.png"/><Relationship Id="rId9" Type="http://schemas.openxmlformats.org/officeDocument/2006/relationships/hyperlink" Target="http://www.nscorp.com/" TargetMode="External"/><Relationship Id="rId1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hyperlink" Target="http://www.information-management.com/blogs/IT_business-10015571-1.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t>2</a:t>
            </a:r>
            <a:endParaRPr lang="en-US" dirty="0"/>
          </a:p>
        </p:txBody>
      </p:sp>
      <p:sp>
        <p:nvSpPr>
          <p:cNvPr id="3" name="Subtitle 2"/>
          <p:cNvSpPr>
            <a:spLocks noGrp="1"/>
          </p:cNvSpPr>
          <p:nvPr>
            <p:ph type="subTitle" idx="1"/>
          </p:nvPr>
        </p:nvSpPr>
        <p:spPr/>
        <p:txBody>
          <a:bodyPr>
            <a:normAutofit fontScale="70000" lnSpcReduction="20000"/>
          </a:bodyPr>
          <a:lstStyle/>
          <a:p>
            <a:r>
              <a:rPr lang="en-US" dirty="0"/>
              <a:t>Organizational Strategy, Competitive Advantage, </a:t>
            </a:r>
            <a:r>
              <a:rPr lang="en-US" dirty="0" smtClean="0"/>
              <a:t>&amp; Information </a:t>
            </a:r>
            <a:r>
              <a:rPr lang="en-US" dirty="0"/>
              <a:t>Systems</a:t>
            </a:r>
          </a:p>
        </p:txBody>
      </p:sp>
      <p:sp>
        <p:nvSpPr>
          <p:cNvPr id="2" name="Slide Number Placeholder 1"/>
          <p:cNvSpPr>
            <a:spLocks noGrp="1"/>
          </p:cNvSpPr>
          <p:nvPr>
            <p:ph type="sldNum" sz="quarter" idx="12"/>
          </p:nvPr>
        </p:nvSpPr>
        <p:spPr/>
        <p:txBody>
          <a:bodyPr/>
          <a:lstStyle/>
          <a:p>
            <a:fld id="{AC392DC9-9688-4E44-A90B-C333AD8FEA09}" type="slidenum">
              <a:rPr lang="en-US" smtClean="0"/>
              <a:t>1</a:t>
            </a:fld>
            <a:endParaRPr lang="en-US" dirty="0"/>
          </a:p>
        </p:txBody>
      </p:sp>
    </p:spTree>
    <p:extLst>
      <p:ext uri="{BB962C8B-B14F-4D97-AF65-F5344CB8AC3E}">
        <p14:creationId xmlns:p14="http://schemas.microsoft.com/office/powerpoint/2010/main" val="2622647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6781800" y="63246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fld id="{7E2FFE74-33E5-432E-A6B2-E0C707B4D5B6}" type="slidenum">
              <a:rPr lang="en-US" altLang="en-US" sz="1800" smtClean="0"/>
              <a:pPr eaLnBrk="1" hangingPunct="1">
                <a:spcBef>
                  <a:spcPct val="0"/>
                </a:spcBef>
                <a:buClrTx/>
                <a:buFontTx/>
                <a:buNone/>
              </a:pPr>
              <a:t>10</a:t>
            </a:fld>
            <a:endParaRPr lang="en-US" altLang="en-US" sz="1800" dirty="0"/>
          </a:p>
        </p:txBody>
      </p:sp>
      <p:sp>
        <p:nvSpPr>
          <p:cNvPr id="16387" name="Title 1"/>
          <p:cNvSpPr>
            <a:spLocks noGrp="1"/>
          </p:cNvSpPr>
          <p:nvPr>
            <p:ph type="title" idx="4294967295"/>
          </p:nvPr>
        </p:nvSpPr>
        <p:spPr/>
        <p:txBody>
          <a:bodyPr>
            <a:normAutofit fontScale="90000"/>
          </a:bodyPr>
          <a:lstStyle/>
          <a:p>
            <a:r>
              <a:rPr lang="en-US" sz="3200" dirty="0"/>
              <a:t>Globalization</a:t>
            </a:r>
            <a:br>
              <a:rPr lang="en-US" sz="3200" dirty="0"/>
            </a:br>
            <a:r>
              <a:rPr lang="en-US" altLang="en-US" sz="3800" dirty="0" smtClean="0">
                <a:solidFill>
                  <a:srgbClr val="C00000"/>
                </a:solidFill>
              </a:rPr>
              <a:t>Flattener #1: Fall of the Berlin Wall</a:t>
            </a:r>
          </a:p>
        </p:txBody>
      </p:sp>
      <p:pic>
        <p:nvPicPr>
          <p:cNvPr id="16388" name="Picture 2" descr="http://i.a.cnn.net/cnn/2005/US/05/31/cnn25.top.moments/story.berlin.w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30940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europa.eu/abc/12lessons/images/content_berlin_w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988" y="2438400"/>
            <a:ext cx="44259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5"/>
          <p:cNvSpPr>
            <a:spLocks noChangeArrowheads="1"/>
          </p:cNvSpPr>
          <p:nvPr/>
        </p:nvSpPr>
        <p:spPr bwMode="auto">
          <a:xfrm>
            <a:off x="609600" y="4343400"/>
            <a:ext cx="3505200" cy="2362200"/>
          </a:xfrm>
          <a:prstGeom prst="rect">
            <a:avLst/>
          </a:prstGeom>
          <a:noFill/>
          <a:ln w="50800">
            <a:solidFill>
              <a:srgbClr val="70814B"/>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400" b="1">
                <a:ea typeface="SimSun" panose="02010600030101010101" pitchFamily="2" charset="-122"/>
              </a:rPr>
              <a:t>November 9, 1989. </a:t>
            </a:r>
          </a:p>
          <a:p>
            <a:pPr eaLnBrk="1" hangingPunct="1">
              <a:spcBef>
                <a:spcPct val="0"/>
              </a:spcBef>
              <a:buClrTx/>
              <a:buFontTx/>
              <a:buNone/>
            </a:pPr>
            <a:r>
              <a:rPr lang="en-US" altLang="zh-CN" sz="2400" b="1">
                <a:ea typeface="SimSun" panose="02010600030101010101" pitchFamily="2" charset="-122"/>
              </a:rPr>
              <a:t>Walls between the two “camps” collapsed </a:t>
            </a:r>
          </a:p>
          <a:p>
            <a:pPr eaLnBrk="1" hangingPunct="1">
              <a:spcBef>
                <a:spcPct val="0"/>
              </a:spcBef>
              <a:buClrTx/>
              <a:buFontTx/>
              <a:buNone/>
            </a:pPr>
            <a:r>
              <a:rPr lang="en-US" altLang="en-US" sz="2400" b="1">
                <a:ea typeface="SimSun" panose="02010600030101010101" pitchFamily="2" charset="-122"/>
                <a:sym typeface="Wingdings" panose="05000000000000000000" pitchFamily="2" charset="2"/>
              </a:rPr>
              <a:t></a:t>
            </a:r>
            <a:r>
              <a:rPr lang="en-US" altLang="en-US" sz="2400" b="1">
                <a:solidFill>
                  <a:srgbClr val="00B050"/>
                </a:solidFill>
                <a:ea typeface="SimSun" panose="02010600030101010101" pitchFamily="2" charset="-122"/>
                <a:sym typeface="Wingdings" panose="05000000000000000000" pitchFamily="2" charset="2"/>
              </a:rPr>
              <a:t>No barriers </a:t>
            </a:r>
            <a:r>
              <a:rPr lang="en-US" altLang="en-US" sz="2400" b="1">
                <a:ea typeface="SimSun" panose="02010600030101010101" pitchFamily="2" charset="-122"/>
                <a:sym typeface="Wingdings" panose="05000000000000000000" pitchFamily="2" charset="2"/>
              </a:rPr>
              <a:t>against trade, </a:t>
            </a:r>
            <a:r>
              <a:rPr lang="en-US" altLang="en-US" sz="2400" b="1">
                <a:solidFill>
                  <a:srgbClr val="0000FF"/>
                </a:solidFill>
                <a:ea typeface="SimSun" panose="02010600030101010101" pitchFamily="2" charset="-122"/>
                <a:sym typeface="Wingdings" panose="05000000000000000000" pitchFamily="2" charset="2"/>
              </a:rPr>
              <a:t>exchange</a:t>
            </a:r>
            <a:r>
              <a:rPr lang="en-US" altLang="en-US" sz="2400" b="1">
                <a:ea typeface="SimSun" panose="02010600030101010101" pitchFamily="2" charset="-122"/>
                <a:sym typeface="Wingdings" panose="05000000000000000000" pitchFamily="2" charset="2"/>
              </a:rPr>
              <a:t> of personnel, </a:t>
            </a:r>
            <a:r>
              <a:rPr lang="en-US" altLang="en-US" sz="2400" b="1">
                <a:solidFill>
                  <a:srgbClr val="FF0000"/>
                </a:solidFill>
                <a:ea typeface="SimSun" panose="02010600030101010101" pitchFamily="2" charset="-122"/>
                <a:sym typeface="Wingdings" panose="05000000000000000000" pitchFamily="2" charset="2"/>
              </a:rPr>
              <a:t>flow</a:t>
            </a:r>
            <a:r>
              <a:rPr lang="en-US" altLang="en-US" sz="2400" b="1">
                <a:ea typeface="SimSun" panose="02010600030101010101" pitchFamily="2" charset="-122"/>
                <a:sym typeface="Wingdings" panose="05000000000000000000" pitchFamily="2" charset="2"/>
              </a:rPr>
              <a:t> of info</a:t>
            </a:r>
            <a:r>
              <a:rPr lang="zh-CN" altLang="en-US" sz="2400" b="1">
                <a:ea typeface="SimSun" panose="02010600030101010101" pitchFamily="2" charset="-122"/>
                <a:sym typeface="Wingdings" panose="05000000000000000000" pitchFamily="2" charset="2"/>
              </a:rPr>
              <a:t> </a:t>
            </a:r>
            <a:endParaRPr lang="en-US" altLang="en-US" sz="2400" b="1">
              <a:ea typeface="SimSun" panose="02010600030101010101" pitchFamily="2" charset="-122"/>
              <a:sym typeface="Wingdings" panose="05000000000000000000" pitchFamily="2" charset="2"/>
            </a:endParaRPr>
          </a:p>
        </p:txBody>
      </p:sp>
      <p:sp>
        <p:nvSpPr>
          <p:cNvPr id="2" name="Oval 1"/>
          <p:cNvSpPr/>
          <p:nvPr/>
        </p:nvSpPr>
        <p:spPr>
          <a:xfrm>
            <a:off x="3856038" y="1066800"/>
            <a:ext cx="5135562"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HR “poured in” from “the other world”</a:t>
            </a:r>
          </a:p>
          <a:p>
            <a:pPr algn="ctr"/>
            <a:r>
              <a:rPr lang="en-US" sz="2400" dirty="0" smtClean="0"/>
              <a:t>Markets open up in “the other world”</a:t>
            </a:r>
            <a:endParaRPr lang="en-US" sz="2400" dirty="0"/>
          </a:p>
        </p:txBody>
      </p:sp>
    </p:spTree>
    <p:extLst>
      <p:ext uri="{BB962C8B-B14F-4D97-AF65-F5344CB8AC3E}">
        <p14:creationId xmlns:p14="http://schemas.microsoft.com/office/powerpoint/2010/main" val="2383883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bwMode="auto">
          <a:xfrm>
            <a:off x="7229302" y="6398953"/>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fld id="{266BCF7C-BBC9-4F0A-8532-AA11B788B7DA}" type="slidenum">
              <a:rPr lang="en-US" altLang="en-US" sz="1800" smtClean="0"/>
              <a:pPr eaLnBrk="1" hangingPunct="1">
                <a:spcBef>
                  <a:spcPct val="0"/>
                </a:spcBef>
                <a:buClrTx/>
                <a:buFontTx/>
                <a:buNone/>
              </a:pPr>
              <a:t>11</a:t>
            </a:fld>
            <a:endParaRPr lang="en-US" altLang="en-US" sz="1800" dirty="0"/>
          </a:p>
        </p:txBody>
      </p:sp>
      <p:sp>
        <p:nvSpPr>
          <p:cNvPr id="18435" name="Title 1"/>
          <p:cNvSpPr>
            <a:spLocks noGrp="1"/>
          </p:cNvSpPr>
          <p:nvPr>
            <p:ph type="title" idx="4294967295"/>
          </p:nvPr>
        </p:nvSpPr>
        <p:spPr>
          <a:xfrm>
            <a:off x="467529" y="196851"/>
            <a:ext cx="8229600" cy="1143000"/>
          </a:xfrm>
        </p:spPr>
        <p:txBody>
          <a:bodyPr>
            <a:normAutofit fontScale="90000"/>
          </a:bodyPr>
          <a:lstStyle/>
          <a:p>
            <a:r>
              <a:rPr lang="en-US" sz="3200" dirty="0"/>
              <a:t>Globalization</a:t>
            </a:r>
            <a:br>
              <a:rPr lang="en-US" sz="3200" dirty="0"/>
            </a:br>
            <a:r>
              <a:rPr lang="en-US" altLang="en-US" sz="3800" dirty="0" smtClean="0">
                <a:solidFill>
                  <a:srgbClr val="C00000"/>
                </a:solidFill>
              </a:rPr>
              <a:t>Flattener #2: Netscape Goes Public</a:t>
            </a:r>
            <a:r>
              <a:rPr lang="en-US" altLang="en-US" sz="3000" dirty="0" smtClean="0">
                <a:solidFill>
                  <a:srgbClr val="C00000"/>
                </a:solidFill>
              </a:rPr>
              <a:t> </a:t>
            </a:r>
            <a:br>
              <a:rPr lang="en-US" altLang="en-US" sz="3000" dirty="0" smtClean="0">
                <a:solidFill>
                  <a:srgbClr val="C00000"/>
                </a:solidFill>
              </a:rPr>
            </a:br>
            <a:r>
              <a:rPr lang="en-US" altLang="en-US" sz="2600" dirty="0" smtClean="0">
                <a:solidFill>
                  <a:srgbClr val="C00000"/>
                </a:solidFill>
              </a:rPr>
              <a:t>– Aug 9, 1995</a:t>
            </a:r>
          </a:p>
        </p:txBody>
      </p:sp>
      <p:pic>
        <p:nvPicPr>
          <p:cNvPr id="18436" name="Picture 2" descr="http://www.mccarthyadventures.com/assets/images/netscape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5101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www.ibiblio.org/pioneers/images/pics/mosai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10" y="2049463"/>
            <a:ext cx="25146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http://vcratings.thedealblogs.com/images/marc_andreess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752600"/>
            <a:ext cx="2286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6"/>
          <p:cNvSpPr txBox="1">
            <a:spLocks noChangeArrowheads="1"/>
          </p:cNvSpPr>
          <p:nvPr/>
        </p:nvSpPr>
        <p:spPr bwMode="auto">
          <a:xfrm>
            <a:off x="5759335" y="4760653"/>
            <a:ext cx="2895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400" dirty="0"/>
              <a:t>Marc Andreessen [then at U Illinois] (wrote Mosaic browser and later Netscape browser)</a:t>
            </a:r>
          </a:p>
        </p:txBody>
      </p:sp>
      <p:sp>
        <p:nvSpPr>
          <p:cNvPr id="18440" name="Right Arrow 6"/>
          <p:cNvSpPr>
            <a:spLocks noChangeArrowheads="1"/>
          </p:cNvSpPr>
          <p:nvPr/>
        </p:nvSpPr>
        <p:spPr bwMode="auto">
          <a:xfrm rot="21143914" flipV="1">
            <a:off x="3362734" y="2401770"/>
            <a:ext cx="1761482" cy="167460"/>
          </a:xfrm>
          <a:prstGeom prst="rightArrow">
            <a:avLst>
              <a:gd name="adj1" fmla="val 50000"/>
              <a:gd name="adj2" fmla="val 38644"/>
            </a:avLst>
          </a:prstGeom>
          <a:solidFill>
            <a:schemeClr val="accent2"/>
          </a:solidFill>
          <a:ln w="25400">
            <a:solidFill>
              <a:srgbClr val="FF0000"/>
            </a:solidFill>
            <a:miter lim="800000"/>
            <a:headEnd/>
            <a:tailEnd/>
          </a:ln>
        </p:spPr>
        <p:txBody>
          <a:bodyPr rot="10800000"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FFFFE1"/>
              </a:solidFill>
            </a:endParaRPr>
          </a:p>
        </p:txBody>
      </p:sp>
      <p:pic>
        <p:nvPicPr>
          <p:cNvPr id="18441" name="Picture 8" descr="Umn_gopher_d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914775"/>
            <a:ext cx="4114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9"/>
          <p:cNvSpPr>
            <a:spLocks noChangeArrowheads="1"/>
          </p:cNvSpPr>
          <p:nvPr/>
        </p:nvSpPr>
        <p:spPr bwMode="auto">
          <a:xfrm>
            <a:off x="609600" y="3276600"/>
            <a:ext cx="4495800" cy="5334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t>“Prehistoric time”: Gopher </a:t>
            </a:r>
            <a:r>
              <a:rPr lang="en-US" altLang="en-US" sz="1800"/>
              <a:t>(U Minnesota)</a:t>
            </a:r>
          </a:p>
        </p:txBody>
      </p:sp>
      <p:sp>
        <p:nvSpPr>
          <p:cNvPr id="12" name="Oval 11"/>
          <p:cNvSpPr/>
          <p:nvPr/>
        </p:nvSpPr>
        <p:spPr>
          <a:xfrm rot="20680961">
            <a:off x="-13727" y="1492622"/>
            <a:ext cx="1981200" cy="65881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rgbClr val="C00000"/>
                </a:solidFill>
              </a:rPr>
              <a:t>April 22, 1993</a:t>
            </a:r>
          </a:p>
        </p:txBody>
      </p:sp>
      <p:sp>
        <p:nvSpPr>
          <p:cNvPr id="2" name="Oval 1"/>
          <p:cNvSpPr/>
          <p:nvPr/>
        </p:nvSpPr>
        <p:spPr>
          <a:xfrm>
            <a:off x="2819400" y="1037590"/>
            <a:ext cx="631490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Explosion of online consumer population</a:t>
            </a:r>
            <a:endParaRPr lang="en-US" sz="2400" b="1" dirty="0"/>
          </a:p>
        </p:txBody>
      </p:sp>
    </p:spTree>
    <p:extLst>
      <p:ext uri="{BB962C8B-B14F-4D97-AF65-F5344CB8AC3E}">
        <p14:creationId xmlns:p14="http://schemas.microsoft.com/office/powerpoint/2010/main" val="1170958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bwMode="auto">
          <a:xfrm>
            <a:off x="6781800" y="63246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fld id="{2483D90D-113D-4E52-BFFC-D4600EF0D139}" type="slidenum">
              <a:rPr lang="en-US" altLang="en-US" sz="1800" smtClean="0"/>
              <a:pPr eaLnBrk="1" hangingPunct="1">
                <a:spcBef>
                  <a:spcPct val="0"/>
                </a:spcBef>
                <a:buClrTx/>
                <a:buFontTx/>
                <a:buNone/>
              </a:pPr>
              <a:t>12</a:t>
            </a:fld>
            <a:endParaRPr lang="en-US" altLang="en-US" sz="1800" dirty="0"/>
          </a:p>
        </p:txBody>
      </p:sp>
      <p:sp>
        <p:nvSpPr>
          <p:cNvPr id="20483" name="Title 1"/>
          <p:cNvSpPr>
            <a:spLocks noGrp="1"/>
          </p:cNvSpPr>
          <p:nvPr>
            <p:ph type="title" idx="4294967295"/>
          </p:nvPr>
        </p:nvSpPr>
        <p:spPr/>
        <p:txBody>
          <a:bodyPr>
            <a:normAutofit fontScale="90000"/>
          </a:bodyPr>
          <a:lstStyle/>
          <a:p>
            <a:r>
              <a:rPr lang="en-US" altLang="en-US" dirty="0" smtClean="0"/>
              <a:t> </a:t>
            </a:r>
            <a:r>
              <a:rPr lang="en-US" dirty="0"/>
              <a:t>Globalization</a:t>
            </a:r>
            <a:br>
              <a:rPr lang="en-US" dirty="0"/>
            </a:br>
            <a:r>
              <a:rPr lang="en-US" altLang="en-US" dirty="0" smtClean="0">
                <a:solidFill>
                  <a:srgbClr val="C00000"/>
                </a:solidFill>
              </a:rPr>
              <a:t>Flattener #4: Uploading</a:t>
            </a:r>
          </a:p>
        </p:txBody>
      </p:sp>
      <p:pic>
        <p:nvPicPr>
          <p:cNvPr id="20485" name="Picture 10" descr="http://www.northstarchurch.org/wallpaper/youtube_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280035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eft-Right Arrow 8"/>
          <p:cNvSpPr/>
          <p:nvPr/>
        </p:nvSpPr>
        <p:spPr>
          <a:xfrm rot="20609005">
            <a:off x="378417" y="4707517"/>
            <a:ext cx="8728075" cy="1047377"/>
          </a:xfrm>
          <a:prstGeom prst="leftRightArrow">
            <a:avLst>
              <a:gd name="adj1" fmla="val 73752"/>
              <a:gd name="adj2" fmla="val 69879"/>
            </a:avLst>
          </a:prstGeom>
          <a:solidFill>
            <a:srgbClr val="FF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0000FF"/>
                </a:solidFill>
              </a:rPr>
              <a:t>What can we say about </a:t>
            </a:r>
          </a:p>
          <a:p>
            <a:pPr algn="ctr" eaLnBrk="1" hangingPunct="1">
              <a:defRPr/>
            </a:pPr>
            <a:r>
              <a:rPr lang="en-US" sz="2800" dirty="0">
                <a:solidFill>
                  <a:srgbClr val="0000FF"/>
                </a:solidFill>
              </a:rPr>
              <a:t>the manner of info flow with uploading?</a:t>
            </a:r>
          </a:p>
        </p:txBody>
      </p:sp>
      <p:pic>
        <p:nvPicPr>
          <p:cNvPr id="2048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8" y="2752725"/>
            <a:ext cx="2243137"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descr="http://t2.gstatic.com/images?q=tbn:ANd9GcR6Le5zLFqR7ZLtg9z4LCiwkuF6wWbPdgj60cxzNV5Aw7tQPDxsL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8434" y="13576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2" descr="http://t2.gstatic.com/images?q=tbn:ANd9GcQQFFWHiKutgDmiU3M2Wweu0kad7jKSZyMw_FojZVxbHxQbypR9B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446354"/>
            <a:ext cx="30289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329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4294967295"/>
          </p:nvPr>
        </p:nvSpPr>
        <p:spPr bwMode="auto">
          <a:xfrm>
            <a:off x="6781800" y="63246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1-</a:t>
            </a:r>
            <a:fld id="{17A4A4E9-182E-4517-A703-808EC69F443C}" type="slidenum">
              <a:rPr lang="en-US" altLang="en-US" sz="1800"/>
              <a:pPr eaLnBrk="1" hangingPunct="1">
                <a:spcBef>
                  <a:spcPct val="0"/>
                </a:spcBef>
                <a:buClrTx/>
                <a:buFontTx/>
                <a:buNone/>
              </a:pPr>
              <a:t>13</a:t>
            </a:fld>
            <a:endParaRPr lang="en-US" altLang="en-US" sz="1800"/>
          </a:p>
        </p:txBody>
      </p:sp>
      <p:sp>
        <p:nvSpPr>
          <p:cNvPr id="22531" name="Title 1"/>
          <p:cNvSpPr>
            <a:spLocks noGrp="1"/>
          </p:cNvSpPr>
          <p:nvPr>
            <p:ph type="title" idx="4294967295"/>
          </p:nvPr>
        </p:nvSpPr>
        <p:spPr/>
        <p:txBody>
          <a:bodyPr>
            <a:normAutofit fontScale="90000"/>
          </a:bodyPr>
          <a:lstStyle/>
          <a:p>
            <a:r>
              <a:rPr lang="en-US" altLang="en-US" dirty="0" smtClean="0"/>
              <a:t> </a:t>
            </a:r>
            <a:r>
              <a:rPr lang="en-US" dirty="0"/>
              <a:t>Globalization</a:t>
            </a:r>
            <a:br>
              <a:rPr lang="en-US" dirty="0"/>
            </a:br>
            <a:r>
              <a:rPr lang="en-US" altLang="en-US" dirty="0" smtClean="0">
                <a:solidFill>
                  <a:srgbClr val="C00000"/>
                </a:solidFill>
              </a:rPr>
              <a:t>Flattener #7: Supply Chaining</a:t>
            </a:r>
          </a:p>
        </p:txBody>
      </p:sp>
      <p:pic>
        <p:nvPicPr>
          <p:cNvPr id="22532" name="Picture 2" descr="http://shsd.k12.ar.us/SHHS/CREATORS/creators06/jaimeswebpage/Links/walmart_logo.bm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32004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Fig08-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689225"/>
            <a:ext cx="4191000" cy="3887788"/>
          </a:xfrm>
          <a:prstGeom prst="rect">
            <a:avLst/>
          </a:prstGeom>
          <a:noFill/>
          <a:ln w="31750">
            <a:solidFill>
              <a:srgbClr val="71918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9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4294967295"/>
          </p:nvPr>
        </p:nvSpPr>
        <p:spPr bwMode="auto">
          <a:xfrm>
            <a:off x="6781800" y="63246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fld id="{0FAED16F-7734-4BB3-876E-6D2C933577F8}" type="slidenum">
              <a:rPr lang="en-US" altLang="en-US" sz="1800" smtClean="0"/>
              <a:pPr eaLnBrk="1" hangingPunct="1">
                <a:spcBef>
                  <a:spcPct val="0"/>
                </a:spcBef>
                <a:buClrTx/>
                <a:buFontTx/>
                <a:buNone/>
              </a:pPr>
              <a:t>14</a:t>
            </a:fld>
            <a:endParaRPr lang="en-US" altLang="en-US" sz="1800" dirty="0"/>
          </a:p>
        </p:txBody>
      </p:sp>
      <p:sp>
        <p:nvSpPr>
          <p:cNvPr id="24579" name="Title 1"/>
          <p:cNvSpPr>
            <a:spLocks noGrp="1"/>
          </p:cNvSpPr>
          <p:nvPr>
            <p:ph type="title" idx="4294967295"/>
          </p:nvPr>
        </p:nvSpPr>
        <p:spPr/>
        <p:txBody>
          <a:bodyPr>
            <a:normAutofit fontScale="90000"/>
          </a:bodyPr>
          <a:lstStyle/>
          <a:p>
            <a:r>
              <a:rPr lang="en-US" altLang="en-US" dirty="0" smtClean="0"/>
              <a:t> </a:t>
            </a:r>
            <a:r>
              <a:rPr lang="en-US" dirty="0"/>
              <a:t>Globalization</a:t>
            </a:r>
            <a:br>
              <a:rPr lang="en-US" dirty="0"/>
            </a:br>
            <a:r>
              <a:rPr lang="en-US" altLang="en-US" dirty="0" smtClean="0">
                <a:solidFill>
                  <a:srgbClr val="C00000"/>
                </a:solidFill>
              </a:rPr>
              <a:t>Flattener #9: Informing</a:t>
            </a:r>
          </a:p>
        </p:txBody>
      </p:sp>
      <p:sp>
        <p:nvSpPr>
          <p:cNvPr id="24580" name="Content Placeholder 2"/>
          <p:cNvSpPr>
            <a:spLocks noGrp="1"/>
          </p:cNvSpPr>
          <p:nvPr>
            <p:ph idx="4294967295"/>
          </p:nvPr>
        </p:nvSpPr>
        <p:spPr>
          <a:xfrm>
            <a:off x="914400" y="1600200"/>
            <a:ext cx="7772400" cy="4876800"/>
          </a:xfrm>
        </p:spPr>
        <p:txBody>
          <a:bodyPr/>
          <a:lstStyle/>
          <a:p>
            <a:pPr>
              <a:buFont typeface="Wingdings" panose="05000000000000000000" pitchFamily="2" charset="2"/>
              <a:buNone/>
            </a:pPr>
            <a:r>
              <a:rPr lang="en-US" altLang="en-US" dirty="0" smtClean="0"/>
              <a:t>  It’s not just </a:t>
            </a:r>
          </a:p>
          <a:p>
            <a:endParaRPr lang="en-US" altLang="en-US" dirty="0" smtClean="0"/>
          </a:p>
          <a:p>
            <a:pPr>
              <a:buFont typeface="Wingdings" panose="05000000000000000000" pitchFamily="2" charset="2"/>
              <a:buNone/>
            </a:pPr>
            <a:endParaRPr lang="en-US" altLang="en-US" dirty="0" smtClean="0"/>
          </a:p>
          <a:p>
            <a:pPr eaLnBrk="1" hangingPunct="1"/>
            <a:r>
              <a:rPr lang="en-US" altLang="en-US" dirty="0" smtClean="0"/>
              <a:t>Individuals have access to massive amounts of information</a:t>
            </a:r>
            <a:r>
              <a:rPr lang="en-US" altLang="en-US" dirty="0" smtClean="0">
                <a:ea typeface="SimSun" panose="02010600030101010101" pitchFamily="2" charset="-122"/>
              </a:rPr>
              <a:t> </a:t>
            </a:r>
          </a:p>
          <a:p>
            <a:pPr eaLnBrk="1" hangingPunct="1"/>
            <a:r>
              <a:rPr lang="en-US" altLang="en-US" dirty="0" smtClean="0">
                <a:ea typeface="SimSun" panose="02010600030101010101" pitchFamily="2" charset="-122"/>
              </a:rPr>
              <a:t>– </a:t>
            </a:r>
            <a:r>
              <a:rPr lang="en-US" altLang="en-US" i="1" dirty="0" smtClean="0">
                <a:solidFill>
                  <a:schemeClr val="accent2"/>
                </a:solidFill>
                <a:ea typeface="SimSun" panose="02010600030101010101" pitchFamily="2" charset="-122"/>
              </a:rPr>
              <a:t>Q: more than just the amount?</a:t>
            </a:r>
            <a:endParaRPr lang="zh-CN" altLang="en-US" i="1" dirty="0" smtClean="0">
              <a:solidFill>
                <a:schemeClr val="accent2"/>
              </a:solidFill>
              <a:ea typeface="SimSun" panose="02010600030101010101" pitchFamily="2" charset="-122"/>
            </a:endParaRPr>
          </a:p>
        </p:txBody>
      </p:sp>
      <p:pic>
        <p:nvPicPr>
          <p:cNvPr id="24581" name="Picture 2" descr="http://www.costpernews.com/wp-content/uploads/2007/04/google_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981200"/>
            <a:ext cx="25431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623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498764"/>
            <a:ext cx="8229600" cy="1143000"/>
          </a:xfrm>
        </p:spPr>
        <p:txBody>
          <a:bodyPr/>
          <a:lstStyle/>
          <a:p>
            <a:r>
              <a:rPr lang="en-US" altLang="en-US" dirty="0" smtClean="0"/>
              <a:t>And the result of all this?</a:t>
            </a:r>
          </a:p>
        </p:txBody>
      </p:sp>
      <p:sp>
        <p:nvSpPr>
          <p:cNvPr id="53251" name="Content Placeholder 2"/>
          <p:cNvSpPr>
            <a:spLocks noGrp="1"/>
          </p:cNvSpPr>
          <p:nvPr>
            <p:ph idx="1"/>
          </p:nvPr>
        </p:nvSpPr>
        <p:spPr>
          <a:xfrm>
            <a:off x="1371600" y="1676400"/>
            <a:ext cx="7772400" cy="4530725"/>
          </a:xfrm>
        </p:spPr>
        <p:txBody>
          <a:bodyPr/>
          <a:lstStyle/>
          <a:p>
            <a:pPr>
              <a:buFont typeface="Wingdings" panose="05000000000000000000" pitchFamily="2" charset="2"/>
              <a:buNone/>
            </a:pPr>
            <a:r>
              <a:rPr lang="en-US" altLang="en-US" dirty="0" smtClean="0"/>
              <a:t>       </a:t>
            </a:r>
          </a:p>
          <a:p>
            <a:pPr>
              <a:buFont typeface="Wingdings" panose="05000000000000000000" pitchFamily="2" charset="2"/>
              <a:buNone/>
            </a:pPr>
            <a:r>
              <a:rPr lang="en-US" altLang="en-US" dirty="0" smtClean="0"/>
              <a:t>See the </a:t>
            </a:r>
            <a:r>
              <a:rPr lang="en-US" altLang="en-US" b="1" dirty="0" smtClean="0">
                <a:hlinkClick r:id="rId3"/>
              </a:rPr>
              <a:t>Power of Technology</a:t>
            </a:r>
            <a:r>
              <a:rPr lang="en-US" altLang="en-US" b="1" dirty="0" smtClean="0"/>
              <a:t> </a:t>
            </a:r>
          </a:p>
        </p:txBody>
      </p:sp>
      <p:sp>
        <p:nvSpPr>
          <p:cNvPr id="4" name="Slide Number Placeholder 3"/>
          <p:cNvSpPr>
            <a:spLocks noGrp="1"/>
          </p:cNvSpPr>
          <p:nvPr>
            <p:ph type="sldNum" sz="quarter" idx="4294967295"/>
          </p:nvPr>
        </p:nvSpPr>
        <p:spPr bwMode="auto">
          <a:xfrm>
            <a:off x="6781800" y="63246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b="1" dirty="0" smtClean="0"/>
              <a:t>16</a:t>
            </a:r>
          </a:p>
        </p:txBody>
      </p:sp>
    </p:spTree>
    <p:extLst>
      <p:ext uri="{BB962C8B-B14F-4D97-AF65-F5344CB8AC3E}">
        <p14:creationId xmlns:p14="http://schemas.microsoft.com/office/powerpoint/2010/main" val="1261894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       Market Pressures</a:t>
            </a:r>
          </a:p>
        </p:txBody>
      </p:sp>
      <p:sp>
        <p:nvSpPr>
          <p:cNvPr id="56323" name="Rectangle 3"/>
          <p:cNvSpPr>
            <a:spLocks noGrp="1" noChangeArrowheads="1"/>
          </p:cNvSpPr>
          <p:nvPr>
            <p:ph type="body" idx="1"/>
          </p:nvPr>
        </p:nvSpPr>
        <p:spPr>
          <a:xfrm>
            <a:off x="457200" y="1371600"/>
            <a:ext cx="8229600" cy="5064125"/>
          </a:xfrm>
        </p:spPr>
        <p:txBody>
          <a:bodyPr/>
          <a:lstStyle/>
          <a:p>
            <a:pPr eaLnBrk="1" hangingPunct="1">
              <a:buFont typeface="Wingdings" panose="05000000000000000000" pitchFamily="2" charset="2"/>
              <a:buNone/>
            </a:pPr>
            <a:r>
              <a:rPr lang="en-US" altLang="en-US" dirty="0" smtClean="0"/>
              <a:t>The Global Economy and </a:t>
            </a:r>
          </a:p>
          <a:p>
            <a:pPr eaLnBrk="1" hangingPunct="1">
              <a:buFont typeface="Wingdings" panose="05000000000000000000" pitchFamily="2" charset="2"/>
              <a:buNone/>
            </a:pPr>
            <a:r>
              <a:rPr lang="en-US" altLang="en-US" dirty="0" smtClean="0"/>
              <a:t>Strong Competition</a:t>
            </a:r>
          </a:p>
          <a:p>
            <a:pPr eaLnBrk="1" hangingPunct="1"/>
            <a:endParaRPr lang="en-US" altLang="en-US" dirty="0" smtClean="0"/>
          </a:p>
          <a:p>
            <a:pPr eaLnBrk="1" hangingPunct="1">
              <a:buFont typeface="Wingdings" panose="05000000000000000000" pitchFamily="2" charset="2"/>
              <a:buNone/>
            </a:pPr>
            <a:r>
              <a:rPr lang="en-US" altLang="en-US" dirty="0" smtClean="0"/>
              <a:t>The Changing Nature of the Workforce</a:t>
            </a:r>
          </a:p>
          <a:p>
            <a:pPr eaLnBrk="1" hangingPunct="1"/>
            <a:endParaRPr lang="en-US" altLang="en-US" dirty="0" smtClean="0"/>
          </a:p>
          <a:p>
            <a:pPr eaLnBrk="1" hangingPunct="1">
              <a:buFont typeface="Wingdings" panose="05000000000000000000" pitchFamily="2" charset="2"/>
              <a:buNone/>
            </a:pPr>
            <a:r>
              <a:rPr lang="en-US" altLang="en-US" dirty="0" smtClean="0"/>
              <a:t>Powerful Customers</a:t>
            </a:r>
          </a:p>
          <a:p>
            <a:pPr eaLnBrk="1" hangingPunct="1">
              <a:buFont typeface="Wingdings" panose="05000000000000000000" pitchFamily="2" charset="2"/>
              <a:buNone/>
            </a:pPr>
            <a:endParaRPr lang="en-US" altLang="en-US" dirty="0" smtClean="0"/>
          </a:p>
        </p:txBody>
      </p:sp>
      <p:pic>
        <p:nvPicPr>
          <p:cNvPr id="56324" name="Picture 7" descr="http://sevencolors.org/images/photo/original/globe_e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81200"/>
            <a:ext cx="11398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9" descr="http://www.comunidadesllc.com/images/latin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597679"/>
            <a:ext cx="14652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1" descr="http://www.game-universe.com/images/gu_custom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874029"/>
            <a:ext cx="2489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a:spLocks noGrp="1"/>
          </p:cNvSpPr>
          <p:nvPr>
            <p:ph type="sldNum" sz="quarter" idx="4294967295"/>
          </p:nvPr>
        </p:nvSpPr>
        <p:spPr bwMode="auto">
          <a:xfrm>
            <a:off x="6781800" y="63246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b="1" dirty="0" smtClean="0"/>
              <a:t>17</a:t>
            </a:r>
            <a:endParaRPr lang="en-US" altLang="en-US" sz="1800" b="1" dirty="0"/>
          </a:p>
        </p:txBody>
      </p:sp>
      <p:sp>
        <p:nvSpPr>
          <p:cNvPr id="8" name="5-Point Star 7"/>
          <p:cNvSpPr/>
          <p:nvPr/>
        </p:nvSpPr>
        <p:spPr>
          <a:xfrm>
            <a:off x="7408863" y="473478"/>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720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Technology Pressures</a:t>
            </a:r>
            <a:endParaRPr lang="en-US" dirty="0"/>
          </a:p>
        </p:txBody>
      </p:sp>
      <p:sp>
        <p:nvSpPr>
          <p:cNvPr id="3" name="Content Placeholder 2"/>
          <p:cNvSpPr>
            <a:spLocks noGrp="1"/>
          </p:cNvSpPr>
          <p:nvPr>
            <p:ph sz="quarter" idx="15"/>
          </p:nvPr>
        </p:nvSpPr>
        <p:spPr/>
        <p:txBody>
          <a:bodyPr/>
          <a:lstStyle/>
          <a:p>
            <a:r>
              <a:rPr lang="en-US" dirty="0" smtClean="0"/>
              <a:t>Technological Innovation and Obsolescence</a:t>
            </a:r>
          </a:p>
          <a:p>
            <a:r>
              <a:rPr lang="en-US" dirty="0" smtClean="0"/>
              <a:t>Information Overload</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17</a:t>
            </a:fld>
            <a:endParaRPr lang="en-US" dirty="0"/>
          </a:p>
        </p:txBody>
      </p:sp>
      <p:sp>
        <p:nvSpPr>
          <p:cNvPr id="5" name="5-Point Star 4"/>
          <p:cNvSpPr/>
          <p:nvPr/>
        </p:nvSpPr>
        <p:spPr>
          <a:xfrm>
            <a:off x="7200900" y="266700"/>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025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2.1</a:t>
            </a:r>
            <a:endParaRPr lang="en-US" dirty="0"/>
          </a:p>
        </p:txBody>
      </p:sp>
      <p:sp>
        <p:nvSpPr>
          <p:cNvPr id="4" name="Subtitle 3"/>
          <p:cNvSpPr>
            <a:spLocks noGrp="1"/>
          </p:cNvSpPr>
          <p:nvPr>
            <p:ph sz="quarter" idx="16"/>
          </p:nvPr>
        </p:nvSpPr>
        <p:spPr/>
        <p:txBody>
          <a:bodyPr/>
          <a:lstStyle/>
          <a:p>
            <a:r>
              <a:rPr lang="en-US" dirty="0" smtClean="0"/>
              <a:t>“Bring Your Own Device” Can Cause Problems</a:t>
            </a:r>
          </a:p>
          <a:p>
            <a:pPr lvl="1"/>
            <a:r>
              <a:rPr lang="en-US" dirty="0"/>
              <a:t>What are the advantages of allowing employees to use any mobile device to connect to the </a:t>
            </a:r>
            <a:r>
              <a:rPr lang="en-US" dirty="0" smtClean="0"/>
              <a:t>corporate </a:t>
            </a:r>
            <a:r>
              <a:rPr lang="en-US" dirty="0"/>
              <a:t>network? </a:t>
            </a:r>
            <a:r>
              <a:rPr lang="en-US" dirty="0" smtClean="0"/>
              <a:t>The </a:t>
            </a:r>
            <a:r>
              <a:rPr lang="en-US" dirty="0"/>
              <a:t>disadvantages?</a:t>
            </a:r>
          </a:p>
          <a:p>
            <a:pPr lvl="1"/>
            <a:r>
              <a:rPr lang="en-US" dirty="0"/>
              <a:t>Why is it necessary to </a:t>
            </a:r>
            <a:r>
              <a:rPr lang="en-US" dirty="0" smtClean="0"/>
              <a:t>be </a:t>
            </a:r>
            <a:r>
              <a:rPr lang="en-US" dirty="0"/>
              <a:t>able to erase </a:t>
            </a:r>
            <a:r>
              <a:rPr lang="en-US" dirty="0" smtClean="0"/>
              <a:t>corporate </a:t>
            </a:r>
            <a:r>
              <a:rPr lang="en-US" dirty="0"/>
              <a:t>data when </a:t>
            </a:r>
            <a:r>
              <a:rPr lang="en-US" dirty="0" smtClean="0"/>
              <a:t>a </a:t>
            </a:r>
            <a:r>
              <a:rPr lang="en-US" dirty="0"/>
              <a:t>mobile device is lost </a:t>
            </a:r>
            <a:r>
              <a:rPr lang="en-US" dirty="0" smtClean="0"/>
              <a:t>or </a:t>
            </a:r>
            <a:r>
              <a:rPr lang="en-US" dirty="0"/>
              <a:t>stolen?</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18</a:t>
            </a:fld>
            <a:endParaRPr lang="en-US" dirty="0"/>
          </a:p>
        </p:txBody>
      </p:sp>
    </p:spTree>
    <p:extLst>
      <p:ext uri="{BB962C8B-B14F-4D97-AF65-F5344CB8AC3E}">
        <p14:creationId xmlns:p14="http://schemas.microsoft.com/office/powerpoint/2010/main" val="1499298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Societal/Political/Legal Pressures</a:t>
            </a:r>
            <a:endParaRPr lang="en-US" dirty="0"/>
          </a:p>
        </p:txBody>
      </p:sp>
      <p:sp>
        <p:nvSpPr>
          <p:cNvPr id="3" name="Content Placeholder 2"/>
          <p:cNvSpPr>
            <a:spLocks noGrp="1"/>
          </p:cNvSpPr>
          <p:nvPr>
            <p:ph sz="quarter" idx="15"/>
          </p:nvPr>
        </p:nvSpPr>
        <p:spPr/>
        <p:txBody>
          <a:bodyPr/>
          <a:lstStyle/>
          <a:p>
            <a:r>
              <a:rPr lang="en-US" dirty="0" smtClean="0"/>
              <a:t>Social Responsibility</a:t>
            </a:r>
          </a:p>
          <a:p>
            <a:pPr lvl="1"/>
            <a:r>
              <a:rPr lang="en-US" dirty="0" smtClean="0">
                <a:solidFill>
                  <a:srgbClr val="C00000"/>
                </a:solidFill>
                <a:sym typeface="Wingdings" panose="05000000000000000000" pitchFamily="2" charset="2"/>
              </a:rPr>
              <a:t>  </a:t>
            </a:r>
            <a:endParaRPr lang="en-US" dirty="0" smtClean="0">
              <a:solidFill>
                <a:srgbClr val="C00000"/>
              </a:solidFill>
            </a:endParaRPr>
          </a:p>
          <a:p>
            <a:r>
              <a:rPr lang="en-US" dirty="0" smtClean="0"/>
              <a:t>Compliance with Government Regulations</a:t>
            </a:r>
          </a:p>
          <a:p>
            <a:pPr lvl="1"/>
            <a:r>
              <a:rPr lang="en-US" dirty="0" smtClean="0">
                <a:solidFill>
                  <a:srgbClr val="C00000"/>
                </a:solidFill>
              </a:rPr>
              <a:t>EPA; Sarbanes-Oxley; HIPAA; …</a:t>
            </a:r>
            <a:endParaRPr lang="en-US" dirty="0">
              <a:solidFill>
                <a:srgbClr val="C00000"/>
              </a:solidFill>
            </a:endParaRPr>
          </a:p>
          <a:p>
            <a:r>
              <a:rPr lang="en-US" dirty="0" smtClean="0"/>
              <a:t>Protection Against Terrorist Attacks</a:t>
            </a:r>
          </a:p>
          <a:p>
            <a:r>
              <a:rPr lang="en-US" dirty="0" smtClean="0"/>
              <a:t>Ethical Issues</a:t>
            </a:r>
          </a:p>
          <a:p>
            <a:pPr lvl="1"/>
            <a:r>
              <a:rPr lang="en-US" dirty="0" smtClean="0">
                <a:solidFill>
                  <a:srgbClr val="C00000"/>
                </a:solidFill>
              </a:rPr>
              <a:t>Privacy; Intellectual property rights; …</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C392DC9-9688-4E44-A90B-C333AD8FEA09}" type="slidenum">
              <a:rPr lang="en-US" smtClean="0"/>
              <a:pPr/>
              <a:t>19</a:t>
            </a:fld>
            <a:endParaRPr lang="en-US" dirty="0"/>
          </a:p>
        </p:txBody>
      </p:sp>
    </p:spTree>
    <p:extLst>
      <p:ext uri="{BB962C8B-B14F-4D97-AF65-F5344CB8AC3E}">
        <p14:creationId xmlns:p14="http://schemas.microsoft.com/office/powerpoint/2010/main" val="3586875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Business Pressures, Organizational Responses, and Information Technology Support</a:t>
            </a:r>
          </a:p>
          <a:p>
            <a:r>
              <a:rPr lang="en-US" dirty="0"/>
              <a:t>Competitive Advantage and Strategic Information Systems</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a:t>
            </a:fld>
            <a:endParaRPr lang="en-US" dirty="0"/>
          </a:p>
        </p:txBody>
      </p:sp>
      <p:sp>
        <p:nvSpPr>
          <p:cNvPr id="3" name="Rounded Rectangle 2"/>
          <p:cNvSpPr/>
          <p:nvPr/>
        </p:nvSpPr>
        <p:spPr>
          <a:xfrm rot="20652213">
            <a:off x="2169750" y="4556652"/>
            <a:ext cx="63246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Using IS does not just make small parts inside business faster/better: IS helps to increase competitiveness</a:t>
            </a:r>
            <a:endParaRPr lang="en-US" sz="2400" b="1" dirty="0"/>
          </a:p>
        </p:txBody>
      </p:sp>
    </p:spTree>
    <p:extLst>
      <p:ext uri="{BB962C8B-B14F-4D97-AF65-F5344CB8AC3E}">
        <p14:creationId xmlns:p14="http://schemas.microsoft.com/office/powerpoint/2010/main" val="4093914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Social Responsibility</a:t>
            </a:r>
            <a:endParaRPr lang="en-US" dirty="0"/>
          </a:p>
        </p:txBody>
      </p:sp>
      <p:sp>
        <p:nvSpPr>
          <p:cNvPr id="5" name="Content Placeholder 4"/>
          <p:cNvSpPr>
            <a:spLocks noGrp="1"/>
          </p:cNvSpPr>
          <p:nvPr>
            <p:ph sz="quarter" idx="15"/>
          </p:nvPr>
        </p:nvSpPr>
        <p:spPr/>
        <p:txBody>
          <a:bodyPr>
            <a:normAutofit/>
          </a:bodyPr>
          <a:lstStyle/>
          <a:p>
            <a:r>
              <a:rPr lang="en-US" dirty="0" smtClean="0"/>
              <a:t>IT Assists “Go Green” Efforts in Three Areas:</a:t>
            </a:r>
          </a:p>
          <a:p>
            <a:pPr marL="971550" lvl="1" indent="-514350">
              <a:buFont typeface="+mj-lt"/>
              <a:buAutoNum type="arabicPeriod"/>
            </a:pPr>
            <a:r>
              <a:rPr lang="en-US" dirty="0" smtClean="0"/>
              <a:t>Facilities </a:t>
            </a:r>
            <a:r>
              <a:rPr lang="en-US" dirty="0"/>
              <a:t>design and </a:t>
            </a:r>
            <a:r>
              <a:rPr lang="en-US" dirty="0" smtClean="0"/>
              <a:t>management</a:t>
            </a:r>
          </a:p>
          <a:p>
            <a:pPr marL="971550" lvl="1" indent="-514350">
              <a:buFont typeface="+mj-lt"/>
              <a:buAutoNum type="arabicPeriod"/>
            </a:pPr>
            <a:r>
              <a:rPr lang="en-US" dirty="0" smtClean="0"/>
              <a:t>Carbon management</a:t>
            </a:r>
          </a:p>
          <a:p>
            <a:pPr marL="971550" lvl="1" indent="-514350">
              <a:buFont typeface="+mj-lt"/>
              <a:buAutoNum type="arabicPeriod"/>
            </a:pPr>
            <a:r>
              <a:rPr lang="en-US" dirty="0" smtClean="0"/>
              <a:t>International </a:t>
            </a:r>
            <a:r>
              <a:rPr lang="en-US" dirty="0"/>
              <a:t>and U.S. environmental laws</a:t>
            </a:r>
          </a:p>
          <a:p>
            <a:r>
              <a:rPr lang="en-US" dirty="0" smtClean="0"/>
              <a:t>Digital Divide</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20</a:t>
            </a:fld>
            <a:endParaRPr lang="en-US" dirty="0"/>
          </a:p>
        </p:txBody>
      </p:sp>
      <p:sp>
        <p:nvSpPr>
          <p:cNvPr id="3" name="Right Arrow 2"/>
          <p:cNvSpPr/>
          <p:nvPr/>
        </p:nvSpPr>
        <p:spPr>
          <a:xfrm>
            <a:off x="685800" y="5105400"/>
            <a:ext cx="8229600" cy="1250950"/>
          </a:xfrm>
          <a:prstGeom prst="rightArrow">
            <a:avLst>
              <a:gd name="adj1" fmla="val 64619"/>
              <a:gd name="adj2" fmla="val 841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To deal with all the above</a:t>
            </a:r>
            <a:endParaRPr lang="en-US" sz="4800" b="1" dirty="0"/>
          </a:p>
        </p:txBody>
      </p:sp>
    </p:spTree>
    <p:extLst>
      <p:ext uri="{BB962C8B-B14F-4D97-AF65-F5344CB8AC3E}">
        <p14:creationId xmlns:p14="http://schemas.microsoft.com/office/powerpoint/2010/main" val="971536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Organizational Responses</a:t>
            </a:r>
            <a:endParaRPr lang="en-US" dirty="0"/>
          </a:p>
        </p:txBody>
      </p:sp>
      <p:sp>
        <p:nvSpPr>
          <p:cNvPr id="3" name="Content Placeholder 2"/>
          <p:cNvSpPr>
            <a:spLocks noGrp="1"/>
          </p:cNvSpPr>
          <p:nvPr>
            <p:ph sz="quarter" idx="15"/>
          </p:nvPr>
        </p:nvSpPr>
        <p:spPr/>
        <p:txBody>
          <a:bodyPr/>
          <a:lstStyle/>
          <a:p>
            <a:r>
              <a:rPr lang="en-US" dirty="0" smtClean="0"/>
              <a:t>Strategic Systems</a:t>
            </a:r>
          </a:p>
          <a:p>
            <a:pPr lvl="1"/>
            <a:r>
              <a:rPr lang="en-US" dirty="0" smtClean="0"/>
              <a:t>What are them?</a:t>
            </a:r>
          </a:p>
          <a:p>
            <a:r>
              <a:rPr lang="en-US" dirty="0" smtClean="0"/>
              <a:t>Customer Focus</a:t>
            </a:r>
          </a:p>
          <a:p>
            <a:r>
              <a:rPr lang="en-US" dirty="0" smtClean="0"/>
              <a:t>Make-to-Order and Mass Customization</a:t>
            </a:r>
          </a:p>
          <a:p>
            <a:r>
              <a:rPr lang="en-US" dirty="0" smtClean="0"/>
              <a:t>E-Business and E-Commerce</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21</a:t>
            </a:fld>
            <a:endParaRPr lang="en-US" dirty="0"/>
          </a:p>
        </p:txBody>
      </p:sp>
      <p:sp>
        <p:nvSpPr>
          <p:cNvPr id="5" name="5-Point Star 4"/>
          <p:cNvSpPr/>
          <p:nvPr/>
        </p:nvSpPr>
        <p:spPr>
          <a:xfrm>
            <a:off x="7239000" y="381000"/>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039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rgbClr val="C00000"/>
                </a:solidFill>
              </a:rPr>
              <a:t>IT enables business strategy</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22</a:t>
            </a:fld>
            <a:endParaRPr lang="en-US" dirty="0"/>
          </a:p>
        </p:txBody>
      </p:sp>
      <p:sp>
        <p:nvSpPr>
          <p:cNvPr id="4" name="Content Placeholder 3"/>
          <p:cNvSpPr>
            <a:spLocks noGrp="1"/>
          </p:cNvSpPr>
          <p:nvPr>
            <p:ph sz="quarter" idx="15"/>
          </p:nvPr>
        </p:nvSpPr>
        <p:spPr>
          <a:xfrm>
            <a:off x="304800" y="1304612"/>
            <a:ext cx="8305800" cy="5400988"/>
          </a:xfrm>
        </p:spPr>
        <p:txBody>
          <a:bodyPr>
            <a:normAutofit fontScale="85000" lnSpcReduction="10000"/>
          </a:bodyPr>
          <a:lstStyle/>
          <a:p>
            <a:r>
              <a:rPr lang="en-US" u="sng" dirty="0">
                <a:hlinkClick r:id="rId2"/>
              </a:rPr>
              <a:t>Ten IT-enabled business trends for the decade ahead | McKinsey</a:t>
            </a:r>
            <a:endParaRPr lang="en-US" dirty="0"/>
          </a:p>
          <a:p>
            <a:pPr lvl="1"/>
            <a:r>
              <a:rPr lang="en-US" sz="2400" b="1" dirty="0"/>
              <a:t>1. Joining the social matrix</a:t>
            </a:r>
          </a:p>
          <a:p>
            <a:pPr lvl="1"/>
            <a:r>
              <a:rPr lang="en-US" sz="2400" b="1" dirty="0"/>
              <a:t>2. Competing with ‘big data’ and advanced analytics</a:t>
            </a:r>
          </a:p>
          <a:p>
            <a:pPr lvl="1"/>
            <a:r>
              <a:rPr lang="en-US" sz="2400" b="1" dirty="0"/>
              <a:t>3. Deploying the Internet of </a:t>
            </a:r>
            <a:r>
              <a:rPr lang="en-US" sz="2400" i="1" dirty="0"/>
              <a:t>All</a:t>
            </a:r>
            <a:r>
              <a:rPr lang="en-US" sz="2400" b="1" dirty="0"/>
              <a:t> </a:t>
            </a:r>
            <a:r>
              <a:rPr lang="en-US" sz="2400" b="1" dirty="0" smtClean="0"/>
              <a:t>Things </a:t>
            </a:r>
            <a:r>
              <a:rPr lang="en-US" sz="2400" b="1" dirty="0" smtClean="0">
                <a:solidFill>
                  <a:srgbClr val="C00000"/>
                </a:solidFill>
              </a:rPr>
              <a:t>(IOT)</a:t>
            </a:r>
          </a:p>
          <a:p>
            <a:pPr lvl="2"/>
            <a:r>
              <a:rPr lang="en-US" sz="2000" b="1" dirty="0">
                <a:solidFill>
                  <a:srgbClr val="C00000"/>
                </a:solidFill>
                <a:hlinkClick r:id="rId3"/>
              </a:rPr>
              <a:t>https://</a:t>
            </a:r>
            <a:r>
              <a:rPr lang="en-US" sz="2000" b="1" dirty="0" smtClean="0">
                <a:solidFill>
                  <a:srgbClr val="C00000"/>
                </a:solidFill>
                <a:hlinkClick r:id="rId3"/>
              </a:rPr>
              <a:t>www.youtube.com/watch?v=mzy84Vb_Gxk</a:t>
            </a:r>
            <a:r>
              <a:rPr lang="en-US" sz="2000" b="1" dirty="0" smtClean="0">
                <a:solidFill>
                  <a:srgbClr val="C00000"/>
                </a:solidFill>
              </a:rPr>
              <a:t> (@ 5’45” &amp; 8’)</a:t>
            </a:r>
          </a:p>
          <a:p>
            <a:pPr lvl="2"/>
            <a:r>
              <a:rPr lang="en-US" sz="2000" b="1" dirty="0" smtClean="0">
                <a:solidFill>
                  <a:srgbClr val="C00000"/>
                </a:solidFill>
              </a:rPr>
              <a:t>Li-Fi, 100X </a:t>
            </a:r>
            <a:r>
              <a:rPr lang="en-US" sz="2000" b="1" dirty="0">
                <a:solidFill>
                  <a:srgbClr val="C00000"/>
                </a:solidFill>
              </a:rPr>
              <a:t>Faster than Wi-Fi </a:t>
            </a:r>
            <a:r>
              <a:rPr lang="en-US" sz="2000" b="1" dirty="0">
                <a:solidFill>
                  <a:srgbClr val="C00000"/>
                </a:solidFill>
                <a:hlinkClick r:id="rId4"/>
              </a:rPr>
              <a:t>https://</a:t>
            </a:r>
            <a:r>
              <a:rPr lang="en-US" sz="2000" b="1" dirty="0" smtClean="0">
                <a:solidFill>
                  <a:srgbClr val="C00000"/>
                </a:solidFill>
                <a:hlinkClick r:id="rId4"/>
              </a:rPr>
              <a:t>www.youtube.com/watch?v=wqH9KX9o0vg</a:t>
            </a:r>
            <a:r>
              <a:rPr lang="en-US" sz="2000" b="1" dirty="0" smtClean="0">
                <a:solidFill>
                  <a:srgbClr val="C00000"/>
                </a:solidFill>
              </a:rPr>
              <a:t> </a:t>
            </a:r>
          </a:p>
          <a:p>
            <a:pPr lvl="2"/>
            <a:r>
              <a:rPr lang="en-US" sz="2000" b="1" dirty="0" smtClean="0">
                <a:solidFill>
                  <a:srgbClr val="C00000"/>
                </a:solidFill>
              </a:rPr>
              <a:t>Li-Fi, What Is It and How Does It Work </a:t>
            </a:r>
            <a:r>
              <a:rPr lang="en-US" sz="2000" b="1" dirty="0" smtClean="0">
                <a:solidFill>
                  <a:srgbClr val="C00000"/>
                </a:solidFill>
                <a:hlinkClick r:id="rId5"/>
              </a:rPr>
              <a:t>https</a:t>
            </a:r>
            <a:r>
              <a:rPr lang="en-US" sz="2000" b="1" dirty="0">
                <a:solidFill>
                  <a:srgbClr val="C00000"/>
                </a:solidFill>
                <a:hlinkClick r:id="rId5"/>
              </a:rPr>
              <a:t>://</a:t>
            </a:r>
            <a:r>
              <a:rPr lang="en-US" sz="2000" b="1" dirty="0" smtClean="0">
                <a:solidFill>
                  <a:srgbClr val="C00000"/>
                </a:solidFill>
                <a:hlinkClick r:id="rId5"/>
              </a:rPr>
              <a:t>www.youtube.com/watch?v=g-Gy8g5jD3w</a:t>
            </a:r>
            <a:r>
              <a:rPr lang="en-US" sz="2000" b="1" dirty="0" smtClean="0">
                <a:solidFill>
                  <a:srgbClr val="C00000"/>
                </a:solidFill>
              </a:rPr>
              <a:t> </a:t>
            </a:r>
            <a:endParaRPr lang="en-US" sz="2000" b="1" dirty="0">
              <a:solidFill>
                <a:srgbClr val="C00000"/>
              </a:solidFill>
            </a:endParaRPr>
          </a:p>
          <a:p>
            <a:pPr lvl="1"/>
            <a:r>
              <a:rPr lang="en-US" sz="2400" b="1" dirty="0"/>
              <a:t>7. Charting experiences where digital meets </a:t>
            </a:r>
            <a:r>
              <a:rPr lang="en-US" sz="2400" b="1" dirty="0" smtClean="0"/>
              <a:t>physical</a:t>
            </a:r>
          </a:p>
          <a:p>
            <a:pPr lvl="2"/>
            <a:r>
              <a:rPr lang="en-US" sz="2000" b="1" dirty="0">
                <a:hlinkClick r:id="rId6"/>
              </a:rPr>
              <a:t>https://www.oculus.com</a:t>
            </a:r>
            <a:r>
              <a:rPr lang="en-US" sz="2000" b="1" dirty="0" smtClean="0">
                <a:hlinkClick r:id="rId6"/>
              </a:rPr>
              <a:t>/</a:t>
            </a:r>
            <a:endParaRPr lang="en-US" sz="2000" b="1" dirty="0" smtClean="0"/>
          </a:p>
          <a:p>
            <a:pPr lvl="2"/>
            <a:r>
              <a:rPr lang="en-US" sz="2000" b="1" dirty="0">
                <a:hlinkClick r:id="rId7"/>
              </a:rPr>
              <a:t>https://</a:t>
            </a:r>
            <a:r>
              <a:rPr lang="en-US" sz="2000" b="1" dirty="0" smtClean="0">
                <a:hlinkClick r:id="rId7"/>
              </a:rPr>
              <a:t>www.youtube.com/watch?v=H9ZOpQzjukY</a:t>
            </a:r>
            <a:r>
              <a:rPr lang="en-US" sz="2000" b="1" dirty="0" smtClean="0"/>
              <a:t> </a:t>
            </a:r>
            <a:r>
              <a:rPr lang="en-US" sz="2000" b="1" dirty="0" smtClean="0">
                <a:solidFill>
                  <a:srgbClr val="C00000"/>
                </a:solidFill>
              </a:rPr>
              <a:t>(@ 7’30”)</a:t>
            </a:r>
            <a:endParaRPr lang="en-US" sz="2000" b="1" dirty="0">
              <a:solidFill>
                <a:srgbClr val="C00000"/>
              </a:solidFill>
            </a:endParaRPr>
          </a:p>
        </p:txBody>
      </p:sp>
      <p:sp>
        <p:nvSpPr>
          <p:cNvPr id="5" name="5-Point Star 4"/>
          <p:cNvSpPr/>
          <p:nvPr/>
        </p:nvSpPr>
        <p:spPr>
          <a:xfrm>
            <a:off x="7859332" y="237812"/>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210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a:bodyPr>
          <a:lstStyle/>
          <a:p>
            <a:r>
              <a:rPr lang="en-US" dirty="0" smtClean="0"/>
              <a:t>Competitive Advantage and Strategic IS’s</a:t>
            </a:r>
            <a:endParaRPr lang="en-US" dirty="0"/>
          </a:p>
        </p:txBody>
      </p:sp>
      <p:sp>
        <p:nvSpPr>
          <p:cNvPr id="5" name="Text Placeholder 4"/>
          <p:cNvSpPr>
            <a:spLocks noGrp="1"/>
          </p:cNvSpPr>
          <p:nvPr>
            <p:ph type="body" sz="quarter" idx="14"/>
          </p:nvPr>
        </p:nvSpPr>
        <p:spPr/>
        <p:txBody>
          <a:bodyPr/>
          <a:lstStyle/>
          <a:p>
            <a:r>
              <a:rPr lang="en-US" dirty="0" smtClean="0"/>
              <a:t>2.2</a:t>
            </a:r>
            <a:endParaRPr lang="en-US" dirty="0"/>
          </a:p>
        </p:txBody>
      </p:sp>
      <p:sp>
        <p:nvSpPr>
          <p:cNvPr id="6" name="Content Placeholder 5"/>
          <p:cNvSpPr>
            <a:spLocks noGrp="1"/>
          </p:cNvSpPr>
          <p:nvPr>
            <p:ph sz="quarter" idx="15"/>
          </p:nvPr>
        </p:nvSpPr>
        <p:spPr/>
        <p:txBody>
          <a:bodyPr/>
          <a:lstStyle/>
          <a:p>
            <a:r>
              <a:rPr lang="en-US" dirty="0" smtClean="0"/>
              <a:t>Porter’s Competitive Forces Model</a:t>
            </a:r>
          </a:p>
          <a:p>
            <a:r>
              <a:rPr lang="en-US" dirty="0" smtClean="0"/>
              <a:t>Porter’s Value Chain Model</a:t>
            </a:r>
          </a:p>
          <a:p>
            <a:r>
              <a:rPr lang="en-US" dirty="0" smtClean="0"/>
              <a:t>Strategies for Competitive Advantage</a:t>
            </a:r>
          </a:p>
          <a:p>
            <a:r>
              <a:rPr lang="en-US" dirty="0" smtClean="0"/>
              <a:t>Business – Information Technology Alignment</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23</a:t>
            </a:fld>
            <a:endParaRPr lang="en-US" dirty="0"/>
          </a:p>
        </p:txBody>
      </p:sp>
      <p:sp>
        <p:nvSpPr>
          <p:cNvPr id="7" name="5-Point Star 6"/>
          <p:cNvSpPr/>
          <p:nvPr/>
        </p:nvSpPr>
        <p:spPr>
          <a:xfrm>
            <a:off x="7620000" y="1708149"/>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662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Porter’s Five Forces Model</a:t>
            </a:r>
            <a:endParaRPr lang="en-US" dirty="0"/>
          </a:p>
        </p:txBody>
      </p:sp>
      <p:sp>
        <p:nvSpPr>
          <p:cNvPr id="5" name="Content Placeholder 4"/>
          <p:cNvSpPr>
            <a:spLocks noGrp="1"/>
          </p:cNvSpPr>
          <p:nvPr>
            <p:ph sz="quarter" idx="15"/>
          </p:nvPr>
        </p:nvSpPr>
        <p:spPr/>
        <p:txBody>
          <a:bodyPr>
            <a:normAutofit/>
          </a:bodyPr>
          <a:lstStyle/>
          <a:p>
            <a:pPr marL="514350" indent="-514350">
              <a:buFont typeface="+mj-lt"/>
              <a:buAutoNum type="arabicPeriod"/>
            </a:pPr>
            <a:r>
              <a:rPr lang="en-US" dirty="0" smtClean="0"/>
              <a:t>The threat of new competitors</a:t>
            </a:r>
          </a:p>
          <a:p>
            <a:pPr marL="514350" indent="-514350">
              <a:buFont typeface="+mj-lt"/>
              <a:buAutoNum type="arabicPeriod"/>
            </a:pPr>
            <a:r>
              <a:rPr lang="en-US" dirty="0" smtClean="0"/>
              <a:t>The bargaining power of suppliers</a:t>
            </a:r>
          </a:p>
          <a:p>
            <a:pPr marL="514350" indent="-514350">
              <a:buFont typeface="+mj-lt"/>
              <a:buAutoNum type="arabicPeriod"/>
            </a:pPr>
            <a:r>
              <a:rPr lang="en-US" dirty="0" smtClean="0"/>
              <a:t>The bargaining power of customers (buyers)</a:t>
            </a:r>
          </a:p>
          <a:p>
            <a:pPr marL="514350" indent="-514350">
              <a:buFont typeface="+mj-lt"/>
              <a:buAutoNum type="arabicPeriod"/>
            </a:pPr>
            <a:r>
              <a:rPr lang="en-US" dirty="0" smtClean="0"/>
              <a:t>The threat of substitute products or services</a:t>
            </a:r>
          </a:p>
          <a:p>
            <a:pPr marL="514350" indent="-514350">
              <a:buFont typeface="+mj-lt"/>
              <a:buAutoNum type="arabicPeriod"/>
            </a:pPr>
            <a:r>
              <a:rPr lang="en-US" dirty="0" smtClean="0"/>
              <a:t>The rivalry among existing firms in the industry</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24</a:t>
            </a:fld>
            <a:endParaRPr lang="en-US" dirty="0"/>
          </a:p>
        </p:txBody>
      </p:sp>
      <p:sp>
        <p:nvSpPr>
          <p:cNvPr id="6" name="5-Point Star 5"/>
          <p:cNvSpPr/>
          <p:nvPr/>
        </p:nvSpPr>
        <p:spPr>
          <a:xfrm>
            <a:off x="7859332" y="237812"/>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231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Figure 2.2: Porter’s Competitive Forces Model</a:t>
            </a:r>
            <a:endParaRPr lang="en-US" dirty="0"/>
          </a:p>
        </p:txBody>
      </p:sp>
      <p:pic>
        <p:nvPicPr>
          <p:cNvPr id="307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228600" y="1251284"/>
            <a:ext cx="791751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25</a:t>
            </a:fld>
            <a:endParaRPr lang="en-US" dirty="0"/>
          </a:p>
        </p:txBody>
      </p:sp>
      <p:sp>
        <p:nvSpPr>
          <p:cNvPr id="5" name="Slide Number Placeholder 3"/>
          <p:cNvSpPr txBox="1">
            <a:spLocks/>
          </p:cNvSpPr>
          <p:nvPr/>
        </p:nvSpPr>
        <p:spPr>
          <a:xfrm>
            <a:off x="6792532" y="64596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392DC9-9688-4E44-A90B-C333AD8FEA09}" type="slidenum">
              <a:rPr lang="en-US" smtClean="0">
                <a:solidFill>
                  <a:srgbClr val="FF0000"/>
                </a:solidFill>
              </a:rPr>
              <a:pPr/>
              <a:t>25</a:t>
            </a:fld>
            <a:endParaRPr lang="en-US" dirty="0">
              <a:solidFill>
                <a:srgbClr val="FF0000"/>
              </a:solidFill>
            </a:endParaRPr>
          </a:p>
        </p:txBody>
      </p:sp>
      <p:sp>
        <p:nvSpPr>
          <p:cNvPr id="3" name="Right Arrow 2"/>
          <p:cNvSpPr/>
          <p:nvPr/>
        </p:nvSpPr>
        <p:spPr>
          <a:xfrm>
            <a:off x="1066800" y="6096000"/>
            <a:ext cx="7543799" cy="728774"/>
          </a:xfrm>
          <a:prstGeom prst="rightArrow">
            <a:avLst>
              <a:gd name="adj1" fmla="val 58805"/>
              <a:gd name="adj2" fmla="val 588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Zhang’s graphical model showing logical relationship</a:t>
            </a:r>
            <a:endParaRPr lang="en-US" sz="2400" b="1" dirty="0"/>
          </a:p>
        </p:txBody>
      </p:sp>
    </p:spTree>
    <p:extLst>
      <p:ext uri="{BB962C8B-B14F-4D97-AF65-F5344CB8AC3E}">
        <p14:creationId xmlns:p14="http://schemas.microsoft.com/office/powerpoint/2010/main" val="3105732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52400"/>
            <a:ext cx="8839200" cy="911225"/>
          </a:xfrm>
        </p:spPr>
        <p:txBody>
          <a:bodyPr>
            <a:normAutofit fontScale="90000"/>
          </a:bodyPr>
          <a:lstStyle/>
          <a:p>
            <a:r>
              <a:rPr lang="en-US" altLang="en-US" sz="3800" dirty="0" smtClean="0">
                <a:solidFill>
                  <a:srgbClr val="C00000"/>
                </a:solidFill>
              </a:rPr>
              <a:t>Competitive Forces </a:t>
            </a:r>
            <a:br>
              <a:rPr lang="en-US" altLang="en-US" sz="3800" dirty="0" smtClean="0">
                <a:solidFill>
                  <a:srgbClr val="C00000"/>
                </a:solidFill>
              </a:rPr>
            </a:br>
            <a:r>
              <a:rPr lang="en-US" altLang="en-US" sz="2900" dirty="0" smtClean="0">
                <a:solidFill>
                  <a:srgbClr val="C00000"/>
                </a:solidFill>
              </a:rPr>
              <a:t>(Graphical representation developed by </a:t>
            </a:r>
            <a:r>
              <a:rPr lang="en-US" altLang="en-US" sz="2900" dirty="0" err="1" smtClean="0">
                <a:solidFill>
                  <a:srgbClr val="C00000"/>
                </a:solidFill>
              </a:rPr>
              <a:t>Yüe</a:t>
            </a:r>
            <a:r>
              <a:rPr lang="en-US" altLang="en-US" sz="2900" dirty="0" smtClean="0">
                <a:solidFill>
                  <a:srgbClr val="C00000"/>
                </a:solidFill>
              </a:rPr>
              <a:t> Zhang)</a:t>
            </a:r>
          </a:p>
        </p:txBody>
      </p:sp>
      <p:sp>
        <p:nvSpPr>
          <p:cNvPr id="53251" name="Rectangle 3"/>
          <p:cNvSpPr>
            <a:spLocks noChangeArrowheads="1"/>
          </p:cNvSpPr>
          <p:nvPr/>
        </p:nvSpPr>
        <p:spPr bwMode="auto">
          <a:xfrm>
            <a:off x="2762250" y="2419350"/>
            <a:ext cx="1600200" cy="704850"/>
          </a:xfrm>
          <a:prstGeom prst="rect">
            <a:avLst/>
          </a:prstGeom>
          <a:solidFill>
            <a:srgbClr val="339966"/>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chemeClr val="bg1"/>
                </a:solidFill>
                <a:latin typeface="Comic Sans MS" panose="030F0702030302020204" pitchFamily="66" charset="0"/>
              </a:rPr>
              <a:t>Company</a:t>
            </a:r>
          </a:p>
        </p:txBody>
      </p:sp>
      <p:sp>
        <p:nvSpPr>
          <p:cNvPr id="53252" name="Rectangle 4"/>
          <p:cNvSpPr>
            <a:spLocks noChangeArrowheads="1"/>
          </p:cNvSpPr>
          <p:nvPr/>
        </p:nvSpPr>
        <p:spPr bwMode="auto">
          <a:xfrm>
            <a:off x="2762250" y="3638550"/>
            <a:ext cx="1581150" cy="685800"/>
          </a:xfrm>
          <a:prstGeom prst="rect">
            <a:avLst/>
          </a:prstGeom>
          <a:solidFill>
            <a:srgbClr val="FF6600"/>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latin typeface="Comic Sans MS" panose="030F0702030302020204" pitchFamily="66" charset="0"/>
              </a:rPr>
              <a:t>Competitors</a:t>
            </a:r>
          </a:p>
        </p:txBody>
      </p:sp>
      <p:sp>
        <p:nvSpPr>
          <p:cNvPr id="53253" name="Line 5"/>
          <p:cNvSpPr>
            <a:spLocks noChangeShapeType="1"/>
          </p:cNvSpPr>
          <p:nvPr/>
        </p:nvSpPr>
        <p:spPr bwMode="auto">
          <a:xfrm>
            <a:off x="3314700" y="3143250"/>
            <a:ext cx="0" cy="4953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4" name="Line 6"/>
          <p:cNvSpPr>
            <a:spLocks noChangeShapeType="1"/>
          </p:cNvSpPr>
          <p:nvPr/>
        </p:nvSpPr>
        <p:spPr bwMode="auto">
          <a:xfrm flipV="1">
            <a:off x="3771900" y="3086100"/>
            <a:ext cx="0" cy="55245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5" name="Oval 7"/>
          <p:cNvSpPr>
            <a:spLocks noChangeArrowheads="1"/>
          </p:cNvSpPr>
          <p:nvPr/>
        </p:nvSpPr>
        <p:spPr bwMode="auto">
          <a:xfrm>
            <a:off x="2076450" y="1771650"/>
            <a:ext cx="2933700" cy="3238500"/>
          </a:xfrm>
          <a:prstGeom prst="ellipse">
            <a:avLst/>
          </a:prstGeom>
          <a:noFill/>
          <a:ln w="76200">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3256" name="Oval 8"/>
          <p:cNvSpPr>
            <a:spLocks noChangeArrowheads="1"/>
          </p:cNvSpPr>
          <p:nvPr/>
        </p:nvSpPr>
        <p:spPr bwMode="auto">
          <a:xfrm>
            <a:off x="173038" y="2400300"/>
            <a:ext cx="1522412" cy="2000250"/>
          </a:xfrm>
          <a:prstGeom prst="ellipse">
            <a:avLst/>
          </a:prstGeom>
          <a:solidFill>
            <a:srgbClr val="800000"/>
          </a:solidFill>
          <a:ln w="9525">
            <a:solidFill>
              <a:schemeClr val="tx1"/>
            </a:solidFill>
            <a:round/>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chemeClr val="bg1"/>
                </a:solidFill>
                <a:latin typeface="Comic Sans MS" panose="030F0702030302020204" pitchFamily="66" charset="0"/>
              </a:rPr>
              <a:t>Suppliers</a:t>
            </a:r>
          </a:p>
        </p:txBody>
      </p:sp>
      <p:sp>
        <p:nvSpPr>
          <p:cNvPr id="53257" name="AutoShape 9"/>
          <p:cNvSpPr>
            <a:spLocks noChangeArrowheads="1"/>
          </p:cNvSpPr>
          <p:nvPr/>
        </p:nvSpPr>
        <p:spPr bwMode="auto">
          <a:xfrm>
            <a:off x="1695450" y="3200400"/>
            <a:ext cx="787400" cy="609600"/>
          </a:xfrm>
          <a:prstGeom prst="leftRightArrow">
            <a:avLst>
              <a:gd name="adj1" fmla="val 50000"/>
              <a:gd name="adj2" fmla="val 25833"/>
            </a:avLst>
          </a:prstGeom>
          <a:solidFill>
            <a:srgbClr val="FFCC00"/>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3258" name="Oval 10"/>
          <p:cNvSpPr>
            <a:spLocks noChangeArrowheads="1"/>
          </p:cNvSpPr>
          <p:nvPr/>
        </p:nvSpPr>
        <p:spPr bwMode="auto">
          <a:xfrm>
            <a:off x="5257800" y="2286000"/>
            <a:ext cx="1447800" cy="2247900"/>
          </a:xfrm>
          <a:prstGeom prst="ellipse">
            <a:avLst/>
          </a:prstGeom>
          <a:solidFill>
            <a:srgbClr val="00CCFF"/>
          </a:solidFill>
          <a:ln w="9525" algn="ctr">
            <a:solidFill>
              <a:schemeClr val="tx1"/>
            </a:solidFill>
            <a:round/>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latin typeface="Comic Sans MS" panose="030F0702030302020204" pitchFamily="66" charset="0"/>
              </a:rPr>
              <a:t>Customers</a:t>
            </a:r>
          </a:p>
        </p:txBody>
      </p:sp>
      <p:sp>
        <p:nvSpPr>
          <p:cNvPr id="53259" name="AutoShape 11"/>
          <p:cNvSpPr>
            <a:spLocks noChangeArrowheads="1"/>
          </p:cNvSpPr>
          <p:nvPr/>
        </p:nvSpPr>
        <p:spPr bwMode="auto">
          <a:xfrm>
            <a:off x="4343400" y="3048000"/>
            <a:ext cx="933450" cy="793750"/>
          </a:xfrm>
          <a:prstGeom prst="leftRightArrow">
            <a:avLst>
              <a:gd name="adj1" fmla="val 60398"/>
              <a:gd name="adj2" fmla="val 30707"/>
            </a:avLst>
          </a:prstGeom>
          <a:solidFill>
            <a:srgbClr val="FFCC00"/>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3260" name="AutoShape 12"/>
          <p:cNvSpPr>
            <a:spLocks noChangeArrowheads="1"/>
          </p:cNvSpPr>
          <p:nvPr/>
        </p:nvSpPr>
        <p:spPr bwMode="auto">
          <a:xfrm>
            <a:off x="7239000" y="3028950"/>
            <a:ext cx="1905000" cy="857250"/>
          </a:xfrm>
          <a:prstGeom prst="parallelogram">
            <a:avLst>
              <a:gd name="adj" fmla="val 35617"/>
            </a:avLst>
          </a:prstGeom>
          <a:solidFill>
            <a:srgbClr val="FF00FF"/>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latin typeface="Comic Sans MS" panose="030F0702030302020204" pitchFamily="66" charset="0"/>
              </a:rPr>
              <a:t>Substitutes</a:t>
            </a:r>
          </a:p>
        </p:txBody>
      </p:sp>
      <p:sp>
        <p:nvSpPr>
          <p:cNvPr id="53261" name="AutoShape 13"/>
          <p:cNvSpPr>
            <a:spLocks noChangeArrowheads="1"/>
          </p:cNvSpPr>
          <p:nvPr/>
        </p:nvSpPr>
        <p:spPr bwMode="auto">
          <a:xfrm>
            <a:off x="4572000" y="1371600"/>
            <a:ext cx="323850" cy="323850"/>
          </a:xfrm>
          <a:prstGeom prst="sun">
            <a:avLst>
              <a:gd name="adj" fmla="val 25000"/>
            </a:avLst>
          </a:prstGeom>
          <a:solidFill>
            <a:schemeClr val="bg1"/>
          </a:solidFill>
          <a:ln w="38100" algn="ctr">
            <a:solidFill>
              <a:schemeClr val="accent2"/>
            </a:solidFill>
            <a:miter lim="800000"/>
            <a:headEnd/>
            <a:tailEnd/>
          </a:ln>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3262" name="Rectangle 14"/>
          <p:cNvSpPr>
            <a:spLocks noChangeArrowheads="1"/>
          </p:cNvSpPr>
          <p:nvPr/>
        </p:nvSpPr>
        <p:spPr bwMode="auto">
          <a:xfrm>
            <a:off x="533400" y="11430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buClrTx/>
            </a:pPr>
            <a:endParaRPr lang="en-US" altLang="en-US">
              <a:latin typeface="Times New Roman" panose="02020603050405020304" pitchFamily="18" charset="0"/>
            </a:endParaRPr>
          </a:p>
        </p:txBody>
      </p:sp>
      <p:sp>
        <p:nvSpPr>
          <p:cNvPr id="53263" name="AutoShape 16"/>
          <p:cNvSpPr>
            <a:spLocks noChangeArrowheads="1"/>
          </p:cNvSpPr>
          <p:nvPr/>
        </p:nvSpPr>
        <p:spPr bwMode="auto">
          <a:xfrm>
            <a:off x="4419600" y="5181600"/>
            <a:ext cx="323850" cy="285750"/>
          </a:xfrm>
          <a:prstGeom prst="sun">
            <a:avLst>
              <a:gd name="adj" fmla="val 25000"/>
            </a:avLst>
          </a:prstGeom>
          <a:solidFill>
            <a:schemeClr val="bg1"/>
          </a:solidFill>
          <a:ln w="38100" algn="ctr">
            <a:solidFill>
              <a:schemeClr val="accent2"/>
            </a:solidFill>
            <a:miter lim="800000"/>
            <a:headEnd/>
            <a:tailEnd/>
          </a:ln>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3264" name="Line 17"/>
          <p:cNvSpPr>
            <a:spLocks noChangeShapeType="1"/>
          </p:cNvSpPr>
          <p:nvPr/>
        </p:nvSpPr>
        <p:spPr bwMode="auto">
          <a:xfrm flipV="1">
            <a:off x="1905000" y="4038600"/>
            <a:ext cx="533400" cy="29845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5" name="Line 18"/>
          <p:cNvSpPr>
            <a:spLocks noChangeShapeType="1"/>
          </p:cNvSpPr>
          <p:nvPr/>
        </p:nvSpPr>
        <p:spPr bwMode="auto">
          <a:xfrm flipH="1" flipV="1">
            <a:off x="4114800" y="4572000"/>
            <a:ext cx="304800" cy="5334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6" name="Line 19"/>
          <p:cNvSpPr>
            <a:spLocks noChangeShapeType="1"/>
          </p:cNvSpPr>
          <p:nvPr/>
        </p:nvSpPr>
        <p:spPr bwMode="auto">
          <a:xfrm flipH="1">
            <a:off x="4062413" y="1752600"/>
            <a:ext cx="357187" cy="37147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7" name="Rectangle 20"/>
          <p:cNvSpPr>
            <a:spLocks noChangeArrowheads="1"/>
          </p:cNvSpPr>
          <p:nvPr/>
        </p:nvSpPr>
        <p:spPr bwMode="auto">
          <a:xfrm>
            <a:off x="2266950" y="5791200"/>
            <a:ext cx="1714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rgbClr val="000000"/>
                </a:solidFill>
                <a:latin typeface="Comic Sans MS" panose="030F0702030302020204" pitchFamily="66" charset="0"/>
              </a:rPr>
              <a:t>New entrants</a:t>
            </a:r>
          </a:p>
        </p:txBody>
      </p:sp>
      <p:sp>
        <p:nvSpPr>
          <p:cNvPr id="53268" name="Line 21"/>
          <p:cNvSpPr>
            <a:spLocks noChangeShapeType="1"/>
          </p:cNvSpPr>
          <p:nvPr/>
        </p:nvSpPr>
        <p:spPr bwMode="auto">
          <a:xfrm flipH="1" flipV="1">
            <a:off x="1828800" y="4876800"/>
            <a:ext cx="585788" cy="989013"/>
          </a:xfrm>
          <a:prstGeom prst="line">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9" name="Line 22"/>
          <p:cNvSpPr>
            <a:spLocks noChangeShapeType="1"/>
          </p:cNvSpPr>
          <p:nvPr/>
        </p:nvSpPr>
        <p:spPr bwMode="auto">
          <a:xfrm flipV="1">
            <a:off x="3962400" y="5486400"/>
            <a:ext cx="381000" cy="419100"/>
          </a:xfrm>
          <a:prstGeom prst="line">
            <a:avLst/>
          </a:prstGeom>
          <a:noFill/>
          <a:ln w="158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70" name="Rectangle 23"/>
          <p:cNvSpPr>
            <a:spLocks noChangeArrowheads="1"/>
          </p:cNvSpPr>
          <p:nvPr/>
        </p:nvSpPr>
        <p:spPr bwMode="auto">
          <a:xfrm>
            <a:off x="4572000" y="6029324"/>
            <a:ext cx="4457700" cy="600075"/>
          </a:xfrm>
          <a:prstGeom prst="rect">
            <a:avLst/>
          </a:prstGeom>
          <a:solidFill>
            <a:srgbClr val="A3A3C1"/>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dirty="0">
                <a:latin typeface="Times New Roman" panose="02020603050405020304" pitchFamily="18" charset="0"/>
              </a:rPr>
              <a:t>Figure © </a:t>
            </a:r>
            <a:r>
              <a:rPr lang="en-US" altLang="en-US" sz="2000" b="1" dirty="0" smtClean="0">
                <a:latin typeface="Times New Roman" panose="02020603050405020304" pitchFamily="18" charset="0"/>
              </a:rPr>
              <a:t>1997-2018, </a:t>
            </a:r>
            <a:r>
              <a:rPr lang="en-US" altLang="en-US" sz="2000" b="1" dirty="0">
                <a:latin typeface="Times New Roman" panose="02020603050405020304" pitchFamily="18" charset="0"/>
              </a:rPr>
              <a:t>Yüe “Jeff” Zhang</a:t>
            </a:r>
          </a:p>
        </p:txBody>
      </p:sp>
      <p:sp>
        <p:nvSpPr>
          <p:cNvPr id="53271" name="AutoShape 24"/>
          <p:cNvSpPr>
            <a:spLocks noChangeArrowheads="1"/>
          </p:cNvSpPr>
          <p:nvPr/>
        </p:nvSpPr>
        <p:spPr bwMode="auto">
          <a:xfrm>
            <a:off x="6629400" y="3124200"/>
            <a:ext cx="762000" cy="609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006 h 21600"/>
              <a:gd name="T14" fmla="*/ 17134 w 21600"/>
              <a:gd name="T15" fmla="*/ 16594 h 21600"/>
            </a:gdLst>
            <a:ahLst/>
            <a:cxnLst>
              <a:cxn ang="T8">
                <a:pos x="T0" y="T1"/>
              </a:cxn>
              <a:cxn ang="T9">
                <a:pos x="T2" y="T3"/>
              </a:cxn>
              <a:cxn ang="T10">
                <a:pos x="T4" y="T5"/>
              </a:cxn>
              <a:cxn ang="T11">
                <a:pos x="T6" y="T7"/>
              </a:cxn>
            </a:cxnLst>
            <a:rect l="T12" t="T13" r="T14" b="T15"/>
            <a:pathLst>
              <a:path w="21600" h="21600">
                <a:moveTo>
                  <a:pt x="13275" y="0"/>
                </a:moveTo>
                <a:lnTo>
                  <a:pt x="13275" y="5006"/>
                </a:lnTo>
                <a:lnTo>
                  <a:pt x="3375" y="5006"/>
                </a:lnTo>
                <a:lnTo>
                  <a:pt x="3375" y="16594"/>
                </a:lnTo>
                <a:lnTo>
                  <a:pt x="13275" y="16594"/>
                </a:lnTo>
                <a:lnTo>
                  <a:pt x="13275" y="21600"/>
                </a:lnTo>
                <a:lnTo>
                  <a:pt x="21600" y="10800"/>
                </a:lnTo>
                <a:lnTo>
                  <a:pt x="13275" y="0"/>
                </a:lnTo>
                <a:close/>
              </a:path>
              <a:path w="21600" h="21600">
                <a:moveTo>
                  <a:pt x="1350" y="5006"/>
                </a:moveTo>
                <a:lnTo>
                  <a:pt x="1350" y="16594"/>
                </a:lnTo>
                <a:lnTo>
                  <a:pt x="2700" y="16594"/>
                </a:lnTo>
                <a:lnTo>
                  <a:pt x="2700" y="5006"/>
                </a:lnTo>
                <a:lnTo>
                  <a:pt x="1350" y="5006"/>
                </a:lnTo>
                <a:close/>
              </a:path>
              <a:path w="21600" h="21600">
                <a:moveTo>
                  <a:pt x="0" y="5006"/>
                </a:moveTo>
                <a:lnTo>
                  <a:pt x="0" y="16594"/>
                </a:lnTo>
                <a:lnTo>
                  <a:pt x="675" y="16594"/>
                </a:lnTo>
                <a:lnTo>
                  <a:pt x="675" y="5006"/>
                </a:lnTo>
                <a:lnTo>
                  <a:pt x="0" y="5006"/>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53272" name="AutoShape 16"/>
          <p:cNvSpPr>
            <a:spLocks noChangeArrowheads="1"/>
          </p:cNvSpPr>
          <p:nvPr/>
        </p:nvSpPr>
        <p:spPr bwMode="auto">
          <a:xfrm>
            <a:off x="1524000" y="4343400"/>
            <a:ext cx="323850" cy="285750"/>
          </a:xfrm>
          <a:prstGeom prst="sun">
            <a:avLst>
              <a:gd name="adj" fmla="val 25000"/>
            </a:avLst>
          </a:prstGeom>
          <a:solidFill>
            <a:schemeClr val="bg1"/>
          </a:solidFill>
          <a:ln w="38100" algn="ctr">
            <a:solidFill>
              <a:schemeClr val="accent2"/>
            </a:solidFill>
            <a:miter lim="800000"/>
            <a:headEnd/>
            <a:tailEnd/>
          </a:ln>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5-Point Star 24"/>
          <p:cNvSpPr/>
          <p:nvPr/>
        </p:nvSpPr>
        <p:spPr>
          <a:xfrm>
            <a:off x="7948613" y="1323974"/>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47057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52400"/>
            <a:ext cx="8839200" cy="911225"/>
          </a:xfrm>
        </p:spPr>
        <p:txBody>
          <a:bodyPr>
            <a:normAutofit fontScale="90000"/>
          </a:bodyPr>
          <a:lstStyle/>
          <a:p>
            <a:r>
              <a:rPr lang="en-US" altLang="en-US" sz="3800" dirty="0" smtClean="0">
                <a:solidFill>
                  <a:srgbClr val="C00000"/>
                </a:solidFill>
              </a:rPr>
              <a:t>Internet Age competition </a:t>
            </a:r>
            <a:r>
              <a:rPr lang="en-US" altLang="en-US" sz="2900" dirty="0" smtClean="0">
                <a:solidFill>
                  <a:srgbClr val="C00000"/>
                </a:solidFill>
              </a:rPr>
              <a:t>(Model proposed by </a:t>
            </a:r>
            <a:r>
              <a:rPr lang="en-US" altLang="en-US" sz="2900" dirty="0" err="1" smtClean="0">
                <a:solidFill>
                  <a:srgbClr val="C00000"/>
                </a:solidFill>
              </a:rPr>
              <a:t>Yüe</a:t>
            </a:r>
            <a:r>
              <a:rPr lang="en-US" altLang="en-US" sz="2900" dirty="0" smtClean="0">
                <a:solidFill>
                  <a:srgbClr val="C00000"/>
                </a:solidFill>
              </a:rPr>
              <a:t> Zhang)</a:t>
            </a:r>
          </a:p>
        </p:txBody>
      </p:sp>
      <p:sp>
        <p:nvSpPr>
          <p:cNvPr id="53251" name="Rectangle 3"/>
          <p:cNvSpPr>
            <a:spLocks noChangeArrowheads="1"/>
          </p:cNvSpPr>
          <p:nvPr/>
        </p:nvSpPr>
        <p:spPr bwMode="auto">
          <a:xfrm>
            <a:off x="2057400" y="2518237"/>
            <a:ext cx="1600200" cy="704850"/>
          </a:xfrm>
          <a:prstGeom prst="rect">
            <a:avLst/>
          </a:prstGeom>
          <a:solidFill>
            <a:srgbClr val="339966"/>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chemeClr val="bg1"/>
                </a:solidFill>
                <a:latin typeface="Comic Sans MS" panose="030F0702030302020204" pitchFamily="66" charset="0"/>
              </a:rPr>
              <a:t>Company</a:t>
            </a:r>
          </a:p>
        </p:txBody>
      </p:sp>
      <p:sp>
        <p:nvSpPr>
          <p:cNvPr id="53252" name="Rectangle 4"/>
          <p:cNvSpPr>
            <a:spLocks noChangeArrowheads="1"/>
          </p:cNvSpPr>
          <p:nvPr/>
        </p:nvSpPr>
        <p:spPr bwMode="auto">
          <a:xfrm>
            <a:off x="2057400" y="3737437"/>
            <a:ext cx="1581150" cy="685800"/>
          </a:xfrm>
          <a:prstGeom prst="rect">
            <a:avLst/>
          </a:prstGeom>
          <a:solidFill>
            <a:srgbClr val="FF6600"/>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latin typeface="Comic Sans MS" panose="030F0702030302020204" pitchFamily="66" charset="0"/>
              </a:rPr>
              <a:t>Competitors</a:t>
            </a:r>
          </a:p>
        </p:txBody>
      </p:sp>
      <p:sp>
        <p:nvSpPr>
          <p:cNvPr id="53253" name="Line 5"/>
          <p:cNvSpPr>
            <a:spLocks noChangeShapeType="1"/>
          </p:cNvSpPr>
          <p:nvPr/>
        </p:nvSpPr>
        <p:spPr bwMode="auto">
          <a:xfrm>
            <a:off x="2609850" y="3242137"/>
            <a:ext cx="0" cy="4953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4" name="Line 6"/>
          <p:cNvSpPr>
            <a:spLocks noChangeShapeType="1"/>
          </p:cNvSpPr>
          <p:nvPr/>
        </p:nvSpPr>
        <p:spPr bwMode="auto">
          <a:xfrm flipV="1">
            <a:off x="3067050" y="3184987"/>
            <a:ext cx="0" cy="55245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5" name="Oval 7"/>
          <p:cNvSpPr>
            <a:spLocks noChangeArrowheads="1"/>
          </p:cNvSpPr>
          <p:nvPr/>
        </p:nvSpPr>
        <p:spPr bwMode="auto">
          <a:xfrm>
            <a:off x="1371600" y="1870537"/>
            <a:ext cx="2933700" cy="3238500"/>
          </a:xfrm>
          <a:prstGeom prst="ellipse">
            <a:avLst/>
          </a:prstGeom>
          <a:noFill/>
          <a:ln w="76200">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3258" name="Oval 10"/>
          <p:cNvSpPr>
            <a:spLocks noChangeArrowheads="1"/>
          </p:cNvSpPr>
          <p:nvPr/>
        </p:nvSpPr>
        <p:spPr bwMode="auto">
          <a:xfrm>
            <a:off x="4552950" y="2384887"/>
            <a:ext cx="1447800" cy="2247900"/>
          </a:xfrm>
          <a:prstGeom prst="ellipse">
            <a:avLst/>
          </a:prstGeom>
          <a:solidFill>
            <a:srgbClr val="FFCCFF"/>
          </a:solidFill>
          <a:ln w="9525" algn="ctr">
            <a:solidFill>
              <a:schemeClr val="tx1"/>
            </a:solidFill>
            <a:round/>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dirty="0" smtClean="0">
                <a:latin typeface="Comic Sans MS" panose="030F0702030302020204" pitchFamily="66" charset="0"/>
              </a:rPr>
              <a:t>Customer </a:t>
            </a:r>
          </a:p>
          <a:p>
            <a:pPr algn="ctr">
              <a:spcBef>
                <a:spcPct val="0"/>
              </a:spcBef>
              <a:buClrTx/>
              <a:buFontTx/>
              <a:buNone/>
            </a:pPr>
            <a:r>
              <a:rPr lang="en-US" altLang="en-US" sz="2400" b="1" dirty="0" smtClean="0">
                <a:solidFill>
                  <a:srgbClr val="FF0000"/>
                </a:solidFill>
                <a:latin typeface="Comic Sans MS" panose="030F0702030302020204" pitchFamily="66" charset="0"/>
              </a:rPr>
              <a:t>Attention</a:t>
            </a:r>
            <a:endParaRPr lang="en-US" altLang="en-US" sz="2400" b="1" dirty="0">
              <a:solidFill>
                <a:srgbClr val="FF0000"/>
              </a:solidFill>
              <a:latin typeface="Comic Sans MS" panose="030F0702030302020204" pitchFamily="66" charset="0"/>
            </a:endParaRPr>
          </a:p>
        </p:txBody>
      </p:sp>
      <p:sp>
        <p:nvSpPr>
          <p:cNvPr id="53259" name="AutoShape 11"/>
          <p:cNvSpPr>
            <a:spLocks noChangeArrowheads="1"/>
          </p:cNvSpPr>
          <p:nvPr/>
        </p:nvSpPr>
        <p:spPr bwMode="auto">
          <a:xfrm>
            <a:off x="3638550" y="3146887"/>
            <a:ext cx="933450" cy="793750"/>
          </a:xfrm>
          <a:prstGeom prst="leftRightArrow">
            <a:avLst>
              <a:gd name="adj1" fmla="val 60398"/>
              <a:gd name="adj2" fmla="val 30707"/>
            </a:avLst>
          </a:prstGeom>
          <a:solidFill>
            <a:srgbClr val="FFCC00"/>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3260" name="AutoShape 12"/>
          <p:cNvSpPr>
            <a:spLocks noChangeArrowheads="1"/>
          </p:cNvSpPr>
          <p:nvPr/>
        </p:nvSpPr>
        <p:spPr bwMode="auto">
          <a:xfrm>
            <a:off x="6534150" y="3127837"/>
            <a:ext cx="1905000" cy="857250"/>
          </a:xfrm>
          <a:prstGeom prst="parallelogram">
            <a:avLst>
              <a:gd name="adj" fmla="val 35617"/>
            </a:avLst>
          </a:prstGeom>
          <a:solidFill>
            <a:srgbClr val="FF00FF"/>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latin typeface="Comic Sans MS" panose="030F0702030302020204" pitchFamily="66" charset="0"/>
              </a:rPr>
              <a:t>Substitutes</a:t>
            </a:r>
          </a:p>
        </p:txBody>
      </p:sp>
      <p:sp>
        <p:nvSpPr>
          <p:cNvPr id="53261" name="AutoShape 13"/>
          <p:cNvSpPr>
            <a:spLocks noChangeArrowheads="1"/>
          </p:cNvSpPr>
          <p:nvPr/>
        </p:nvSpPr>
        <p:spPr bwMode="auto">
          <a:xfrm>
            <a:off x="3867150" y="1470487"/>
            <a:ext cx="323850" cy="323850"/>
          </a:xfrm>
          <a:prstGeom prst="sun">
            <a:avLst>
              <a:gd name="adj" fmla="val 25000"/>
            </a:avLst>
          </a:prstGeom>
          <a:solidFill>
            <a:schemeClr val="bg1"/>
          </a:solidFill>
          <a:ln w="38100" algn="ctr">
            <a:solidFill>
              <a:schemeClr val="accent2"/>
            </a:solidFill>
            <a:miter lim="800000"/>
            <a:headEnd/>
            <a:tailEnd/>
          </a:ln>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3262" name="Rectangle 14"/>
          <p:cNvSpPr>
            <a:spLocks noChangeArrowheads="1"/>
          </p:cNvSpPr>
          <p:nvPr/>
        </p:nvSpPr>
        <p:spPr bwMode="auto">
          <a:xfrm>
            <a:off x="533400" y="11430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buClrTx/>
            </a:pPr>
            <a:endParaRPr lang="en-US" altLang="en-US">
              <a:latin typeface="Times New Roman" panose="02020603050405020304" pitchFamily="18" charset="0"/>
            </a:endParaRPr>
          </a:p>
        </p:txBody>
      </p:sp>
      <p:sp>
        <p:nvSpPr>
          <p:cNvPr id="53263" name="AutoShape 16"/>
          <p:cNvSpPr>
            <a:spLocks noChangeArrowheads="1"/>
          </p:cNvSpPr>
          <p:nvPr/>
        </p:nvSpPr>
        <p:spPr bwMode="auto">
          <a:xfrm>
            <a:off x="3714750" y="5280487"/>
            <a:ext cx="323850" cy="285750"/>
          </a:xfrm>
          <a:prstGeom prst="sun">
            <a:avLst>
              <a:gd name="adj" fmla="val 25000"/>
            </a:avLst>
          </a:prstGeom>
          <a:solidFill>
            <a:schemeClr val="bg1"/>
          </a:solidFill>
          <a:ln w="38100" algn="ctr">
            <a:solidFill>
              <a:schemeClr val="accent2"/>
            </a:solidFill>
            <a:miter lim="800000"/>
            <a:headEnd/>
            <a:tailEnd/>
          </a:ln>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3264" name="Line 17"/>
          <p:cNvSpPr>
            <a:spLocks noChangeShapeType="1"/>
          </p:cNvSpPr>
          <p:nvPr/>
        </p:nvSpPr>
        <p:spPr bwMode="auto">
          <a:xfrm flipV="1">
            <a:off x="1200150" y="4137487"/>
            <a:ext cx="533400" cy="29845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5" name="Line 18"/>
          <p:cNvSpPr>
            <a:spLocks noChangeShapeType="1"/>
          </p:cNvSpPr>
          <p:nvPr/>
        </p:nvSpPr>
        <p:spPr bwMode="auto">
          <a:xfrm flipH="1" flipV="1">
            <a:off x="3409950" y="4670887"/>
            <a:ext cx="304800" cy="5334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6" name="Line 19"/>
          <p:cNvSpPr>
            <a:spLocks noChangeShapeType="1"/>
          </p:cNvSpPr>
          <p:nvPr/>
        </p:nvSpPr>
        <p:spPr bwMode="auto">
          <a:xfrm flipH="1">
            <a:off x="3357563" y="1851487"/>
            <a:ext cx="357187" cy="37147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7" name="Rectangle 20"/>
          <p:cNvSpPr>
            <a:spLocks noChangeArrowheads="1"/>
          </p:cNvSpPr>
          <p:nvPr/>
        </p:nvSpPr>
        <p:spPr bwMode="auto">
          <a:xfrm>
            <a:off x="1781175" y="6005513"/>
            <a:ext cx="1714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dirty="0">
                <a:solidFill>
                  <a:srgbClr val="000000"/>
                </a:solidFill>
                <a:latin typeface="Comic Sans MS" panose="030F0702030302020204" pitchFamily="66" charset="0"/>
              </a:rPr>
              <a:t>New entrants</a:t>
            </a:r>
          </a:p>
        </p:txBody>
      </p:sp>
      <p:sp>
        <p:nvSpPr>
          <p:cNvPr id="53268" name="Line 21"/>
          <p:cNvSpPr>
            <a:spLocks noChangeShapeType="1"/>
          </p:cNvSpPr>
          <p:nvPr/>
        </p:nvSpPr>
        <p:spPr bwMode="auto">
          <a:xfrm flipH="1" flipV="1">
            <a:off x="1123950" y="4975687"/>
            <a:ext cx="585788" cy="989013"/>
          </a:xfrm>
          <a:prstGeom prst="line">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9" name="Line 22"/>
          <p:cNvSpPr>
            <a:spLocks noChangeShapeType="1"/>
          </p:cNvSpPr>
          <p:nvPr/>
        </p:nvSpPr>
        <p:spPr bwMode="auto">
          <a:xfrm flipV="1">
            <a:off x="3257550" y="5585287"/>
            <a:ext cx="381000" cy="419100"/>
          </a:xfrm>
          <a:prstGeom prst="line">
            <a:avLst/>
          </a:prstGeom>
          <a:noFill/>
          <a:ln w="158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70" name="Rectangle 23"/>
          <p:cNvSpPr>
            <a:spLocks noChangeArrowheads="1"/>
          </p:cNvSpPr>
          <p:nvPr/>
        </p:nvSpPr>
        <p:spPr bwMode="auto">
          <a:xfrm>
            <a:off x="4743450" y="6029325"/>
            <a:ext cx="4286250" cy="533400"/>
          </a:xfrm>
          <a:prstGeom prst="rect">
            <a:avLst/>
          </a:prstGeom>
          <a:solidFill>
            <a:srgbClr val="A3A3C1"/>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dirty="0" smtClean="0">
                <a:solidFill>
                  <a:schemeClr val="bg1"/>
                </a:solidFill>
                <a:latin typeface="Times New Roman" panose="02020603050405020304" pitchFamily="18" charset="0"/>
              </a:rPr>
              <a:t>© </a:t>
            </a:r>
            <a:r>
              <a:rPr lang="en-US" altLang="en-US" sz="2000" b="1" dirty="0" smtClean="0">
                <a:solidFill>
                  <a:schemeClr val="bg1"/>
                </a:solidFill>
                <a:latin typeface="Times New Roman" panose="02020603050405020304" pitchFamily="18" charset="0"/>
              </a:rPr>
              <a:t>2016-2018, </a:t>
            </a:r>
            <a:r>
              <a:rPr lang="en-US" altLang="en-US" sz="2000" b="1" dirty="0">
                <a:solidFill>
                  <a:schemeClr val="bg1"/>
                </a:solidFill>
                <a:latin typeface="Times New Roman" panose="02020603050405020304" pitchFamily="18" charset="0"/>
              </a:rPr>
              <a:t>Yüe “Jeff” Zhang</a:t>
            </a:r>
          </a:p>
        </p:txBody>
      </p:sp>
      <p:sp>
        <p:nvSpPr>
          <p:cNvPr id="53271" name="AutoShape 24"/>
          <p:cNvSpPr>
            <a:spLocks noChangeArrowheads="1"/>
          </p:cNvSpPr>
          <p:nvPr/>
        </p:nvSpPr>
        <p:spPr bwMode="auto">
          <a:xfrm>
            <a:off x="5924550" y="3223087"/>
            <a:ext cx="762000" cy="609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006 h 21600"/>
              <a:gd name="T14" fmla="*/ 17134 w 21600"/>
              <a:gd name="T15" fmla="*/ 16594 h 21600"/>
            </a:gdLst>
            <a:ahLst/>
            <a:cxnLst>
              <a:cxn ang="T8">
                <a:pos x="T0" y="T1"/>
              </a:cxn>
              <a:cxn ang="T9">
                <a:pos x="T2" y="T3"/>
              </a:cxn>
              <a:cxn ang="T10">
                <a:pos x="T4" y="T5"/>
              </a:cxn>
              <a:cxn ang="T11">
                <a:pos x="T6" y="T7"/>
              </a:cxn>
            </a:cxnLst>
            <a:rect l="T12" t="T13" r="T14" b="T15"/>
            <a:pathLst>
              <a:path w="21600" h="21600">
                <a:moveTo>
                  <a:pt x="13275" y="0"/>
                </a:moveTo>
                <a:lnTo>
                  <a:pt x="13275" y="5006"/>
                </a:lnTo>
                <a:lnTo>
                  <a:pt x="3375" y="5006"/>
                </a:lnTo>
                <a:lnTo>
                  <a:pt x="3375" y="16594"/>
                </a:lnTo>
                <a:lnTo>
                  <a:pt x="13275" y="16594"/>
                </a:lnTo>
                <a:lnTo>
                  <a:pt x="13275" y="21600"/>
                </a:lnTo>
                <a:lnTo>
                  <a:pt x="21600" y="10800"/>
                </a:lnTo>
                <a:lnTo>
                  <a:pt x="13275" y="0"/>
                </a:lnTo>
                <a:close/>
              </a:path>
              <a:path w="21600" h="21600">
                <a:moveTo>
                  <a:pt x="1350" y="5006"/>
                </a:moveTo>
                <a:lnTo>
                  <a:pt x="1350" y="16594"/>
                </a:lnTo>
                <a:lnTo>
                  <a:pt x="2700" y="16594"/>
                </a:lnTo>
                <a:lnTo>
                  <a:pt x="2700" y="5006"/>
                </a:lnTo>
                <a:lnTo>
                  <a:pt x="1350" y="5006"/>
                </a:lnTo>
                <a:close/>
              </a:path>
              <a:path w="21600" h="21600">
                <a:moveTo>
                  <a:pt x="0" y="5006"/>
                </a:moveTo>
                <a:lnTo>
                  <a:pt x="0" y="16594"/>
                </a:lnTo>
                <a:lnTo>
                  <a:pt x="675" y="16594"/>
                </a:lnTo>
                <a:lnTo>
                  <a:pt x="675" y="5006"/>
                </a:lnTo>
                <a:lnTo>
                  <a:pt x="0" y="5006"/>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53272" name="AutoShape 16"/>
          <p:cNvSpPr>
            <a:spLocks noChangeArrowheads="1"/>
          </p:cNvSpPr>
          <p:nvPr/>
        </p:nvSpPr>
        <p:spPr bwMode="auto">
          <a:xfrm>
            <a:off x="819150" y="4442287"/>
            <a:ext cx="323850" cy="285750"/>
          </a:xfrm>
          <a:prstGeom prst="sun">
            <a:avLst>
              <a:gd name="adj" fmla="val 25000"/>
            </a:avLst>
          </a:prstGeom>
          <a:solidFill>
            <a:schemeClr val="bg1"/>
          </a:solidFill>
          <a:ln w="38100" algn="ctr">
            <a:solidFill>
              <a:schemeClr val="accent2"/>
            </a:solidFill>
            <a:miter lim="800000"/>
            <a:headEnd/>
            <a:tailEnd/>
          </a:ln>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Tree>
    <p:extLst>
      <p:ext uri="{BB962C8B-B14F-4D97-AF65-F5344CB8AC3E}">
        <p14:creationId xmlns:p14="http://schemas.microsoft.com/office/powerpoint/2010/main" val="15305262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52400"/>
            <a:ext cx="8839200" cy="911225"/>
          </a:xfrm>
        </p:spPr>
        <p:txBody>
          <a:bodyPr>
            <a:normAutofit fontScale="90000"/>
          </a:bodyPr>
          <a:lstStyle/>
          <a:p>
            <a:r>
              <a:rPr lang="en-US" altLang="en-US" sz="3800" dirty="0" smtClean="0">
                <a:solidFill>
                  <a:srgbClr val="C00000"/>
                </a:solidFill>
              </a:rPr>
              <a:t>Internet Age competition – “From the Cloud” </a:t>
            </a:r>
            <a:r>
              <a:rPr lang="en-US" altLang="en-US" sz="2900" dirty="0" smtClean="0">
                <a:solidFill>
                  <a:srgbClr val="C00000"/>
                </a:solidFill>
              </a:rPr>
              <a:t>(Model proposed by </a:t>
            </a:r>
            <a:r>
              <a:rPr lang="en-US" altLang="en-US" sz="2900" dirty="0" err="1" smtClean="0">
                <a:solidFill>
                  <a:srgbClr val="C00000"/>
                </a:solidFill>
              </a:rPr>
              <a:t>Yüe</a:t>
            </a:r>
            <a:r>
              <a:rPr lang="en-US" altLang="en-US" sz="2900" dirty="0" smtClean="0">
                <a:solidFill>
                  <a:srgbClr val="C00000"/>
                </a:solidFill>
              </a:rPr>
              <a:t> Zhang)</a:t>
            </a:r>
          </a:p>
        </p:txBody>
      </p:sp>
      <p:sp>
        <p:nvSpPr>
          <p:cNvPr id="53252" name="Rectangle 4"/>
          <p:cNvSpPr>
            <a:spLocks noChangeArrowheads="1"/>
          </p:cNvSpPr>
          <p:nvPr/>
        </p:nvSpPr>
        <p:spPr bwMode="auto">
          <a:xfrm>
            <a:off x="1143000" y="3131272"/>
            <a:ext cx="1581150" cy="685800"/>
          </a:xfrm>
          <a:prstGeom prst="rect">
            <a:avLst/>
          </a:prstGeom>
          <a:solidFill>
            <a:srgbClr val="FF6600"/>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latin typeface="Comic Sans MS" panose="030F0702030302020204" pitchFamily="66" charset="0"/>
              </a:rPr>
              <a:t>Competitors</a:t>
            </a:r>
          </a:p>
        </p:txBody>
      </p:sp>
      <p:sp>
        <p:nvSpPr>
          <p:cNvPr id="53258" name="Oval 10"/>
          <p:cNvSpPr>
            <a:spLocks noChangeArrowheads="1"/>
          </p:cNvSpPr>
          <p:nvPr/>
        </p:nvSpPr>
        <p:spPr bwMode="auto">
          <a:xfrm>
            <a:off x="3816234" y="2350222"/>
            <a:ext cx="1447800" cy="2247900"/>
          </a:xfrm>
          <a:prstGeom prst="ellipse">
            <a:avLst/>
          </a:prstGeom>
          <a:solidFill>
            <a:srgbClr val="FFCCFF"/>
          </a:solidFill>
          <a:ln w="9525" algn="ctr">
            <a:solidFill>
              <a:schemeClr val="tx1"/>
            </a:solidFill>
            <a:round/>
            <a:headEnd/>
            <a:tailEnd/>
          </a:ln>
        </p:spPr>
        <p:txBody>
          <a:bodyPr wrap="none" anchor="ctr"/>
          <a:lstStyle/>
          <a:p>
            <a:pPr algn="ctr">
              <a:spcBef>
                <a:spcPct val="0"/>
              </a:spcBef>
            </a:pPr>
            <a:r>
              <a:rPr lang="en-US" altLang="en-US" sz="2000" b="1" dirty="0">
                <a:latin typeface="Comic Sans MS" panose="030F0702030302020204" pitchFamily="66" charset="0"/>
              </a:rPr>
              <a:t>Customer </a:t>
            </a:r>
          </a:p>
          <a:p>
            <a:pPr algn="ctr">
              <a:spcBef>
                <a:spcPct val="0"/>
              </a:spcBef>
            </a:pPr>
            <a:r>
              <a:rPr lang="en-US" altLang="en-US" sz="2400" b="1" i="1" dirty="0">
                <a:solidFill>
                  <a:srgbClr val="FF0000"/>
                </a:solidFill>
                <a:latin typeface="Comic Sans MS" panose="030F0702030302020204" pitchFamily="66" charset="0"/>
              </a:rPr>
              <a:t>Attention</a:t>
            </a:r>
            <a:endParaRPr lang="en-US" altLang="en-US" sz="2400" b="1" i="1" dirty="0">
              <a:solidFill>
                <a:srgbClr val="FF0000"/>
              </a:solidFill>
              <a:latin typeface="Comic Sans MS" panose="030F0702030302020204" pitchFamily="66" charset="0"/>
            </a:endParaRPr>
          </a:p>
        </p:txBody>
      </p:sp>
      <p:sp>
        <p:nvSpPr>
          <p:cNvPr id="53259" name="AutoShape 11"/>
          <p:cNvSpPr>
            <a:spLocks noChangeArrowheads="1"/>
          </p:cNvSpPr>
          <p:nvPr/>
        </p:nvSpPr>
        <p:spPr bwMode="auto">
          <a:xfrm>
            <a:off x="2803467" y="3059834"/>
            <a:ext cx="933450" cy="793750"/>
          </a:xfrm>
          <a:prstGeom prst="leftRightArrow">
            <a:avLst>
              <a:gd name="adj1" fmla="val 60398"/>
              <a:gd name="adj2" fmla="val 30707"/>
            </a:avLst>
          </a:prstGeom>
          <a:solidFill>
            <a:srgbClr val="FFCC00"/>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3260" name="AutoShape 12"/>
          <p:cNvSpPr>
            <a:spLocks noChangeArrowheads="1"/>
          </p:cNvSpPr>
          <p:nvPr/>
        </p:nvSpPr>
        <p:spPr bwMode="auto">
          <a:xfrm>
            <a:off x="5998325" y="3059834"/>
            <a:ext cx="1905000" cy="857250"/>
          </a:xfrm>
          <a:prstGeom prst="parallelogram">
            <a:avLst>
              <a:gd name="adj" fmla="val 35617"/>
            </a:avLst>
          </a:prstGeom>
          <a:solidFill>
            <a:srgbClr val="FF00FF"/>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latin typeface="Comic Sans MS" panose="030F0702030302020204" pitchFamily="66" charset="0"/>
              </a:rPr>
              <a:t>Substitutes</a:t>
            </a:r>
          </a:p>
        </p:txBody>
      </p:sp>
      <p:sp>
        <p:nvSpPr>
          <p:cNvPr id="53261" name="AutoShape 13"/>
          <p:cNvSpPr>
            <a:spLocks noChangeArrowheads="1"/>
          </p:cNvSpPr>
          <p:nvPr/>
        </p:nvSpPr>
        <p:spPr bwMode="auto">
          <a:xfrm>
            <a:off x="3593868" y="2183997"/>
            <a:ext cx="323850" cy="323850"/>
          </a:xfrm>
          <a:prstGeom prst="sun">
            <a:avLst>
              <a:gd name="adj" fmla="val 25000"/>
            </a:avLst>
          </a:prstGeom>
          <a:solidFill>
            <a:schemeClr val="bg1"/>
          </a:solidFill>
          <a:ln w="38100" algn="ctr">
            <a:solidFill>
              <a:schemeClr val="accent2"/>
            </a:solidFill>
            <a:miter lim="800000"/>
            <a:headEnd/>
            <a:tailEnd/>
          </a:ln>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3262" name="Rectangle 14"/>
          <p:cNvSpPr>
            <a:spLocks noChangeArrowheads="1"/>
          </p:cNvSpPr>
          <p:nvPr/>
        </p:nvSpPr>
        <p:spPr bwMode="auto">
          <a:xfrm>
            <a:off x="533400" y="11430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buClrTx/>
            </a:pPr>
            <a:endParaRPr lang="en-US" altLang="en-US">
              <a:latin typeface="Times New Roman" panose="02020603050405020304" pitchFamily="18" charset="0"/>
            </a:endParaRPr>
          </a:p>
        </p:txBody>
      </p:sp>
      <p:sp>
        <p:nvSpPr>
          <p:cNvPr id="53263" name="AutoShape 16"/>
          <p:cNvSpPr>
            <a:spLocks noChangeArrowheads="1"/>
          </p:cNvSpPr>
          <p:nvPr/>
        </p:nvSpPr>
        <p:spPr bwMode="auto">
          <a:xfrm>
            <a:off x="3981450" y="4881534"/>
            <a:ext cx="323850" cy="285750"/>
          </a:xfrm>
          <a:prstGeom prst="sun">
            <a:avLst>
              <a:gd name="adj" fmla="val 25000"/>
            </a:avLst>
          </a:prstGeom>
          <a:solidFill>
            <a:schemeClr val="bg1"/>
          </a:solidFill>
          <a:ln w="38100" algn="ctr">
            <a:solidFill>
              <a:schemeClr val="accent2"/>
            </a:solidFill>
            <a:miter lim="800000"/>
            <a:headEnd/>
            <a:tailEnd/>
          </a:ln>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3270" name="Rectangle 23"/>
          <p:cNvSpPr>
            <a:spLocks noChangeArrowheads="1"/>
          </p:cNvSpPr>
          <p:nvPr/>
        </p:nvSpPr>
        <p:spPr bwMode="auto">
          <a:xfrm>
            <a:off x="4743450" y="6029325"/>
            <a:ext cx="4286250" cy="533400"/>
          </a:xfrm>
          <a:prstGeom prst="rect">
            <a:avLst/>
          </a:prstGeom>
          <a:solidFill>
            <a:srgbClr val="A3A3C1"/>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dirty="0" smtClean="0">
                <a:solidFill>
                  <a:schemeClr val="bg1"/>
                </a:solidFill>
                <a:latin typeface="Times New Roman" panose="02020603050405020304" pitchFamily="18" charset="0"/>
              </a:rPr>
              <a:t>© 2016-2017, </a:t>
            </a:r>
            <a:r>
              <a:rPr lang="en-US" altLang="en-US" sz="2000" b="1" dirty="0" err="1">
                <a:solidFill>
                  <a:schemeClr val="bg1"/>
                </a:solidFill>
                <a:latin typeface="Times New Roman" panose="02020603050405020304" pitchFamily="18" charset="0"/>
              </a:rPr>
              <a:t>Yüe</a:t>
            </a:r>
            <a:r>
              <a:rPr lang="en-US" altLang="en-US" sz="2000" b="1" dirty="0">
                <a:solidFill>
                  <a:schemeClr val="bg1"/>
                </a:solidFill>
                <a:latin typeface="Times New Roman" panose="02020603050405020304" pitchFamily="18" charset="0"/>
              </a:rPr>
              <a:t> “Jeff” Zhang</a:t>
            </a:r>
          </a:p>
        </p:txBody>
      </p:sp>
      <p:sp>
        <p:nvSpPr>
          <p:cNvPr id="53271" name="AutoShape 24"/>
          <p:cNvSpPr>
            <a:spLocks noChangeArrowheads="1"/>
          </p:cNvSpPr>
          <p:nvPr/>
        </p:nvSpPr>
        <p:spPr bwMode="auto">
          <a:xfrm>
            <a:off x="5324475" y="3133985"/>
            <a:ext cx="762000" cy="609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006 h 21600"/>
              <a:gd name="T14" fmla="*/ 17134 w 21600"/>
              <a:gd name="T15" fmla="*/ 16594 h 21600"/>
            </a:gdLst>
            <a:ahLst/>
            <a:cxnLst>
              <a:cxn ang="T8">
                <a:pos x="T0" y="T1"/>
              </a:cxn>
              <a:cxn ang="T9">
                <a:pos x="T2" y="T3"/>
              </a:cxn>
              <a:cxn ang="T10">
                <a:pos x="T4" y="T5"/>
              </a:cxn>
              <a:cxn ang="T11">
                <a:pos x="T6" y="T7"/>
              </a:cxn>
            </a:cxnLst>
            <a:rect l="T12" t="T13" r="T14" b="T15"/>
            <a:pathLst>
              <a:path w="21600" h="21600">
                <a:moveTo>
                  <a:pt x="13275" y="0"/>
                </a:moveTo>
                <a:lnTo>
                  <a:pt x="13275" y="5006"/>
                </a:lnTo>
                <a:lnTo>
                  <a:pt x="3375" y="5006"/>
                </a:lnTo>
                <a:lnTo>
                  <a:pt x="3375" y="16594"/>
                </a:lnTo>
                <a:lnTo>
                  <a:pt x="13275" y="16594"/>
                </a:lnTo>
                <a:lnTo>
                  <a:pt x="13275" y="21600"/>
                </a:lnTo>
                <a:lnTo>
                  <a:pt x="21600" y="10800"/>
                </a:lnTo>
                <a:lnTo>
                  <a:pt x="13275" y="0"/>
                </a:lnTo>
                <a:close/>
              </a:path>
              <a:path w="21600" h="21600">
                <a:moveTo>
                  <a:pt x="1350" y="5006"/>
                </a:moveTo>
                <a:lnTo>
                  <a:pt x="1350" y="16594"/>
                </a:lnTo>
                <a:lnTo>
                  <a:pt x="2700" y="16594"/>
                </a:lnTo>
                <a:lnTo>
                  <a:pt x="2700" y="5006"/>
                </a:lnTo>
                <a:lnTo>
                  <a:pt x="1350" y="5006"/>
                </a:lnTo>
                <a:close/>
              </a:path>
              <a:path w="21600" h="21600">
                <a:moveTo>
                  <a:pt x="0" y="5006"/>
                </a:moveTo>
                <a:lnTo>
                  <a:pt x="0" y="16594"/>
                </a:lnTo>
                <a:lnTo>
                  <a:pt x="675" y="16594"/>
                </a:lnTo>
                <a:lnTo>
                  <a:pt x="675" y="5006"/>
                </a:lnTo>
                <a:lnTo>
                  <a:pt x="0" y="5006"/>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53272" name="AutoShape 16"/>
          <p:cNvSpPr>
            <a:spLocks noChangeArrowheads="1"/>
          </p:cNvSpPr>
          <p:nvPr/>
        </p:nvSpPr>
        <p:spPr bwMode="auto">
          <a:xfrm>
            <a:off x="5543550" y="2332442"/>
            <a:ext cx="323850" cy="285750"/>
          </a:xfrm>
          <a:prstGeom prst="sun">
            <a:avLst>
              <a:gd name="adj" fmla="val 25000"/>
            </a:avLst>
          </a:prstGeom>
          <a:solidFill>
            <a:schemeClr val="bg1"/>
          </a:solidFill>
          <a:ln w="38100" algn="ctr">
            <a:solidFill>
              <a:schemeClr val="accent2"/>
            </a:solidFill>
            <a:miter lim="800000"/>
            <a:headEnd/>
            <a:tailEnd/>
          </a:ln>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 name="Cloud 1"/>
          <p:cNvSpPr/>
          <p:nvPr/>
        </p:nvSpPr>
        <p:spPr>
          <a:xfrm>
            <a:off x="338137" y="1857635"/>
            <a:ext cx="8162925" cy="37719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0804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Porter’s Value Chain Model</a:t>
            </a:r>
            <a:endParaRPr lang="en-US" dirty="0"/>
          </a:p>
        </p:txBody>
      </p:sp>
      <p:sp>
        <p:nvSpPr>
          <p:cNvPr id="3" name="Content Placeholder 2"/>
          <p:cNvSpPr>
            <a:spLocks noGrp="1"/>
          </p:cNvSpPr>
          <p:nvPr>
            <p:ph sz="quarter" idx="15"/>
          </p:nvPr>
        </p:nvSpPr>
        <p:spPr/>
        <p:txBody>
          <a:bodyPr/>
          <a:lstStyle/>
          <a:p>
            <a:r>
              <a:rPr lang="en-US" dirty="0" smtClean="0"/>
              <a:t>Value Chain</a:t>
            </a:r>
          </a:p>
          <a:p>
            <a:r>
              <a:rPr lang="en-US" dirty="0"/>
              <a:t>Two Categories of Organization Activities in the Value </a:t>
            </a:r>
            <a:r>
              <a:rPr lang="en-US" dirty="0" smtClean="0"/>
              <a:t>Chain</a:t>
            </a:r>
          </a:p>
          <a:p>
            <a:pPr lvl="1"/>
            <a:r>
              <a:rPr lang="en-US" dirty="0" smtClean="0"/>
              <a:t>Primary Activities</a:t>
            </a:r>
          </a:p>
          <a:p>
            <a:pPr lvl="1"/>
            <a:r>
              <a:rPr lang="en-US" dirty="0" smtClean="0"/>
              <a:t>Support Activities</a:t>
            </a:r>
            <a:endParaRPr lang="en-US" dirty="0"/>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Tree>
    <p:extLst>
      <p:ext uri="{BB962C8B-B14F-4D97-AF65-F5344CB8AC3E}">
        <p14:creationId xmlns:p14="http://schemas.microsoft.com/office/powerpoint/2010/main" val="2032119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Identify effective IT responses to different kinds of business pressures.</a:t>
            </a:r>
          </a:p>
          <a:p>
            <a:r>
              <a:rPr lang="en-US" dirty="0"/>
              <a:t>Describe the strategies that organizations typically adopt to counter Porter’s five competitive forces.</a:t>
            </a:r>
          </a:p>
        </p:txBody>
      </p:sp>
      <p:sp>
        <p:nvSpPr>
          <p:cNvPr id="5" name="Subtitle 4"/>
          <p:cNvSpPr>
            <a:spLocks noGrp="1"/>
          </p:cNvSpPr>
          <p:nvPr>
            <p:ph type="subTitle" idx="13"/>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3</a:t>
            </a:fld>
            <a:endParaRPr lang="en-US" dirty="0"/>
          </a:p>
        </p:txBody>
      </p:sp>
    </p:spTree>
    <p:extLst>
      <p:ext uri="{BB962C8B-B14F-4D97-AF65-F5344CB8AC3E}">
        <p14:creationId xmlns:p14="http://schemas.microsoft.com/office/powerpoint/2010/main" val="512794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Primary Activities</a:t>
            </a:r>
            <a:endParaRPr lang="en-US" dirty="0"/>
          </a:p>
        </p:txBody>
      </p:sp>
      <p:sp>
        <p:nvSpPr>
          <p:cNvPr id="5" name="Content Placeholder 4"/>
          <p:cNvSpPr>
            <a:spLocks noGrp="1"/>
          </p:cNvSpPr>
          <p:nvPr>
            <p:ph sz="quarter" idx="15"/>
          </p:nvPr>
        </p:nvSpPr>
        <p:spPr/>
        <p:txBody>
          <a:bodyPr>
            <a:normAutofit/>
          </a:bodyPr>
          <a:lstStyle/>
          <a:p>
            <a:r>
              <a:rPr lang="en-US" dirty="0" smtClean="0"/>
              <a:t>Inbound logistics</a:t>
            </a:r>
          </a:p>
          <a:p>
            <a:r>
              <a:rPr lang="en-US" dirty="0" smtClean="0"/>
              <a:t>Operations</a:t>
            </a:r>
          </a:p>
          <a:p>
            <a:r>
              <a:rPr lang="en-US" dirty="0" smtClean="0"/>
              <a:t>Outbound logistics</a:t>
            </a:r>
          </a:p>
          <a:p>
            <a:r>
              <a:rPr lang="en-US" dirty="0" smtClean="0"/>
              <a:t>Marketing </a:t>
            </a:r>
            <a:r>
              <a:rPr lang="en-US" dirty="0"/>
              <a:t>and sales</a:t>
            </a:r>
          </a:p>
          <a:p>
            <a:r>
              <a:rPr lang="en-US" dirty="0"/>
              <a:t>Services</a:t>
            </a:r>
          </a:p>
        </p:txBody>
      </p:sp>
      <p:sp>
        <p:nvSpPr>
          <p:cNvPr id="2" name="Slide Number Placeholder 1"/>
          <p:cNvSpPr>
            <a:spLocks noGrp="1"/>
          </p:cNvSpPr>
          <p:nvPr>
            <p:ph type="sldNum" sz="quarter" idx="12"/>
          </p:nvPr>
        </p:nvSpPr>
        <p:spPr/>
        <p:txBody>
          <a:bodyPr/>
          <a:lstStyle/>
          <a:p>
            <a:fld id="{AC392DC9-9688-4E44-A90B-C333AD8FEA09}" type="slidenum">
              <a:rPr lang="en-US" smtClean="0"/>
              <a:pPr/>
              <a:t>30</a:t>
            </a:fld>
            <a:endParaRPr lang="en-US" dirty="0"/>
          </a:p>
        </p:txBody>
      </p:sp>
    </p:spTree>
    <p:extLst>
      <p:ext uri="{BB962C8B-B14F-4D97-AF65-F5344CB8AC3E}">
        <p14:creationId xmlns:p14="http://schemas.microsoft.com/office/powerpoint/2010/main" val="2143003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Figure 2.3: Porter’s Value Chain Model</a:t>
            </a:r>
            <a:endParaRPr lang="en-US" dirty="0"/>
          </a:p>
        </p:txBody>
      </p:sp>
      <p:pic>
        <p:nvPicPr>
          <p:cNvPr id="409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457200" y="1235549"/>
            <a:ext cx="8153399" cy="508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31</a:t>
            </a:fld>
            <a:endParaRPr lang="en-US" dirty="0"/>
          </a:p>
        </p:txBody>
      </p:sp>
    </p:spTree>
    <p:extLst>
      <p:ext uri="{BB962C8B-B14F-4D97-AF65-F5344CB8AC3E}">
        <p14:creationId xmlns:p14="http://schemas.microsoft.com/office/powerpoint/2010/main" val="2570005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Grp="1" noChangeArrowheads="1"/>
          </p:cNvSpPr>
          <p:nvPr>
            <p:ph type="title"/>
          </p:nvPr>
        </p:nvSpPr>
        <p:spPr/>
        <p:txBody>
          <a:bodyPr/>
          <a:lstStyle/>
          <a:p>
            <a:pPr eaLnBrk="1" hangingPunct="1"/>
            <a:r>
              <a:rPr lang="en-US" altLang="en-US" sz="3300" b="1" smtClean="0">
                <a:solidFill>
                  <a:srgbClr val="C00000"/>
                </a:solidFill>
              </a:rPr>
              <a:t>VALUE CHAIN ANALYSIS – EXECUTING BUSINESS STRATEGIES</a:t>
            </a:r>
          </a:p>
        </p:txBody>
      </p:sp>
      <p:pic>
        <p:nvPicPr>
          <p:cNvPr id="68611" name="Picture 3" descr="bal76825_0114.jpg"/>
          <p:cNvPicPr>
            <a:picLocks noChangeAspect="1"/>
          </p:cNvPicPr>
          <p:nvPr/>
        </p:nvPicPr>
        <p:blipFill>
          <a:blip r:embed="rId3">
            <a:clrChange>
              <a:clrFrom>
                <a:srgbClr val="FFF9B9"/>
              </a:clrFrom>
              <a:clrTo>
                <a:srgbClr val="FFF9B9">
                  <a:alpha val="0"/>
                </a:srgbClr>
              </a:clrTo>
            </a:clrChange>
            <a:extLst>
              <a:ext uri="{28A0092B-C50C-407E-A947-70E740481C1C}">
                <a14:useLocalDpi xmlns:a14="http://schemas.microsoft.com/office/drawing/2010/main" val="0"/>
              </a:ext>
            </a:extLst>
          </a:blip>
          <a:srcRect l="7109" t="4691" r="6398" b="20264"/>
          <a:stretch>
            <a:fillRect/>
          </a:stretch>
        </p:blipFill>
        <p:spPr bwMode="auto">
          <a:xfrm>
            <a:off x="99753" y="2145894"/>
            <a:ext cx="912723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4"/>
          <p:cNvSpPr txBox="1">
            <a:spLocks noChangeArrowheads="1"/>
          </p:cNvSpPr>
          <p:nvPr/>
        </p:nvSpPr>
        <p:spPr bwMode="auto">
          <a:xfrm>
            <a:off x="2514600" y="1495424"/>
            <a:ext cx="3678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dirty="0"/>
              <a:t>Porter’s Value Chain</a:t>
            </a:r>
          </a:p>
        </p:txBody>
      </p:sp>
      <p:sp>
        <p:nvSpPr>
          <p:cNvPr id="2" name="Rectangle 1"/>
          <p:cNvSpPr/>
          <p:nvPr/>
        </p:nvSpPr>
        <p:spPr>
          <a:xfrm>
            <a:off x="8674824" y="6345725"/>
            <a:ext cx="385042" cy="369332"/>
          </a:xfrm>
          <a:prstGeom prst="rect">
            <a:avLst/>
          </a:prstGeom>
        </p:spPr>
        <p:txBody>
          <a:bodyPr wrap="none">
            <a:spAutoFit/>
          </a:bodyPr>
          <a:lstStyle/>
          <a:p>
            <a:r>
              <a:rPr lang="en-US" b="1" dirty="0" smtClean="0"/>
              <a:t>31</a:t>
            </a:r>
            <a:endParaRPr lang="en-US" b="1" dirty="0"/>
          </a:p>
        </p:txBody>
      </p:sp>
    </p:spTree>
    <p:extLst>
      <p:ext uri="{BB962C8B-B14F-4D97-AF65-F5344CB8AC3E}">
        <p14:creationId xmlns:p14="http://schemas.microsoft.com/office/powerpoint/2010/main" val="2775651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Support Activities</a:t>
            </a:r>
            <a:endParaRPr lang="en-US" dirty="0"/>
          </a:p>
        </p:txBody>
      </p:sp>
      <p:sp>
        <p:nvSpPr>
          <p:cNvPr id="3" name="Content Placeholder 2"/>
          <p:cNvSpPr>
            <a:spLocks noGrp="1"/>
          </p:cNvSpPr>
          <p:nvPr>
            <p:ph sz="quarter" idx="15"/>
          </p:nvPr>
        </p:nvSpPr>
        <p:spPr/>
        <p:txBody>
          <a:bodyPr>
            <a:normAutofit/>
          </a:bodyPr>
          <a:lstStyle/>
          <a:p>
            <a:r>
              <a:rPr lang="en-US" dirty="0" smtClean="0"/>
              <a:t>The Firm’s Infrastructure</a:t>
            </a:r>
            <a:endParaRPr lang="en-US" dirty="0"/>
          </a:p>
          <a:p>
            <a:r>
              <a:rPr lang="en-US" dirty="0"/>
              <a:t>Human </a:t>
            </a:r>
            <a:r>
              <a:rPr lang="en-US" dirty="0" smtClean="0"/>
              <a:t>Resources Management</a:t>
            </a:r>
            <a:endParaRPr lang="en-US" dirty="0"/>
          </a:p>
          <a:p>
            <a:r>
              <a:rPr lang="en-US" dirty="0"/>
              <a:t>Product and </a:t>
            </a:r>
            <a:r>
              <a:rPr lang="en-US" dirty="0" smtClean="0"/>
              <a:t>Technology Development</a:t>
            </a:r>
          </a:p>
          <a:p>
            <a:r>
              <a:rPr lang="en-US" dirty="0" smtClean="0"/>
              <a:t>Procurement</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33</a:t>
            </a:fld>
            <a:endParaRPr lang="en-US" dirty="0"/>
          </a:p>
        </p:txBody>
      </p:sp>
    </p:spTree>
    <p:extLst>
      <p:ext uri="{BB962C8B-B14F-4D97-AF65-F5344CB8AC3E}">
        <p14:creationId xmlns:p14="http://schemas.microsoft.com/office/powerpoint/2010/main" val="1643195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Strategies for Competitive Advantage</a:t>
            </a:r>
            <a:endParaRPr lang="en-US" dirty="0"/>
          </a:p>
        </p:txBody>
      </p:sp>
      <p:sp>
        <p:nvSpPr>
          <p:cNvPr id="3" name="Content Placeholder 2"/>
          <p:cNvSpPr>
            <a:spLocks noGrp="1"/>
          </p:cNvSpPr>
          <p:nvPr>
            <p:ph sz="quarter" idx="15"/>
          </p:nvPr>
        </p:nvSpPr>
        <p:spPr/>
        <p:txBody>
          <a:bodyPr/>
          <a:lstStyle/>
          <a:p>
            <a:pPr marL="514350" indent="-514350">
              <a:buFont typeface="+mj-lt"/>
              <a:buAutoNum type="arabicPeriod"/>
            </a:pPr>
            <a:r>
              <a:rPr lang="en-US" dirty="0" smtClean="0"/>
              <a:t>Cost leadership strategy</a:t>
            </a:r>
          </a:p>
          <a:p>
            <a:pPr marL="514350" indent="-514350">
              <a:buFont typeface="+mj-lt"/>
              <a:buAutoNum type="arabicPeriod"/>
            </a:pPr>
            <a:r>
              <a:rPr lang="en-US" dirty="0" smtClean="0"/>
              <a:t>Differentiation strategy</a:t>
            </a:r>
          </a:p>
          <a:p>
            <a:pPr marL="514350" indent="-514350">
              <a:buFont typeface="+mj-lt"/>
              <a:buAutoNum type="arabicPeriod"/>
            </a:pPr>
            <a:r>
              <a:rPr lang="en-US" dirty="0" smtClean="0"/>
              <a:t>Innovation strategy</a:t>
            </a:r>
          </a:p>
          <a:p>
            <a:pPr marL="514350" indent="-514350">
              <a:buFont typeface="+mj-lt"/>
              <a:buAutoNum type="arabicPeriod"/>
            </a:pPr>
            <a:r>
              <a:rPr lang="en-US" dirty="0" smtClean="0"/>
              <a:t>Operational effectiveness strategy</a:t>
            </a:r>
          </a:p>
          <a:p>
            <a:pPr marL="514350" indent="-514350">
              <a:buFont typeface="+mj-lt"/>
              <a:buAutoNum type="arabicPeriod"/>
            </a:pPr>
            <a:r>
              <a:rPr lang="en-US" dirty="0" smtClean="0"/>
              <a:t>Customer orientation strategy</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34</a:t>
            </a:fld>
            <a:endParaRPr lang="en-US" dirty="0"/>
          </a:p>
        </p:txBody>
      </p:sp>
    </p:spTree>
    <p:extLst>
      <p:ext uri="{BB962C8B-B14F-4D97-AF65-F5344CB8AC3E}">
        <p14:creationId xmlns:p14="http://schemas.microsoft.com/office/powerpoint/2010/main" val="1403034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Figure 2.4: Strategies for Competitive Advantage</a:t>
            </a:r>
            <a:endParaRPr lang="en-US" dirty="0"/>
          </a:p>
        </p:txBody>
      </p:sp>
      <p:pic>
        <p:nvPicPr>
          <p:cNvPr id="5122"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990600" y="1517196"/>
            <a:ext cx="7239000" cy="534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r>
              <a:rPr lang="en-US" b="1" dirty="0" smtClean="0">
                <a:solidFill>
                  <a:srgbClr val="C00000"/>
                </a:solidFill>
              </a:rPr>
              <a:t>33</a:t>
            </a:r>
            <a:endParaRPr lang="en-US" b="1" dirty="0">
              <a:solidFill>
                <a:srgbClr val="C00000"/>
              </a:solidFill>
            </a:endParaRPr>
          </a:p>
        </p:txBody>
      </p:sp>
      <p:sp>
        <p:nvSpPr>
          <p:cNvPr id="5" name="5-Point Star 4"/>
          <p:cNvSpPr/>
          <p:nvPr/>
        </p:nvSpPr>
        <p:spPr>
          <a:xfrm>
            <a:off x="7859332" y="237812"/>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032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spcBef>
                <a:spcPct val="0"/>
              </a:spcBef>
              <a:buClrTx/>
              <a:buFontTx/>
              <a:buNone/>
            </a:pPr>
            <a:r>
              <a:rPr lang="en-US" altLang="en-US" sz="1800" smtClean="0"/>
              <a:t>2-</a:t>
            </a:r>
            <a:fld id="{CD11A35D-9709-4E19-BB76-D26F351C1E75}" type="slidenum">
              <a:rPr lang="en-US" altLang="en-US" sz="1800" smtClean="0"/>
              <a:pPr>
                <a:spcBef>
                  <a:spcPct val="0"/>
                </a:spcBef>
                <a:buClrTx/>
                <a:buFontTx/>
                <a:buNone/>
              </a:pPr>
              <a:t>36</a:t>
            </a:fld>
            <a:endParaRPr lang="en-US" altLang="en-US" sz="1800" smtClean="0"/>
          </a:p>
        </p:txBody>
      </p:sp>
      <p:sp>
        <p:nvSpPr>
          <p:cNvPr id="57347" name="Rectangle 2"/>
          <p:cNvSpPr>
            <a:spLocks noGrp="1" noChangeArrowheads="1"/>
          </p:cNvSpPr>
          <p:nvPr>
            <p:ph type="title"/>
          </p:nvPr>
        </p:nvSpPr>
        <p:spPr>
          <a:xfrm>
            <a:off x="76200" y="263539"/>
            <a:ext cx="9067800" cy="1143000"/>
          </a:xfrm>
        </p:spPr>
        <p:txBody>
          <a:bodyPr>
            <a:normAutofit fontScale="90000"/>
          </a:bodyPr>
          <a:lstStyle/>
          <a:p>
            <a:r>
              <a:rPr lang="en-US" altLang="en-US" sz="3800" dirty="0" smtClean="0">
                <a:solidFill>
                  <a:srgbClr val="C00000"/>
                </a:solidFill>
              </a:rPr>
              <a:t>IS Impact on Competitive forces</a:t>
            </a:r>
            <a:r>
              <a:rPr lang="en-US" altLang="zh-CN" sz="3800" dirty="0" smtClean="0">
                <a:solidFill>
                  <a:srgbClr val="C00000"/>
                </a:solidFill>
                <a:ea typeface="SimSun" panose="02010600030101010101" pitchFamily="2" charset="-122"/>
              </a:rPr>
              <a:t> </a:t>
            </a:r>
            <a:r>
              <a:rPr lang="en-US" altLang="zh-CN" sz="2600" dirty="0" smtClean="0">
                <a:solidFill>
                  <a:srgbClr val="C00000"/>
                </a:solidFill>
                <a:ea typeface="SimSun" panose="02010600030101010101" pitchFamily="2" charset="-122"/>
              </a:rPr>
              <a:t>(compiled by Zhang)  </a:t>
            </a:r>
            <a:r>
              <a:rPr lang="en-US" altLang="zh-CN" sz="3000" dirty="0" smtClean="0">
                <a:solidFill>
                  <a:srgbClr val="FF6600"/>
                </a:solidFill>
                <a:ea typeface="SimSun" panose="02010600030101010101" pitchFamily="2" charset="-122"/>
              </a:rPr>
              <a:t>(Think about </a:t>
            </a:r>
            <a:r>
              <a:rPr lang="en-US" altLang="zh-CN" sz="3000" b="1" i="1" dirty="0" smtClean="0">
                <a:solidFill>
                  <a:srgbClr val="FF6600"/>
                </a:solidFill>
                <a:ea typeface="SimSun" panose="02010600030101010101" pitchFamily="2" charset="-122"/>
              </a:rPr>
              <a:t>your own </a:t>
            </a:r>
            <a:r>
              <a:rPr lang="en-US" altLang="zh-CN" sz="3000" dirty="0" smtClean="0">
                <a:solidFill>
                  <a:srgbClr val="FF6600"/>
                </a:solidFill>
                <a:ea typeface="SimSun" panose="02010600030101010101" pitchFamily="2" charset="-122"/>
              </a:rPr>
              <a:t>examples)</a:t>
            </a:r>
            <a:endParaRPr lang="en-US" altLang="en-US" sz="2500" dirty="0" smtClean="0">
              <a:solidFill>
                <a:srgbClr val="FF6600"/>
              </a:solidFill>
            </a:endParaRPr>
          </a:p>
        </p:txBody>
      </p:sp>
      <p:graphicFrame>
        <p:nvGraphicFramePr>
          <p:cNvPr id="169987" name="Group 3"/>
          <p:cNvGraphicFramePr>
            <a:graphicFrameLocks noGrp="1"/>
          </p:cNvGraphicFramePr>
          <p:nvPr>
            <p:ph idx="1"/>
          </p:nvPr>
        </p:nvGraphicFramePr>
        <p:xfrm>
          <a:off x="609600" y="1600200"/>
          <a:ext cx="8305800" cy="4530739"/>
        </p:xfrm>
        <a:graphic>
          <a:graphicData uri="http://schemas.openxmlformats.org/drawingml/2006/table">
            <a:tbl>
              <a:tblPr/>
              <a:tblGrid>
                <a:gridCol w="1901825">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gridCol w="3375025">
                  <a:extLst>
                    <a:ext uri="{9D8B030D-6E8A-4147-A177-3AD203B41FA5}">
                      <a16:colId xmlns:a16="http://schemas.microsoft.com/office/drawing/2014/main" val="20002"/>
                    </a:ext>
                  </a:extLst>
                </a:gridCol>
              </a:tblGrid>
              <a:tr h="441169">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1" i="1" u="none" strike="noStrike" cap="none" normalizeH="0" baseline="0" dirty="0" smtClean="0">
                          <a:ln>
                            <a:noFill/>
                          </a:ln>
                          <a:solidFill>
                            <a:srgbClr val="000099"/>
                          </a:solidFill>
                          <a:effectLst/>
                          <a:latin typeface="Arial Narrow" pitchFamily="34" charset="0"/>
                        </a:rPr>
                        <a:t>Comp Forces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FF6600"/>
                          </a:solidFill>
                          <a:effectLst/>
                          <a:latin typeface="Arial Narrow" pitchFamily="34" charset="0"/>
                        </a:rPr>
                        <a:t>Implication for Firm</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Use of IS to combat force</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00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1" u="none" strike="noStrike" cap="none" normalizeH="0" baseline="0" smtClean="0">
                          <a:ln>
                            <a:noFill/>
                          </a:ln>
                          <a:solidFill>
                            <a:srgbClr val="000099"/>
                          </a:solidFill>
                          <a:effectLst/>
                          <a:latin typeface="Arial Narrow" pitchFamily="34" charset="0"/>
                        </a:rPr>
                        <a:t>Traditional rivals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FF6600"/>
                          </a:solidFill>
                          <a:effectLst/>
                          <a:latin typeface="Arial Narrow" pitchFamily="34" charset="0"/>
                        </a:rPr>
                        <a:t>Comp in price, product distrib</a:t>
                      </a:r>
                      <a:r>
                        <a:rPr kumimoji="0" lang="en-US" altLang="zh-CN" sz="2000" b="0" i="0" u="none" strike="noStrike" cap="none" normalizeH="0" baseline="0" smtClean="0">
                          <a:ln>
                            <a:noFill/>
                          </a:ln>
                          <a:solidFill>
                            <a:srgbClr val="FF6600"/>
                          </a:solidFill>
                          <a:effectLst/>
                          <a:latin typeface="Arial Narrow" pitchFamily="34" charset="0"/>
                          <a:ea typeface="SimSun" pitchFamily="2" charset="-122"/>
                        </a:rPr>
                        <a:t>ution</a:t>
                      </a:r>
                      <a:r>
                        <a:rPr kumimoji="0" lang="en-US" sz="2000" b="0" i="0" u="none" strike="noStrike" cap="none" normalizeH="0" baseline="0" smtClean="0">
                          <a:ln>
                            <a:noFill/>
                          </a:ln>
                          <a:solidFill>
                            <a:srgbClr val="FF6600"/>
                          </a:solidFill>
                          <a:effectLst/>
                          <a:latin typeface="Arial Narrow" pitchFamily="34" charset="0"/>
                        </a:rPr>
                        <a:t>, and service</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Narrow" pitchFamily="34" charset="0"/>
                        </a:rPr>
                        <a:t>ERP</a:t>
                      </a:r>
                      <a:r>
                        <a:rPr kumimoji="0" lang="en-US" sz="2000" b="0" i="0" u="none" strike="noStrike" cap="none" normalizeH="0" baseline="0" smtClean="0">
                          <a:ln>
                            <a:noFill/>
                          </a:ln>
                          <a:solidFill>
                            <a:schemeClr val="tx1"/>
                          </a:solidFill>
                          <a:effectLst/>
                          <a:latin typeface="Arial Narrow" pitchFamily="34" charset="0"/>
                          <a:sym typeface="Wingdings" pitchFamily="2" charset="2"/>
                        </a:rPr>
                        <a:t> reduce cost, act quickly; Web service</a:t>
                      </a:r>
                      <a:endParaRPr kumimoji="0" lang="en-US" sz="2000" b="0" i="0" u="none" strike="noStrike" cap="none" normalizeH="0" baseline="0" smtClean="0">
                        <a:ln>
                          <a:noFill/>
                        </a:ln>
                        <a:solidFill>
                          <a:schemeClr val="tx1"/>
                        </a:solidFill>
                        <a:effectLst/>
                        <a:latin typeface="Arial Narrow"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0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1" u="none" strike="noStrike" cap="none" normalizeH="0" baseline="0" smtClean="0">
                          <a:ln>
                            <a:noFill/>
                          </a:ln>
                          <a:solidFill>
                            <a:srgbClr val="000099"/>
                          </a:solidFill>
                          <a:effectLst/>
                          <a:latin typeface="Arial Narrow" pitchFamily="34" charset="0"/>
                        </a:rPr>
                        <a:t>Customer power</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FF6600"/>
                          </a:solidFill>
                          <a:effectLst/>
                          <a:latin typeface="Arial Narrow" pitchFamily="34" charset="0"/>
                        </a:rPr>
                        <a:t>reduc</a:t>
                      </a:r>
                      <a:r>
                        <a:rPr kumimoji="0" lang="en-US" altLang="zh-CN" sz="2000" b="0" i="0" u="none" strike="noStrike" cap="none" normalizeH="0" baseline="0" smtClean="0">
                          <a:ln>
                            <a:noFill/>
                          </a:ln>
                          <a:solidFill>
                            <a:srgbClr val="FF6600"/>
                          </a:solidFill>
                          <a:effectLst/>
                          <a:latin typeface="Arial Narrow" pitchFamily="34" charset="0"/>
                          <a:ea typeface="SimSun" pitchFamily="2" charset="-122"/>
                        </a:rPr>
                        <a:t>e</a:t>
                      </a:r>
                      <a:r>
                        <a:rPr kumimoji="0" lang="en-US" sz="2000" b="0" i="0" u="none" strike="noStrike" cap="none" normalizeH="0" baseline="0" smtClean="0">
                          <a:ln>
                            <a:noFill/>
                          </a:ln>
                          <a:solidFill>
                            <a:srgbClr val="FF6600"/>
                          </a:solidFill>
                          <a:effectLst/>
                          <a:latin typeface="Arial Narrow" pitchFamily="34" charset="0"/>
                        </a:rPr>
                        <a:t>d price, incr</a:t>
                      </a:r>
                      <a:r>
                        <a:rPr kumimoji="0" lang="en-US" altLang="zh-CN" sz="2000" b="0" i="0" u="none" strike="noStrike" cap="none" normalizeH="0" baseline="0" smtClean="0">
                          <a:ln>
                            <a:noFill/>
                          </a:ln>
                          <a:solidFill>
                            <a:srgbClr val="FF6600"/>
                          </a:solidFill>
                          <a:effectLst/>
                          <a:latin typeface="Arial Narrow" pitchFamily="34" charset="0"/>
                          <a:ea typeface="SimSun" pitchFamily="2" charset="-122"/>
                        </a:rPr>
                        <a:t>eased</a:t>
                      </a:r>
                      <a:r>
                        <a:rPr kumimoji="0" lang="en-US" sz="2000" b="0" i="0" u="none" strike="noStrike" cap="none" normalizeH="0" baseline="0" smtClean="0">
                          <a:ln>
                            <a:noFill/>
                          </a:ln>
                          <a:solidFill>
                            <a:srgbClr val="FF6600"/>
                          </a:solidFill>
                          <a:effectLst/>
                          <a:latin typeface="Arial Narrow" pitchFamily="34" charset="0"/>
                        </a:rPr>
                        <a:t> qual, demand </a:t>
                      </a:r>
                      <a:r>
                        <a:rPr kumimoji="0" lang="en-US" altLang="zh-CN" sz="2000" b="0" i="0" u="none" strike="noStrike" cap="none" normalizeH="0" baseline="0" smtClean="0">
                          <a:ln>
                            <a:noFill/>
                          </a:ln>
                          <a:solidFill>
                            <a:srgbClr val="FF6600"/>
                          </a:solidFill>
                          <a:effectLst/>
                          <a:latin typeface="Arial Narrow" pitchFamily="34" charset="0"/>
                          <a:ea typeface="SimSun" pitchFamily="2" charset="-122"/>
                        </a:rPr>
                        <a:t>for</a:t>
                      </a:r>
                      <a:r>
                        <a:rPr kumimoji="0" lang="en-US" sz="2000" b="0" i="0" u="none" strike="noStrike" cap="none" normalizeH="0" baseline="0" smtClean="0">
                          <a:ln>
                            <a:noFill/>
                          </a:ln>
                          <a:solidFill>
                            <a:srgbClr val="FF6600"/>
                          </a:solidFill>
                          <a:effectLst/>
                          <a:latin typeface="Arial Narrow" pitchFamily="34" charset="0"/>
                        </a:rPr>
                        <a:t> more </a:t>
                      </a:r>
                      <a:r>
                        <a:rPr kumimoji="0" lang="en-US" altLang="zh-CN" sz="2000" b="0" i="0" u="none" strike="noStrike" cap="none" normalizeH="0" baseline="0" smtClean="0">
                          <a:ln>
                            <a:noFill/>
                          </a:ln>
                          <a:solidFill>
                            <a:srgbClr val="FF6600"/>
                          </a:solidFill>
                          <a:effectLst/>
                          <a:latin typeface="Arial Narrow" pitchFamily="34" charset="0"/>
                          <a:ea typeface="SimSun" pitchFamily="2" charset="-122"/>
                        </a:rPr>
                        <a:t>services</a:t>
                      </a:r>
                      <a:endParaRPr kumimoji="0" lang="en-US" sz="2000" b="0" i="0" u="none" strike="noStrike" cap="none" normalizeH="0" baseline="0" smtClean="0">
                        <a:ln>
                          <a:noFill/>
                        </a:ln>
                        <a:solidFill>
                          <a:srgbClr val="FF6600"/>
                        </a:solidFill>
                        <a:effectLst/>
                        <a:latin typeface="Arial Narrow"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Narrow" pitchFamily="34" charset="0"/>
                        </a:rPr>
                        <a:t>CRM </a:t>
                      </a:r>
                      <a:r>
                        <a:rPr kumimoji="0" lang="en-US" sz="2000" b="0" i="0" u="none" strike="noStrike" cap="none" normalizeH="0" baseline="0" smtClean="0">
                          <a:ln>
                            <a:noFill/>
                          </a:ln>
                          <a:solidFill>
                            <a:schemeClr val="tx1"/>
                          </a:solidFill>
                          <a:effectLst/>
                          <a:latin typeface="Arial Narrow" pitchFamily="34" charset="0"/>
                          <a:sym typeface="Wingdings" pitchFamily="2" charset="2"/>
                        </a:rPr>
                        <a:t> serve better; CAD/CAM  impr</a:t>
                      </a:r>
                      <a:r>
                        <a:rPr kumimoji="0" lang="en-US" altLang="zh-CN" sz="2000" b="0" i="0" u="none" strike="noStrike" cap="none" normalizeH="0" baseline="0" smtClean="0">
                          <a:ln>
                            <a:noFill/>
                          </a:ln>
                          <a:solidFill>
                            <a:schemeClr val="tx1"/>
                          </a:solidFill>
                          <a:effectLst/>
                          <a:latin typeface="Arial Narrow" pitchFamily="34" charset="0"/>
                          <a:ea typeface="SimSun" pitchFamily="2" charset="-122"/>
                          <a:sym typeface="Wingdings" pitchFamily="2" charset="2"/>
                        </a:rPr>
                        <a:t>o</a:t>
                      </a:r>
                      <a:r>
                        <a:rPr kumimoji="0" lang="en-US" sz="2000" b="0" i="0" u="none" strike="noStrike" cap="none" normalizeH="0" baseline="0" smtClean="0">
                          <a:ln>
                            <a:noFill/>
                          </a:ln>
                          <a:solidFill>
                            <a:schemeClr val="tx1"/>
                          </a:solidFill>
                          <a:effectLst/>
                          <a:latin typeface="Arial Narrow" pitchFamily="34" charset="0"/>
                          <a:sym typeface="Wingdings" pitchFamily="2" charset="2"/>
                        </a:rPr>
                        <a:t>v</a:t>
                      </a:r>
                      <a:r>
                        <a:rPr kumimoji="0" lang="en-US" altLang="zh-CN" sz="2000" b="0" i="0" u="none" strike="noStrike" cap="none" normalizeH="0" baseline="0" smtClean="0">
                          <a:ln>
                            <a:noFill/>
                          </a:ln>
                          <a:solidFill>
                            <a:schemeClr val="tx1"/>
                          </a:solidFill>
                          <a:effectLst/>
                          <a:latin typeface="Arial Narrow" pitchFamily="34" charset="0"/>
                          <a:ea typeface="SimSun" pitchFamily="2" charset="-122"/>
                          <a:sym typeface="Wingdings" pitchFamily="2" charset="2"/>
                        </a:rPr>
                        <a:t>ed</a:t>
                      </a:r>
                      <a:r>
                        <a:rPr kumimoji="0" lang="en-US" sz="2000" b="0" i="0" u="none" strike="noStrike" cap="none" normalizeH="0" baseline="0" smtClean="0">
                          <a:ln>
                            <a:noFill/>
                          </a:ln>
                          <a:solidFill>
                            <a:schemeClr val="tx1"/>
                          </a:solidFill>
                          <a:effectLst/>
                          <a:latin typeface="Arial Narrow" pitchFamily="34" charset="0"/>
                          <a:sym typeface="Wingdings" pitchFamily="2" charset="2"/>
                        </a:rPr>
                        <a:t> quality</a:t>
                      </a:r>
                      <a:endParaRPr kumimoji="0" lang="en-US" sz="2000" b="0" i="0" u="none" strike="noStrike" cap="none" normalizeH="0" baseline="0" smtClean="0">
                        <a:ln>
                          <a:noFill/>
                        </a:ln>
                        <a:solidFill>
                          <a:schemeClr val="tx1"/>
                        </a:solidFill>
                        <a:effectLst/>
                        <a:latin typeface="Arial Narrow"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0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1" u="none" strike="noStrike" cap="none" normalizeH="0" baseline="0" smtClean="0">
                          <a:ln>
                            <a:noFill/>
                          </a:ln>
                          <a:solidFill>
                            <a:srgbClr val="000099"/>
                          </a:solidFill>
                          <a:effectLst/>
                          <a:latin typeface="Arial Narrow" pitchFamily="34" charset="0"/>
                        </a:rPr>
                        <a:t>Supplier power</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FF6600"/>
                          </a:solidFill>
                          <a:effectLst/>
                          <a:latin typeface="Arial Narrow" pitchFamily="34" charset="0"/>
                        </a:rPr>
                        <a:t>Price raised, reduced quality</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Narrow" pitchFamily="34" charset="0"/>
                        </a:rPr>
                        <a:t>Net </a:t>
                      </a:r>
                      <a:r>
                        <a:rPr kumimoji="0" lang="en-US" sz="2000" b="0" i="0" u="none" strike="noStrike" cap="none" normalizeH="0" baseline="0" smtClean="0">
                          <a:ln>
                            <a:noFill/>
                          </a:ln>
                          <a:solidFill>
                            <a:schemeClr val="tx1"/>
                          </a:solidFill>
                          <a:effectLst/>
                          <a:latin typeface="Arial Narrow" pitchFamily="34" charset="0"/>
                          <a:sym typeface="Wingdings" pitchFamily="2" charset="2"/>
                        </a:rPr>
                        <a:t> closer ties; rela</a:t>
                      </a:r>
                      <a:r>
                        <a:rPr kumimoji="0" lang="en-US" altLang="zh-CN" sz="2000" b="0" i="0" u="none" strike="noStrike" cap="none" normalizeH="0" baseline="0" smtClean="0">
                          <a:ln>
                            <a:noFill/>
                          </a:ln>
                          <a:solidFill>
                            <a:schemeClr val="tx1"/>
                          </a:solidFill>
                          <a:effectLst/>
                          <a:latin typeface="Arial Narrow" pitchFamily="34" charset="0"/>
                          <a:ea typeface="SimSun" pitchFamily="2" charset="-122"/>
                          <a:sym typeface="Wingdings" pitchFamily="2" charset="2"/>
                        </a:rPr>
                        <a:t>te</a:t>
                      </a:r>
                      <a:r>
                        <a:rPr kumimoji="0" lang="en-US" sz="2000" b="0" i="0" u="none" strike="noStrike" cap="none" normalizeH="0" baseline="0" smtClean="0">
                          <a:ln>
                            <a:noFill/>
                          </a:ln>
                          <a:solidFill>
                            <a:schemeClr val="tx1"/>
                          </a:solidFill>
                          <a:effectLst/>
                          <a:latin typeface="Arial Narrow" pitchFamily="34" charset="0"/>
                          <a:sym typeface="Wingdings" pitchFamily="2" charset="2"/>
                        </a:rPr>
                        <a:t> w new suppliers far away</a:t>
                      </a:r>
                      <a:endParaRPr kumimoji="0" lang="en-US" sz="2000" b="0" i="0" u="none" strike="noStrike" cap="none" normalizeH="0" baseline="0" smtClean="0">
                        <a:ln>
                          <a:noFill/>
                        </a:ln>
                        <a:solidFill>
                          <a:schemeClr val="tx1"/>
                        </a:solidFill>
                        <a:effectLst/>
                        <a:latin typeface="Arial Narrow"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073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1" u="none" strike="noStrike" cap="none" normalizeH="0" baseline="0" smtClean="0">
                          <a:ln>
                            <a:noFill/>
                          </a:ln>
                          <a:solidFill>
                            <a:srgbClr val="000099"/>
                          </a:solidFill>
                          <a:effectLst/>
                          <a:latin typeface="Arial Narrow" pitchFamily="34" charset="0"/>
                        </a:rPr>
                        <a:t>New entrants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FF6600"/>
                          </a:solidFill>
                          <a:effectLst/>
                          <a:latin typeface="Arial Narrow" pitchFamily="34" charset="0"/>
                        </a:rPr>
                        <a:t>incr</a:t>
                      </a:r>
                      <a:r>
                        <a:rPr kumimoji="0" lang="en-US" altLang="zh-CN" sz="2000" b="0" i="0" u="none" strike="noStrike" cap="none" normalizeH="0" baseline="0" smtClean="0">
                          <a:ln>
                            <a:noFill/>
                          </a:ln>
                          <a:solidFill>
                            <a:srgbClr val="FF6600"/>
                          </a:solidFill>
                          <a:effectLst/>
                          <a:latin typeface="Arial Narrow" pitchFamily="34" charset="0"/>
                          <a:ea typeface="SimSun" pitchFamily="2" charset="-122"/>
                        </a:rPr>
                        <a:t>eased</a:t>
                      </a:r>
                      <a:r>
                        <a:rPr kumimoji="0" lang="en-US" sz="2000" b="0" i="0" u="none" strike="noStrike" cap="none" normalizeH="0" baseline="0" smtClean="0">
                          <a:ln>
                            <a:noFill/>
                          </a:ln>
                          <a:solidFill>
                            <a:srgbClr val="FF6600"/>
                          </a:solidFill>
                          <a:effectLst/>
                          <a:latin typeface="Arial Narrow" pitchFamily="34" charset="0"/>
                        </a:rPr>
                        <a:t> cap, reduced price, </a:t>
                      </a:r>
                    </a:p>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FF6600"/>
                          </a:solidFill>
                          <a:effectLst/>
                          <a:latin typeface="Arial Narrow" pitchFamily="34" charset="0"/>
                        </a:rPr>
                        <a:t>decreased market share</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Narrow" pitchFamily="34" charset="0"/>
                        </a:rPr>
                        <a:t>Web </a:t>
                      </a:r>
                      <a:r>
                        <a:rPr kumimoji="0" lang="en-US" sz="2000" b="0" i="0" u="none" strike="noStrike" cap="none" normalizeH="0" baseline="0" smtClean="0">
                          <a:ln>
                            <a:noFill/>
                          </a:ln>
                          <a:solidFill>
                            <a:schemeClr val="tx1"/>
                          </a:solidFill>
                          <a:effectLst/>
                          <a:latin typeface="Arial Narrow" pitchFamily="34" charset="0"/>
                          <a:sym typeface="Wingdings" pitchFamily="2" charset="2"/>
                        </a:rPr>
                        <a:t> reach, differentiate product; inv ctrl sys  lower costs</a:t>
                      </a:r>
                      <a:endParaRPr kumimoji="0" lang="en-US" sz="2000" b="0" i="0" u="none" strike="noStrike" cap="none" normalizeH="0" baseline="0" smtClean="0">
                        <a:ln>
                          <a:noFill/>
                        </a:ln>
                        <a:solidFill>
                          <a:schemeClr val="tx1"/>
                        </a:solidFill>
                        <a:effectLst/>
                        <a:latin typeface="Arial Narrow"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5806">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1" u="none" strike="noStrike" cap="none" normalizeH="0" baseline="0" smtClean="0">
                          <a:ln>
                            <a:noFill/>
                          </a:ln>
                          <a:solidFill>
                            <a:srgbClr val="000099"/>
                          </a:solidFill>
                          <a:effectLst/>
                          <a:latin typeface="Arial Narrow" pitchFamily="34" charset="0"/>
                        </a:rPr>
                        <a:t>Substitutes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FF6600"/>
                          </a:solidFill>
                          <a:effectLst/>
                          <a:latin typeface="Arial Narrow" pitchFamily="34" charset="0"/>
                        </a:rPr>
                        <a:t>Returns; decr</a:t>
                      </a:r>
                      <a:r>
                        <a:rPr kumimoji="0" lang="en-US" altLang="zh-CN" sz="2000" b="0" i="0" u="none" strike="noStrike" cap="none" normalizeH="0" baseline="0" smtClean="0">
                          <a:ln>
                            <a:noFill/>
                          </a:ln>
                          <a:solidFill>
                            <a:srgbClr val="FF6600"/>
                          </a:solidFill>
                          <a:effectLst/>
                          <a:latin typeface="Arial Narrow" pitchFamily="34" charset="0"/>
                          <a:ea typeface="SimSun" pitchFamily="2" charset="-122"/>
                        </a:rPr>
                        <a:t>ea</a:t>
                      </a:r>
                      <a:r>
                        <a:rPr kumimoji="0" lang="en-US" sz="2000" b="0" i="0" u="none" strike="noStrike" cap="none" normalizeH="0" baseline="0" smtClean="0">
                          <a:ln>
                            <a:noFill/>
                          </a:ln>
                          <a:solidFill>
                            <a:srgbClr val="FF6600"/>
                          </a:solidFill>
                          <a:effectLst/>
                          <a:latin typeface="Arial Narrow" pitchFamily="34" charset="0"/>
                        </a:rPr>
                        <a:t>s</a:t>
                      </a:r>
                      <a:r>
                        <a:rPr kumimoji="0" lang="en-US" altLang="zh-CN" sz="2000" b="0" i="0" u="none" strike="noStrike" cap="none" normalizeH="0" baseline="0" smtClean="0">
                          <a:ln>
                            <a:noFill/>
                          </a:ln>
                          <a:solidFill>
                            <a:srgbClr val="FF6600"/>
                          </a:solidFill>
                          <a:effectLst/>
                          <a:latin typeface="Arial Narrow" pitchFamily="34" charset="0"/>
                          <a:ea typeface="SimSun" pitchFamily="2" charset="-122"/>
                        </a:rPr>
                        <a:t>e</a:t>
                      </a:r>
                      <a:r>
                        <a:rPr kumimoji="0" lang="en-US" sz="2000" b="0" i="0" u="none" strike="noStrike" cap="none" normalizeH="0" baseline="0" smtClean="0">
                          <a:ln>
                            <a:noFill/>
                          </a:ln>
                          <a:solidFill>
                            <a:srgbClr val="FF6600"/>
                          </a:solidFill>
                          <a:effectLst/>
                          <a:latin typeface="Arial Narrow" pitchFamily="34" charset="0"/>
                        </a:rPr>
                        <a:t>d market share; losing customers</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Narrow" pitchFamily="34" charset="0"/>
                        </a:rPr>
                        <a:t>DSS &amp; customer purchase DB </a:t>
                      </a:r>
                      <a:r>
                        <a:rPr kumimoji="0" lang="en-US" sz="2000" b="0" i="0" u="none" strike="noStrike" cap="none" normalizeH="0" baseline="0" dirty="0" smtClean="0">
                          <a:ln>
                            <a:noFill/>
                          </a:ln>
                          <a:solidFill>
                            <a:schemeClr val="tx1"/>
                          </a:solidFill>
                          <a:effectLst/>
                          <a:latin typeface="Arial Narrow" pitchFamily="34" charset="0"/>
                          <a:sym typeface="Wingdings" pitchFamily="2" charset="2"/>
                        </a:rPr>
                        <a:t> trends &amp; needs; CAD  redefine products</a:t>
                      </a:r>
                      <a:endParaRPr kumimoji="0" lang="en-US" sz="2000" b="0" i="0" u="none" strike="noStrike" cap="none" normalizeH="0" baseline="0" dirty="0" smtClean="0">
                        <a:ln>
                          <a:noFill/>
                        </a:ln>
                        <a:solidFill>
                          <a:schemeClr val="tx1"/>
                        </a:solidFill>
                        <a:effectLst/>
                        <a:latin typeface="Arial Narrow"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7378" name="Rectangle 41"/>
          <p:cNvSpPr>
            <a:spLocks noChangeArrowheads="1"/>
          </p:cNvSpPr>
          <p:nvPr/>
        </p:nvSpPr>
        <p:spPr bwMode="auto">
          <a:xfrm>
            <a:off x="381000" y="6248400"/>
            <a:ext cx="7924800" cy="457200"/>
          </a:xfrm>
          <a:prstGeom prst="rect">
            <a:avLst/>
          </a:prstGeom>
          <a:solidFill>
            <a:srgbClr val="CC3300"/>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chemeClr val="bg1"/>
                </a:solidFill>
              </a:rPr>
              <a:t>CAD – computer-aided design; CAM - com-aid manufacturing; DB - database</a:t>
            </a:r>
          </a:p>
        </p:txBody>
      </p:sp>
      <p:sp>
        <p:nvSpPr>
          <p:cNvPr id="6" name="5-Point Star 5"/>
          <p:cNvSpPr/>
          <p:nvPr/>
        </p:nvSpPr>
        <p:spPr>
          <a:xfrm>
            <a:off x="8066468" y="863926"/>
            <a:ext cx="620332" cy="54261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585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4294967295"/>
          </p:nvPr>
        </p:nvSpPr>
        <p:spPr bwMode="auto">
          <a:xfrm>
            <a:off x="6781800" y="63246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2-</a:t>
            </a:r>
            <a:fld id="{268A2037-712D-46CA-A47A-5B9E6126243E}" type="slidenum">
              <a:rPr lang="en-US" altLang="en-US" sz="1800"/>
              <a:pPr eaLnBrk="1" hangingPunct="1">
                <a:spcBef>
                  <a:spcPct val="0"/>
                </a:spcBef>
                <a:buClrTx/>
                <a:buFontTx/>
                <a:buNone/>
              </a:pPr>
              <a:t>37</a:t>
            </a:fld>
            <a:endParaRPr lang="en-US" altLang="en-US" sz="1800"/>
          </a:p>
        </p:txBody>
      </p:sp>
      <p:sp>
        <p:nvSpPr>
          <p:cNvPr id="59395" name="Rectangle 2"/>
          <p:cNvSpPr>
            <a:spLocks noGrp="1" noChangeArrowheads="1"/>
          </p:cNvSpPr>
          <p:nvPr>
            <p:ph type="title"/>
          </p:nvPr>
        </p:nvSpPr>
        <p:spPr>
          <a:xfrm>
            <a:off x="0" y="685800"/>
            <a:ext cx="1066800" cy="6172200"/>
          </a:xfrm>
          <a:noFill/>
        </p:spPr>
        <p:txBody>
          <a:bodyPr vert="eaVert">
            <a:normAutofit fontScale="90000"/>
          </a:bodyPr>
          <a:lstStyle/>
          <a:p>
            <a:r>
              <a:rPr lang="en-US" altLang="en-US" sz="2500" smtClean="0">
                <a:solidFill>
                  <a:schemeClr val="tx1"/>
                </a:solidFill>
              </a:rPr>
              <a:t>Strategic </a:t>
            </a:r>
            <a:r>
              <a:rPr lang="en-US" altLang="en-US" sz="2500" smtClean="0">
                <a:solidFill>
                  <a:schemeClr val="accent2"/>
                </a:solidFill>
              </a:rPr>
              <a:t>approaches</a:t>
            </a:r>
            <a:r>
              <a:rPr lang="en-US" altLang="en-US" sz="2500" smtClean="0">
                <a:solidFill>
                  <a:schemeClr val="bg1"/>
                </a:solidFill>
              </a:rPr>
              <a:t> </a:t>
            </a:r>
            <a:r>
              <a:rPr lang="en-US" altLang="zh-CN" sz="2500" smtClean="0">
                <a:solidFill>
                  <a:schemeClr val="bg1"/>
                </a:solidFill>
                <a:ea typeface="SimSun" panose="02010600030101010101" pitchFamily="2" charset="-122"/>
              </a:rPr>
              <a:t/>
            </a:r>
            <a:br>
              <a:rPr lang="en-US" altLang="zh-CN" sz="2500" smtClean="0">
                <a:solidFill>
                  <a:schemeClr val="bg1"/>
                </a:solidFill>
                <a:ea typeface="SimSun" panose="02010600030101010101" pitchFamily="2" charset="-122"/>
              </a:rPr>
            </a:br>
            <a:r>
              <a:rPr lang="en-US" altLang="en-US" sz="2500" smtClean="0">
                <a:solidFill>
                  <a:schemeClr val="tx1"/>
                </a:solidFill>
              </a:rPr>
              <a:t>to cope w competitive forces</a:t>
            </a:r>
            <a:r>
              <a:rPr lang="en-US" altLang="zh-CN" sz="2500" smtClean="0">
                <a:solidFill>
                  <a:schemeClr val="tx1"/>
                </a:solidFill>
                <a:ea typeface="SimSun" panose="02010600030101010101" pitchFamily="2" charset="-122"/>
              </a:rPr>
              <a:t> [Nickerson]</a:t>
            </a:r>
            <a:endParaRPr lang="en-US" altLang="en-US" sz="2500" smtClean="0">
              <a:solidFill>
                <a:schemeClr val="tx1"/>
              </a:solidFill>
            </a:endParaRPr>
          </a:p>
        </p:txBody>
      </p:sp>
      <p:pic>
        <p:nvPicPr>
          <p:cNvPr id="59396" name="Picture 3" descr="FG1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822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6" name="Oval 4"/>
          <p:cNvSpPr>
            <a:spLocks noChangeArrowheads="1"/>
          </p:cNvSpPr>
          <p:nvPr/>
        </p:nvSpPr>
        <p:spPr bwMode="auto">
          <a:xfrm>
            <a:off x="2438400" y="1219200"/>
            <a:ext cx="720725" cy="396875"/>
          </a:xfrm>
          <a:prstGeom prst="ellipse">
            <a:avLst/>
          </a:prstGeom>
          <a:solidFill>
            <a:srgbClr val="FFFFFF"/>
          </a:solidFill>
          <a:ln w="9525" algn="ctr">
            <a:solidFill>
              <a:srgbClr val="000000"/>
            </a:solidFill>
            <a:round/>
            <a:headEnd/>
            <a:tailEnd/>
          </a:ln>
          <a:effectLst/>
        </p:spPr>
        <p:txBody>
          <a:bodyPr wrap="none" anchor="ctr"/>
          <a:lstStyle/>
          <a:p>
            <a:pPr algn="ctr">
              <a:defRPr/>
            </a:pPr>
            <a:r>
              <a:rPr lang="en-US" sz="1600" b="1">
                <a:effectLst>
                  <a:outerShdw blurRad="38100" dist="38100" dir="2700000" algn="tl">
                    <a:srgbClr val="C0C0C0"/>
                  </a:outerShdw>
                </a:effectLst>
                <a:latin typeface="Times New Roman" pitchFamily="18" charset="0"/>
              </a:rPr>
              <a:t>1</a:t>
            </a:r>
          </a:p>
        </p:txBody>
      </p:sp>
      <p:sp>
        <p:nvSpPr>
          <p:cNvPr id="172037" name="Oval 5"/>
          <p:cNvSpPr>
            <a:spLocks noChangeArrowheads="1"/>
          </p:cNvSpPr>
          <p:nvPr/>
        </p:nvSpPr>
        <p:spPr bwMode="auto">
          <a:xfrm>
            <a:off x="2438400" y="3200400"/>
            <a:ext cx="720725" cy="396875"/>
          </a:xfrm>
          <a:prstGeom prst="ellipse">
            <a:avLst/>
          </a:prstGeom>
          <a:solidFill>
            <a:srgbClr val="FFFFFF"/>
          </a:solidFill>
          <a:ln w="9525" algn="ctr">
            <a:solidFill>
              <a:srgbClr val="000000"/>
            </a:solidFill>
            <a:round/>
            <a:headEnd/>
            <a:tailEnd/>
          </a:ln>
          <a:effectLst/>
        </p:spPr>
        <p:txBody>
          <a:bodyPr wrap="none" anchor="ctr"/>
          <a:lstStyle/>
          <a:p>
            <a:pPr algn="ctr">
              <a:defRPr/>
            </a:pPr>
            <a:r>
              <a:rPr lang="en-US" sz="1600" b="1">
                <a:effectLst>
                  <a:outerShdw blurRad="38100" dist="38100" dir="2700000" algn="tl">
                    <a:srgbClr val="C0C0C0"/>
                  </a:outerShdw>
                </a:effectLst>
                <a:latin typeface="Times New Roman" pitchFamily="18" charset="0"/>
              </a:rPr>
              <a:t>3</a:t>
            </a:r>
          </a:p>
        </p:txBody>
      </p:sp>
      <p:sp>
        <p:nvSpPr>
          <p:cNvPr id="172038" name="Oval 6"/>
          <p:cNvSpPr>
            <a:spLocks noChangeArrowheads="1"/>
          </p:cNvSpPr>
          <p:nvPr/>
        </p:nvSpPr>
        <p:spPr bwMode="auto">
          <a:xfrm>
            <a:off x="2438400" y="4267200"/>
            <a:ext cx="720725" cy="396875"/>
          </a:xfrm>
          <a:prstGeom prst="ellipse">
            <a:avLst/>
          </a:prstGeom>
          <a:solidFill>
            <a:srgbClr val="FFFFFF"/>
          </a:solidFill>
          <a:ln w="9525" algn="ctr">
            <a:solidFill>
              <a:srgbClr val="000000"/>
            </a:solidFill>
            <a:round/>
            <a:headEnd/>
            <a:tailEnd/>
          </a:ln>
          <a:effectLst/>
        </p:spPr>
        <p:txBody>
          <a:bodyPr wrap="none" anchor="ctr"/>
          <a:lstStyle/>
          <a:p>
            <a:pPr algn="ctr">
              <a:defRPr/>
            </a:pPr>
            <a:r>
              <a:rPr lang="en-US" sz="1600" b="1">
                <a:effectLst>
                  <a:outerShdw blurRad="38100" dist="38100" dir="2700000" algn="tl">
                    <a:srgbClr val="C0C0C0"/>
                  </a:outerShdw>
                </a:effectLst>
                <a:latin typeface="Times New Roman" pitchFamily="18" charset="0"/>
              </a:rPr>
              <a:t>4</a:t>
            </a:r>
          </a:p>
        </p:txBody>
      </p:sp>
      <p:sp>
        <p:nvSpPr>
          <p:cNvPr id="172039" name="Oval 7"/>
          <p:cNvSpPr>
            <a:spLocks noChangeArrowheads="1"/>
          </p:cNvSpPr>
          <p:nvPr/>
        </p:nvSpPr>
        <p:spPr bwMode="auto">
          <a:xfrm>
            <a:off x="2438400" y="5105400"/>
            <a:ext cx="720725" cy="396875"/>
          </a:xfrm>
          <a:prstGeom prst="ellipse">
            <a:avLst/>
          </a:prstGeom>
          <a:solidFill>
            <a:srgbClr val="FFFFFF"/>
          </a:solidFill>
          <a:ln w="9525" algn="ctr">
            <a:solidFill>
              <a:srgbClr val="000000"/>
            </a:solidFill>
            <a:round/>
            <a:headEnd/>
            <a:tailEnd/>
          </a:ln>
          <a:effectLst/>
        </p:spPr>
        <p:txBody>
          <a:bodyPr wrap="none" anchor="ctr"/>
          <a:lstStyle/>
          <a:p>
            <a:pPr algn="ctr">
              <a:defRPr/>
            </a:pPr>
            <a:r>
              <a:rPr lang="en-US" sz="1600" b="1">
                <a:effectLst>
                  <a:outerShdw blurRad="38100" dist="38100" dir="2700000" algn="tl">
                    <a:srgbClr val="C0C0C0"/>
                  </a:outerShdw>
                </a:effectLst>
                <a:latin typeface="Times New Roman" pitchFamily="18" charset="0"/>
              </a:rPr>
              <a:t>5</a:t>
            </a:r>
          </a:p>
        </p:txBody>
      </p:sp>
      <p:sp>
        <p:nvSpPr>
          <p:cNvPr id="172040" name="Oval 8"/>
          <p:cNvSpPr>
            <a:spLocks noChangeArrowheads="1"/>
          </p:cNvSpPr>
          <p:nvPr/>
        </p:nvSpPr>
        <p:spPr bwMode="auto">
          <a:xfrm>
            <a:off x="2438400" y="6172200"/>
            <a:ext cx="720725" cy="396875"/>
          </a:xfrm>
          <a:prstGeom prst="ellipse">
            <a:avLst/>
          </a:prstGeom>
          <a:solidFill>
            <a:srgbClr val="FFFFFF"/>
          </a:solidFill>
          <a:ln w="9525" algn="ctr">
            <a:solidFill>
              <a:srgbClr val="000000"/>
            </a:solidFill>
            <a:round/>
            <a:headEnd/>
            <a:tailEnd/>
          </a:ln>
          <a:effectLst/>
        </p:spPr>
        <p:txBody>
          <a:bodyPr wrap="none" anchor="ctr"/>
          <a:lstStyle/>
          <a:p>
            <a:pPr algn="ctr">
              <a:defRPr/>
            </a:pPr>
            <a:r>
              <a:rPr lang="en-US" sz="1600" b="1">
                <a:effectLst>
                  <a:outerShdw blurRad="38100" dist="38100" dir="2700000" algn="tl">
                    <a:srgbClr val="C0C0C0"/>
                  </a:outerShdw>
                </a:effectLst>
                <a:latin typeface="Times New Roman" pitchFamily="18" charset="0"/>
              </a:rPr>
              <a:t>6</a:t>
            </a:r>
          </a:p>
        </p:txBody>
      </p:sp>
      <p:sp>
        <p:nvSpPr>
          <p:cNvPr id="172041" name="Oval 9"/>
          <p:cNvSpPr>
            <a:spLocks noChangeArrowheads="1"/>
          </p:cNvSpPr>
          <p:nvPr/>
        </p:nvSpPr>
        <p:spPr bwMode="auto">
          <a:xfrm>
            <a:off x="2438400" y="2133600"/>
            <a:ext cx="720725" cy="396875"/>
          </a:xfrm>
          <a:prstGeom prst="ellipse">
            <a:avLst/>
          </a:prstGeom>
          <a:solidFill>
            <a:srgbClr val="FFFFFF"/>
          </a:solidFill>
          <a:ln w="9525" algn="ctr">
            <a:solidFill>
              <a:srgbClr val="000000"/>
            </a:solidFill>
            <a:round/>
            <a:headEnd/>
            <a:tailEnd/>
          </a:ln>
          <a:effectLst/>
        </p:spPr>
        <p:txBody>
          <a:bodyPr wrap="none" anchor="ctr"/>
          <a:lstStyle/>
          <a:p>
            <a:pPr algn="ctr">
              <a:defRPr/>
            </a:pPr>
            <a:r>
              <a:rPr lang="en-US" sz="1600" b="1">
                <a:effectLst>
                  <a:outerShdw blurRad="38100" dist="38100" dir="2700000" algn="tl">
                    <a:srgbClr val="C0C0C0"/>
                  </a:outerShdw>
                </a:effectLst>
                <a:latin typeface="Times New Roman" pitchFamily="18" charset="0"/>
              </a:rPr>
              <a:t>2</a:t>
            </a:r>
          </a:p>
        </p:txBody>
      </p:sp>
      <p:sp>
        <p:nvSpPr>
          <p:cNvPr id="59403" name="Line 10"/>
          <p:cNvSpPr>
            <a:spLocks noChangeShapeType="1"/>
          </p:cNvSpPr>
          <p:nvPr/>
        </p:nvSpPr>
        <p:spPr bwMode="auto">
          <a:xfrm>
            <a:off x="1676400" y="609600"/>
            <a:ext cx="9906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4" name="Line 11"/>
          <p:cNvSpPr>
            <a:spLocks noChangeShapeType="1"/>
          </p:cNvSpPr>
          <p:nvPr/>
        </p:nvSpPr>
        <p:spPr bwMode="auto">
          <a:xfrm>
            <a:off x="1676400" y="685800"/>
            <a:ext cx="9906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Line 12"/>
          <p:cNvSpPr>
            <a:spLocks noChangeShapeType="1"/>
          </p:cNvSpPr>
          <p:nvPr/>
        </p:nvSpPr>
        <p:spPr bwMode="auto">
          <a:xfrm>
            <a:off x="6858000" y="762000"/>
            <a:ext cx="1752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Slide Number Placeholder 1"/>
          <p:cNvSpPr txBox="1">
            <a:spLocks/>
          </p:cNvSpPr>
          <p:nvPr/>
        </p:nvSpPr>
        <p:spPr>
          <a:xfrm>
            <a:off x="6864927" y="638651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smtClean="0">
                <a:solidFill>
                  <a:srgbClr val="0033CC"/>
                </a:solidFill>
              </a:rPr>
              <a:t>35</a:t>
            </a:r>
          </a:p>
        </p:txBody>
      </p:sp>
      <p:sp>
        <p:nvSpPr>
          <p:cNvPr id="15" name="5-Point Star 14"/>
          <p:cNvSpPr/>
          <p:nvPr/>
        </p:nvSpPr>
        <p:spPr>
          <a:xfrm>
            <a:off x="261334" y="109694"/>
            <a:ext cx="544132" cy="46641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5808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normAutofit fontScale="90000"/>
          </a:bodyPr>
          <a:lstStyle/>
          <a:p>
            <a:pPr eaLnBrk="1" hangingPunct="1"/>
            <a:r>
              <a:rPr lang="en-US" altLang="en-US" sz="3600" dirty="0" smtClean="0">
                <a:solidFill>
                  <a:srgbClr val="C00000"/>
                </a:solidFill>
              </a:rPr>
              <a:t>Strategies for Competitive Advantage</a:t>
            </a:r>
            <a:r>
              <a:rPr lang="en-US" altLang="zh-CN" sz="3600" dirty="0" smtClean="0">
                <a:solidFill>
                  <a:srgbClr val="C00000"/>
                </a:solidFill>
                <a:ea typeface="SimSun" panose="02010600030101010101" pitchFamily="2" charset="-122"/>
              </a:rPr>
              <a:t/>
            </a:r>
            <a:br>
              <a:rPr lang="en-US" altLang="zh-CN" sz="3600" dirty="0" smtClean="0">
                <a:solidFill>
                  <a:srgbClr val="C00000"/>
                </a:solidFill>
                <a:ea typeface="SimSun" panose="02010600030101010101" pitchFamily="2" charset="-122"/>
              </a:rPr>
            </a:br>
            <a:r>
              <a:rPr lang="en-US" altLang="zh-CN" sz="3600" dirty="0" smtClean="0">
                <a:ea typeface="SimSun" panose="02010600030101010101" pitchFamily="2" charset="-122"/>
              </a:rPr>
              <a:t> </a:t>
            </a:r>
            <a:r>
              <a:rPr lang="en-US" altLang="zh-CN" sz="3200" dirty="0" smtClean="0">
                <a:solidFill>
                  <a:srgbClr val="FF6600"/>
                </a:solidFill>
                <a:ea typeface="SimSun" panose="02010600030101010101" pitchFamily="2" charset="-122"/>
              </a:rPr>
              <a:t>(Think about your own examples)</a:t>
            </a:r>
            <a:endParaRPr lang="en-US" altLang="en-US" sz="3200" dirty="0" smtClean="0">
              <a:solidFill>
                <a:srgbClr val="FF6600"/>
              </a:solidFill>
            </a:endParaRPr>
          </a:p>
        </p:txBody>
      </p:sp>
      <p:sp>
        <p:nvSpPr>
          <p:cNvPr id="61443" name="Rectangle 3"/>
          <p:cNvSpPr>
            <a:spLocks noGrp="1" noChangeArrowheads="1"/>
          </p:cNvSpPr>
          <p:nvPr>
            <p:ph type="body" idx="4294967295"/>
          </p:nvPr>
        </p:nvSpPr>
        <p:spPr>
          <a:xfrm>
            <a:off x="647700" y="1892300"/>
            <a:ext cx="8153400" cy="4953000"/>
          </a:xfrm>
        </p:spPr>
        <p:txBody>
          <a:bodyPr/>
          <a:lstStyle/>
          <a:p>
            <a:pPr eaLnBrk="1" hangingPunct="1"/>
            <a:r>
              <a:rPr lang="en-US" altLang="en-US" smtClean="0"/>
              <a:t>Cost Leadership</a:t>
            </a:r>
          </a:p>
          <a:p>
            <a:pPr eaLnBrk="1" hangingPunct="1"/>
            <a:endParaRPr lang="en-US" altLang="en-US" smtClean="0"/>
          </a:p>
          <a:p>
            <a:pPr eaLnBrk="1" hangingPunct="1"/>
            <a:r>
              <a:rPr lang="en-US" altLang="en-US" smtClean="0"/>
              <a:t>Differentiation</a:t>
            </a:r>
          </a:p>
          <a:p>
            <a:pPr eaLnBrk="1" hangingPunct="1"/>
            <a:endParaRPr lang="en-US" altLang="en-US" smtClean="0"/>
          </a:p>
          <a:p>
            <a:pPr eaLnBrk="1" hangingPunct="1"/>
            <a:r>
              <a:rPr lang="en-US" altLang="en-US" smtClean="0"/>
              <a:t>Innovation</a:t>
            </a:r>
          </a:p>
          <a:p>
            <a:pPr eaLnBrk="1" hangingPunct="1"/>
            <a:endParaRPr lang="en-US" altLang="en-US" sz="1100" smtClean="0"/>
          </a:p>
          <a:p>
            <a:pPr eaLnBrk="1" hangingPunct="1"/>
            <a:r>
              <a:rPr lang="en-US" altLang="en-US" smtClean="0"/>
              <a:t>Operational Effectiveness</a:t>
            </a:r>
          </a:p>
          <a:p>
            <a:pPr eaLnBrk="1" hangingPunct="1"/>
            <a:endParaRPr lang="en-US" altLang="en-US" sz="1600" smtClean="0"/>
          </a:p>
          <a:p>
            <a:pPr eaLnBrk="1" hangingPunct="1"/>
            <a:r>
              <a:rPr lang="en-US" altLang="en-US" smtClean="0"/>
              <a:t>Customer-orientation</a:t>
            </a:r>
          </a:p>
        </p:txBody>
      </p:sp>
      <p:pic>
        <p:nvPicPr>
          <p:cNvPr id="61444" name="Picture 5" descr="http://shsd.k12.ar.us/SHHS/CREATORS/creators06/jaimeswebpage/Links/walmart_logo.bm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81200"/>
            <a:ext cx="1371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descr="http://ww1.prweb.com/prfiles/2006/01/03/328396/SouthwestAirlinesLogo.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895600"/>
            <a:ext cx="1306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1" descr="http://www.twentysomething.com/images/citibank-logo.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4038600"/>
            <a:ext cx="10826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3" descr="http://www.gijobs.net/media/Norfolk-logo.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4876800"/>
            <a:ext cx="15240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15" descr="http://uk.gizmodo.com/amazon%20logo.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5920581"/>
            <a:ext cx="1925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10">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3939381"/>
            <a:ext cx="2286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txBox="1">
            <a:spLocks/>
          </p:cNvSpPr>
          <p:nvPr/>
        </p:nvSpPr>
        <p:spPr>
          <a:xfrm>
            <a:off x="6858000" y="63277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smtClean="0">
                <a:solidFill>
                  <a:srgbClr val="C00000"/>
                </a:solidFill>
              </a:rPr>
              <a:t>36</a:t>
            </a:r>
            <a:endParaRPr lang="en-US" b="1" dirty="0">
              <a:solidFill>
                <a:srgbClr val="C00000"/>
              </a:solidFill>
            </a:endParaRPr>
          </a:p>
        </p:txBody>
      </p:sp>
      <p:sp>
        <p:nvSpPr>
          <p:cNvPr id="11" name="5-Point Star 10"/>
          <p:cNvSpPr/>
          <p:nvPr/>
        </p:nvSpPr>
        <p:spPr>
          <a:xfrm rot="1248152">
            <a:off x="8161415" y="721338"/>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321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4294967295"/>
          </p:nvPr>
        </p:nvSpPr>
        <p:spPr bwMode="auto">
          <a:xfrm>
            <a:off x="6781800" y="63246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2-</a:t>
            </a:r>
            <a:fld id="{637FD985-7885-48AF-B742-8123D38D4022}" type="slidenum">
              <a:rPr lang="en-US" altLang="en-US" sz="1800"/>
              <a:pPr eaLnBrk="1" hangingPunct="1">
                <a:spcBef>
                  <a:spcPct val="0"/>
                </a:spcBef>
                <a:buClrTx/>
                <a:buFontTx/>
                <a:buNone/>
              </a:pPr>
              <a:t>39</a:t>
            </a:fld>
            <a:endParaRPr lang="en-US" altLang="en-US" sz="1800"/>
          </a:p>
        </p:txBody>
      </p:sp>
      <p:sp>
        <p:nvSpPr>
          <p:cNvPr id="63491" name="Rectangle 2"/>
          <p:cNvSpPr>
            <a:spLocks noGrp="1" noChangeArrowheads="1"/>
          </p:cNvSpPr>
          <p:nvPr>
            <p:ph type="title"/>
          </p:nvPr>
        </p:nvSpPr>
        <p:spPr>
          <a:xfrm>
            <a:off x="705196" y="94212"/>
            <a:ext cx="8458200" cy="533400"/>
          </a:xfrm>
        </p:spPr>
        <p:txBody>
          <a:bodyPr/>
          <a:lstStyle/>
          <a:p>
            <a:r>
              <a:rPr lang="en-US" altLang="zh-CN" sz="3800" dirty="0" smtClean="0">
                <a:solidFill>
                  <a:srgbClr val="C00000"/>
                </a:solidFill>
                <a:latin typeface="Arial Narrow" panose="020B0606020202030204" pitchFamily="34" charset="0"/>
                <a:ea typeface="SimSun" panose="02010600030101010101" pitchFamily="2" charset="-122"/>
              </a:rPr>
              <a:t>Priceline.com: “Name your own price”</a:t>
            </a:r>
            <a:endParaRPr lang="en-US" altLang="en-US" sz="3800" dirty="0" smtClean="0">
              <a:solidFill>
                <a:srgbClr val="C00000"/>
              </a:solidFill>
              <a:latin typeface="Arial Narrow" panose="020B0606020202030204" pitchFamily="34" charset="0"/>
            </a:endParaRPr>
          </a:p>
        </p:txBody>
      </p:sp>
      <p:pic>
        <p:nvPicPr>
          <p:cNvPr id="634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38188"/>
            <a:ext cx="8077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AutoShape 4"/>
          <p:cNvSpPr>
            <a:spLocks noChangeArrowheads="1"/>
          </p:cNvSpPr>
          <p:nvPr/>
        </p:nvSpPr>
        <p:spPr bwMode="auto">
          <a:xfrm rot="1867610">
            <a:off x="228600" y="5105400"/>
            <a:ext cx="914400" cy="381000"/>
          </a:xfrm>
          <a:prstGeom prst="rightArrow">
            <a:avLst>
              <a:gd name="adj1" fmla="val 50000"/>
              <a:gd name="adj2" fmla="val 60000"/>
            </a:avLst>
          </a:prstGeom>
          <a:solidFill>
            <a:schemeClr val="accent2"/>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3494" name="AutoShape 5"/>
          <p:cNvSpPr>
            <a:spLocks noChangeArrowheads="1"/>
          </p:cNvSpPr>
          <p:nvPr/>
        </p:nvSpPr>
        <p:spPr bwMode="auto">
          <a:xfrm rot="1867610">
            <a:off x="381000" y="5943600"/>
            <a:ext cx="914400" cy="381000"/>
          </a:xfrm>
          <a:prstGeom prst="rightArrow">
            <a:avLst>
              <a:gd name="adj1" fmla="val 50000"/>
              <a:gd name="adj2" fmla="val 60000"/>
            </a:avLst>
          </a:prstGeom>
          <a:solidFill>
            <a:schemeClr val="accent2"/>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Tree>
    <p:extLst>
      <p:ext uri="{BB962C8B-B14F-4D97-AF65-F5344CB8AC3E}">
        <p14:creationId xmlns:p14="http://schemas.microsoft.com/office/powerpoint/2010/main" val="1023798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85000" lnSpcReduction="10000"/>
          </a:bodyPr>
          <a:lstStyle/>
          <a:p>
            <a:r>
              <a:rPr lang="en-US" dirty="0" smtClean="0"/>
              <a:t>Business Pressures, Organizational Responses, and IT Support</a:t>
            </a:r>
            <a:endParaRPr lang="en-US" dirty="0"/>
          </a:p>
        </p:txBody>
      </p:sp>
      <p:sp>
        <p:nvSpPr>
          <p:cNvPr id="5" name="Text Placeholder 4"/>
          <p:cNvSpPr>
            <a:spLocks noGrp="1"/>
          </p:cNvSpPr>
          <p:nvPr>
            <p:ph type="body" sz="quarter" idx="14"/>
          </p:nvPr>
        </p:nvSpPr>
        <p:spPr/>
        <p:txBody>
          <a:bodyPr/>
          <a:lstStyle/>
          <a:p>
            <a:r>
              <a:rPr lang="en-US" dirty="0" smtClean="0"/>
              <a:t>2.1</a:t>
            </a:r>
            <a:endParaRPr lang="en-US" dirty="0"/>
          </a:p>
        </p:txBody>
      </p:sp>
      <p:sp>
        <p:nvSpPr>
          <p:cNvPr id="6" name="Content Placeholder 5"/>
          <p:cNvSpPr>
            <a:spLocks noGrp="1"/>
          </p:cNvSpPr>
          <p:nvPr>
            <p:ph sz="quarter" idx="15"/>
          </p:nvPr>
        </p:nvSpPr>
        <p:spPr/>
        <p:txBody>
          <a:bodyPr/>
          <a:lstStyle/>
          <a:p>
            <a:r>
              <a:rPr lang="en-US" dirty="0" smtClean="0"/>
              <a:t>Competitive Advantage</a:t>
            </a:r>
          </a:p>
          <a:p>
            <a:r>
              <a:rPr lang="en-US" dirty="0" smtClean="0"/>
              <a:t>Business Environment</a:t>
            </a:r>
            <a:endParaRPr lang="en-US" dirty="0"/>
          </a:p>
          <a:p>
            <a:r>
              <a:rPr lang="en-US" dirty="0" smtClean="0"/>
              <a:t>Business Pressures</a:t>
            </a:r>
          </a:p>
          <a:p>
            <a:r>
              <a:rPr lang="en-US" dirty="0" smtClean="0"/>
              <a:t>Organizational Responses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a:t>
            </a:fld>
            <a:endParaRPr lang="en-US" dirty="0"/>
          </a:p>
        </p:txBody>
      </p:sp>
    </p:spTree>
    <p:extLst>
      <p:ext uri="{BB962C8B-B14F-4D97-AF65-F5344CB8AC3E}">
        <p14:creationId xmlns:p14="http://schemas.microsoft.com/office/powerpoint/2010/main" val="25759789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685800" y="533400"/>
            <a:ext cx="8153400" cy="838200"/>
          </a:xfrm>
        </p:spPr>
        <p:txBody>
          <a:bodyPr/>
          <a:lstStyle/>
          <a:p>
            <a:r>
              <a:rPr lang="en-US" altLang="en-US" sz="3600" dirty="0" smtClean="0">
                <a:solidFill>
                  <a:srgbClr val="C00000"/>
                </a:solidFill>
              </a:rPr>
              <a:t>Panera Bread – what approach?</a:t>
            </a:r>
          </a:p>
        </p:txBody>
      </p:sp>
      <p:sp>
        <p:nvSpPr>
          <p:cNvPr id="64515" name="Slide Number Placeholder 2"/>
          <p:cNvSpPr>
            <a:spLocks noGrp="1"/>
          </p:cNvSpPr>
          <p:nvPr>
            <p:ph type="sldNum" sz="quarter" idx="4294967295"/>
          </p:nvPr>
        </p:nvSpPr>
        <p:spPr bwMode="auto">
          <a:xfrm>
            <a:off x="6781800" y="63246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fld id="{E6D8EA0C-8241-43C5-9A09-B62A38AB51C8}" type="slidenum">
              <a:rPr lang="en-US" altLang="en-US" sz="1800" smtClean="0"/>
              <a:pPr eaLnBrk="1" hangingPunct="1">
                <a:spcBef>
                  <a:spcPct val="0"/>
                </a:spcBef>
                <a:buClrTx/>
                <a:buFontTx/>
                <a:buNone/>
              </a:pPr>
              <a:t>40</a:t>
            </a:fld>
            <a:endParaRPr lang="en-US" altLang="en-US" sz="1800" dirty="0"/>
          </a:p>
        </p:txBody>
      </p:sp>
      <p:pic>
        <p:nvPicPr>
          <p:cNvPr id="64516" name="Picture 2" descr="C:\Documents and Settings\yz73352\My Documents\00-Web\312\312PPT\Penera\Penera1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638925"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579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lstStyle/>
          <a:p>
            <a:r>
              <a:rPr lang="en-US" sz="3200" dirty="0" smtClean="0">
                <a:solidFill>
                  <a:srgbClr val="C00000"/>
                </a:solidFill>
              </a:rPr>
              <a:t>Touch Table at Keyes Woodland Hills Hyundai</a:t>
            </a:r>
            <a:endParaRPr lang="en-US" sz="3200" dirty="0">
              <a:solidFill>
                <a:srgbClr val="C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1308" y="1119982"/>
            <a:ext cx="7345891" cy="5509418"/>
          </a:xfrm>
        </p:spPr>
      </p:pic>
      <p:sp>
        <p:nvSpPr>
          <p:cNvPr id="4" name="Slide Number Placeholder 3"/>
          <p:cNvSpPr>
            <a:spLocks noGrp="1"/>
          </p:cNvSpPr>
          <p:nvPr>
            <p:ph type="sldNum" sz="quarter" idx="12"/>
          </p:nvPr>
        </p:nvSpPr>
        <p:spPr/>
        <p:txBody>
          <a:bodyPr/>
          <a:lstStyle/>
          <a:p>
            <a:fld id="{AC392DC9-9688-4E44-A90B-C333AD8FEA09}" type="slidenum">
              <a:rPr lang="en-US" smtClean="0"/>
              <a:pPr/>
              <a:t>41</a:t>
            </a:fld>
            <a:endParaRPr lang="en-US" dirty="0"/>
          </a:p>
        </p:txBody>
      </p:sp>
    </p:spTree>
    <p:extLst>
      <p:ext uri="{BB962C8B-B14F-4D97-AF65-F5344CB8AC3E}">
        <p14:creationId xmlns:p14="http://schemas.microsoft.com/office/powerpoint/2010/main" val="474551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19882"/>
            <a:ext cx="8381999" cy="6286499"/>
          </a:xfrm>
        </p:spPr>
      </p:pic>
      <p:sp>
        <p:nvSpPr>
          <p:cNvPr id="4" name="Slide Number Placeholder 3"/>
          <p:cNvSpPr>
            <a:spLocks noGrp="1"/>
          </p:cNvSpPr>
          <p:nvPr>
            <p:ph type="sldNum" sz="quarter" idx="12"/>
          </p:nvPr>
        </p:nvSpPr>
        <p:spPr/>
        <p:txBody>
          <a:bodyPr/>
          <a:lstStyle/>
          <a:p>
            <a:fld id="{AC392DC9-9688-4E44-A90B-C333AD8FEA09}" type="slidenum">
              <a:rPr lang="en-US" smtClean="0"/>
              <a:pPr/>
              <a:t>42</a:t>
            </a:fld>
            <a:endParaRPr lang="en-US" dirty="0"/>
          </a:p>
        </p:txBody>
      </p:sp>
    </p:spTree>
    <p:extLst>
      <p:ext uri="{BB962C8B-B14F-4D97-AF65-F5344CB8AC3E}">
        <p14:creationId xmlns:p14="http://schemas.microsoft.com/office/powerpoint/2010/main" val="2380621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solidFill>
                  <a:srgbClr val="C00000"/>
                </a:solidFill>
              </a:rPr>
              <a:t>Olive Garden’s mobile kiosk</a:t>
            </a:r>
            <a:endParaRPr lang="en-US" dirty="0">
              <a:solidFill>
                <a:srgbClr val="C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018894"/>
            <a:ext cx="7741708" cy="5806281"/>
          </a:xfrm>
        </p:spPr>
      </p:pic>
      <p:sp>
        <p:nvSpPr>
          <p:cNvPr id="4" name="Slide Number Placeholder 3"/>
          <p:cNvSpPr>
            <a:spLocks noGrp="1"/>
          </p:cNvSpPr>
          <p:nvPr>
            <p:ph type="sldNum" sz="quarter" idx="12"/>
          </p:nvPr>
        </p:nvSpPr>
        <p:spPr/>
        <p:txBody>
          <a:bodyPr/>
          <a:lstStyle/>
          <a:p>
            <a:fld id="{AC392DC9-9688-4E44-A90B-C333AD8FEA09}" type="slidenum">
              <a:rPr lang="en-US" smtClean="0"/>
              <a:pPr/>
              <a:t>43</a:t>
            </a:fld>
            <a:endParaRPr lang="en-US" dirty="0"/>
          </a:p>
        </p:txBody>
      </p:sp>
    </p:spTree>
    <p:extLst>
      <p:ext uri="{BB962C8B-B14F-4D97-AF65-F5344CB8AC3E}">
        <p14:creationId xmlns:p14="http://schemas.microsoft.com/office/powerpoint/2010/main" val="41011947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491332"/>
            <a:ext cx="8082491" cy="6061868"/>
          </a:xfrm>
        </p:spPr>
      </p:pic>
      <p:sp>
        <p:nvSpPr>
          <p:cNvPr id="4" name="Slide Number Placeholder 3"/>
          <p:cNvSpPr>
            <a:spLocks noGrp="1"/>
          </p:cNvSpPr>
          <p:nvPr>
            <p:ph type="sldNum" sz="quarter" idx="12"/>
          </p:nvPr>
        </p:nvSpPr>
        <p:spPr/>
        <p:txBody>
          <a:bodyPr/>
          <a:lstStyle/>
          <a:p>
            <a:fld id="{AC392DC9-9688-4E44-A90B-C333AD8FEA09}" type="slidenum">
              <a:rPr lang="en-US" smtClean="0"/>
              <a:pPr/>
              <a:t>44</a:t>
            </a:fld>
            <a:endParaRPr lang="en-US" dirty="0"/>
          </a:p>
        </p:txBody>
      </p:sp>
    </p:spTree>
    <p:extLst>
      <p:ext uri="{BB962C8B-B14F-4D97-AF65-F5344CB8AC3E}">
        <p14:creationId xmlns:p14="http://schemas.microsoft.com/office/powerpoint/2010/main" val="24625171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Business-Information Technology Alignment</a:t>
            </a:r>
            <a:endParaRPr lang="en-US" dirty="0"/>
          </a:p>
        </p:txBody>
      </p:sp>
      <p:sp>
        <p:nvSpPr>
          <p:cNvPr id="3" name="Content Placeholder 2"/>
          <p:cNvSpPr>
            <a:spLocks noGrp="1"/>
          </p:cNvSpPr>
          <p:nvPr>
            <p:ph sz="quarter" idx="15"/>
          </p:nvPr>
        </p:nvSpPr>
        <p:spPr/>
        <p:txBody>
          <a:bodyPr>
            <a:normAutofit/>
          </a:bodyPr>
          <a:lstStyle/>
          <a:p>
            <a:r>
              <a:rPr lang="en-US" dirty="0"/>
              <a:t>Business–Information Technology </a:t>
            </a:r>
            <a:r>
              <a:rPr lang="en-US" dirty="0" smtClean="0"/>
              <a:t>Alignment</a:t>
            </a:r>
          </a:p>
          <a:p>
            <a:r>
              <a:rPr lang="en-US" dirty="0" smtClean="0"/>
              <a:t>Six </a:t>
            </a:r>
            <a:r>
              <a:rPr lang="en-US" dirty="0"/>
              <a:t>Characteristics of Excellent Business-IT Alignment</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45</a:t>
            </a:fld>
            <a:endParaRPr lang="en-US" dirty="0"/>
          </a:p>
        </p:txBody>
      </p:sp>
      <p:sp>
        <p:nvSpPr>
          <p:cNvPr id="5" name="5-Point Star 4"/>
          <p:cNvSpPr/>
          <p:nvPr/>
        </p:nvSpPr>
        <p:spPr>
          <a:xfrm>
            <a:off x="7859332" y="535413"/>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560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a:t>Six Characteristics of Excellent Business-IT Alignment</a:t>
            </a:r>
          </a:p>
        </p:txBody>
      </p:sp>
      <p:sp>
        <p:nvSpPr>
          <p:cNvPr id="5" name="Content Placeholder 4"/>
          <p:cNvSpPr>
            <a:spLocks noGrp="1"/>
          </p:cNvSpPr>
          <p:nvPr>
            <p:ph sz="quarter" idx="15"/>
          </p:nvPr>
        </p:nvSpPr>
        <p:spPr>
          <a:xfrm>
            <a:off x="609600" y="2057400"/>
            <a:ext cx="8001000" cy="4191000"/>
          </a:xfrm>
        </p:spPr>
        <p:txBody>
          <a:bodyPr>
            <a:normAutofit/>
          </a:bodyPr>
          <a:lstStyle/>
          <a:p>
            <a:pPr marL="514350" indent="-514350">
              <a:buFont typeface="+mj-lt"/>
              <a:buAutoNum type="arabicPeriod"/>
            </a:pPr>
            <a:r>
              <a:rPr lang="en-US" dirty="0"/>
              <a:t>Organizations </a:t>
            </a:r>
            <a:r>
              <a:rPr lang="en-US" dirty="0">
                <a:solidFill>
                  <a:srgbClr val="C00000"/>
                </a:solidFill>
              </a:rPr>
              <a:t>view IT as an engine of innovation</a:t>
            </a:r>
            <a:r>
              <a:rPr lang="en-US" dirty="0"/>
              <a:t> that continually transforms the business, often creating new revenue streams.</a:t>
            </a:r>
          </a:p>
          <a:p>
            <a:pPr marL="514350" indent="-514350">
              <a:buFont typeface="+mj-lt"/>
              <a:buAutoNum type="arabicPeriod"/>
            </a:pPr>
            <a:r>
              <a:rPr lang="en-US" dirty="0"/>
              <a:t>Organizations view their internal </a:t>
            </a:r>
            <a:r>
              <a:rPr lang="en-US" dirty="0" smtClean="0"/>
              <a:t>&amp; external </a:t>
            </a:r>
            <a:r>
              <a:rPr lang="en-US" dirty="0"/>
              <a:t>customers </a:t>
            </a:r>
            <a:r>
              <a:rPr lang="en-US" dirty="0" smtClean="0"/>
              <a:t>&amp; their </a:t>
            </a:r>
            <a:r>
              <a:rPr lang="en-US" dirty="0"/>
              <a:t>customer service function as supremely important</a:t>
            </a:r>
            <a:r>
              <a:rPr lang="en-US" dirty="0" smtClean="0"/>
              <a:t>.</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46</a:t>
            </a:fld>
            <a:endParaRPr lang="en-US" dirty="0"/>
          </a:p>
        </p:txBody>
      </p:sp>
      <p:sp>
        <p:nvSpPr>
          <p:cNvPr id="6" name="5-Point Star 5"/>
          <p:cNvSpPr/>
          <p:nvPr/>
        </p:nvSpPr>
        <p:spPr>
          <a:xfrm>
            <a:off x="7859332" y="237812"/>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rot="20237306">
            <a:off x="6930147" y="1219202"/>
            <a:ext cx="2134808" cy="8381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Enabler</a:t>
            </a:r>
            <a:endParaRPr lang="en-US" sz="2400" b="1" dirty="0"/>
          </a:p>
        </p:txBody>
      </p:sp>
    </p:spTree>
    <p:extLst>
      <p:ext uri="{BB962C8B-B14F-4D97-AF65-F5344CB8AC3E}">
        <p14:creationId xmlns:p14="http://schemas.microsoft.com/office/powerpoint/2010/main" val="21776836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a:bodyPr>
          <a:lstStyle/>
          <a:p>
            <a:r>
              <a:rPr lang="en-US" dirty="0"/>
              <a:t>Six Characteristics of Excellent Business-IT </a:t>
            </a:r>
            <a:r>
              <a:rPr lang="en-US" dirty="0" smtClean="0"/>
              <a:t>Alignment (continued)</a:t>
            </a:r>
            <a:endParaRPr lang="en-US" dirty="0"/>
          </a:p>
        </p:txBody>
      </p:sp>
      <p:sp>
        <p:nvSpPr>
          <p:cNvPr id="5" name="Content Placeholder 4"/>
          <p:cNvSpPr>
            <a:spLocks noGrp="1"/>
          </p:cNvSpPr>
          <p:nvPr>
            <p:ph sz="quarter" idx="15"/>
          </p:nvPr>
        </p:nvSpPr>
        <p:spPr/>
        <p:txBody>
          <a:bodyPr>
            <a:normAutofit/>
          </a:bodyPr>
          <a:lstStyle/>
          <a:p>
            <a:pPr marL="514350" indent="-514350">
              <a:buFont typeface="+mj-lt"/>
              <a:buAutoNum type="arabicPeriod" startAt="3"/>
            </a:pPr>
            <a:r>
              <a:rPr lang="en-US" dirty="0"/>
              <a:t>Organizations </a:t>
            </a:r>
            <a:r>
              <a:rPr lang="en-US" dirty="0">
                <a:solidFill>
                  <a:srgbClr val="C00000"/>
                </a:solidFill>
              </a:rPr>
              <a:t>rotate business &amp; IT professionals</a:t>
            </a:r>
            <a:r>
              <a:rPr lang="en-US" dirty="0"/>
              <a:t> across departments and job functions.</a:t>
            </a:r>
          </a:p>
          <a:p>
            <a:pPr marL="514350" indent="-514350">
              <a:buFont typeface="+mj-lt"/>
              <a:buAutoNum type="arabicPeriod" startAt="3"/>
            </a:pPr>
            <a:r>
              <a:rPr lang="en-US" dirty="0" smtClean="0"/>
              <a:t>Organizations </a:t>
            </a:r>
            <a:r>
              <a:rPr lang="en-US" dirty="0"/>
              <a:t>provide </a:t>
            </a:r>
            <a:r>
              <a:rPr lang="en-US" dirty="0">
                <a:solidFill>
                  <a:srgbClr val="C00000"/>
                </a:solidFill>
              </a:rPr>
              <a:t>overarching </a:t>
            </a:r>
            <a:r>
              <a:rPr lang="en-US" u="sng" dirty="0">
                <a:solidFill>
                  <a:srgbClr val="C00000"/>
                </a:solidFill>
              </a:rPr>
              <a:t>goals</a:t>
            </a:r>
            <a:r>
              <a:rPr lang="en-US" dirty="0">
                <a:solidFill>
                  <a:srgbClr val="C00000"/>
                </a:solidFill>
              </a:rPr>
              <a:t> that are completely clear to each IT </a:t>
            </a:r>
            <a:r>
              <a:rPr lang="en-US" dirty="0"/>
              <a:t>and business employee</a:t>
            </a:r>
            <a:r>
              <a:rPr lang="en-US" dirty="0" smtClean="0"/>
              <a:t>.</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47</a:t>
            </a:fld>
            <a:endParaRPr lang="en-US" dirty="0"/>
          </a:p>
        </p:txBody>
      </p:sp>
      <p:sp>
        <p:nvSpPr>
          <p:cNvPr id="6" name="5-Point Star 5"/>
          <p:cNvSpPr/>
          <p:nvPr/>
        </p:nvSpPr>
        <p:spPr>
          <a:xfrm>
            <a:off x="7859332" y="237812"/>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600200" y="5105400"/>
            <a:ext cx="4800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Goals cascade: Slide 51</a:t>
            </a:r>
            <a:endParaRPr lang="en-US" sz="3600" b="1" dirty="0"/>
          </a:p>
        </p:txBody>
      </p:sp>
      <p:cxnSp>
        <p:nvCxnSpPr>
          <p:cNvPr id="8" name="Straight Arrow Connector 7"/>
          <p:cNvCxnSpPr/>
          <p:nvPr/>
        </p:nvCxnSpPr>
        <p:spPr>
          <a:xfrm flipH="1" flipV="1">
            <a:off x="1600200" y="3962400"/>
            <a:ext cx="68580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510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a:bodyPr>
          <a:lstStyle/>
          <a:p>
            <a:r>
              <a:rPr lang="en-US" dirty="0"/>
              <a:t>Six Characteristics of Excellent Business-IT </a:t>
            </a:r>
            <a:r>
              <a:rPr lang="en-US" dirty="0" smtClean="0"/>
              <a:t>Alignment (continued)</a:t>
            </a:r>
            <a:endParaRPr lang="en-US" dirty="0"/>
          </a:p>
        </p:txBody>
      </p:sp>
      <p:sp>
        <p:nvSpPr>
          <p:cNvPr id="5" name="Content Placeholder 4"/>
          <p:cNvSpPr>
            <a:spLocks noGrp="1"/>
          </p:cNvSpPr>
          <p:nvPr>
            <p:ph sz="quarter" idx="15"/>
          </p:nvPr>
        </p:nvSpPr>
        <p:spPr/>
        <p:txBody>
          <a:bodyPr>
            <a:normAutofit/>
          </a:bodyPr>
          <a:lstStyle/>
          <a:p>
            <a:pPr marL="514350" indent="-514350">
              <a:buFont typeface="+mj-lt"/>
              <a:buAutoNum type="arabicPeriod" startAt="5"/>
            </a:pPr>
            <a:r>
              <a:rPr lang="en-US" dirty="0" smtClean="0"/>
              <a:t>Organizations </a:t>
            </a:r>
            <a:r>
              <a:rPr lang="en-US" dirty="0"/>
              <a:t>ensure that </a:t>
            </a:r>
            <a:r>
              <a:rPr lang="en-US" dirty="0">
                <a:solidFill>
                  <a:srgbClr val="C00000"/>
                </a:solidFill>
              </a:rPr>
              <a:t>IT employees understand how the company makes (or loses) money</a:t>
            </a:r>
            <a:r>
              <a:rPr lang="en-US" dirty="0"/>
              <a:t>.</a:t>
            </a:r>
          </a:p>
          <a:p>
            <a:pPr marL="514350" indent="-514350">
              <a:buFont typeface="+mj-lt"/>
              <a:buAutoNum type="arabicPeriod" startAt="5"/>
            </a:pPr>
            <a:r>
              <a:rPr lang="en-US" dirty="0"/>
              <a:t>Organizations create a </a:t>
            </a:r>
            <a:r>
              <a:rPr lang="en-US" dirty="0">
                <a:solidFill>
                  <a:srgbClr val="C00000"/>
                </a:solidFill>
              </a:rPr>
              <a:t>vibrant and inclusive company culture</a:t>
            </a:r>
            <a:r>
              <a:rPr lang="en-US" dirty="0"/>
              <a:t>.</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48</a:t>
            </a:fld>
            <a:endParaRPr lang="en-US" dirty="0"/>
          </a:p>
        </p:txBody>
      </p:sp>
      <p:sp>
        <p:nvSpPr>
          <p:cNvPr id="6" name="5-Point Star 5"/>
          <p:cNvSpPr/>
          <p:nvPr/>
        </p:nvSpPr>
        <p:spPr>
          <a:xfrm>
            <a:off x="7859332" y="237812"/>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5606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28600"/>
            <a:ext cx="8382000" cy="1143000"/>
          </a:xfrm>
        </p:spPr>
        <p:txBody>
          <a:bodyPr/>
          <a:lstStyle/>
          <a:p>
            <a:r>
              <a:rPr lang="en-US" altLang="en-US" sz="4000" b="1" dirty="0" smtClean="0">
                <a:solidFill>
                  <a:srgbClr val="C00000"/>
                </a:solidFill>
                <a:latin typeface="Arial Narrow" panose="020B0606020202030204" pitchFamily="34" charset="0"/>
              </a:rPr>
              <a:t>Efficiency and effectiveness metrics to measure the impact of IT</a:t>
            </a:r>
            <a:endParaRPr lang="en-US" altLang="en-US" sz="4000" dirty="0" smtClean="0">
              <a:solidFill>
                <a:srgbClr val="C00000"/>
              </a:solidFill>
              <a:latin typeface="Arial Narrow" panose="020B0606020202030204" pitchFamily="34" charset="0"/>
            </a:endParaRPr>
          </a:p>
        </p:txBody>
      </p:sp>
      <p:sp>
        <p:nvSpPr>
          <p:cNvPr id="72707" name="Content Placeholder 2"/>
          <p:cNvSpPr>
            <a:spLocks noGrp="1"/>
          </p:cNvSpPr>
          <p:nvPr>
            <p:ph idx="1"/>
          </p:nvPr>
        </p:nvSpPr>
        <p:spPr>
          <a:xfrm>
            <a:off x="914400" y="1752600"/>
            <a:ext cx="7924800" cy="4953000"/>
          </a:xfrm>
        </p:spPr>
        <p:txBody>
          <a:bodyPr>
            <a:normAutofit lnSpcReduction="10000"/>
          </a:bodyPr>
          <a:lstStyle/>
          <a:p>
            <a:pPr marL="514350" indent="-514350">
              <a:buFontTx/>
              <a:buAutoNum type="arabicPeriod"/>
            </a:pPr>
            <a:r>
              <a:rPr lang="en-US" altLang="en-US" dirty="0" smtClean="0"/>
              <a:t>Speed</a:t>
            </a:r>
          </a:p>
          <a:p>
            <a:pPr marL="514350" indent="-514350">
              <a:buFontTx/>
              <a:buAutoNum type="arabicPeriod"/>
            </a:pPr>
            <a:r>
              <a:rPr lang="en-US" altLang="en-US" dirty="0" smtClean="0"/>
              <a:t>Throughput</a:t>
            </a:r>
          </a:p>
          <a:p>
            <a:pPr marL="514350" indent="-514350">
              <a:buFontTx/>
              <a:buAutoNum type="arabicPeriod"/>
            </a:pPr>
            <a:endParaRPr lang="en-US" altLang="en-US" sz="1600" dirty="0" smtClean="0"/>
          </a:p>
          <a:p>
            <a:pPr marL="514350" indent="-514350">
              <a:buFontTx/>
              <a:buAutoNum type="arabicPeriod"/>
            </a:pPr>
            <a:r>
              <a:rPr lang="en-US" altLang="en-US" dirty="0" smtClean="0"/>
              <a:t>Performance </a:t>
            </a:r>
            <a:r>
              <a:rPr lang="en-US" altLang="zh-CN" dirty="0" smtClean="0">
                <a:solidFill>
                  <a:srgbClr val="FF0000"/>
                </a:solidFill>
                <a:ea typeface="SimSun" panose="02010600030101010101" pitchFamily="2" charset="-122"/>
              </a:rPr>
              <a:t>【Suggest: reliability】</a:t>
            </a:r>
          </a:p>
          <a:p>
            <a:pPr marL="514350" indent="-514350">
              <a:buFontTx/>
              <a:buAutoNum type="arabicPeriod"/>
            </a:pPr>
            <a:endParaRPr lang="en-US" altLang="en-US" sz="1800" dirty="0" smtClean="0">
              <a:solidFill>
                <a:srgbClr val="FF0000"/>
              </a:solidFill>
            </a:endParaRPr>
          </a:p>
          <a:p>
            <a:pPr marL="514350" indent="-514350">
              <a:buFontTx/>
              <a:buAutoNum type="arabicPeriod"/>
            </a:pPr>
            <a:r>
              <a:rPr lang="en-US" altLang="en-US" dirty="0" smtClean="0"/>
              <a:t>Scalability</a:t>
            </a:r>
          </a:p>
          <a:p>
            <a:pPr marL="514350" indent="-514350">
              <a:buFontTx/>
              <a:buAutoNum type="arabicPeriod"/>
            </a:pPr>
            <a:endParaRPr lang="en-US" altLang="en-US" sz="1600" dirty="0" smtClean="0"/>
          </a:p>
          <a:p>
            <a:pPr marL="514350" indent="-514350">
              <a:buFontTx/>
              <a:buAutoNum type="arabicPeriod"/>
            </a:pPr>
            <a:r>
              <a:rPr lang="en-US" altLang="en-US" dirty="0" smtClean="0">
                <a:solidFill>
                  <a:srgbClr val="C00000"/>
                </a:solidFill>
              </a:rPr>
              <a:t>Net Present Value (NPV)</a:t>
            </a:r>
          </a:p>
          <a:p>
            <a:pPr marL="514350" indent="-514350">
              <a:buFontTx/>
              <a:buAutoNum type="arabicPeriod"/>
            </a:pPr>
            <a:r>
              <a:rPr lang="en-US" altLang="en-US" dirty="0" smtClean="0">
                <a:solidFill>
                  <a:srgbClr val="C00000"/>
                </a:solidFill>
              </a:rPr>
              <a:t>Return on Investment (ROI)</a:t>
            </a:r>
          </a:p>
          <a:p>
            <a:pPr marL="514350" indent="-514350">
              <a:buFontTx/>
              <a:buAutoNum type="arabicPeriod"/>
            </a:pPr>
            <a:r>
              <a:rPr lang="en-US" altLang="en-US" dirty="0" smtClean="0">
                <a:solidFill>
                  <a:srgbClr val="C00000"/>
                </a:solidFill>
              </a:rPr>
              <a:t>Total Cost of Ownership (TCO)</a:t>
            </a:r>
          </a:p>
        </p:txBody>
      </p:sp>
      <p:sp>
        <p:nvSpPr>
          <p:cNvPr id="4" name="Flowchart: Manual Operation 3"/>
          <p:cNvSpPr/>
          <p:nvPr/>
        </p:nvSpPr>
        <p:spPr>
          <a:xfrm>
            <a:off x="6400800" y="4038600"/>
            <a:ext cx="2590800" cy="123666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latin typeface="Arial" panose="020B0604020202020204" pitchFamily="34" charset="0"/>
                <a:cs typeface="Arial" panose="020B0604020202020204" pitchFamily="34" charset="0"/>
              </a:rPr>
              <a:t>Indicators</a:t>
            </a:r>
            <a:r>
              <a:rPr lang="en-US" sz="1400" dirty="0">
                <a:solidFill>
                  <a:schemeClr val="bg1"/>
                </a:solidFill>
                <a:latin typeface="Arial" panose="020B0604020202020204" pitchFamily="34" charset="0"/>
                <a:cs typeface="Arial" panose="020B0604020202020204" pitchFamily="34" charset="0"/>
              </a:rPr>
              <a:t>;</a:t>
            </a:r>
          </a:p>
          <a:p>
            <a:pPr algn="ctr">
              <a:defRPr/>
            </a:pPr>
            <a:r>
              <a:rPr lang="en-US" sz="2400" dirty="0">
                <a:solidFill>
                  <a:schemeClr val="bg1"/>
                </a:solidFill>
                <a:latin typeface="Arial" panose="020B0604020202020204" pitchFamily="34" charset="0"/>
                <a:cs typeface="Arial" panose="020B0604020202020204" pitchFamily="34" charset="0"/>
              </a:rPr>
              <a:t>measures</a:t>
            </a:r>
          </a:p>
        </p:txBody>
      </p:sp>
      <p:sp>
        <p:nvSpPr>
          <p:cNvPr id="6" name="Slide Number Placeholder 1"/>
          <p:cNvSpPr>
            <a:spLocks noGrp="1"/>
          </p:cNvSpPr>
          <p:nvPr>
            <p:ph type="sldNum" sz="quarter" idx="12"/>
          </p:nvPr>
        </p:nvSpPr>
        <p:spPr>
          <a:xfrm>
            <a:off x="6553200" y="6356350"/>
            <a:ext cx="2133600" cy="365125"/>
          </a:xfrm>
        </p:spPr>
        <p:txBody>
          <a:bodyPr/>
          <a:lstStyle/>
          <a:p>
            <a:r>
              <a:rPr lang="en-US" b="1" dirty="0" smtClean="0"/>
              <a:t>44</a:t>
            </a:r>
            <a:endParaRPr lang="en-US" b="1" dirty="0"/>
          </a:p>
        </p:txBody>
      </p:sp>
      <p:sp>
        <p:nvSpPr>
          <p:cNvPr id="7" name="5-Point Star 6"/>
          <p:cNvSpPr/>
          <p:nvPr/>
        </p:nvSpPr>
        <p:spPr>
          <a:xfrm>
            <a:off x="7848600" y="769142"/>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074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Business Pressures</a:t>
            </a:r>
            <a:endParaRPr lang="en-US" dirty="0"/>
          </a:p>
        </p:txBody>
      </p:sp>
      <p:sp>
        <p:nvSpPr>
          <p:cNvPr id="6" name="Content Placeholder 5"/>
          <p:cNvSpPr>
            <a:spLocks noGrp="1"/>
          </p:cNvSpPr>
          <p:nvPr>
            <p:ph sz="quarter" idx="15"/>
          </p:nvPr>
        </p:nvSpPr>
        <p:spPr/>
        <p:txBody>
          <a:bodyPr/>
          <a:lstStyle/>
          <a:p>
            <a:pPr marL="514350" indent="-514350">
              <a:buFont typeface="+mj-lt"/>
              <a:buAutoNum type="arabicPeriod"/>
            </a:pPr>
            <a:r>
              <a:rPr lang="en-US" dirty="0" smtClean="0"/>
              <a:t>Market Pressures</a:t>
            </a:r>
          </a:p>
          <a:p>
            <a:pPr marL="514350" indent="-514350">
              <a:buFont typeface="+mj-lt"/>
              <a:buAutoNum type="arabicPeriod"/>
            </a:pPr>
            <a:r>
              <a:rPr lang="en-US" dirty="0" smtClean="0"/>
              <a:t>Technology Pressures</a:t>
            </a:r>
          </a:p>
          <a:p>
            <a:pPr marL="514350" indent="-514350">
              <a:buFont typeface="+mj-lt"/>
              <a:buAutoNum type="arabicPeriod"/>
            </a:pPr>
            <a:r>
              <a:rPr lang="en-US" dirty="0" smtClean="0"/>
              <a:t>Societal/Political/Legal Pressures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5</a:t>
            </a:fld>
            <a:endParaRPr lang="en-US" dirty="0"/>
          </a:p>
        </p:txBody>
      </p:sp>
    </p:spTree>
    <p:extLst>
      <p:ext uri="{BB962C8B-B14F-4D97-AF65-F5344CB8AC3E}">
        <p14:creationId xmlns:p14="http://schemas.microsoft.com/office/powerpoint/2010/main" val="41057434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85800" y="533400"/>
            <a:ext cx="8153400" cy="609600"/>
          </a:xfrm>
        </p:spPr>
        <p:txBody>
          <a:bodyPr/>
          <a:lstStyle/>
          <a:p>
            <a:r>
              <a:rPr lang="en-US" altLang="en-US" sz="3600" b="1" smtClean="0">
                <a:solidFill>
                  <a:srgbClr val="C00000"/>
                </a:solidFill>
              </a:rPr>
              <a:t>IT as </a:t>
            </a:r>
            <a:r>
              <a:rPr lang="en-US" altLang="en-US" sz="3600" b="1" smtClean="0">
                <a:solidFill>
                  <a:srgbClr val="FF0000"/>
                </a:solidFill>
              </a:rPr>
              <a:t>enabler </a:t>
            </a:r>
            <a:r>
              <a:rPr lang="en-US" altLang="en-US" sz="3600" b="1" smtClean="0">
                <a:solidFill>
                  <a:srgbClr val="C00000"/>
                </a:solidFill>
              </a:rPr>
              <a:t>of business</a:t>
            </a:r>
            <a:endParaRPr lang="en-US" altLang="en-US" sz="3600" smtClean="0">
              <a:solidFill>
                <a:srgbClr val="C00000"/>
              </a:solidFill>
            </a:endParaRPr>
          </a:p>
        </p:txBody>
      </p:sp>
      <p:sp>
        <p:nvSpPr>
          <p:cNvPr id="35843" name="Content Placeholder 2"/>
          <p:cNvSpPr>
            <a:spLocks noGrp="1"/>
          </p:cNvSpPr>
          <p:nvPr>
            <p:ph idx="1"/>
          </p:nvPr>
        </p:nvSpPr>
        <p:spPr>
          <a:xfrm>
            <a:off x="685800" y="1219200"/>
            <a:ext cx="8153400" cy="5486400"/>
          </a:xfrm>
        </p:spPr>
        <p:txBody>
          <a:bodyPr>
            <a:normAutofit fontScale="92500" lnSpcReduction="10000"/>
          </a:bodyPr>
          <a:lstStyle/>
          <a:p>
            <a:pPr marL="0" indent="0">
              <a:buFont typeface="Wingdings" pitchFamily="2" charset="2"/>
              <a:buNone/>
              <a:defRPr/>
            </a:pPr>
            <a:r>
              <a:rPr lang="en-US" sz="2800" dirty="0" smtClean="0"/>
              <a:t>Enabler: Making it possible to take a business endeavor/initiative </a:t>
            </a:r>
          </a:p>
          <a:p>
            <a:pPr>
              <a:defRPr/>
            </a:pPr>
            <a:r>
              <a:rPr lang="en-US" sz="2800" dirty="0" smtClean="0"/>
              <a:t>that would not have been possible without the IT support or facilitation</a:t>
            </a:r>
          </a:p>
          <a:p>
            <a:pPr marL="514350" indent="-514350">
              <a:buFontTx/>
              <a:buAutoNum type="arabicPeriod"/>
              <a:defRPr/>
            </a:pPr>
            <a:r>
              <a:rPr lang="en-US" sz="2800" dirty="0" smtClean="0"/>
              <a:t>E-commerce</a:t>
            </a:r>
          </a:p>
          <a:p>
            <a:pPr marL="514350" indent="-514350">
              <a:buFontTx/>
              <a:buAutoNum type="arabicPeriod"/>
              <a:defRPr/>
            </a:pPr>
            <a:r>
              <a:rPr lang="en-US" sz="2800" dirty="0" smtClean="0"/>
              <a:t>Online banking</a:t>
            </a:r>
          </a:p>
          <a:p>
            <a:pPr marL="514350" indent="-514350">
              <a:buFontTx/>
              <a:buAutoNum type="arabicPeriod"/>
              <a:defRPr/>
            </a:pPr>
            <a:r>
              <a:rPr lang="en-US" sz="2800" dirty="0" smtClean="0"/>
              <a:t>Envelope-free check deposit</a:t>
            </a:r>
          </a:p>
          <a:p>
            <a:pPr marL="514350" indent="-514350">
              <a:buFontTx/>
              <a:buAutoNum type="arabicPeriod"/>
              <a:defRPr/>
            </a:pPr>
            <a:r>
              <a:rPr lang="en-US" sz="2800" dirty="0" smtClean="0"/>
              <a:t>Wireless applications</a:t>
            </a:r>
          </a:p>
          <a:p>
            <a:pPr marL="514350" indent="-514350">
              <a:buFontTx/>
              <a:buAutoNum type="arabicPeriod"/>
              <a:defRPr/>
            </a:pPr>
            <a:r>
              <a:rPr lang="en-US" sz="2800" dirty="0" smtClean="0"/>
              <a:t>Real-time flight info updates</a:t>
            </a:r>
          </a:p>
          <a:p>
            <a:pPr marL="514350" indent="-514350">
              <a:buFontTx/>
              <a:buAutoNum type="arabicPeriod"/>
              <a:defRPr/>
            </a:pPr>
            <a:r>
              <a:rPr lang="en-US" sz="2800" dirty="0" smtClean="0"/>
              <a:t>… </a:t>
            </a:r>
            <a:r>
              <a:rPr lang="en-US" altLang="zh-CN" sz="2800" dirty="0" smtClean="0"/>
              <a:t>【Scan address plate to </a:t>
            </a:r>
            <a:r>
              <a:rPr lang="en-US" altLang="zh-CN" sz="2800" smtClean="0"/>
              <a:t>find out LBS】</a:t>
            </a:r>
            <a:endParaRPr lang="en-US" sz="2800" dirty="0" smtClean="0"/>
          </a:p>
          <a:p>
            <a:pPr marL="0" indent="0">
              <a:buFont typeface="Wingdings" pitchFamily="2" charset="2"/>
              <a:buNone/>
              <a:defRPr/>
            </a:pPr>
            <a:r>
              <a:rPr lang="en-US" sz="2800" b="1" dirty="0" smtClean="0">
                <a:solidFill>
                  <a:srgbClr val="C00000"/>
                </a:solidFill>
              </a:rPr>
              <a:t>Read: IT </a:t>
            </a:r>
            <a:r>
              <a:rPr lang="en-US" sz="2800" b="1" dirty="0">
                <a:solidFill>
                  <a:srgbClr val="C00000"/>
                </a:solidFill>
              </a:rPr>
              <a:t>Should be an Enabler to the Business </a:t>
            </a:r>
            <a:r>
              <a:rPr lang="en-US" sz="2000" b="1" dirty="0">
                <a:hlinkClick r:id="rId2"/>
              </a:rPr>
              <a:t>http://</a:t>
            </a:r>
            <a:r>
              <a:rPr lang="en-US" sz="2000" b="1" dirty="0" smtClean="0">
                <a:hlinkClick r:id="rId2"/>
              </a:rPr>
              <a:t>www.information-management.com/blogs/IT_business-10015571-1.html</a:t>
            </a:r>
            <a:r>
              <a:rPr lang="en-US" sz="2000" b="1" dirty="0" smtClean="0"/>
              <a:t> </a:t>
            </a:r>
            <a:endParaRPr lang="en-US" sz="2000" dirty="0"/>
          </a:p>
        </p:txBody>
      </p:sp>
      <p:sp>
        <p:nvSpPr>
          <p:cNvPr id="4" name="Slide Number Placeholder 1"/>
          <p:cNvSpPr>
            <a:spLocks noGrp="1"/>
          </p:cNvSpPr>
          <p:nvPr>
            <p:ph type="sldNum" sz="quarter" idx="12"/>
          </p:nvPr>
        </p:nvSpPr>
        <p:spPr>
          <a:xfrm>
            <a:off x="6858000" y="6340475"/>
            <a:ext cx="2133600" cy="365125"/>
          </a:xfrm>
        </p:spPr>
        <p:txBody>
          <a:bodyPr/>
          <a:lstStyle/>
          <a:p>
            <a:r>
              <a:rPr lang="en-US" b="1" dirty="0" smtClean="0"/>
              <a:t>45</a:t>
            </a:r>
            <a:endParaRPr lang="en-US" b="1" dirty="0"/>
          </a:p>
        </p:txBody>
      </p:sp>
      <p:sp>
        <p:nvSpPr>
          <p:cNvPr id="5" name="5-Point Star 4"/>
          <p:cNvSpPr/>
          <p:nvPr/>
        </p:nvSpPr>
        <p:spPr>
          <a:xfrm>
            <a:off x="7859332" y="237812"/>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6396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76199"/>
            <a:ext cx="8381999" cy="1282693"/>
          </a:xfrm>
        </p:spPr>
        <p:txBody>
          <a:bodyPr>
            <a:noAutofit/>
          </a:bodyPr>
          <a:lstStyle/>
          <a:p>
            <a:r>
              <a:rPr lang="en-US" sz="3200" dirty="0" smtClean="0">
                <a:solidFill>
                  <a:srgbClr val="C00000"/>
                </a:solidFill>
              </a:rPr>
              <a:t>COBIT 5’s </a:t>
            </a:r>
          </a:p>
          <a:p>
            <a:r>
              <a:rPr lang="en-US" sz="3200" dirty="0" smtClean="0">
                <a:solidFill>
                  <a:srgbClr val="C00000"/>
                </a:solidFill>
              </a:rPr>
              <a:t>Goals Cascade</a:t>
            </a:r>
            <a:endParaRPr lang="en-US" sz="3200"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51</a:t>
            </a:fld>
            <a:endParaRPr lang="en-US" dirty="0"/>
          </a:p>
        </p:txBody>
      </p:sp>
      <p:pic>
        <p:nvPicPr>
          <p:cNvPr id="5"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3352800" y="418447"/>
            <a:ext cx="5791200" cy="643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505200" y="3276600"/>
            <a:ext cx="3505200" cy="3577771"/>
          </a:xfrm>
          <a:prstGeom prst="ellipse">
            <a:avLst/>
          </a:prstGeom>
          <a:noFill/>
          <a:ln w="508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02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70000" lnSpcReduction="20000"/>
          </a:bodyPr>
          <a:lstStyle/>
          <a:p>
            <a:r>
              <a:rPr lang="en-US" dirty="0" smtClean="0"/>
              <a:t>Figure 2.1: Business Pressures, Organizational Performance &amp; Responses, and IT Support</a:t>
            </a:r>
            <a:endParaRPr lang="en-US" dirty="0"/>
          </a:p>
        </p:txBody>
      </p:sp>
      <p:pic>
        <p:nvPicPr>
          <p:cNvPr id="6" name="Picture 4" descr="C:\Documents and Settings\74216\Desktop\C02\rainer_5e_fig_02_02.tif"/>
          <p:cNvPicPr>
            <a:picLocks noGrp="1" noChangeAspect="1" noChangeArrowheads="1"/>
          </p:cNvPicPr>
          <p:nvPr>
            <p:ph sz="quarter" idx="15"/>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771022"/>
            <a:ext cx="6705600" cy="501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781800" y="6416675"/>
            <a:ext cx="2133600" cy="365125"/>
          </a:xfrm>
        </p:spPr>
        <p:txBody>
          <a:bodyPr/>
          <a:lstStyle/>
          <a:p>
            <a:fld id="{AC392DC9-9688-4E44-A90B-C333AD8FEA09}" type="slidenum">
              <a:rPr lang="en-US" b="1" smtClean="0">
                <a:solidFill>
                  <a:srgbClr val="FF0000"/>
                </a:solidFill>
              </a:rPr>
              <a:pPr/>
              <a:t>6</a:t>
            </a:fld>
            <a:endParaRPr lang="en-US" b="1" dirty="0">
              <a:solidFill>
                <a:srgbClr val="FF0000"/>
              </a:solidFill>
            </a:endParaRPr>
          </a:p>
        </p:txBody>
      </p:sp>
    </p:spTree>
    <p:extLst>
      <p:ext uri="{BB962C8B-B14F-4D97-AF65-F5344CB8AC3E}">
        <p14:creationId xmlns:p14="http://schemas.microsoft.com/office/powerpoint/2010/main" val="4172423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Market Pressures</a:t>
            </a:r>
            <a:endParaRPr lang="en-US" dirty="0"/>
          </a:p>
        </p:txBody>
      </p:sp>
      <p:sp>
        <p:nvSpPr>
          <p:cNvPr id="5" name="Content Placeholder 4"/>
          <p:cNvSpPr>
            <a:spLocks noGrp="1"/>
          </p:cNvSpPr>
          <p:nvPr>
            <p:ph sz="quarter" idx="15"/>
          </p:nvPr>
        </p:nvSpPr>
        <p:spPr>
          <a:xfrm>
            <a:off x="381000" y="1371600"/>
            <a:ext cx="8534400" cy="4876800"/>
          </a:xfrm>
        </p:spPr>
        <p:txBody>
          <a:bodyPr/>
          <a:lstStyle/>
          <a:p>
            <a:r>
              <a:rPr lang="en-US" dirty="0" smtClean="0"/>
              <a:t>Globalization</a:t>
            </a:r>
          </a:p>
          <a:p>
            <a:pPr lvl="1"/>
            <a:r>
              <a:rPr lang="en-US" dirty="0" smtClean="0">
                <a:solidFill>
                  <a:srgbClr val="C00000"/>
                </a:solidFill>
              </a:rPr>
              <a:t>Competition from afar</a:t>
            </a:r>
          </a:p>
          <a:p>
            <a:r>
              <a:rPr lang="en-US" dirty="0" smtClean="0"/>
              <a:t>Powerful Customers</a:t>
            </a:r>
          </a:p>
          <a:p>
            <a:pPr lvl="1"/>
            <a:r>
              <a:rPr lang="en-US" dirty="0">
                <a:solidFill>
                  <a:srgbClr val="C00000"/>
                </a:solidFill>
              </a:rPr>
              <a:t>I</a:t>
            </a:r>
            <a:r>
              <a:rPr lang="en-US" dirty="0" smtClean="0">
                <a:solidFill>
                  <a:srgbClr val="C00000"/>
                </a:solidFill>
              </a:rPr>
              <a:t>nformed</a:t>
            </a:r>
          </a:p>
          <a:p>
            <a:pPr lvl="1"/>
            <a:r>
              <a:rPr lang="en-US" dirty="0" smtClean="0">
                <a:solidFill>
                  <a:srgbClr val="C00000"/>
                </a:solidFill>
              </a:rPr>
              <a:t>Connected and “united”</a:t>
            </a:r>
          </a:p>
          <a:p>
            <a:pPr lvl="1"/>
            <a:r>
              <a:rPr lang="en-US" dirty="0" smtClean="0">
                <a:solidFill>
                  <a:srgbClr val="C00000"/>
                </a:solidFill>
              </a:rPr>
              <a:t>Freer/easier to switch</a:t>
            </a:r>
          </a:p>
          <a:p>
            <a:r>
              <a:rPr lang="en-US" dirty="0" smtClean="0"/>
              <a:t>Changing Nature of the Workforce</a:t>
            </a:r>
          </a:p>
          <a:p>
            <a:pPr lvl="1"/>
            <a:r>
              <a:rPr lang="en-US" dirty="0" smtClean="0">
                <a:solidFill>
                  <a:srgbClr val="C00000"/>
                </a:solidFill>
              </a:rPr>
              <a:t>Diversity</a:t>
            </a:r>
          </a:p>
          <a:p>
            <a:pPr lvl="1"/>
            <a:r>
              <a:rPr lang="en-US" dirty="0" smtClean="0">
                <a:solidFill>
                  <a:srgbClr val="C00000"/>
                </a:solidFill>
              </a:rPr>
              <a:t>Work mode</a:t>
            </a:r>
          </a:p>
          <a:p>
            <a:pPr lvl="1"/>
            <a:endParaRPr lang="en-US" dirty="0" smtClean="0"/>
          </a:p>
        </p:txBody>
      </p:sp>
      <p:sp>
        <p:nvSpPr>
          <p:cNvPr id="2" name="Slide Number Placeholder 1"/>
          <p:cNvSpPr>
            <a:spLocks noGrp="1"/>
          </p:cNvSpPr>
          <p:nvPr>
            <p:ph type="sldNum" sz="quarter" idx="12"/>
          </p:nvPr>
        </p:nvSpPr>
        <p:spPr/>
        <p:txBody>
          <a:bodyPr/>
          <a:lstStyle/>
          <a:p>
            <a:fld id="{AC392DC9-9688-4E44-A90B-C333AD8FEA09}" type="slidenum">
              <a:rPr lang="en-US" smtClean="0"/>
              <a:pPr/>
              <a:t>7</a:t>
            </a:fld>
            <a:endParaRPr lang="en-US" dirty="0"/>
          </a:p>
        </p:txBody>
      </p:sp>
      <p:sp>
        <p:nvSpPr>
          <p:cNvPr id="3" name="5-Point Star 2"/>
          <p:cNvSpPr/>
          <p:nvPr/>
        </p:nvSpPr>
        <p:spPr>
          <a:xfrm>
            <a:off x="5105400" y="457200"/>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782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85000" lnSpcReduction="20000"/>
          </a:bodyPr>
          <a:lstStyle/>
          <a:p>
            <a:r>
              <a:rPr lang="en-US" dirty="0"/>
              <a:t>Globalization</a:t>
            </a:r>
          </a:p>
          <a:p>
            <a:r>
              <a:rPr lang="en-US" dirty="0" smtClean="0"/>
              <a:t>Stages of Globalization</a:t>
            </a:r>
            <a:endParaRPr lang="en-US" dirty="0"/>
          </a:p>
        </p:txBody>
      </p:sp>
      <p:sp>
        <p:nvSpPr>
          <p:cNvPr id="5" name="Content Placeholder 4"/>
          <p:cNvSpPr>
            <a:spLocks noGrp="1"/>
          </p:cNvSpPr>
          <p:nvPr>
            <p:ph sz="quarter" idx="15"/>
          </p:nvPr>
        </p:nvSpPr>
        <p:spPr/>
        <p:txBody>
          <a:bodyPr/>
          <a:lstStyle/>
          <a:p>
            <a:r>
              <a:rPr lang="en-US" dirty="0" smtClean="0"/>
              <a:t>Thomas Friedman – The World is Flat</a:t>
            </a:r>
          </a:p>
          <a:p>
            <a:pPr lvl="1"/>
            <a:r>
              <a:rPr lang="en-US" altLang="en-US" dirty="0"/>
              <a:t>Globalization 1.0 (from 1492 to 1800)</a:t>
            </a:r>
          </a:p>
          <a:p>
            <a:pPr lvl="1"/>
            <a:r>
              <a:rPr lang="en-US" altLang="en-US" dirty="0"/>
              <a:t>Globalization 2.0 (from 1800 to 2000)</a:t>
            </a:r>
          </a:p>
          <a:p>
            <a:pPr lvl="1"/>
            <a:r>
              <a:rPr lang="en-US" altLang="en-US" dirty="0"/>
              <a:t>Globalization 3.0 (from 2000 to the present</a:t>
            </a:r>
            <a:r>
              <a:rPr lang="en-US" altLang="en-US" dirty="0" smtClean="0"/>
              <a:t>)</a:t>
            </a:r>
            <a:endParaRPr lang="en-US" alt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8</a:t>
            </a:fld>
            <a:endParaRPr lang="en-US" dirty="0"/>
          </a:p>
        </p:txBody>
      </p:sp>
      <p:pic>
        <p:nvPicPr>
          <p:cNvPr id="6" name="Picture 5" descr="http://mikeduran.com/wp-content/uploads/2006/11/flat-earth-socie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657600"/>
            <a:ext cx="2895600" cy="314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562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20000"/>
          </a:bodyPr>
          <a:lstStyle/>
          <a:p>
            <a:r>
              <a:rPr lang="en-US" dirty="0"/>
              <a:t>Globalization</a:t>
            </a:r>
          </a:p>
          <a:p>
            <a:r>
              <a:rPr lang="en-US" dirty="0" smtClean="0"/>
              <a:t>Thomas Freidman: Ten Flatteners</a:t>
            </a:r>
            <a:endParaRPr lang="en-US" dirty="0"/>
          </a:p>
        </p:txBody>
      </p:sp>
      <p:sp>
        <p:nvSpPr>
          <p:cNvPr id="3" name="Content Placeholder 2"/>
          <p:cNvSpPr>
            <a:spLocks noGrp="1"/>
          </p:cNvSpPr>
          <p:nvPr>
            <p:ph sz="quarter" idx="15"/>
          </p:nvPr>
        </p:nvSpPr>
        <p:spPr/>
        <p:txBody>
          <a:bodyPr>
            <a:normAutofit fontScale="92500" lnSpcReduction="20000"/>
          </a:bodyPr>
          <a:lstStyle/>
          <a:p>
            <a:pPr marL="514350" indent="-514350">
              <a:buFont typeface="+mj-lt"/>
              <a:buAutoNum type="arabicPeriod"/>
            </a:pPr>
            <a:r>
              <a:rPr lang="en-US" dirty="0"/>
              <a:t>Fall of the Berlin </a:t>
            </a:r>
            <a:r>
              <a:rPr lang="en-US" dirty="0" smtClean="0"/>
              <a:t>Wall on 11/9/1989 </a:t>
            </a:r>
            <a:endParaRPr lang="en-US" dirty="0"/>
          </a:p>
          <a:p>
            <a:pPr marL="514350" indent="-514350">
              <a:buFont typeface="+mj-lt"/>
              <a:buAutoNum type="arabicPeriod"/>
            </a:pPr>
            <a:r>
              <a:rPr lang="en-US" dirty="0"/>
              <a:t>Netscape goes </a:t>
            </a:r>
            <a:r>
              <a:rPr lang="en-US" dirty="0" smtClean="0"/>
              <a:t>public on 8/9/1995</a:t>
            </a:r>
            <a:endParaRPr lang="en-US" dirty="0"/>
          </a:p>
          <a:p>
            <a:pPr marL="514350" indent="-514350">
              <a:buFont typeface="+mj-lt"/>
              <a:buAutoNum type="arabicPeriod"/>
            </a:pPr>
            <a:r>
              <a:rPr lang="en-US" dirty="0" smtClean="0"/>
              <a:t>Development </a:t>
            </a:r>
            <a:r>
              <a:rPr lang="en-US" dirty="0"/>
              <a:t>of </a:t>
            </a:r>
            <a:r>
              <a:rPr lang="en-US" dirty="0" smtClean="0"/>
              <a:t>workflow software</a:t>
            </a:r>
            <a:endParaRPr lang="en-US" dirty="0"/>
          </a:p>
          <a:p>
            <a:pPr marL="514350" indent="-514350">
              <a:buFont typeface="+mj-lt"/>
              <a:buAutoNum type="arabicPeriod"/>
            </a:pPr>
            <a:r>
              <a:rPr lang="en-US" dirty="0" smtClean="0"/>
              <a:t>Uploading</a:t>
            </a:r>
            <a:endParaRPr lang="en-US" dirty="0"/>
          </a:p>
          <a:p>
            <a:pPr marL="514350" indent="-514350">
              <a:buFont typeface="+mj-lt"/>
              <a:buAutoNum type="arabicPeriod"/>
            </a:pPr>
            <a:r>
              <a:rPr lang="en-US" dirty="0" smtClean="0"/>
              <a:t>Outsourcing</a:t>
            </a:r>
            <a:endParaRPr lang="en-US" dirty="0"/>
          </a:p>
          <a:p>
            <a:pPr marL="514350" indent="-514350">
              <a:buFont typeface="+mj-lt"/>
              <a:buAutoNum type="arabicPeriod"/>
            </a:pPr>
            <a:r>
              <a:rPr lang="en-US" dirty="0" smtClean="0"/>
              <a:t>Offshoring</a:t>
            </a:r>
            <a:endParaRPr lang="en-US" dirty="0"/>
          </a:p>
          <a:p>
            <a:pPr marL="514350" indent="-514350">
              <a:buFont typeface="+mj-lt"/>
              <a:buAutoNum type="arabicPeriod"/>
            </a:pPr>
            <a:r>
              <a:rPr lang="en-US" dirty="0" smtClean="0"/>
              <a:t>Supply chaining</a:t>
            </a:r>
            <a:endParaRPr lang="en-US" dirty="0"/>
          </a:p>
          <a:p>
            <a:pPr marL="514350" indent="-514350">
              <a:buFont typeface="+mj-lt"/>
              <a:buAutoNum type="arabicPeriod"/>
            </a:pPr>
            <a:r>
              <a:rPr lang="en-US" dirty="0" smtClean="0"/>
              <a:t>Insourcing</a:t>
            </a:r>
            <a:endParaRPr lang="en-US" dirty="0"/>
          </a:p>
          <a:p>
            <a:pPr marL="514350" indent="-514350">
              <a:buFont typeface="+mj-lt"/>
              <a:buAutoNum type="arabicPeriod"/>
            </a:pPr>
            <a:r>
              <a:rPr lang="en-US" dirty="0" smtClean="0"/>
              <a:t>Informing</a:t>
            </a:r>
            <a:endParaRPr lang="en-US" dirty="0"/>
          </a:p>
          <a:p>
            <a:pPr marL="514350" indent="-514350">
              <a:buFont typeface="+mj-lt"/>
              <a:buAutoNum type="arabicPeriod"/>
            </a:pPr>
            <a:r>
              <a:rPr lang="en-US" dirty="0" smtClean="0"/>
              <a:t>The Steroids</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9</a:t>
            </a:fld>
            <a:endParaRPr lang="en-US" dirty="0"/>
          </a:p>
        </p:txBody>
      </p:sp>
      <p:sp>
        <p:nvSpPr>
          <p:cNvPr id="5" name="5-Point Star 4"/>
          <p:cNvSpPr/>
          <p:nvPr/>
        </p:nvSpPr>
        <p:spPr>
          <a:xfrm>
            <a:off x="7315200" y="228599"/>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69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26199</TotalTime>
  <Words>3724</Words>
  <Application>Microsoft Office PowerPoint</Application>
  <PresentationFormat>On-screen Show (4:3)</PresentationFormat>
  <Paragraphs>467</Paragraphs>
  <Slides>51</Slides>
  <Notes>34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Adobe Fan Heiti Std B</vt:lpstr>
      <vt:lpstr>宋体</vt:lpstr>
      <vt:lpstr>宋体</vt:lpstr>
      <vt:lpstr>Arial</vt:lpstr>
      <vt:lpstr>Arial Narrow</vt:lpstr>
      <vt:lpstr>Calibri</vt:lpstr>
      <vt:lpstr>Century Gothic</vt:lpstr>
      <vt:lpstr>Comic Sans MS</vt:lpstr>
      <vt:lpstr>Garamond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Globalization Flattener #1: Fall of the Berlin Wall</vt:lpstr>
      <vt:lpstr>Globalization Flattener #2: Netscape Goes Public  – Aug 9, 1995</vt:lpstr>
      <vt:lpstr> Globalization Flattener #4: Uploading</vt:lpstr>
      <vt:lpstr> Globalization Flattener #7: Supply Chaining</vt:lpstr>
      <vt:lpstr> Globalization Flattener #9: Informing</vt:lpstr>
      <vt:lpstr>And the result of all this?</vt:lpstr>
      <vt:lpstr>       Market Pressures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Competitive Forces  (Graphical representation developed by Yüe Zhang)</vt:lpstr>
      <vt:lpstr>Internet Age competition (Model proposed by Yüe Zhang)</vt:lpstr>
      <vt:lpstr>Internet Age competition – “From the Cloud” (Model proposed by Yüe Zhang)</vt:lpstr>
      <vt:lpstr>PowerPoint Presentation</vt:lpstr>
      <vt:lpstr>PowerPoint Presentation</vt:lpstr>
      <vt:lpstr>PowerPoint Presentation</vt:lpstr>
      <vt:lpstr>VALUE CHAIN ANALYSIS – EXECUTING BUSINESS STRATEGIES</vt:lpstr>
      <vt:lpstr>PowerPoint Presentation</vt:lpstr>
      <vt:lpstr>PowerPoint Presentation</vt:lpstr>
      <vt:lpstr>PowerPoint Presentation</vt:lpstr>
      <vt:lpstr>IS Impact on Competitive forces (compiled by Zhang)  (Think about your own examples)</vt:lpstr>
      <vt:lpstr>Strategic approaches  to cope w competitive forces [Nickerson]</vt:lpstr>
      <vt:lpstr>Strategies for Competitive Advantage  (Think about your own examples)</vt:lpstr>
      <vt:lpstr>Priceline.com: “Name your own price”</vt:lpstr>
      <vt:lpstr>Panera Bread – what approach?</vt:lpstr>
      <vt:lpstr>Touch Table at Keyes Woodland Hills Hyundai</vt:lpstr>
      <vt:lpstr>PowerPoint Presentation</vt:lpstr>
      <vt:lpstr>Olive Garden’s mobile kiosk</vt:lpstr>
      <vt:lpstr>PowerPoint Presentation</vt:lpstr>
      <vt:lpstr>PowerPoint Presentation</vt:lpstr>
      <vt:lpstr>PowerPoint Presentation</vt:lpstr>
      <vt:lpstr>PowerPoint Presentation</vt:lpstr>
      <vt:lpstr>PowerPoint Presentation</vt:lpstr>
      <vt:lpstr>Efficiency and effectiveness metrics to measure the impact of IT</vt:lpstr>
      <vt:lpstr>IT as enabler of business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795</cp:revision>
  <dcterms:created xsi:type="dcterms:W3CDTF">2013-08-07T23:49:12Z</dcterms:created>
  <dcterms:modified xsi:type="dcterms:W3CDTF">2018-01-21T02:13:15Z</dcterms:modified>
</cp:coreProperties>
</file>