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6" r:id="rId2"/>
    <p:sldId id="367" r:id="rId3"/>
    <p:sldId id="368" r:id="rId4"/>
    <p:sldId id="369" r:id="rId5"/>
    <p:sldId id="370" r:id="rId6"/>
    <p:sldId id="371" r:id="rId7"/>
    <p:sldId id="404" r:id="rId8"/>
    <p:sldId id="372" r:id="rId9"/>
    <p:sldId id="373" r:id="rId10"/>
    <p:sldId id="374" r:id="rId11"/>
    <p:sldId id="403" r:id="rId12"/>
    <p:sldId id="393" r:id="rId13"/>
    <p:sldId id="392" r:id="rId14"/>
    <p:sldId id="375" r:id="rId15"/>
    <p:sldId id="383" r:id="rId16"/>
    <p:sldId id="384" r:id="rId17"/>
    <p:sldId id="386" r:id="rId18"/>
    <p:sldId id="387" r:id="rId19"/>
    <p:sldId id="388" r:id="rId20"/>
    <p:sldId id="389" r:id="rId21"/>
    <p:sldId id="390" r:id="rId22"/>
    <p:sldId id="391" r:id="rId23"/>
    <p:sldId id="401" r:id="rId24"/>
    <p:sldId id="402" r:id="rId25"/>
    <p:sldId id="394" r:id="rId26"/>
    <p:sldId id="395" r:id="rId27"/>
    <p:sldId id="396" r:id="rId28"/>
    <p:sldId id="397" r:id="rId29"/>
    <p:sldId id="405" r:id="rId30"/>
    <p:sldId id="398" r:id="rId31"/>
    <p:sldId id="399" r:id="rId32"/>
    <p:sldId id="400" r:id="rId33"/>
    <p:sldId id="376" r:id="rId34"/>
    <p:sldId id="377" r:id="rId35"/>
    <p:sldId id="378" r:id="rId36"/>
    <p:sldId id="379" r:id="rId37"/>
    <p:sldId id="380" r:id="rId38"/>
    <p:sldId id="381" r:id="rId39"/>
    <p:sldId id="3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0033CC"/>
    <a:srgbClr val="99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434" autoAdjust="0"/>
  </p:normalViewPr>
  <p:slideViewPr>
    <p:cSldViewPr>
      <p:cViewPr varScale="1">
        <p:scale>
          <a:sx n="64" d="100"/>
          <a:sy n="64" d="100"/>
        </p:scale>
        <p:origin x="1170" y="66"/>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1/28/2018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Primary Key: </a:t>
            </a:r>
            <a:r>
              <a:rPr lang="en-US" dirty="0" smtClean="0"/>
              <a:t>A database field (or group of fields) that uniquely identifies each record so records can be retrieved, updated, and sorted. </a:t>
            </a:r>
          </a:p>
          <a:p>
            <a:r>
              <a:rPr lang="en-US" b="1" dirty="0" smtClean="0"/>
              <a:t>Secondary Key: </a:t>
            </a:r>
            <a:r>
              <a:rPr lang="en-US" dirty="0" smtClean="0"/>
              <a:t>a field within a database table that has some identifying information, but typically does not uniquely identify the record.</a:t>
            </a:r>
          </a:p>
          <a:p>
            <a:r>
              <a:rPr lang="en-US" b="1" dirty="0" smtClean="0"/>
              <a:t>Foreign Key: </a:t>
            </a:r>
            <a:r>
              <a:rPr lang="en-US" dirty="0" smtClean="0"/>
              <a:t>is a field (or group of fields) within a database table that matches the primary key data value of another table. A foreign key is used to establish a relationship and enforce a link between two tables.</a:t>
            </a:r>
          </a:p>
          <a:p>
            <a:r>
              <a:rPr lang="en-US" b="1" dirty="0" smtClean="0"/>
              <a:t>Structured Query Language (SQL): </a:t>
            </a:r>
            <a:r>
              <a:rPr lang="en-US" dirty="0" smtClean="0"/>
              <a:t>allows people to perform complicated searches by using relatively simple statements or keywords. It is a universal, standard query language used to interact with a database.</a:t>
            </a:r>
          </a:p>
          <a:p>
            <a:r>
              <a:rPr lang="en-US" b="1" dirty="0" smtClean="0"/>
              <a:t>Query-by-Example (QBE): </a:t>
            </a:r>
            <a:r>
              <a:rPr lang="en-US" dirty="0" smtClean="0"/>
              <a:t>In QBE, the user fills out a grid or template (also known as a form) to construct a sample or a description of the data desired. Users can construct a query quickly and easily by using drag-and-drop features in a DBMS such as Microsoft Access. </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a:t>
            </a:fld>
            <a:endParaRPr lang="en-US"/>
          </a:p>
        </p:txBody>
      </p:sp>
    </p:spTree>
    <p:extLst>
      <p:ext uri="{BB962C8B-B14F-4D97-AF65-F5344CB8AC3E}">
        <p14:creationId xmlns:p14="http://schemas.microsoft.com/office/powerpoint/2010/main" val="281025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FB863290-4E6F-46D3-B1B6-35D4BF1108CA}" type="slidenum">
              <a:rPr lang="en-US" altLang="en-US" sz="1200">
                <a:latin typeface="Arial" panose="020B0604020202020204" pitchFamily="34" charset="0"/>
              </a:rPr>
              <a:pPr>
                <a:spcBef>
                  <a:spcPct val="0"/>
                </a:spcBef>
                <a:buFontTx/>
                <a:buNone/>
              </a:pPr>
              <a:t>17</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831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EF521554-E5A6-45B8-B145-B596E4DB2060}" type="slidenum">
              <a:rPr lang="en-US" altLang="en-US" sz="1200">
                <a:latin typeface="Arial" panose="020B0604020202020204" pitchFamily="34" charset="0"/>
              </a:rPr>
              <a:pPr>
                <a:spcBef>
                  <a:spcPct val="0"/>
                </a:spcBef>
                <a:buFontTx/>
                <a:buNone/>
              </a:pPr>
              <a:t>18</a:t>
            </a:fld>
            <a:endParaRPr lang="en-US" altLang="en-US" sz="120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604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0339724D-5C05-4606-B238-E0A121C3F674}" type="slidenum">
              <a:rPr lang="en-US" altLang="en-US" sz="1200">
                <a:latin typeface="Arial" panose="020B0604020202020204" pitchFamily="34" charset="0"/>
              </a:rPr>
              <a:pPr>
                <a:spcBef>
                  <a:spcPct val="0"/>
                </a:spcBef>
                <a:buFontTx/>
                <a:buNone/>
              </a:pPr>
              <a:t>19</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709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8E1D7A1C-0C12-4426-AA3E-971177890D8B}" type="slidenum">
              <a:rPr lang="en-US" altLang="en-US" sz="1200">
                <a:latin typeface="Arial" panose="020B0604020202020204" pitchFamily="34" charset="0"/>
              </a:rPr>
              <a:pPr>
                <a:spcBef>
                  <a:spcPct val="0"/>
                </a:spcBef>
                <a:buFontTx/>
                <a:buNone/>
              </a:pPr>
              <a:t>20</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150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82F96275-E248-4D22-8CC9-95F6D1A51BF8}" type="slidenum">
              <a:rPr lang="en-US" altLang="en-US" sz="1200">
                <a:latin typeface="Arial" panose="020B0604020202020204" pitchFamily="34" charset="0"/>
              </a:rPr>
              <a:pPr>
                <a:spcBef>
                  <a:spcPct val="0"/>
                </a:spcBef>
                <a:buFontTx/>
                <a:buNone/>
              </a:pPr>
              <a:t>21</a:t>
            </a:fld>
            <a:endParaRPr lang="en-US" altLang="en-US"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5442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87FD0E26-D336-45CC-8988-8D44180983CB}" type="slidenum">
              <a:rPr lang="en-US" altLang="en-US" sz="1200">
                <a:latin typeface="Arial" panose="020B0604020202020204" pitchFamily="34" charset="0"/>
              </a:rPr>
              <a:pPr>
                <a:spcBef>
                  <a:spcPct val="0"/>
                </a:spcBef>
                <a:buFontTx/>
                <a:buNone/>
              </a:pPr>
              <a:t>22</a:t>
            </a:fld>
            <a:endParaRPr lang="en-US" altLang="en-US"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82885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9149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AFA94DF7-7CAA-4374-A98C-01E2D2361397}" type="slidenum">
              <a:rPr lang="en-US" altLang="en-US" sz="1200">
                <a:latin typeface="Arial" panose="020B0604020202020204" pitchFamily="34" charset="0"/>
              </a:rPr>
              <a:pPr>
                <a:spcBef>
                  <a:spcPct val="0"/>
                </a:spcBef>
                <a:buFontTx/>
                <a:buNone/>
              </a:pPr>
              <a:t>28</a:t>
            </a:fld>
            <a:endParaRPr lang="en-US" altLang="en-US"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1144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5719E4AF-A353-4150-801C-2312B677C86F}" type="slidenum">
              <a:rPr lang="en-US" altLang="en-US" sz="1200">
                <a:latin typeface="Arial" panose="020B0604020202020204" pitchFamily="34" charset="0"/>
              </a:rPr>
              <a:pPr>
                <a:spcBef>
                  <a:spcPct val="0"/>
                </a:spcBef>
                <a:buFontTx/>
                <a:buNone/>
              </a:pPr>
              <a:t>30</a:t>
            </a:fld>
            <a:endParaRPr lang="en-US" altLang="en-US" sz="120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681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5E2EFD03-C7AF-4216-8354-122BC907C8F6}" type="slidenum">
              <a:rPr lang="en-US" altLang="en-US" sz="1200">
                <a:latin typeface="Arial" panose="020B0604020202020204" pitchFamily="34" charset="0"/>
              </a:rPr>
              <a:pPr>
                <a:spcBef>
                  <a:spcPct val="0"/>
                </a:spcBef>
                <a:buFontTx/>
                <a:buNone/>
              </a:pPr>
              <a:t>31</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composite entity called a </a:t>
            </a:r>
            <a:r>
              <a:rPr lang="en-US" altLang="en-US" i="1" smtClean="0"/>
              <a:t>LINE ITEM </a:t>
            </a:r>
            <a:r>
              <a:rPr lang="en-US" altLang="en-US" smtClean="0"/>
              <a:t>(thinking of it as a line item on a packing slip) is created to represent the relationship between an </a:t>
            </a:r>
            <a:r>
              <a:rPr lang="en-US" altLang="en-US" i="1" smtClean="0"/>
              <a:t>ORDER</a:t>
            </a:r>
            <a:r>
              <a:rPr lang="en-US" altLang="en-US" smtClean="0"/>
              <a:t> and a </a:t>
            </a:r>
            <a:r>
              <a:rPr lang="en-US" altLang="en-US" i="1" smtClean="0"/>
              <a:t>PRODUCT.</a:t>
            </a:r>
            <a:r>
              <a:rPr lang="en-US" altLang="en-US" smtClean="0"/>
              <a:t> </a:t>
            </a:r>
          </a:p>
        </p:txBody>
      </p:sp>
    </p:spTree>
    <p:extLst>
      <p:ext uri="{BB962C8B-B14F-4D97-AF65-F5344CB8AC3E}">
        <p14:creationId xmlns:p14="http://schemas.microsoft.com/office/powerpoint/2010/main" val="79812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Entity Relationship Modeling: </a:t>
            </a:r>
            <a:r>
              <a:rPr lang="en-US" dirty="0" smtClean="0"/>
              <a:t>an iterative process used by database professionals to plan, design, and create databases using entity–relationship (ER) diagrams as blueprints.</a:t>
            </a:r>
          </a:p>
          <a:p>
            <a:r>
              <a:rPr lang="en-US" b="1" dirty="0" smtClean="0"/>
              <a:t>Entity Relationship (ER) Diagram: </a:t>
            </a:r>
            <a:r>
              <a:rPr lang="en-US" dirty="0" smtClean="0"/>
              <a:t>graphical diagrams of entities, attributes, and relationships that describe the make up of a database similar to the blueprints for a building project.</a:t>
            </a:r>
          </a:p>
          <a:p>
            <a:r>
              <a:rPr lang="en-US" b="1" dirty="0" smtClean="0"/>
              <a:t>Business Rules: </a:t>
            </a:r>
            <a:r>
              <a:rPr lang="en-US" dirty="0" smtClean="0"/>
              <a:t>precise descriptions of policies, procedures, or principles in any organization that stores and uses data to generate information. Business rules are derived from a description of an organization’s operations, and help to create and enforce business processes in that organization.</a:t>
            </a:r>
          </a:p>
          <a:p>
            <a:r>
              <a:rPr lang="en-US" b="1" dirty="0" smtClean="0"/>
              <a:t>Data Dictionary: </a:t>
            </a:r>
            <a:r>
              <a:rPr lang="en-US" dirty="0" smtClean="0"/>
              <a:t>provides information on each attribute, such as its name, if it is a key, part of a key, or a non-key attribute, the type of data expected (alphanumeric, numeric, dates, etc.), and valid values. Data dictionaries can also provide information on why the attribute is needed in the database; which business functions, applications, forms, and reports use the attribute; and how oft </a:t>
            </a:r>
            <a:r>
              <a:rPr lang="en-US" dirty="0" err="1" smtClean="0"/>
              <a:t>en</a:t>
            </a:r>
            <a:r>
              <a:rPr lang="en-US" dirty="0" smtClean="0"/>
              <a:t> the attribute should be updated.</a:t>
            </a:r>
          </a:p>
          <a:p>
            <a:r>
              <a:rPr lang="en-US" b="1" dirty="0" smtClean="0"/>
              <a:t>Relationships: </a:t>
            </a:r>
            <a:r>
              <a:rPr lang="en-US" dirty="0" smtClean="0"/>
              <a:t>illustrates an association between entities. The degree of a relationship indicates the number of entities associated with a relationship.</a:t>
            </a:r>
          </a:p>
          <a:p>
            <a:r>
              <a:rPr lang="en-US" b="1" dirty="0" smtClean="0"/>
              <a:t>Unary Relationship: </a:t>
            </a:r>
            <a:r>
              <a:rPr lang="en-US" dirty="0" smtClean="0"/>
              <a:t>exists when an association is maintained within a single entity.</a:t>
            </a:r>
          </a:p>
          <a:p>
            <a:r>
              <a:rPr lang="en-US" b="1" dirty="0" smtClean="0"/>
              <a:t>Binary Relationship: </a:t>
            </a:r>
            <a:r>
              <a:rPr lang="en-US" dirty="0" smtClean="0"/>
              <a:t>exists when two entities are associated.</a:t>
            </a:r>
          </a:p>
          <a:p>
            <a:r>
              <a:rPr lang="en-US" b="1" dirty="0" smtClean="0"/>
              <a:t>Ternary Relationship: </a:t>
            </a:r>
            <a:r>
              <a:rPr lang="en-US" dirty="0" smtClean="0"/>
              <a:t>exists when three entities are associated.</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60162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Normalization: </a:t>
            </a:r>
            <a:r>
              <a:rPr lang="en-US" dirty="0" smtClean="0"/>
              <a:t>a method for analyzing and reducing a relational database to its most streamlined form to ensure minimum redundancy, maximum data integrity, and optimal processing performance. Data normalization is a methodology for organizing attributes into tables so that redundancy among the non-key attributes is eliminated.</a:t>
            </a:r>
          </a:p>
          <a:p>
            <a:r>
              <a:rPr lang="en-US" b="1" dirty="0" smtClean="0"/>
              <a:t>Functional Dependencies: </a:t>
            </a:r>
            <a:r>
              <a:rPr lang="en-US" dirty="0" smtClean="0"/>
              <a:t>define associations among the attributes and are a means of expressing that the value of one particular attribute is associated with a specific single value of another attribute.</a:t>
            </a:r>
          </a:p>
          <a:p>
            <a:r>
              <a:rPr lang="en-US" b="1" dirty="0" smtClean="0"/>
              <a:t>Join Operation: </a:t>
            </a:r>
            <a:r>
              <a:rPr lang="en-US" dirty="0" smtClean="0"/>
              <a:t>combines records from two or more tables in a database to obtain information that is located in different tables.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33</a:t>
            </a:fld>
            <a:endParaRPr lang="en-US"/>
          </a:p>
        </p:txBody>
      </p:sp>
    </p:spTree>
    <p:extLst>
      <p:ext uri="{BB962C8B-B14F-4D97-AF65-F5344CB8AC3E}">
        <p14:creationId xmlns:p14="http://schemas.microsoft.com/office/powerpoint/2010/main" val="343968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Connectivity: </a:t>
            </a:r>
            <a:r>
              <a:rPr lang="en-US" dirty="0" smtClean="0"/>
              <a:t>established by the business rules of a relationship and describes the relationship classification. Entity relationships may be classified as one-to-one, one-to-many, or many-to-many.</a:t>
            </a:r>
          </a:p>
          <a:p>
            <a:r>
              <a:rPr lang="en-US" b="1" dirty="0" smtClean="0"/>
              <a:t>Cardinality: </a:t>
            </a:r>
            <a:r>
              <a:rPr lang="en-US" dirty="0" smtClean="0"/>
              <a:t>established by the business rules of a relationship, refers to the maximum number of times an instance of one entity can be associated with an instance in the related entity. Cardinality can be mandatory single, optional single, mandatory many, or optional many.</a:t>
            </a:r>
          </a:p>
          <a:p>
            <a:r>
              <a:rPr lang="en-US" b="1" dirty="0" smtClean="0"/>
              <a:t>Attributes: </a:t>
            </a:r>
            <a:r>
              <a:rPr lang="en-US" dirty="0" smtClean="0"/>
              <a:t>Properties that describe the entities characteristics.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6</a:t>
            </a:fld>
            <a:endParaRPr lang="en-US"/>
          </a:p>
        </p:txBody>
      </p:sp>
    </p:spTree>
    <p:extLst>
      <p:ext uri="{BB962C8B-B14F-4D97-AF65-F5344CB8AC3E}">
        <p14:creationId xmlns:p14="http://schemas.microsoft.com/office/powerpoint/2010/main" val="273927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Connectivity: </a:t>
            </a:r>
            <a:r>
              <a:rPr lang="en-US" dirty="0" smtClean="0"/>
              <a:t>established by the business rules of a relationship and describes the relationship classification. Entity relationships may be classified as one-to-one, one-to-many, or many-to-many.</a:t>
            </a:r>
          </a:p>
          <a:p>
            <a:r>
              <a:rPr lang="en-US" b="1" dirty="0" smtClean="0"/>
              <a:t>Cardinality: </a:t>
            </a:r>
            <a:r>
              <a:rPr lang="en-US" dirty="0" smtClean="0"/>
              <a:t>established by the business rules of a relationship, refers to the maximum number of times an instance of one entity can be associated with an instance in the related entity. Cardinality can be mandatory single, optional single, mandatory many, or optional many.</a:t>
            </a:r>
          </a:p>
          <a:p>
            <a:r>
              <a:rPr lang="en-US" b="1" dirty="0" smtClean="0"/>
              <a:t>Attributes: </a:t>
            </a:r>
            <a:r>
              <a:rPr lang="en-US" dirty="0" smtClean="0"/>
              <a:t>Properties that describe the entities characteristics.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7</a:t>
            </a:fld>
            <a:endParaRPr lang="en-US"/>
          </a:p>
        </p:txBody>
      </p:sp>
    </p:spTree>
    <p:extLst>
      <p:ext uri="{BB962C8B-B14F-4D97-AF65-F5344CB8AC3E}">
        <p14:creationId xmlns:p14="http://schemas.microsoft.com/office/powerpoint/2010/main" val="318501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3E7A2D62-E6E7-4D25-8E28-2E54BD8C524B}" type="slidenum">
              <a:rPr lang="en-US" altLang="en-US" sz="1200">
                <a:latin typeface="Arial" panose="020B0604020202020204" pitchFamily="34" charset="0"/>
              </a:rPr>
              <a:pPr>
                <a:spcBef>
                  <a:spcPct val="0"/>
                </a:spcBef>
                <a:buFontTx/>
                <a:buNone/>
              </a:pPr>
              <a:t>11</a:t>
            </a:fld>
            <a:endParaRPr lang="en-US" altLang="en-US"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140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3E7A2D62-E6E7-4D25-8E28-2E54BD8C524B}" type="slidenum">
              <a:rPr lang="en-US" altLang="en-US" sz="1200">
                <a:latin typeface="Arial" panose="020B0604020202020204" pitchFamily="34" charset="0"/>
              </a:rPr>
              <a:pPr>
                <a:spcBef>
                  <a:spcPct val="0"/>
                </a:spcBef>
                <a:buFontTx/>
                <a:buNone/>
              </a:pPr>
              <a:t>12</a:t>
            </a:fld>
            <a:endParaRPr lang="en-US" altLang="en-US"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8090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87FD0E26-D336-45CC-8988-8D44180983CB}" type="slidenum">
              <a:rPr lang="en-US" altLang="en-US" sz="1200">
                <a:latin typeface="Arial" panose="020B0604020202020204" pitchFamily="34" charset="0"/>
              </a:rPr>
              <a:pPr>
                <a:spcBef>
                  <a:spcPct val="0"/>
                </a:spcBef>
                <a:buFontTx/>
                <a:buNone/>
              </a:pPr>
              <a:t>13</a:t>
            </a:fld>
            <a:endParaRPr lang="en-US" altLang="en-US"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2421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FF944C03-9FFF-4AA1-B132-E8E8D113A21D}" type="slidenum">
              <a:rPr lang="en-US" altLang="en-US" sz="1200">
                <a:latin typeface="Arial" panose="020B0604020202020204" pitchFamily="34" charset="0"/>
              </a:rPr>
              <a:pPr>
                <a:spcBef>
                  <a:spcPct val="0"/>
                </a:spcBef>
                <a:buFontTx/>
                <a:buNone/>
              </a:pPr>
              <a:t>15</a:t>
            </a:fld>
            <a:endParaRPr lang="en-US" altLang="en-US" sz="120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2313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42950" indent="-285750">
              <a:spcBef>
                <a:spcPct val="30000"/>
              </a:spcBef>
              <a:buFont typeface="Wingdings" panose="05000000000000000000" pitchFamily="2" charset="2"/>
              <a:buChar char="§"/>
              <a:defRPr sz="1000">
                <a:solidFill>
                  <a:schemeClr val="tx1"/>
                </a:solidFill>
                <a:latin typeface="Albertus (W1)" charset="0"/>
              </a:defRPr>
            </a:lvl2pPr>
            <a:lvl3pPr marL="1143000" indent="-228600">
              <a:spcBef>
                <a:spcPct val="30000"/>
              </a:spcBef>
              <a:buChar char="o"/>
              <a:defRPr sz="1000">
                <a:solidFill>
                  <a:schemeClr val="tx1"/>
                </a:solidFill>
                <a:latin typeface="Albertus (W1)" charset="0"/>
              </a:defRPr>
            </a:lvl3pPr>
            <a:lvl4pPr marL="1600200" indent="-228600">
              <a:spcBef>
                <a:spcPct val="30000"/>
              </a:spcBef>
              <a:buFont typeface="Wingdings" panose="05000000000000000000" pitchFamily="2" charset="2"/>
              <a:buChar char="v"/>
              <a:defRPr sz="1000">
                <a:solidFill>
                  <a:schemeClr val="tx1"/>
                </a:solidFill>
                <a:latin typeface="Albertus (W1)" charset="0"/>
              </a:defRPr>
            </a:lvl4pPr>
            <a:lvl5pPr marL="2057400" indent="-228600">
              <a:spcBef>
                <a:spcPct val="30000"/>
              </a:spcBef>
              <a:buChar char="•"/>
              <a:defRPr sz="1000">
                <a:solidFill>
                  <a:schemeClr val="tx1"/>
                </a:solidFill>
                <a:latin typeface="Albertus (W1)" charset="0"/>
              </a:defRPr>
            </a:lvl5pPr>
            <a:lvl6pPr marL="2514600" indent="-228600" eaLnBrk="0" fontAlgn="base" hangingPunct="0">
              <a:spcBef>
                <a:spcPct val="30000"/>
              </a:spcBef>
              <a:spcAft>
                <a:spcPct val="0"/>
              </a:spcAft>
              <a:buChar char="•"/>
              <a:defRPr sz="1000">
                <a:solidFill>
                  <a:schemeClr val="tx1"/>
                </a:solidFill>
                <a:latin typeface="Albertus (W1)" charset="0"/>
              </a:defRPr>
            </a:lvl6pPr>
            <a:lvl7pPr marL="2971800" indent="-228600" eaLnBrk="0" fontAlgn="base" hangingPunct="0">
              <a:spcBef>
                <a:spcPct val="30000"/>
              </a:spcBef>
              <a:spcAft>
                <a:spcPct val="0"/>
              </a:spcAft>
              <a:buChar char="•"/>
              <a:defRPr sz="1000">
                <a:solidFill>
                  <a:schemeClr val="tx1"/>
                </a:solidFill>
                <a:latin typeface="Albertus (W1)" charset="0"/>
              </a:defRPr>
            </a:lvl7pPr>
            <a:lvl8pPr marL="3429000" indent="-228600" eaLnBrk="0" fontAlgn="base" hangingPunct="0">
              <a:spcBef>
                <a:spcPct val="30000"/>
              </a:spcBef>
              <a:spcAft>
                <a:spcPct val="0"/>
              </a:spcAft>
              <a:buChar char="•"/>
              <a:defRPr sz="1000">
                <a:solidFill>
                  <a:schemeClr val="tx1"/>
                </a:solidFill>
                <a:latin typeface="Albertus (W1)" charset="0"/>
              </a:defRPr>
            </a:lvl8pPr>
            <a:lvl9pPr marL="3886200" indent="-228600"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520CA716-63CB-4883-9E54-B77A91D60132}" type="slidenum">
              <a:rPr lang="en-US" altLang="en-US" sz="1200">
                <a:latin typeface="Arial" panose="020B0604020202020204" pitchFamily="34" charset="0"/>
              </a:rPr>
              <a:pPr>
                <a:spcBef>
                  <a:spcPct val="0"/>
                </a:spcBef>
                <a:buFontTx/>
                <a:buNone/>
              </a:pPr>
              <a:t>16</a:t>
            </a:fld>
            <a:endParaRPr lang="en-US" altLang="en-US"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73774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8288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72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7452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1"/>
            <a:ext cx="8229600" cy="48767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2015 Wiley; Edited by Yue Zhang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 id="2147483684" r:id="rId16"/>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3</a:t>
            </a:r>
            <a:endParaRPr lang="en-US" dirty="0"/>
          </a:p>
        </p:txBody>
      </p:sp>
      <p:sp>
        <p:nvSpPr>
          <p:cNvPr id="3" name="Subtitle 2"/>
          <p:cNvSpPr>
            <a:spLocks noGrp="1"/>
          </p:cNvSpPr>
          <p:nvPr>
            <p:ph type="subTitle" idx="1"/>
          </p:nvPr>
        </p:nvSpPr>
        <p:spPr/>
        <p:txBody>
          <a:bodyPr>
            <a:normAutofit fontScale="85000" lnSpcReduction="10000"/>
          </a:bodyPr>
          <a:lstStyle/>
          <a:p>
            <a:pPr>
              <a:lnSpc>
                <a:spcPts val="6000"/>
              </a:lnSpc>
            </a:pPr>
            <a:r>
              <a:rPr lang="en-US" dirty="0" smtClean="0"/>
              <a:t>Fundamentals of Relational Database Operations</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t>1</a:t>
            </a:fld>
            <a:endParaRPr lang="en-US" dirty="0"/>
          </a:p>
        </p:txBody>
      </p:sp>
      <p:sp>
        <p:nvSpPr>
          <p:cNvPr id="5" name="Rounded Rectangle 4"/>
          <p:cNvSpPr/>
          <p:nvPr/>
        </p:nvSpPr>
        <p:spPr>
          <a:xfrm rot="19432954">
            <a:off x="6069231" y="707787"/>
            <a:ext cx="2743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Arial Rounded MT Bold" panose="020F0704030504030204" pitchFamily="34" charset="0"/>
              </a:rPr>
              <a:t>Emphases:</a:t>
            </a:r>
          </a:p>
          <a:p>
            <a:r>
              <a:rPr lang="en-US" sz="2800" b="1" dirty="0" smtClean="0">
                <a:latin typeface="Arial Rounded MT Bold" panose="020F0704030504030204" pitchFamily="34" charset="0"/>
              </a:rPr>
              <a:t>6-13; 15-27; 32 </a:t>
            </a:r>
            <a:endParaRPr lang="en-US" sz="2800" b="1" dirty="0">
              <a:latin typeface="Arial Rounded MT Bold" panose="020F0704030504030204" pitchFamily="34" charset="0"/>
            </a:endParaRPr>
          </a:p>
        </p:txBody>
      </p:sp>
    </p:spTree>
    <p:extLst>
      <p:ext uri="{BB962C8B-B14F-4D97-AF65-F5344CB8AC3E}">
        <p14:creationId xmlns:p14="http://schemas.microsoft.com/office/powerpoint/2010/main" val="155776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One-to-Many Relationship</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066800" y="2188278"/>
            <a:ext cx="71723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77538" y="5355454"/>
            <a:ext cx="1676400" cy="304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Arial" panose="020B0604020202020204" pitchFamily="34" charset="0"/>
                <a:cs typeface="Arial" panose="020B0604020202020204" pitchFamily="34" charset="0"/>
              </a:rPr>
              <a:t>Prof_ID</a:t>
            </a:r>
            <a:endParaRPr lang="en-US" b="1" dirty="0">
              <a:solidFill>
                <a:schemeClr val="tx1"/>
              </a:solidFill>
              <a:latin typeface="Arial" panose="020B0604020202020204" pitchFamily="34" charset="0"/>
              <a:cs typeface="Arial" panose="020B0604020202020204" pitchFamily="34" charset="0"/>
            </a:endParaRPr>
          </a:p>
        </p:txBody>
      </p:sp>
      <p:sp>
        <p:nvSpPr>
          <p:cNvPr id="4" name="Up Arrow 3"/>
          <p:cNvSpPr/>
          <p:nvPr/>
        </p:nvSpPr>
        <p:spPr>
          <a:xfrm rot="13819597">
            <a:off x="8327010" y="5013764"/>
            <a:ext cx="396750" cy="63610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C392DC9-9688-4E44-A90B-C333AD8FEA09}" type="slidenum">
              <a:rPr lang="en-US" smtClean="0"/>
              <a:pPr/>
              <a:t>10</a:t>
            </a:fld>
            <a:endParaRPr lang="en-US" dirty="0"/>
          </a:p>
        </p:txBody>
      </p:sp>
      <p:sp>
        <p:nvSpPr>
          <p:cNvPr id="9" name="Rounded Rectangular Callout 8"/>
          <p:cNvSpPr/>
          <p:nvPr/>
        </p:nvSpPr>
        <p:spPr>
          <a:xfrm>
            <a:off x="5093447" y="76200"/>
            <a:ext cx="3962399" cy="665328"/>
          </a:xfrm>
          <a:prstGeom prst="wedgeRoundRectCallout">
            <a:avLst>
              <a:gd name="adj1" fmla="val -53848"/>
              <a:gd name="adj2" fmla="val 2395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latin typeface="Arial Narrow" panose="020B0606020202030204" pitchFamily="34" charset="0"/>
              </a:rPr>
              <a:t>A relationship must be examined from BOTH directions</a:t>
            </a:r>
            <a:endParaRPr lang="en-US" sz="2400" dirty="0">
              <a:latin typeface="Arial Narrow" panose="020B0606020202030204" pitchFamily="34" charset="0"/>
            </a:endParaRPr>
          </a:p>
        </p:txBody>
      </p:sp>
      <p:sp>
        <p:nvSpPr>
          <p:cNvPr id="10" name="Rounded Rectangular Callout 9"/>
          <p:cNvSpPr/>
          <p:nvPr/>
        </p:nvSpPr>
        <p:spPr>
          <a:xfrm>
            <a:off x="1905000" y="6189442"/>
            <a:ext cx="4076698" cy="381000"/>
          </a:xfrm>
          <a:prstGeom prst="wedgeRoundRectCallout">
            <a:avLst>
              <a:gd name="adj1" fmla="val 62612"/>
              <a:gd name="adj2" fmla="val -170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latin typeface="Arial Narrow" panose="020B0606020202030204" pitchFamily="34" charset="0"/>
              </a:rPr>
              <a:t>Relate two entities with foreign key</a:t>
            </a:r>
            <a:endParaRPr lang="en-US" sz="2400" dirty="0">
              <a:latin typeface="Arial Narrow" panose="020B0606020202030204" pitchFamily="34" charset="0"/>
            </a:endParaRPr>
          </a:p>
        </p:txBody>
      </p:sp>
      <p:sp>
        <p:nvSpPr>
          <p:cNvPr id="11" name="Freeform 10"/>
          <p:cNvSpPr/>
          <p:nvPr/>
        </p:nvSpPr>
        <p:spPr>
          <a:xfrm>
            <a:off x="4940490" y="4090827"/>
            <a:ext cx="1433014" cy="1534068"/>
          </a:xfrm>
          <a:custGeom>
            <a:avLst/>
            <a:gdLst>
              <a:gd name="connsiteX0" fmla="*/ 1433014 w 1433014"/>
              <a:gd name="connsiteY0" fmla="*/ 1409221 h 1534068"/>
              <a:gd name="connsiteX1" fmla="*/ 1146411 w 1433014"/>
              <a:gd name="connsiteY1" fmla="*/ 1422869 h 1534068"/>
              <a:gd name="connsiteX2" fmla="*/ 477671 w 1433014"/>
              <a:gd name="connsiteY2" fmla="*/ 221866 h 1534068"/>
              <a:gd name="connsiteX3" fmla="*/ 0 w 1433014"/>
              <a:gd name="connsiteY3" fmla="*/ 3501 h 1534068"/>
            </a:gdLst>
            <a:ahLst/>
            <a:cxnLst>
              <a:cxn ang="0">
                <a:pos x="connsiteX0" y="connsiteY0"/>
              </a:cxn>
              <a:cxn ang="0">
                <a:pos x="connsiteX1" y="connsiteY1"/>
              </a:cxn>
              <a:cxn ang="0">
                <a:pos x="connsiteX2" y="connsiteY2"/>
              </a:cxn>
              <a:cxn ang="0">
                <a:pos x="connsiteX3" y="connsiteY3"/>
              </a:cxn>
            </a:cxnLst>
            <a:rect l="l" t="t" r="r" b="b"/>
            <a:pathLst>
              <a:path w="1433014" h="1534068">
                <a:moveTo>
                  <a:pt x="1433014" y="1409221"/>
                </a:moveTo>
                <a:cubicBezTo>
                  <a:pt x="1369324" y="1514991"/>
                  <a:pt x="1305635" y="1620761"/>
                  <a:pt x="1146411" y="1422869"/>
                </a:cubicBezTo>
                <a:cubicBezTo>
                  <a:pt x="987187" y="1224977"/>
                  <a:pt x="668739" y="458427"/>
                  <a:pt x="477671" y="221866"/>
                </a:cubicBezTo>
                <a:cubicBezTo>
                  <a:pt x="286603" y="-14695"/>
                  <a:pt x="143301" y="-5597"/>
                  <a:pt x="0" y="35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3"/>
          </p:cNvCxnSpPr>
          <p:nvPr/>
        </p:nvCxnSpPr>
        <p:spPr>
          <a:xfrm flipH="1">
            <a:off x="4648200" y="4094328"/>
            <a:ext cx="292290" cy="20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86400" y="2049000"/>
            <a:ext cx="495298" cy="46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M</a:t>
            </a:r>
            <a:endParaRPr lang="en-US" b="1" dirty="0">
              <a:solidFill>
                <a:srgbClr val="C00000"/>
              </a:solidFill>
            </a:endParaRPr>
          </a:p>
        </p:txBody>
      </p:sp>
      <p:sp>
        <p:nvSpPr>
          <p:cNvPr id="12" name="Rectangle 11"/>
          <p:cNvSpPr/>
          <p:nvPr/>
        </p:nvSpPr>
        <p:spPr>
          <a:xfrm>
            <a:off x="3448051" y="2632039"/>
            <a:ext cx="495298" cy="46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1</a:t>
            </a:r>
            <a:endParaRPr lang="en-US" b="1" dirty="0">
              <a:solidFill>
                <a:srgbClr val="C00000"/>
              </a:solidFill>
            </a:endParaRPr>
          </a:p>
        </p:txBody>
      </p:sp>
    </p:spTree>
    <p:extLst>
      <p:ext uri="{BB962C8B-B14F-4D97-AF65-F5344CB8AC3E}">
        <p14:creationId xmlns:p14="http://schemas.microsoft.com/office/powerpoint/2010/main" val="2206558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457200" y="1371600"/>
            <a:ext cx="8229600" cy="5349875"/>
          </a:xfrm>
        </p:spPr>
        <p:txBody>
          <a:bodyPr>
            <a:normAutofit fontScale="92500" lnSpcReduction="20000"/>
          </a:bodyPr>
          <a:lstStyle/>
          <a:p>
            <a:r>
              <a:rPr lang="en-US" altLang="en-US" sz="2800" b="1" dirty="0" smtClean="0">
                <a:solidFill>
                  <a:srgbClr val="FF0000"/>
                </a:solidFill>
              </a:rPr>
              <a:t>EACH</a:t>
            </a:r>
            <a:r>
              <a:rPr lang="en-US" altLang="en-US" sz="2800" dirty="0" smtClean="0"/>
              <a:t> professor </a:t>
            </a:r>
            <a:r>
              <a:rPr lang="en-US" altLang="en-US" sz="2800" dirty="0" smtClean="0">
                <a:solidFill>
                  <a:srgbClr val="0000FF"/>
                </a:solidFill>
              </a:rPr>
              <a:t>may</a:t>
            </a:r>
            <a:r>
              <a:rPr lang="en-US" altLang="en-US" sz="2800" dirty="0" smtClean="0"/>
              <a:t> teach </a:t>
            </a:r>
            <a:r>
              <a:rPr lang="en-US" altLang="en-US" sz="2800" u="sng" dirty="0" smtClean="0"/>
              <a:t>many classes</a:t>
            </a:r>
            <a:r>
              <a:rPr lang="en-US" altLang="en-US" sz="2800" dirty="0" smtClean="0"/>
              <a:t>;</a:t>
            </a:r>
          </a:p>
          <a:p>
            <a:pPr lvl="1"/>
            <a:r>
              <a:rPr lang="en-US" altLang="en-US" sz="2400" dirty="0" smtClean="0"/>
              <a:t>(</a:t>
            </a:r>
            <a:r>
              <a:rPr lang="en-US" altLang="en-US" sz="2400" dirty="0" smtClean="0">
                <a:solidFill>
                  <a:srgbClr val="0033CC"/>
                </a:solidFill>
              </a:rPr>
              <a:t>Optional</a:t>
            </a:r>
            <a:r>
              <a:rPr lang="en-US" altLang="en-US" sz="2400" dirty="0" smtClean="0"/>
              <a:t> </a:t>
            </a:r>
            <a:r>
              <a:rPr lang="en-US" altLang="en-US" sz="2400" u="sng" dirty="0" smtClean="0"/>
              <a:t>MANY</a:t>
            </a:r>
            <a:r>
              <a:rPr lang="en-US" altLang="en-US" sz="2400" dirty="0" smtClean="0"/>
              <a:t>)</a:t>
            </a:r>
          </a:p>
          <a:p>
            <a:pPr lvl="1"/>
            <a:r>
              <a:rPr lang="en-US" altLang="en-US" sz="2400" dirty="0" smtClean="0"/>
              <a:t>Tech interpretation: EACH row in the PROFESSOR table can related to </a:t>
            </a:r>
            <a:r>
              <a:rPr lang="en-US" altLang="en-US" sz="2400" u="sng" dirty="0" smtClean="0"/>
              <a:t>Many rows in the CLASS table</a:t>
            </a:r>
          </a:p>
          <a:p>
            <a:r>
              <a:rPr lang="en-US" altLang="en-US" sz="2800" b="1" dirty="0" smtClean="0">
                <a:solidFill>
                  <a:srgbClr val="FF0000"/>
                </a:solidFill>
              </a:rPr>
              <a:t>EACH</a:t>
            </a:r>
            <a:r>
              <a:rPr lang="en-US" altLang="en-US" sz="2800" dirty="0" smtClean="0"/>
              <a:t> class </a:t>
            </a:r>
            <a:r>
              <a:rPr lang="en-US" altLang="en-US" sz="2800" dirty="0" smtClean="0">
                <a:solidFill>
                  <a:srgbClr val="FF0000"/>
                </a:solidFill>
              </a:rPr>
              <a:t>is (must </a:t>
            </a:r>
            <a:r>
              <a:rPr lang="en-US" altLang="en-US" sz="2800" dirty="0" smtClean="0"/>
              <a:t>be taught) by one professor</a:t>
            </a:r>
          </a:p>
          <a:p>
            <a:pPr lvl="1"/>
            <a:r>
              <a:rPr lang="en-US" altLang="en-US" sz="2400" dirty="0" smtClean="0"/>
              <a:t>(</a:t>
            </a:r>
            <a:r>
              <a:rPr lang="en-US" altLang="en-US" sz="2400" dirty="0" smtClean="0">
                <a:solidFill>
                  <a:srgbClr val="FF0000"/>
                </a:solidFill>
              </a:rPr>
              <a:t>Mandatory</a:t>
            </a:r>
            <a:r>
              <a:rPr lang="en-US" altLang="en-US" sz="2400" dirty="0" smtClean="0"/>
              <a:t> ONE) </a:t>
            </a:r>
          </a:p>
          <a:p>
            <a:pPr lvl="1"/>
            <a:r>
              <a:rPr lang="en-US" altLang="en-US" sz="2400" dirty="0"/>
              <a:t>Tech interpretation: EACH row in the CLASS </a:t>
            </a:r>
            <a:r>
              <a:rPr lang="en-US" altLang="en-US" sz="2400" dirty="0" smtClean="0"/>
              <a:t>table </a:t>
            </a:r>
            <a:r>
              <a:rPr lang="en-US" altLang="en-US" sz="2400" dirty="0"/>
              <a:t>can related to </a:t>
            </a:r>
            <a:r>
              <a:rPr lang="en-US" altLang="en-US" sz="2400" u="sng" dirty="0" smtClean="0"/>
              <a:t>ONLY ONE row in the </a:t>
            </a:r>
            <a:r>
              <a:rPr lang="en-US" altLang="en-US" sz="2400" u="sng" dirty="0"/>
              <a:t>PROFESSOR </a:t>
            </a:r>
            <a:r>
              <a:rPr lang="en-US" altLang="en-US" sz="2400" u="sng" dirty="0" smtClean="0"/>
              <a:t>table</a:t>
            </a:r>
          </a:p>
          <a:p>
            <a:pPr marL="457200" lvl="1" indent="0">
              <a:buNone/>
            </a:pPr>
            <a:endParaRPr lang="en-US" altLang="en-US" sz="1300" dirty="0" smtClean="0"/>
          </a:p>
          <a:p>
            <a:pPr>
              <a:buFont typeface="Arial" panose="020B0604020202020204" pitchFamily="34" charset="0"/>
              <a:buChar char="•"/>
            </a:pPr>
            <a:r>
              <a:rPr lang="en-US" altLang="en-US" sz="2600" b="1" dirty="0" smtClean="0">
                <a:solidFill>
                  <a:srgbClr val="FF0000"/>
                </a:solidFill>
              </a:rPr>
              <a:t>The above statements are called “business rules”</a:t>
            </a:r>
          </a:p>
          <a:p>
            <a:pPr>
              <a:buFont typeface="Arial" panose="020B0604020202020204" pitchFamily="34" charset="0"/>
              <a:buChar char="•"/>
            </a:pPr>
            <a:r>
              <a:rPr lang="en-US" altLang="en-US" sz="2600" b="1" dirty="0" smtClean="0">
                <a:solidFill>
                  <a:srgbClr val="FF0000"/>
                </a:solidFill>
              </a:rPr>
              <a:t>Business rules ALWAYS begin with “A/An” or “Each”</a:t>
            </a:r>
          </a:p>
          <a:p>
            <a:pPr>
              <a:buFont typeface="Arial" panose="020B0604020202020204" pitchFamily="34" charset="0"/>
              <a:buChar char="•"/>
            </a:pPr>
            <a:r>
              <a:rPr lang="en-US" altLang="en-US" sz="2600" b="1" dirty="0" smtClean="0">
                <a:solidFill>
                  <a:srgbClr val="0000FF"/>
                </a:solidFill>
              </a:rPr>
              <a:t>Each relationship is described by 2 biz </a:t>
            </a:r>
            <a:r>
              <a:rPr lang="en-US" altLang="en-US" sz="2600" b="1" dirty="0" smtClean="0">
                <a:solidFill>
                  <a:srgbClr val="0000FF"/>
                </a:solidFill>
              </a:rPr>
              <a:t>rules</a:t>
            </a:r>
          </a:p>
          <a:p>
            <a:pPr lvl="1">
              <a:buFont typeface="Arial" panose="020B0604020202020204" pitchFamily="34" charset="0"/>
              <a:buChar char="•"/>
            </a:pPr>
            <a:r>
              <a:rPr lang="en-US" altLang="en-US" sz="2200" b="1" dirty="0" smtClean="0">
                <a:solidFill>
                  <a:srgbClr val="CC00FF"/>
                </a:solidFill>
              </a:rPr>
              <a:t>One from entity A to B</a:t>
            </a:r>
            <a:r>
              <a:rPr lang="en-US" altLang="en-US" sz="2200" b="1" dirty="0" smtClean="0">
                <a:solidFill>
                  <a:srgbClr val="0000FF"/>
                </a:solidFill>
              </a:rPr>
              <a:t>, </a:t>
            </a:r>
            <a:r>
              <a:rPr lang="en-US" altLang="en-US" sz="2200" b="1" dirty="0" smtClean="0">
                <a:solidFill>
                  <a:srgbClr val="FF0000"/>
                </a:solidFill>
              </a:rPr>
              <a:t>the other B to A</a:t>
            </a:r>
            <a:endParaRPr lang="en-US" altLang="en-US" sz="2200" b="1" dirty="0" smtClean="0">
              <a:solidFill>
                <a:srgbClr val="FF0000"/>
              </a:solidFill>
            </a:endParaRPr>
          </a:p>
        </p:txBody>
      </p:sp>
      <p:sp>
        <p:nvSpPr>
          <p:cNvPr id="78851" name="Rectangle 6"/>
          <p:cNvSpPr>
            <a:spLocks noGrp="1" noChangeArrowheads="1"/>
          </p:cNvSpPr>
          <p:nvPr>
            <p:ph type="title"/>
          </p:nvPr>
        </p:nvSpPr>
        <p:spPr/>
        <p:txBody>
          <a:bodyPr/>
          <a:lstStyle/>
          <a:p>
            <a:r>
              <a:rPr lang="en-US" altLang="en-US" sz="3600" b="1" dirty="0" smtClean="0">
                <a:solidFill>
                  <a:srgbClr val="C00000"/>
                </a:solidFill>
              </a:rPr>
              <a:t>Stating 1-M relationship</a:t>
            </a:r>
          </a:p>
        </p:txBody>
      </p:sp>
      <p:sp>
        <p:nvSpPr>
          <p:cNvPr id="4" name="Slide Number Placeholder 3"/>
          <p:cNvSpPr>
            <a:spLocks noGrp="1"/>
          </p:cNvSpPr>
          <p:nvPr>
            <p:ph type="sldNum" sz="quarter" idx="12"/>
          </p:nvPr>
        </p:nvSpPr>
        <p:spPr/>
        <p:txBody>
          <a:bodyPr/>
          <a:lstStyle/>
          <a:p>
            <a:fld id="{AC392DC9-9688-4E44-A90B-C333AD8FEA09}" type="slidenum">
              <a:rPr lang="en-US" smtClean="0"/>
              <a:pPr/>
              <a:t>11</a:t>
            </a:fld>
            <a:endParaRPr lang="en-US" dirty="0"/>
          </a:p>
        </p:txBody>
      </p:sp>
      <p:sp>
        <p:nvSpPr>
          <p:cNvPr id="5" name="5-Point Star 4"/>
          <p:cNvSpPr/>
          <p:nvPr/>
        </p:nvSpPr>
        <p:spPr>
          <a:xfrm rot="1172807">
            <a:off x="457200" y="4724400"/>
            <a:ext cx="439003"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82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p:txBody>
          <a:bodyPr>
            <a:normAutofit lnSpcReduction="10000"/>
          </a:bodyPr>
          <a:lstStyle/>
          <a:p>
            <a:r>
              <a:rPr lang="en-US" altLang="en-US" sz="2800" dirty="0" smtClean="0"/>
              <a:t>When a table contains a column that is the same as the primary key of </a:t>
            </a:r>
            <a:r>
              <a:rPr lang="en-US" altLang="en-US" sz="2800" dirty="0" smtClean="0">
                <a:solidFill>
                  <a:srgbClr val="FF0000"/>
                </a:solidFill>
              </a:rPr>
              <a:t>another</a:t>
            </a:r>
            <a:r>
              <a:rPr lang="en-US" altLang="en-US" sz="2800" dirty="0" smtClean="0"/>
              <a:t> table, the column is called a </a:t>
            </a:r>
            <a:r>
              <a:rPr lang="en-US" altLang="en-US" sz="2800" dirty="0" smtClean="0">
                <a:solidFill>
                  <a:srgbClr val="FF0000"/>
                </a:solidFill>
              </a:rPr>
              <a:t>foreign</a:t>
            </a:r>
            <a:r>
              <a:rPr lang="en-US" altLang="en-US" sz="2800" dirty="0" smtClean="0"/>
              <a:t> key</a:t>
            </a:r>
            <a:endParaRPr lang="en-US" altLang="en-US" sz="2800" i="1" dirty="0" smtClean="0"/>
          </a:p>
          <a:p>
            <a:r>
              <a:rPr lang="en-US" altLang="en-US" sz="2800" b="1" dirty="0" smtClean="0"/>
              <a:t>Foreign key - </a:t>
            </a:r>
            <a:r>
              <a:rPr lang="en-US" altLang="en-US" sz="2800" dirty="0" smtClean="0"/>
              <a:t>A </a:t>
            </a:r>
            <a:r>
              <a:rPr lang="en-US" altLang="en-US" sz="2800" u="sng" dirty="0" smtClean="0"/>
              <a:t>primary key of one table </a:t>
            </a:r>
            <a:r>
              <a:rPr lang="en-US" altLang="en-US" sz="2800" dirty="0" smtClean="0"/>
              <a:t>that </a:t>
            </a:r>
            <a:r>
              <a:rPr lang="en-US" altLang="en-US" sz="2800" u="sng" dirty="0" smtClean="0"/>
              <a:t>appears as an attribute in another file</a:t>
            </a:r>
            <a:r>
              <a:rPr lang="en-US" altLang="en-US" sz="2800" dirty="0" smtClean="0"/>
              <a:t>, and acts to </a:t>
            </a:r>
            <a:r>
              <a:rPr lang="en-US" altLang="en-US" sz="2800" u="sng" dirty="0" smtClean="0"/>
              <a:t>provide a logical relationship </a:t>
            </a:r>
            <a:r>
              <a:rPr lang="en-US" altLang="en-US" sz="2800" dirty="0" smtClean="0">
                <a:solidFill>
                  <a:srgbClr val="0000FF"/>
                </a:solidFill>
              </a:rPr>
              <a:t>between the two </a:t>
            </a:r>
            <a:r>
              <a:rPr lang="en-US" altLang="en-US" sz="2800" dirty="0" smtClean="0"/>
              <a:t>files </a:t>
            </a:r>
            <a:r>
              <a:rPr lang="en-US" altLang="en-US" sz="2800" i="1" dirty="0" smtClean="0">
                <a:solidFill>
                  <a:srgbClr val="FF0000"/>
                </a:solidFill>
              </a:rPr>
              <a:t>{</a:t>
            </a:r>
            <a:r>
              <a:rPr lang="en-US" altLang="en-US" sz="2800" b="1" i="1" dirty="0" smtClean="0">
                <a:solidFill>
                  <a:srgbClr val="FF0000"/>
                </a:solidFill>
              </a:rPr>
              <a:t>common column </a:t>
            </a:r>
            <a:r>
              <a:rPr lang="en-US" altLang="en-US" sz="2800" i="1" dirty="0" smtClean="0">
                <a:solidFill>
                  <a:srgbClr val="FF0000"/>
                </a:solidFill>
              </a:rPr>
              <a:t>to join two tables}</a:t>
            </a:r>
          </a:p>
          <a:p>
            <a:r>
              <a:rPr lang="en-US" altLang="en-US" sz="2800" b="1" dirty="0" smtClean="0"/>
              <a:t>Example:              </a:t>
            </a:r>
            <a:r>
              <a:rPr lang="en-US" altLang="en-US" sz="2400" b="1" dirty="0" smtClean="0">
                <a:solidFill>
                  <a:srgbClr val="FF0000"/>
                </a:solidFill>
              </a:rPr>
              <a:t>Prim. Key   </a:t>
            </a:r>
            <a:r>
              <a:rPr lang="en-US" altLang="en-US" sz="2000" dirty="0" smtClean="0"/>
              <a:t>CUSTOMER(</a:t>
            </a:r>
            <a:r>
              <a:rPr lang="en-US" altLang="en-US" sz="2000" u="sng" dirty="0" smtClean="0"/>
              <a:t>Customer Number</a:t>
            </a:r>
            <a:r>
              <a:rPr lang="en-US" altLang="en-US" sz="2000" dirty="0" smtClean="0"/>
              <a:t>, First Name, Last Name, Phone Number)</a:t>
            </a:r>
          </a:p>
          <a:p>
            <a:pPr lvl="1"/>
            <a:r>
              <a:rPr lang="en-US" altLang="en-US" sz="2000" dirty="0" smtClean="0"/>
              <a:t>ORDER(</a:t>
            </a:r>
            <a:r>
              <a:rPr lang="en-US" altLang="en-US" sz="2000" u="sng" dirty="0" smtClean="0"/>
              <a:t>Order Number</a:t>
            </a:r>
            <a:r>
              <a:rPr lang="en-US" altLang="en-US" sz="2000" dirty="0" smtClean="0"/>
              <a:t>, </a:t>
            </a:r>
            <a:r>
              <a:rPr lang="en-US" altLang="en-US" sz="2000" u="sng" dirty="0" smtClean="0"/>
              <a:t>Customer Number</a:t>
            </a:r>
            <a:r>
              <a:rPr lang="en-US" altLang="en-US" sz="2000" dirty="0" smtClean="0"/>
              <a:t>, Order Date)</a:t>
            </a:r>
            <a:r>
              <a:rPr lang="en-US" altLang="en-US" sz="2400" dirty="0" smtClean="0"/>
              <a:t> </a:t>
            </a:r>
          </a:p>
        </p:txBody>
      </p:sp>
      <p:sp>
        <p:nvSpPr>
          <p:cNvPr id="78851" name="Rectangle 6"/>
          <p:cNvSpPr>
            <a:spLocks noGrp="1" noChangeArrowheads="1"/>
          </p:cNvSpPr>
          <p:nvPr>
            <p:ph type="title"/>
          </p:nvPr>
        </p:nvSpPr>
        <p:spPr/>
        <p:txBody>
          <a:bodyPr/>
          <a:lstStyle/>
          <a:p>
            <a:r>
              <a:rPr lang="en-US" altLang="en-US" sz="3600" b="1" smtClean="0">
                <a:solidFill>
                  <a:srgbClr val="C00000"/>
                </a:solidFill>
              </a:rPr>
              <a:t>LOGICALLY RELATING TABLES</a:t>
            </a:r>
          </a:p>
        </p:txBody>
      </p:sp>
      <p:cxnSp>
        <p:nvCxnSpPr>
          <p:cNvPr id="5" name="Curved Connector 4"/>
          <p:cNvCxnSpPr/>
          <p:nvPr/>
        </p:nvCxnSpPr>
        <p:spPr>
          <a:xfrm rot="10800000">
            <a:off x="3794330" y="5406231"/>
            <a:ext cx="914400" cy="457200"/>
          </a:xfrm>
          <a:prstGeom prst="curved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3899105" y="4838700"/>
            <a:ext cx="70485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574458" y="6042423"/>
            <a:ext cx="1179487" cy="22026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0" y="6193632"/>
            <a:ext cx="1682750" cy="33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en-US" sz="2400" b="1" dirty="0">
                <a:solidFill>
                  <a:srgbClr val="0000FF"/>
                </a:solidFill>
              </a:rPr>
              <a:t>For. key</a:t>
            </a:r>
          </a:p>
        </p:txBody>
      </p:sp>
      <p:sp>
        <p:nvSpPr>
          <p:cNvPr id="11" name="Rectangle 10"/>
          <p:cNvSpPr/>
          <p:nvPr/>
        </p:nvSpPr>
        <p:spPr>
          <a:xfrm>
            <a:off x="6254750" y="5359400"/>
            <a:ext cx="288925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B050"/>
                </a:solidFill>
              </a:rPr>
              <a:t>Refers to</a:t>
            </a:r>
          </a:p>
        </p:txBody>
      </p:sp>
      <p:cxnSp>
        <p:nvCxnSpPr>
          <p:cNvPr id="13" name="Straight Connector 12"/>
          <p:cNvCxnSpPr/>
          <p:nvPr/>
        </p:nvCxnSpPr>
        <p:spPr>
          <a:xfrm flipH="1">
            <a:off x="4491140" y="5473700"/>
            <a:ext cx="2525610" cy="16113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AC392DC9-9688-4E44-A90B-C333AD8FEA09}" type="slidenum">
              <a:rPr lang="en-US" smtClean="0"/>
              <a:pPr/>
              <a:t>12</a:t>
            </a:fld>
            <a:endParaRPr lang="en-US" dirty="0"/>
          </a:p>
        </p:txBody>
      </p:sp>
    </p:spTree>
    <p:extLst>
      <p:ext uri="{BB962C8B-B14F-4D97-AF65-F5344CB8AC3E}">
        <p14:creationId xmlns:p14="http://schemas.microsoft.com/office/powerpoint/2010/main" val="1700875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81000"/>
            <a:ext cx="8153400" cy="1143000"/>
          </a:xfrm>
        </p:spPr>
        <p:txBody>
          <a:bodyPr/>
          <a:lstStyle/>
          <a:p>
            <a:r>
              <a:rPr lang="en-US" altLang="en-US" sz="3600" b="1" smtClean="0">
                <a:solidFill>
                  <a:srgbClr val="C00000"/>
                </a:solidFill>
              </a:rPr>
              <a:t>LOGICALLY </a:t>
            </a:r>
            <a:r>
              <a:rPr lang="en-US" altLang="en-US" sz="3600" b="1" u="sng" smtClean="0">
                <a:solidFill>
                  <a:srgbClr val="C00000"/>
                </a:solidFill>
              </a:rPr>
              <a:t>RELATING</a:t>
            </a:r>
            <a:r>
              <a:rPr lang="en-US" altLang="en-US" sz="3600" b="1" smtClean="0">
                <a:solidFill>
                  <a:srgbClr val="C00000"/>
                </a:solidFill>
              </a:rPr>
              <a:t> TABLES</a:t>
            </a:r>
          </a:p>
        </p:txBody>
      </p:sp>
      <p:sp>
        <p:nvSpPr>
          <p:cNvPr id="76803" name="Rectangle 3"/>
          <p:cNvSpPr>
            <a:spLocks noGrp="1" noChangeArrowheads="1"/>
          </p:cNvSpPr>
          <p:nvPr>
            <p:ph type="body" idx="1"/>
          </p:nvPr>
        </p:nvSpPr>
        <p:spPr>
          <a:xfrm>
            <a:off x="457200" y="1524000"/>
            <a:ext cx="2133600" cy="5334000"/>
          </a:xfrm>
        </p:spPr>
        <p:txBody>
          <a:bodyPr>
            <a:normAutofit fontScale="92500"/>
          </a:bodyPr>
          <a:lstStyle/>
          <a:p>
            <a:r>
              <a:rPr lang="en-US" altLang="en-US" smtClean="0"/>
              <a:t>The use of iden-tifiers repres-ent relation-ships between entities</a:t>
            </a:r>
          </a:p>
          <a:p>
            <a:pPr>
              <a:buFontTx/>
              <a:buNone/>
            </a:pPr>
            <a:endParaRPr lang="en-US" altLang="en-US" smtClean="0"/>
          </a:p>
        </p:txBody>
      </p:sp>
      <p:pic>
        <p:nvPicPr>
          <p:cNvPr id="768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1524000"/>
            <a:ext cx="66770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13</a:t>
            </a:fld>
            <a:endParaRPr lang="en-US" dirty="0"/>
          </a:p>
        </p:txBody>
      </p:sp>
    </p:spTree>
    <p:extLst>
      <p:ext uri="{BB962C8B-B14F-4D97-AF65-F5344CB8AC3E}">
        <p14:creationId xmlns:p14="http://schemas.microsoft.com/office/powerpoint/2010/main" val="202432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0"/>
            <a:ext cx="8153399" cy="1676400"/>
          </a:xfrm>
        </p:spPr>
        <p:txBody>
          <a:bodyPr>
            <a:normAutofit/>
          </a:bodyPr>
          <a:lstStyle/>
          <a:p>
            <a:r>
              <a:rPr lang="en-US" dirty="0" smtClean="0"/>
              <a:t>Many-to-Many </a:t>
            </a:r>
            <a:r>
              <a:rPr lang="en-US" sz="3600" dirty="0" smtClean="0"/>
              <a:t>Relationship</a:t>
            </a:r>
            <a:r>
              <a:rPr lang="en-US" sz="2800" dirty="0" smtClean="0">
                <a:solidFill>
                  <a:srgbClr val="00B050"/>
                </a:solidFill>
                <a:latin typeface="Arial Narrow" panose="020B0606020202030204" pitchFamily="34" charset="0"/>
              </a:rPr>
              <a:t> </a:t>
            </a:r>
          </a:p>
          <a:p>
            <a:r>
              <a:rPr lang="en-US" sz="2800" dirty="0" smtClean="0">
                <a:solidFill>
                  <a:srgbClr val="00B050"/>
                </a:solidFill>
                <a:latin typeface="Arial Narrow" panose="020B0606020202030204" pitchFamily="34" charset="0"/>
              </a:rPr>
              <a:t>(Optional </a:t>
            </a:r>
            <a:r>
              <a:rPr lang="en-US" sz="2800" dirty="0">
                <a:solidFill>
                  <a:srgbClr val="00B050"/>
                </a:solidFill>
                <a:latin typeface="Arial Narrow" panose="020B0606020202030204" pitchFamily="34" charset="0"/>
              </a:rPr>
              <a:t>content</a:t>
            </a:r>
            <a:r>
              <a:rPr lang="en-US" sz="2800" dirty="0" smtClean="0">
                <a:solidFill>
                  <a:srgbClr val="00B050"/>
                </a:solidFill>
                <a:latin typeface="Arial Narrow" panose="020B0606020202030204" pitchFamily="34" charset="0"/>
              </a:rPr>
              <a:t>)</a:t>
            </a:r>
            <a:endParaRPr lang="en-US" sz="2800" dirty="0">
              <a:solidFill>
                <a:srgbClr val="00B050"/>
              </a:solidFill>
              <a:latin typeface="Arial Narrow" panose="020B0606020202030204" pitchFamily="34" charset="0"/>
            </a:endParaRPr>
          </a:p>
        </p:txBody>
      </p:sp>
      <p:pic>
        <p:nvPicPr>
          <p:cNvPr id="5"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199" y="1905000"/>
            <a:ext cx="8153400" cy="283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14</a:t>
            </a:fld>
            <a:endParaRPr lang="en-US" dirty="0"/>
          </a:p>
        </p:txBody>
      </p:sp>
      <p:sp>
        <p:nvSpPr>
          <p:cNvPr id="4" name="Rectangle 3"/>
          <p:cNvSpPr/>
          <p:nvPr/>
        </p:nvSpPr>
        <p:spPr>
          <a:xfrm>
            <a:off x="450375" y="4757194"/>
            <a:ext cx="7391400" cy="1384995"/>
          </a:xfrm>
          <a:prstGeom prst="rect">
            <a:avLst/>
          </a:prstGeom>
        </p:spPr>
        <p:txBody>
          <a:bodyPr wrap="square">
            <a:spAutoFit/>
          </a:bodyPr>
          <a:lstStyle/>
          <a:p>
            <a:r>
              <a:rPr lang="en-US" altLang="en-US" sz="2800" dirty="0" smtClean="0">
                <a:solidFill>
                  <a:srgbClr val="C00000"/>
                </a:solidFill>
              </a:rPr>
              <a:t>Still follow this format:</a:t>
            </a:r>
          </a:p>
          <a:p>
            <a:r>
              <a:rPr lang="en-US" altLang="en-US" sz="2800" dirty="0" smtClean="0"/>
              <a:t>Each STUDENT </a:t>
            </a:r>
            <a:r>
              <a:rPr lang="en-US" altLang="en-US" sz="2800" dirty="0" smtClean="0">
                <a:solidFill>
                  <a:srgbClr val="0000FF"/>
                </a:solidFill>
              </a:rPr>
              <a:t>can</a:t>
            </a:r>
            <a:r>
              <a:rPr lang="en-US" altLang="en-US" sz="2800" dirty="0" smtClean="0"/>
              <a:t> have …;</a:t>
            </a:r>
          </a:p>
          <a:p>
            <a:r>
              <a:rPr lang="en-US" altLang="en-US" sz="2800" dirty="0" smtClean="0"/>
              <a:t>Each CLASS </a:t>
            </a:r>
            <a:r>
              <a:rPr lang="en-US" altLang="en-US" sz="2800" dirty="0">
                <a:solidFill>
                  <a:srgbClr val="0000FF"/>
                </a:solidFill>
              </a:rPr>
              <a:t>can</a:t>
            </a:r>
            <a:r>
              <a:rPr lang="en-US" altLang="en-US" sz="2800" dirty="0"/>
              <a:t> have </a:t>
            </a:r>
            <a:r>
              <a:rPr lang="en-US" altLang="en-US" sz="2800" dirty="0" smtClean="0"/>
              <a:t>…;</a:t>
            </a:r>
            <a:endParaRPr lang="en-US" altLang="en-US" sz="2800" dirty="0"/>
          </a:p>
        </p:txBody>
      </p:sp>
      <p:sp>
        <p:nvSpPr>
          <p:cNvPr id="6" name="Rounded Rectangle 5"/>
          <p:cNvSpPr/>
          <p:nvPr/>
        </p:nvSpPr>
        <p:spPr>
          <a:xfrm>
            <a:off x="5943600" y="5380189"/>
            <a:ext cx="30861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Refer to Slide #28</a:t>
            </a:r>
            <a:endParaRPr lang="en-US" sz="2800" dirty="0"/>
          </a:p>
        </p:txBody>
      </p:sp>
    </p:spTree>
    <p:extLst>
      <p:ext uri="{BB962C8B-B14F-4D97-AF65-F5344CB8AC3E}">
        <p14:creationId xmlns:p14="http://schemas.microsoft.com/office/powerpoint/2010/main" val="152495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8153400" cy="762000"/>
          </a:xfrm>
        </p:spPr>
        <p:txBody>
          <a:bodyPr/>
          <a:lstStyle/>
          <a:p>
            <a:r>
              <a:rPr lang="en-US" altLang="en-US" sz="3600" b="1" smtClean="0">
                <a:solidFill>
                  <a:srgbClr val="C00000"/>
                </a:solidFill>
              </a:rPr>
              <a:t>Type of ATTRIBUTES</a:t>
            </a:r>
          </a:p>
        </p:txBody>
      </p:sp>
      <p:sp>
        <p:nvSpPr>
          <p:cNvPr id="27651" name="Rectangle 3"/>
          <p:cNvSpPr>
            <a:spLocks noGrp="1" noChangeArrowheads="1"/>
          </p:cNvSpPr>
          <p:nvPr>
            <p:ph type="body" idx="1"/>
          </p:nvPr>
        </p:nvSpPr>
        <p:spPr>
          <a:xfrm>
            <a:off x="684663" y="1084357"/>
            <a:ext cx="8153400" cy="5486400"/>
          </a:xfrm>
        </p:spPr>
        <p:txBody>
          <a:bodyPr/>
          <a:lstStyle/>
          <a:p>
            <a:pPr>
              <a:lnSpc>
                <a:spcPct val="110000"/>
              </a:lnSpc>
              <a:spcBef>
                <a:spcPct val="40000"/>
              </a:spcBef>
            </a:pPr>
            <a:r>
              <a:rPr lang="en-US" altLang="en-US" sz="3000" dirty="0" smtClean="0"/>
              <a:t>There are several types of attributes including:</a:t>
            </a:r>
          </a:p>
          <a:p>
            <a:pPr marL="971550" lvl="1" indent="-514350">
              <a:lnSpc>
                <a:spcPct val="110000"/>
              </a:lnSpc>
              <a:spcBef>
                <a:spcPct val="40000"/>
              </a:spcBef>
              <a:buFont typeface="Arial" pitchFamily="34" charset="0"/>
              <a:buAutoNum type="arabicPeriod"/>
            </a:pPr>
            <a:r>
              <a:rPr lang="en-US" altLang="en-US" b="1" dirty="0" smtClean="0"/>
              <a:t>Simple</a:t>
            </a:r>
            <a:r>
              <a:rPr lang="en-US" altLang="en-US" dirty="0" smtClean="0"/>
              <a:t> versus composite</a:t>
            </a:r>
          </a:p>
          <a:p>
            <a:pPr marL="971550" lvl="1" indent="-514350">
              <a:lnSpc>
                <a:spcPct val="110000"/>
              </a:lnSpc>
              <a:spcBef>
                <a:spcPct val="40000"/>
              </a:spcBef>
              <a:buFont typeface="Arial" pitchFamily="34" charset="0"/>
              <a:buAutoNum type="arabicPeriod"/>
            </a:pPr>
            <a:r>
              <a:rPr lang="en-US" altLang="en-US" b="1" dirty="0" smtClean="0"/>
              <a:t>Single-valued</a:t>
            </a:r>
            <a:r>
              <a:rPr lang="en-US" altLang="en-US" dirty="0" smtClean="0"/>
              <a:t> versus multi-valued</a:t>
            </a:r>
          </a:p>
          <a:p>
            <a:pPr marL="971550" lvl="1" indent="-514350">
              <a:lnSpc>
                <a:spcPct val="110000"/>
              </a:lnSpc>
              <a:spcBef>
                <a:spcPct val="40000"/>
              </a:spcBef>
              <a:buFont typeface="Arial" pitchFamily="34" charset="0"/>
              <a:buAutoNum type="arabicPeriod"/>
            </a:pPr>
            <a:r>
              <a:rPr lang="en-US" altLang="en-US" b="1" dirty="0" smtClean="0"/>
              <a:t>Stored</a:t>
            </a:r>
            <a:r>
              <a:rPr lang="en-US" altLang="en-US" dirty="0" smtClean="0"/>
              <a:t> versus derived</a:t>
            </a:r>
          </a:p>
          <a:p>
            <a:pPr marL="971550" lvl="1" indent="-514350">
              <a:lnSpc>
                <a:spcPct val="110000"/>
              </a:lnSpc>
              <a:spcBef>
                <a:spcPct val="40000"/>
              </a:spcBef>
              <a:buFont typeface="Arial" pitchFamily="34" charset="0"/>
              <a:buAutoNum type="arabicPeriod"/>
            </a:pPr>
            <a:r>
              <a:rPr lang="en-US" altLang="en-US" b="1" dirty="0" smtClean="0"/>
              <a:t>Null-valued</a:t>
            </a:r>
          </a:p>
          <a:p>
            <a:pPr lvl="2">
              <a:lnSpc>
                <a:spcPct val="110000"/>
              </a:lnSpc>
              <a:spcBef>
                <a:spcPct val="40000"/>
              </a:spcBef>
            </a:pPr>
            <a:r>
              <a:rPr lang="en-US" altLang="en-US" dirty="0" smtClean="0">
                <a:solidFill>
                  <a:srgbClr val="C00000"/>
                </a:solidFill>
              </a:rPr>
              <a:t>Some attributes </a:t>
            </a:r>
            <a:r>
              <a:rPr lang="en-US" altLang="en-US" dirty="0" err="1" smtClean="0">
                <a:solidFill>
                  <a:srgbClr val="C00000"/>
                </a:solidFill>
              </a:rPr>
              <a:t>canNOT</a:t>
            </a:r>
            <a:r>
              <a:rPr lang="en-US" altLang="en-US" dirty="0" smtClean="0">
                <a:solidFill>
                  <a:srgbClr val="C00000"/>
                </a:solidFill>
              </a:rPr>
              <a:t> be null</a:t>
            </a:r>
          </a:p>
          <a:p>
            <a:pPr lvl="3">
              <a:lnSpc>
                <a:spcPct val="110000"/>
              </a:lnSpc>
              <a:spcBef>
                <a:spcPct val="40000"/>
              </a:spcBef>
            </a:pPr>
            <a:r>
              <a:rPr lang="en-US" altLang="en-US" sz="2400" dirty="0" smtClean="0">
                <a:solidFill>
                  <a:srgbClr val="C00000"/>
                </a:solidFill>
              </a:rPr>
              <a:t>Such as?</a:t>
            </a:r>
          </a:p>
          <a:p>
            <a:pPr lvl="2">
              <a:lnSpc>
                <a:spcPct val="110000"/>
              </a:lnSpc>
              <a:spcBef>
                <a:spcPct val="40000"/>
              </a:spcBef>
            </a:pPr>
            <a:r>
              <a:rPr lang="en-US" altLang="en-US" dirty="0" smtClean="0"/>
              <a:t>Sometimes Null value can be very useful</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15</a:t>
            </a:fld>
            <a:endParaRPr lang="en-US" dirty="0"/>
          </a:p>
        </p:txBody>
      </p:sp>
    </p:spTree>
    <p:extLst>
      <p:ext uri="{BB962C8B-B14F-4D97-AF65-F5344CB8AC3E}">
        <p14:creationId xmlns:p14="http://schemas.microsoft.com/office/powerpoint/2010/main" val="391958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533400"/>
            <a:ext cx="8153400" cy="609600"/>
          </a:xfrm>
        </p:spPr>
        <p:txBody>
          <a:bodyPr/>
          <a:lstStyle/>
          <a:p>
            <a:r>
              <a:rPr lang="en-US" altLang="en-US" sz="3600" b="1" smtClean="0">
                <a:solidFill>
                  <a:srgbClr val="C00000"/>
                </a:solidFill>
              </a:rPr>
              <a:t>1. SIMPLE VERSUS COMPOSITE</a:t>
            </a:r>
          </a:p>
        </p:txBody>
      </p:sp>
      <p:sp>
        <p:nvSpPr>
          <p:cNvPr id="29699" name="Rectangle 3"/>
          <p:cNvSpPr>
            <a:spLocks noGrp="1" noChangeArrowheads="1"/>
          </p:cNvSpPr>
          <p:nvPr>
            <p:ph type="body" idx="1"/>
          </p:nvPr>
        </p:nvSpPr>
        <p:spPr>
          <a:xfrm>
            <a:off x="531813" y="1295400"/>
            <a:ext cx="8153400" cy="5562600"/>
          </a:xfrm>
        </p:spPr>
        <p:txBody>
          <a:bodyPr>
            <a:normAutofit lnSpcReduction="10000"/>
          </a:bodyPr>
          <a:lstStyle/>
          <a:p>
            <a:pPr>
              <a:lnSpc>
                <a:spcPct val="110000"/>
              </a:lnSpc>
              <a:spcBef>
                <a:spcPct val="30000"/>
              </a:spcBef>
            </a:pPr>
            <a:r>
              <a:rPr lang="en-US" altLang="en-US" sz="2800" i="1" smtClean="0"/>
              <a:t>Composite attributes </a:t>
            </a:r>
            <a:r>
              <a:rPr lang="en-US" altLang="en-US" sz="2800" u="sng" smtClean="0"/>
              <a:t>can be divided into smaller subparts</a:t>
            </a:r>
            <a:r>
              <a:rPr lang="en-US" altLang="en-US" sz="2800" smtClean="0"/>
              <a:t>, which represent more basic attributes that have their own meanings</a:t>
            </a:r>
          </a:p>
          <a:p>
            <a:pPr lvl="1">
              <a:lnSpc>
                <a:spcPct val="110000"/>
              </a:lnSpc>
              <a:spcBef>
                <a:spcPct val="30000"/>
              </a:spcBef>
            </a:pPr>
            <a:r>
              <a:rPr lang="en-US" altLang="en-US" sz="2400" smtClean="0">
                <a:solidFill>
                  <a:srgbClr val="0000FF"/>
                </a:solidFill>
              </a:rPr>
              <a:t>These subparts MUST be stored as respective attributes</a:t>
            </a:r>
          </a:p>
          <a:p>
            <a:pPr>
              <a:lnSpc>
                <a:spcPct val="110000"/>
              </a:lnSpc>
              <a:spcBef>
                <a:spcPct val="30000"/>
              </a:spcBef>
            </a:pPr>
            <a:r>
              <a:rPr lang="en-US" altLang="en-US" sz="2800" b="1" smtClean="0"/>
              <a:t>Example:</a:t>
            </a:r>
            <a:r>
              <a:rPr lang="en-US" altLang="en-US" sz="2800" smtClean="0"/>
              <a:t> </a:t>
            </a:r>
            <a:r>
              <a:rPr lang="en-US" altLang="en-US" sz="2800" i="1" smtClean="0"/>
              <a:t>Address </a:t>
            </a:r>
            <a:endParaRPr lang="en-US" altLang="en-US" sz="2800" smtClean="0"/>
          </a:p>
          <a:p>
            <a:pPr lvl="2">
              <a:lnSpc>
                <a:spcPct val="110000"/>
              </a:lnSpc>
              <a:spcBef>
                <a:spcPct val="30000"/>
              </a:spcBef>
            </a:pPr>
            <a:r>
              <a:rPr lang="en-US" altLang="en-US" sz="2000" i="1" smtClean="0"/>
              <a:t>Address </a:t>
            </a:r>
            <a:r>
              <a:rPr lang="en-US" altLang="en-US" sz="2000" smtClean="0"/>
              <a:t>can be broken down into a number of subparts, such as </a:t>
            </a:r>
            <a:r>
              <a:rPr lang="en-US" altLang="en-US" sz="2000" i="1" smtClean="0"/>
              <a:t>Street, City, State, Zip Code</a:t>
            </a:r>
          </a:p>
          <a:p>
            <a:pPr lvl="2">
              <a:lnSpc>
                <a:spcPct val="110000"/>
              </a:lnSpc>
              <a:spcBef>
                <a:spcPct val="30000"/>
              </a:spcBef>
            </a:pPr>
            <a:r>
              <a:rPr lang="en-US" altLang="en-US" sz="2000" i="1" smtClean="0"/>
              <a:t>Street </a:t>
            </a:r>
            <a:r>
              <a:rPr lang="en-US" altLang="en-US" sz="2000" smtClean="0"/>
              <a:t>may be further broken down by </a:t>
            </a:r>
            <a:r>
              <a:rPr lang="en-US" altLang="en-US" sz="2000" i="1" smtClean="0"/>
              <a:t>Number, Street Name, </a:t>
            </a:r>
            <a:r>
              <a:rPr lang="en-US" altLang="en-US" sz="2000" smtClean="0"/>
              <a:t>and </a:t>
            </a:r>
            <a:r>
              <a:rPr lang="en-US" altLang="en-US" sz="2000" i="1" smtClean="0"/>
              <a:t>Apartment/Unit Number</a:t>
            </a:r>
          </a:p>
          <a:p>
            <a:pPr>
              <a:lnSpc>
                <a:spcPct val="110000"/>
              </a:lnSpc>
              <a:spcBef>
                <a:spcPct val="30000"/>
              </a:spcBef>
            </a:pPr>
            <a:r>
              <a:rPr lang="en-US" altLang="en-US" sz="2800" smtClean="0"/>
              <a:t>Attributes that are not divisible into subparts are called </a:t>
            </a:r>
            <a:r>
              <a:rPr lang="en-US" altLang="en-US" sz="2800" i="1" smtClean="0"/>
              <a:t>simple attributes</a:t>
            </a:r>
            <a:endParaRPr lang="en-US" altLang="en-US" sz="280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16</a:t>
            </a:fld>
            <a:endParaRPr lang="en-US" dirty="0"/>
          </a:p>
        </p:txBody>
      </p:sp>
    </p:spTree>
    <p:extLst>
      <p:ext uri="{BB962C8B-B14F-4D97-AF65-F5344CB8AC3E}">
        <p14:creationId xmlns:p14="http://schemas.microsoft.com/office/powerpoint/2010/main" val="347529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3600" b="1" smtClean="0">
                <a:solidFill>
                  <a:srgbClr val="C00000"/>
                </a:solidFill>
              </a:rPr>
              <a:t>2. SINGLE-VALUED VERSUS MULTI-VALUED</a:t>
            </a:r>
          </a:p>
        </p:txBody>
      </p:sp>
      <p:sp>
        <p:nvSpPr>
          <p:cNvPr id="33795" name="Rectangle 3"/>
          <p:cNvSpPr>
            <a:spLocks noGrp="1" noChangeArrowheads="1"/>
          </p:cNvSpPr>
          <p:nvPr>
            <p:ph type="body" idx="1"/>
          </p:nvPr>
        </p:nvSpPr>
        <p:spPr/>
        <p:txBody>
          <a:bodyPr/>
          <a:lstStyle/>
          <a:p>
            <a:r>
              <a:rPr lang="en-US" altLang="en-US" b="1" smtClean="0"/>
              <a:t>Single-valued attribute </a:t>
            </a:r>
            <a:r>
              <a:rPr lang="en-US" altLang="en-US" smtClean="0"/>
              <a:t>means having only a single value of each attribute of an entity at any given time</a:t>
            </a:r>
          </a:p>
          <a:p>
            <a:r>
              <a:rPr lang="en-US" altLang="en-US" b="1" smtClean="0"/>
              <a:t>Example:</a:t>
            </a:r>
          </a:p>
          <a:p>
            <a:pPr lvl="1"/>
            <a:r>
              <a:rPr lang="en-US" altLang="en-US" smtClean="0"/>
              <a:t>A </a:t>
            </a:r>
            <a:r>
              <a:rPr lang="en-US" altLang="en-US" i="1" smtClean="0"/>
              <a:t>CUSTOMER</a:t>
            </a:r>
            <a:r>
              <a:rPr lang="en-US" altLang="en-US" smtClean="0"/>
              <a:t> entity allows only one </a:t>
            </a:r>
            <a:r>
              <a:rPr lang="en-US" altLang="en-US" i="1" smtClean="0"/>
              <a:t>Telephone Number</a:t>
            </a:r>
            <a:r>
              <a:rPr lang="en-US" altLang="en-US" smtClean="0"/>
              <a:t> for each </a:t>
            </a:r>
            <a:r>
              <a:rPr lang="en-US" altLang="en-US" i="1" smtClean="0"/>
              <a:t>CUSTOMER</a:t>
            </a:r>
            <a:endParaRPr lang="en-US" altLang="en-US" smtClean="0"/>
          </a:p>
          <a:p>
            <a:pPr lvl="1"/>
            <a:r>
              <a:rPr lang="en-US" altLang="en-US" smtClean="0"/>
              <a:t>If a </a:t>
            </a:r>
            <a:r>
              <a:rPr lang="en-US" altLang="en-US" i="1" smtClean="0"/>
              <a:t>CUSTOMER</a:t>
            </a:r>
            <a:r>
              <a:rPr lang="en-US" altLang="en-US" smtClean="0"/>
              <a:t> has more than one </a:t>
            </a:r>
            <a:r>
              <a:rPr lang="en-US" altLang="en-US" i="1" smtClean="0"/>
              <a:t>Phone Number…? </a:t>
            </a:r>
            <a:r>
              <a:rPr lang="en-US" altLang="en-US" smtClean="0">
                <a:sym typeface="Wingdings" panose="05000000000000000000" pitchFamily="2" charset="2"/>
              </a:rPr>
              <a:t>  </a:t>
            </a:r>
            <a:endParaRPr lang="en-US" altLang="en-US"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Tree>
    <p:extLst>
      <p:ext uri="{BB962C8B-B14F-4D97-AF65-F5344CB8AC3E}">
        <p14:creationId xmlns:p14="http://schemas.microsoft.com/office/powerpoint/2010/main" val="319964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a:lnSpc>
                <a:spcPct val="90000"/>
              </a:lnSpc>
            </a:pPr>
            <a:r>
              <a:rPr lang="en-US" altLang="en-US" sz="2800" b="1" dirty="0" smtClean="0"/>
              <a:t>Multi-valued attribute </a:t>
            </a:r>
            <a:r>
              <a:rPr lang="en-US" altLang="en-US" sz="2800" dirty="0" smtClean="0"/>
              <a:t>means having the potential to contain more than one value for an attribute at any given time</a:t>
            </a:r>
          </a:p>
          <a:p>
            <a:pPr>
              <a:lnSpc>
                <a:spcPct val="90000"/>
              </a:lnSpc>
            </a:pPr>
            <a:r>
              <a:rPr lang="en-US" altLang="en-US" sz="2800" dirty="0" smtClean="0"/>
              <a:t>Relational databases do not allow multi-valued attributes because they can cause problems: </a:t>
            </a:r>
          </a:p>
          <a:p>
            <a:pPr lvl="1">
              <a:lnSpc>
                <a:spcPct val="90000"/>
              </a:lnSpc>
            </a:pPr>
            <a:r>
              <a:rPr lang="en-US" altLang="en-US" sz="2400" dirty="0" smtClean="0"/>
              <a:t>Confuses the meaning of data in the database</a:t>
            </a:r>
          </a:p>
          <a:p>
            <a:pPr lvl="1">
              <a:lnSpc>
                <a:spcPct val="90000"/>
              </a:lnSpc>
            </a:pPr>
            <a:r>
              <a:rPr lang="en-US" altLang="en-US" sz="2400" dirty="0" smtClean="0"/>
              <a:t>Significantly slow down searching</a:t>
            </a:r>
          </a:p>
          <a:p>
            <a:pPr lvl="1">
              <a:lnSpc>
                <a:spcPct val="90000"/>
              </a:lnSpc>
            </a:pPr>
            <a:r>
              <a:rPr lang="en-US" altLang="en-US" sz="2400" dirty="0" smtClean="0"/>
              <a:t>Place unnecessary restrictions on the amount of data that can be stored</a:t>
            </a:r>
          </a:p>
        </p:txBody>
      </p:sp>
      <p:sp>
        <p:nvSpPr>
          <p:cNvPr id="35843" name="Rectangle 5"/>
          <p:cNvSpPr>
            <a:spLocks noGrp="1" noChangeArrowheads="1"/>
          </p:cNvSpPr>
          <p:nvPr>
            <p:ph type="title"/>
          </p:nvPr>
        </p:nvSpPr>
        <p:spPr/>
        <p:txBody>
          <a:bodyPr/>
          <a:lstStyle/>
          <a:p>
            <a:r>
              <a:rPr lang="en-US" altLang="en-US" sz="3600" b="1" smtClean="0">
                <a:solidFill>
                  <a:srgbClr val="C00000"/>
                </a:solidFill>
              </a:rPr>
              <a:t>SINGLE-VALUED VERSUS MULTI-VALUED</a:t>
            </a:r>
          </a:p>
        </p:txBody>
      </p:sp>
      <p:sp>
        <p:nvSpPr>
          <p:cNvPr id="4" name="Oval Callout 3"/>
          <p:cNvSpPr/>
          <p:nvPr/>
        </p:nvSpPr>
        <p:spPr>
          <a:xfrm>
            <a:off x="5334000" y="5029200"/>
            <a:ext cx="3124200" cy="1676400"/>
          </a:xfrm>
          <a:prstGeom prst="wedgeEllipseCallout">
            <a:avLst>
              <a:gd name="adj1" fmla="val -91006"/>
              <a:gd name="adj2" fmla="val -417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rgbClr val="FF0000"/>
                </a:solidFill>
                <a:latin typeface="Arial" panose="020B0604020202020204" pitchFamily="34" charset="0"/>
                <a:cs typeface="Arial" panose="020B0604020202020204" pitchFamily="34" charset="0"/>
              </a:rPr>
              <a:t>QnA</a:t>
            </a:r>
            <a:r>
              <a:rPr lang="en-US" sz="2400" b="1" dirty="0">
                <a:solidFill>
                  <a:srgbClr val="FF0000"/>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How to handle N phone numbers?</a:t>
            </a:r>
          </a:p>
        </p:txBody>
      </p:sp>
      <p:sp>
        <p:nvSpPr>
          <p:cNvPr id="2" name="Slide Number Placeholder 1"/>
          <p:cNvSpPr>
            <a:spLocks noGrp="1"/>
          </p:cNvSpPr>
          <p:nvPr>
            <p:ph type="sldNum" sz="quarter" idx="12"/>
          </p:nvPr>
        </p:nvSpPr>
        <p:spPr/>
        <p:txBody>
          <a:bodyPr/>
          <a:lstStyle/>
          <a:p>
            <a:fld id="{AC392DC9-9688-4E44-A90B-C333AD8FEA09}" type="slidenum">
              <a:rPr lang="en-US" smtClean="0"/>
              <a:pPr/>
              <a:t>18</a:t>
            </a:fld>
            <a:endParaRPr lang="en-US" dirty="0"/>
          </a:p>
        </p:txBody>
      </p:sp>
    </p:spTree>
    <p:extLst>
      <p:ext uri="{BB962C8B-B14F-4D97-AF65-F5344CB8AC3E}">
        <p14:creationId xmlns:p14="http://schemas.microsoft.com/office/powerpoint/2010/main" val="189566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533400"/>
            <a:ext cx="8153400" cy="990600"/>
          </a:xfrm>
        </p:spPr>
        <p:txBody>
          <a:bodyPr/>
          <a:lstStyle/>
          <a:p>
            <a:r>
              <a:rPr lang="en-US" altLang="en-US" sz="3600" b="1" smtClean="0">
                <a:solidFill>
                  <a:srgbClr val="C00000"/>
                </a:solidFill>
              </a:rPr>
              <a:t>3. STORED VERSUS DERIVED</a:t>
            </a:r>
          </a:p>
        </p:txBody>
      </p:sp>
      <p:sp>
        <p:nvSpPr>
          <p:cNvPr id="37891" name="Rectangle 3"/>
          <p:cNvSpPr>
            <a:spLocks noGrp="1" noChangeArrowheads="1"/>
          </p:cNvSpPr>
          <p:nvPr>
            <p:ph type="body" idx="1"/>
          </p:nvPr>
        </p:nvSpPr>
        <p:spPr>
          <a:xfrm>
            <a:off x="685800" y="1676400"/>
            <a:ext cx="8153400" cy="5105400"/>
          </a:xfrm>
        </p:spPr>
        <p:txBody>
          <a:bodyPr>
            <a:normAutofit fontScale="92500"/>
          </a:bodyPr>
          <a:lstStyle/>
          <a:p>
            <a:pPr>
              <a:lnSpc>
                <a:spcPct val="110000"/>
              </a:lnSpc>
              <a:spcBef>
                <a:spcPct val="30000"/>
              </a:spcBef>
            </a:pPr>
            <a:r>
              <a:rPr lang="en-US" altLang="en-US" sz="2400" smtClean="0"/>
              <a:t>If an attribute can be calculated using the value of another attribute, it is called a </a:t>
            </a:r>
            <a:r>
              <a:rPr lang="en-US" altLang="en-US" sz="2400" b="1" i="1" smtClean="0"/>
              <a:t>derived attribute</a:t>
            </a:r>
          </a:p>
          <a:p>
            <a:pPr>
              <a:lnSpc>
                <a:spcPct val="110000"/>
              </a:lnSpc>
              <a:spcBef>
                <a:spcPct val="30000"/>
              </a:spcBef>
            </a:pPr>
            <a:r>
              <a:rPr lang="en-US" altLang="en-US" sz="2400" smtClean="0"/>
              <a:t>The attribute that is used to derive the attribute is called a </a:t>
            </a:r>
            <a:r>
              <a:rPr lang="en-US" altLang="en-US" sz="2400" b="1" i="1" smtClean="0"/>
              <a:t>stored attribute</a:t>
            </a:r>
          </a:p>
          <a:p>
            <a:pPr>
              <a:lnSpc>
                <a:spcPct val="110000"/>
              </a:lnSpc>
              <a:spcBef>
                <a:spcPct val="30000"/>
              </a:spcBef>
            </a:pPr>
            <a:r>
              <a:rPr lang="en-US" altLang="en-US" sz="2400" smtClean="0"/>
              <a:t>Derived attributes are not stored in the file, but can be derived when needed from the stored attributes</a:t>
            </a:r>
          </a:p>
          <a:p>
            <a:pPr>
              <a:lnSpc>
                <a:spcPct val="110000"/>
              </a:lnSpc>
              <a:spcBef>
                <a:spcPct val="30000"/>
              </a:spcBef>
            </a:pPr>
            <a:r>
              <a:rPr lang="en-US" altLang="en-US" sz="2400" smtClean="0">
                <a:solidFill>
                  <a:srgbClr val="FF0000"/>
                </a:solidFill>
              </a:rPr>
              <a:t>QnA</a:t>
            </a:r>
            <a:r>
              <a:rPr lang="en-US" altLang="en-US" sz="2400" b="1" smtClean="0"/>
              <a:t>:</a:t>
            </a:r>
            <a:r>
              <a:rPr lang="en-US" altLang="en-US" sz="2400" smtClean="0"/>
              <a:t> A person’s age – </a:t>
            </a:r>
            <a:r>
              <a:rPr lang="en-US" altLang="zh-CN" sz="2400" smtClean="0">
                <a:ea typeface="SimSun" panose="02010600030101010101" pitchFamily="2" charset="-122"/>
              </a:rPr>
              <a:t>【Is it a god idea to store persons’ age in DB?】</a:t>
            </a:r>
          </a:p>
          <a:p>
            <a:pPr>
              <a:lnSpc>
                <a:spcPct val="110000"/>
              </a:lnSpc>
              <a:spcBef>
                <a:spcPct val="30000"/>
              </a:spcBef>
            </a:pPr>
            <a:endParaRPr lang="en-US" altLang="en-US" sz="1400" smtClean="0">
              <a:ea typeface="SimSun" panose="02010600030101010101" pitchFamily="2" charset="-122"/>
            </a:endParaRPr>
          </a:p>
          <a:p>
            <a:pPr>
              <a:lnSpc>
                <a:spcPct val="110000"/>
              </a:lnSpc>
              <a:spcBef>
                <a:spcPct val="30000"/>
              </a:spcBef>
            </a:pPr>
            <a:r>
              <a:rPr lang="en-US" altLang="en-US" sz="2400" smtClean="0">
                <a:solidFill>
                  <a:srgbClr val="0000FF"/>
                </a:solidFill>
                <a:ea typeface="SimSun" panose="02010600030101010101" pitchFamily="2" charset="-122"/>
              </a:rPr>
              <a:t>Remember this term for the Access component: </a:t>
            </a:r>
            <a:r>
              <a:rPr lang="en-US" altLang="en-US" sz="2400" smtClean="0">
                <a:ea typeface="SimSun" panose="02010600030101010101" pitchFamily="2" charset="-122"/>
              </a:rPr>
              <a:t>“</a:t>
            </a:r>
            <a:r>
              <a:rPr lang="en-US" altLang="en-US" sz="2400" smtClean="0">
                <a:solidFill>
                  <a:srgbClr val="FF0000"/>
                </a:solidFill>
                <a:ea typeface="SimSun" panose="02010600030101010101" pitchFamily="2" charset="-122"/>
              </a:rPr>
              <a:t>Calculated field </a:t>
            </a:r>
            <a:r>
              <a:rPr lang="en-US" altLang="en-US" sz="2400" smtClean="0">
                <a:ea typeface="SimSun" panose="02010600030101010101" pitchFamily="2" charset="-122"/>
              </a:rPr>
              <a:t>query”</a:t>
            </a:r>
            <a:endParaRPr lang="en-US" altLang="en-US" sz="200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19</a:t>
            </a:fld>
            <a:endParaRPr lang="en-US" dirty="0"/>
          </a:p>
        </p:txBody>
      </p:sp>
      <p:cxnSp>
        <p:nvCxnSpPr>
          <p:cNvPr id="4" name="Straight Arrow Connector 3"/>
          <p:cNvCxnSpPr/>
          <p:nvPr/>
        </p:nvCxnSpPr>
        <p:spPr>
          <a:xfrm flipH="1">
            <a:off x="2133600" y="1295400"/>
            <a:ext cx="4572000" cy="441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4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sz="4000" dirty="0"/>
              <a:t>Query Languages</a:t>
            </a:r>
          </a:p>
          <a:p>
            <a:r>
              <a:rPr lang="en-US" sz="4000" dirty="0"/>
              <a:t>Entity–Relationship Modeling</a:t>
            </a:r>
          </a:p>
          <a:p>
            <a:r>
              <a:rPr lang="en-US" sz="2400" dirty="0"/>
              <a:t>Normalization and </a:t>
            </a:r>
            <a:r>
              <a:rPr lang="en-US" sz="2400" dirty="0" smtClean="0"/>
              <a:t>Joins - optional</a:t>
            </a:r>
            <a:endParaRPr lang="en-US" sz="2400"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a:t>
            </a:fld>
            <a:endParaRPr lang="en-US" dirty="0"/>
          </a:p>
        </p:txBody>
      </p:sp>
    </p:spTree>
    <p:extLst>
      <p:ext uri="{BB962C8B-B14F-4D97-AF65-F5344CB8AC3E}">
        <p14:creationId xmlns:p14="http://schemas.microsoft.com/office/powerpoint/2010/main" val="3582814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533400"/>
            <a:ext cx="8153400" cy="838200"/>
          </a:xfrm>
        </p:spPr>
        <p:txBody>
          <a:bodyPr/>
          <a:lstStyle/>
          <a:p>
            <a:r>
              <a:rPr lang="en-US" altLang="en-US" sz="3600" b="1" smtClean="0">
                <a:solidFill>
                  <a:srgbClr val="C00000"/>
                </a:solidFill>
              </a:rPr>
              <a:t>4. NULL-VALUED</a:t>
            </a:r>
          </a:p>
        </p:txBody>
      </p:sp>
      <p:sp>
        <p:nvSpPr>
          <p:cNvPr id="39939" name="Rectangle 3"/>
          <p:cNvSpPr>
            <a:spLocks noGrp="1" noChangeArrowheads="1"/>
          </p:cNvSpPr>
          <p:nvPr>
            <p:ph type="body" idx="1"/>
          </p:nvPr>
        </p:nvSpPr>
        <p:spPr>
          <a:xfrm>
            <a:off x="685800" y="1524000"/>
            <a:ext cx="8153400" cy="5257800"/>
          </a:xfrm>
        </p:spPr>
        <p:txBody>
          <a:bodyPr/>
          <a:lstStyle/>
          <a:p>
            <a:r>
              <a:rPr lang="en-US" altLang="en-US" b="1" smtClean="0"/>
              <a:t>Null-valued attribute – </a:t>
            </a:r>
            <a:r>
              <a:rPr lang="en-US" altLang="en-US" smtClean="0"/>
              <a:t>Assigned to an attribute when no other value applies or when a value is unknown</a:t>
            </a:r>
          </a:p>
          <a:p>
            <a:r>
              <a:rPr lang="en-US" altLang="en-US" smtClean="0"/>
              <a:t>Example</a:t>
            </a:r>
            <a:r>
              <a:rPr lang="en-US" altLang="en-US" b="1" smtClean="0"/>
              <a:t>:</a:t>
            </a:r>
            <a:r>
              <a:rPr lang="en-US" altLang="en-US" smtClean="0"/>
              <a:t> A person who does not have a cell phone - </a:t>
            </a:r>
            <a:r>
              <a:rPr lang="en-US" altLang="en-US" i="1" smtClean="0"/>
              <a:t>Cell Phone Number </a:t>
            </a:r>
            <a:r>
              <a:rPr lang="en-US" altLang="en-US" smtClean="0"/>
              <a:t>value = ?</a:t>
            </a:r>
          </a:p>
          <a:p>
            <a:r>
              <a:rPr lang="en-US" altLang="en-US" smtClean="0">
                <a:solidFill>
                  <a:srgbClr val="C00000"/>
                </a:solidFill>
              </a:rPr>
              <a:t>More practical use of null value:</a:t>
            </a:r>
          </a:p>
          <a:p>
            <a:pPr lvl="1"/>
            <a:r>
              <a:rPr lang="en-US" altLang="en-US" smtClean="0">
                <a:solidFill>
                  <a:srgbClr val="C00000"/>
                </a:solidFill>
              </a:rPr>
              <a:t>Sold date of properties – what if null?</a:t>
            </a:r>
          </a:p>
          <a:p>
            <a:pPr lvl="1"/>
            <a:r>
              <a:rPr lang="en-US" altLang="en-US" smtClean="0">
                <a:solidFill>
                  <a:srgbClr val="C00000"/>
                </a:solidFill>
              </a:rPr>
              <a:t>Transaction price of items being auctioned</a:t>
            </a:r>
          </a:p>
          <a:p>
            <a:pPr lvl="1"/>
            <a:r>
              <a:rPr lang="en-US" altLang="en-US" smtClean="0">
                <a:solidFill>
                  <a:srgbClr val="C00000"/>
                </a:solidFill>
              </a:rPr>
              <a:t>Returned date of library books – what if null?</a:t>
            </a:r>
          </a:p>
        </p:txBody>
      </p:sp>
      <p:sp>
        <p:nvSpPr>
          <p:cNvPr id="2" name="Slide Number Placeholder 1"/>
          <p:cNvSpPr>
            <a:spLocks noGrp="1"/>
          </p:cNvSpPr>
          <p:nvPr>
            <p:ph type="sldNum" sz="quarter" idx="12"/>
          </p:nvPr>
        </p:nvSpPr>
        <p:spPr/>
        <p:txBody>
          <a:bodyPr/>
          <a:lstStyle/>
          <a:p>
            <a:fld id="{AC392DC9-9688-4E44-A90B-C333AD8FEA09}" type="slidenum">
              <a:rPr lang="en-US" smtClean="0"/>
              <a:pPr/>
              <a:t>20</a:t>
            </a:fld>
            <a:endParaRPr lang="en-US" dirty="0"/>
          </a:p>
        </p:txBody>
      </p:sp>
    </p:spTree>
    <p:extLst>
      <p:ext uri="{BB962C8B-B14F-4D97-AF65-F5344CB8AC3E}">
        <p14:creationId xmlns:p14="http://schemas.microsoft.com/office/powerpoint/2010/main" val="109355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685800" y="1371600"/>
            <a:ext cx="8153400" cy="5410200"/>
          </a:xfrm>
        </p:spPr>
        <p:txBody>
          <a:bodyPr>
            <a:normAutofit lnSpcReduction="10000"/>
          </a:bodyPr>
          <a:lstStyle/>
          <a:p>
            <a:pPr marL="346075" indent="-346075"/>
            <a:r>
              <a:rPr lang="en-US" altLang="en-US" dirty="0" smtClean="0"/>
              <a:t>The proper </a:t>
            </a:r>
            <a:r>
              <a:rPr lang="en-US" altLang="en-US" dirty="0" smtClean="0">
                <a:solidFill>
                  <a:srgbClr val="FF0000"/>
                </a:solidFill>
              </a:rPr>
              <a:t>notation</a:t>
            </a:r>
            <a:r>
              <a:rPr lang="en-US" altLang="en-US" dirty="0" smtClean="0"/>
              <a:t> to use when documenting the name of the table, the column name, and primary key:</a:t>
            </a:r>
          </a:p>
          <a:p>
            <a:pPr marL="993775" lvl="1" indent="-533400"/>
            <a:r>
              <a:rPr lang="en-US" altLang="en-US" b="1" dirty="0" smtClean="0">
                <a:solidFill>
                  <a:srgbClr val="C00000"/>
                </a:solidFill>
              </a:rPr>
              <a:t>CUSTOMER(</a:t>
            </a:r>
            <a:r>
              <a:rPr lang="en-US" altLang="en-US" b="1" u="sng" dirty="0" smtClean="0">
                <a:solidFill>
                  <a:srgbClr val="C00000"/>
                </a:solidFill>
              </a:rPr>
              <a:t>Customer Number</a:t>
            </a:r>
            <a:r>
              <a:rPr lang="en-US" altLang="en-US" b="1" dirty="0" smtClean="0">
                <a:solidFill>
                  <a:srgbClr val="C00000"/>
                </a:solidFill>
              </a:rPr>
              <a:t>, First Name, Last Name, Phone Number) </a:t>
            </a:r>
          </a:p>
          <a:p>
            <a:pPr marL="993775" lvl="1" indent="-533400"/>
            <a:r>
              <a:rPr lang="en-US" altLang="en-US" b="1" dirty="0" smtClean="0">
                <a:solidFill>
                  <a:srgbClr val="FF0000"/>
                </a:solidFill>
              </a:rPr>
              <a:t>Will follow this notation for DB project</a:t>
            </a:r>
          </a:p>
          <a:p>
            <a:pPr marL="346075" indent="-346075"/>
            <a:r>
              <a:rPr lang="en-US" altLang="en-US" dirty="0" smtClean="0"/>
              <a:t>Three qualities of all primary keys: </a:t>
            </a:r>
          </a:p>
          <a:p>
            <a:pPr marL="993775" lvl="1" indent="-533400">
              <a:buFont typeface="Arial" pitchFamily="34" charset="0"/>
              <a:buAutoNum type="arabicPeriod"/>
            </a:pPr>
            <a:r>
              <a:rPr lang="en-US" altLang="en-US" dirty="0" smtClean="0"/>
              <a:t>A primary key should contain some value that is highly unlikely to be null</a:t>
            </a:r>
          </a:p>
          <a:p>
            <a:pPr marL="993775" lvl="1" indent="-533400">
              <a:buFont typeface="Arial" pitchFamily="34" charset="0"/>
              <a:buAutoNum type="arabicPeriod"/>
            </a:pPr>
            <a:r>
              <a:rPr lang="en-US" altLang="en-US" dirty="0" smtClean="0"/>
              <a:t>A primary key should never change</a:t>
            </a:r>
          </a:p>
          <a:p>
            <a:pPr marL="993775" lvl="1" indent="-533400">
              <a:buFont typeface="Arial" pitchFamily="34" charset="0"/>
              <a:buAutoNum type="arabicPeriod"/>
            </a:pPr>
            <a:r>
              <a:rPr lang="en-US" altLang="en-US" dirty="0" smtClean="0"/>
              <a:t>Primary key for all rows have distinct values</a:t>
            </a:r>
          </a:p>
        </p:txBody>
      </p:sp>
      <p:sp>
        <p:nvSpPr>
          <p:cNvPr id="74755" name="Rectangle 5"/>
          <p:cNvSpPr>
            <a:spLocks noGrp="1" noChangeArrowheads="1"/>
          </p:cNvSpPr>
          <p:nvPr>
            <p:ph type="title"/>
          </p:nvPr>
        </p:nvSpPr>
        <p:spPr>
          <a:xfrm>
            <a:off x="685800" y="381000"/>
            <a:ext cx="8153400" cy="914400"/>
          </a:xfrm>
        </p:spPr>
        <p:txBody>
          <a:bodyPr/>
          <a:lstStyle/>
          <a:p>
            <a:r>
              <a:rPr lang="en-US" altLang="en-US" sz="3600" b="1" smtClean="0">
                <a:solidFill>
                  <a:srgbClr val="C00000"/>
                </a:solidFill>
              </a:rPr>
              <a:t>FROM ENTITIES TO TABLES</a:t>
            </a:r>
          </a:p>
        </p:txBody>
      </p:sp>
      <p:sp>
        <p:nvSpPr>
          <p:cNvPr id="2" name="Rounded Rectangle 1"/>
          <p:cNvSpPr/>
          <p:nvPr/>
        </p:nvSpPr>
        <p:spPr>
          <a:xfrm>
            <a:off x="533400" y="1371600"/>
            <a:ext cx="8305800" cy="2743200"/>
          </a:xfrm>
          <a:prstGeom prst="roundRect">
            <a:avLst>
              <a:gd name="adj" fmla="val 11742"/>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5-Point Star 2"/>
          <p:cNvSpPr/>
          <p:nvPr/>
        </p:nvSpPr>
        <p:spPr>
          <a:xfrm rot="1205446">
            <a:off x="96923" y="1157403"/>
            <a:ext cx="685800" cy="685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C392DC9-9688-4E44-A90B-C333AD8FEA09}" type="slidenum">
              <a:rPr lang="en-US" smtClean="0"/>
              <a:pPr/>
              <a:t>21</a:t>
            </a:fld>
            <a:endParaRPr lang="en-US" dirty="0"/>
          </a:p>
        </p:txBody>
      </p:sp>
    </p:spTree>
    <p:extLst>
      <p:ext uri="{BB962C8B-B14F-4D97-AF65-F5344CB8AC3E}">
        <p14:creationId xmlns:p14="http://schemas.microsoft.com/office/powerpoint/2010/main" val="1186485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81000"/>
            <a:ext cx="8153400" cy="1143000"/>
          </a:xfrm>
        </p:spPr>
        <p:txBody>
          <a:bodyPr/>
          <a:lstStyle/>
          <a:p>
            <a:r>
              <a:rPr lang="en-US" altLang="en-US" sz="3600" b="1" smtClean="0">
                <a:solidFill>
                  <a:srgbClr val="C00000"/>
                </a:solidFill>
              </a:rPr>
              <a:t>LOGICALLY </a:t>
            </a:r>
            <a:r>
              <a:rPr lang="en-US" altLang="en-US" sz="3600" b="1" u="sng" smtClean="0">
                <a:solidFill>
                  <a:srgbClr val="C00000"/>
                </a:solidFill>
              </a:rPr>
              <a:t>RELATING</a:t>
            </a:r>
            <a:r>
              <a:rPr lang="en-US" altLang="en-US" sz="3600" b="1" smtClean="0">
                <a:solidFill>
                  <a:srgbClr val="C00000"/>
                </a:solidFill>
              </a:rPr>
              <a:t> TABLES</a:t>
            </a:r>
          </a:p>
        </p:txBody>
      </p:sp>
      <p:sp>
        <p:nvSpPr>
          <p:cNvPr id="76803" name="Rectangle 3"/>
          <p:cNvSpPr>
            <a:spLocks noGrp="1" noChangeArrowheads="1"/>
          </p:cNvSpPr>
          <p:nvPr>
            <p:ph type="body" idx="1"/>
          </p:nvPr>
        </p:nvSpPr>
        <p:spPr>
          <a:xfrm>
            <a:off x="457200" y="1524000"/>
            <a:ext cx="2133600" cy="5334000"/>
          </a:xfrm>
        </p:spPr>
        <p:txBody>
          <a:bodyPr>
            <a:normAutofit fontScale="92500"/>
          </a:bodyPr>
          <a:lstStyle/>
          <a:p>
            <a:r>
              <a:rPr lang="en-US" altLang="en-US" smtClean="0"/>
              <a:t>The use of iden-tifiers repres-ent relation-ships between entities</a:t>
            </a:r>
          </a:p>
          <a:p>
            <a:pPr>
              <a:buFontTx/>
              <a:buNone/>
            </a:pPr>
            <a:endParaRPr lang="en-US" altLang="en-US" smtClean="0"/>
          </a:p>
        </p:txBody>
      </p:sp>
      <p:pic>
        <p:nvPicPr>
          <p:cNvPr id="768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1524000"/>
            <a:ext cx="66770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22</a:t>
            </a:fld>
            <a:endParaRPr lang="en-US" dirty="0"/>
          </a:p>
        </p:txBody>
      </p:sp>
    </p:spTree>
    <p:extLst>
      <p:ext uri="{BB962C8B-B14F-4D97-AF65-F5344CB8AC3E}">
        <p14:creationId xmlns:p14="http://schemas.microsoft.com/office/powerpoint/2010/main" val="187026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533400" y="381000"/>
            <a:ext cx="8458200" cy="609600"/>
          </a:xfrm>
        </p:spPr>
        <p:txBody>
          <a:bodyPr/>
          <a:lstStyle/>
          <a:p>
            <a:r>
              <a:rPr lang="en-US" altLang="en-US" sz="3200" dirty="0" smtClean="0">
                <a:solidFill>
                  <a:srgbClr val="C00000"/>
                </a:solidFill>
              </a:rPr>
              <a:t>Connection w Primary Key-Foreign Key</a:t>
            </a:r>
            <a:endParaRPr lang="en-US" altLang="en-US" sz="2000" dirty="0" smtClean="0">
              <a:solidFill>
                <a:srgbClr val="C00000"/>
              </a:solidFill>
            </a:endParaRPr>
          </a:p>
        </p:txBody>
      </p:sp>
      <p:sp>
        <p:nvSpPr>
          <p:cNvPr id="3" name="Content Placeholder 2"/>
          <p:cNvSpPr>
            <a:spLocks noGrp="1"/>
          </p:cNvSpPr>
          <p:nvPr>
            <p:ph idx="1"/>
          </p:nvPr>
        </p:nvSpPr>
        <p:spPr>
          <a:xfrm>
            <a:off x="685800" y="1593280"/>
            <a:ext cx="8153400" cy="5188519"/>
          </a:xfrm>
        </p:spPr>
        <p:txBody>
          <a:bodyPr/>
          <a:lstStyle/>
          <a:p>
            <a:pPr marL="0" indent="0">
              <a:buFont typeface="Wingdings" pitchFamily="2" charset="2"/>
              <a:buNone/>
              <a:defRPr/>
            </a:pPr>
            <a:r>
              <a:rPr lang="en-US" dirty="0" smtClean="0"/>
              <a:t>Primary key and foreign key connect tables</a:t>
            </a:r>
          </a:p>
          <a:p>
            <a:pPr>
              <a:defRPr/>
            </a:pPr>
            <a:r>
              <a:rPr lang="en-US" dirty="0" smtClean="0"/>
              <a:t>Relationship exists in 1-M</a:t>
            </a:r>
          </a:p>
          <a:p>
            <a:pPr>
              <a:defRPr/>
            </a:pPr>
            <a:r>
              <a:rPr lang="en-US" dirty="0" smtClean="0"/>
              <a:t>Primary key of the “1-side” must be in the “M-side” to be foreign key</a:t>
            </a:r>
          </a:p>
          <a:p>
            <a:pPr lvl="1">
              <a:defRPr/>
            </a:pPr>
            <a:r>
              <a:rPr lang="en-US" dirty="0" smtClean="0">
                <a:solidFill>
                  <a:srgbClr val="C00000"/>
                </a:solidFill>
              </a:rPr>
              <a:t>(“Parent-Child”)</a:t>
            </a:r>
          </a:p>
          <a:p>
            <a:pPr>
              <a:buFont typeface="Arial" panose="020B0604020202020204" pitchFamily="34" charset="0"/>
              <a:buChar char="•"/>
              <a:defRPr/>
            </a:pPr>
            <a:r>
              <a:rPr lang="en-US" dirty="0" smtClean="0"/>
              <a:t>Ex: FACULTY : STUDENT = 1 : M</a:t>
            </a:r>
          </a:p>
          <a:p>
            <a:pPr lvl="1">
              <a:buFont typeface="Arial" panose="020B0604020202020204" pitchFamily="34" charset="0"/>
              <a:buChar char="•"/>
              <a:defRPr/>
            </a:pPr>
            <a:r>
              <a:rPr lang="en-US" dirty="0" smtClean="0"/>
              <a:t>Primary key of FACULTY is FID</a:t>
            </a:r>
          </a:p>
          <a:p>
            <a:pPr lvl="1">
              <a:buFont typeface="Arial" panose="020B0604020202020204" pitchFamily="34" charset="0"/>
              <a:buChar char="•"/>
              <a:defRPr/>
            </a:pPr>
            <a:r>
              <a:rPr lang="en-US" dirty="0" smtClean="0"/>
              <a:t>FID must be in STUDENT table to be foreign key</a:t>
            </a:r>
          </a:p>
          <a:p>
            <a:pPr>
              <a:defRPr/>
            </a:pP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23</a:t>
            </a:fld>
            <a:endParaRPr lang="en-US" dirty="0"/>
          </a:p>
        </p:txBody>
      </p:sp>
      <p:sp>
        <p:nvSpPr>
          <p:cNvPr id="4" name="Rounded Rectangle 3"/>
          <p:cNvSpPr/>
          <p:nvPr/>
        </p:nvSpPr>
        <p:spPr>
          <a:xfrm>
            <a:off x="1295400" y="983681"/>
            <a:ext cx="6248400" cy="387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Slide #39</a:t>
            </a:r>
            <a:endParaRPr lang="en-US" sz="3200" b="1" dirty="0"/>
          </a:p>
        </p:txBody>
      </p:sp>
    </p:spTree>
    <p:extLst>
      <p:ext uri="{BB962C8B-B14F-4D97-AF65-F5344CB8AC3E}">
        <p14:creationId xmlns:p14="http://schemas.microsoft.com/office/powerpoint/2010/main" val="34540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33400" y="381000"/>
            <a:ext cx="8458200" cy="990600"/>
          </a:xfrm>
        </p:spPr>
        <p:txBody>
          <a:bodyPr/>
          <a:lstStyle/>
          <a:p>
            <a:r>
              <a:rPr lang="en-US" altLang="en-US" sz="4000" dirty="0">
                <a:solidFill>
                  <a:srgbClr val="C00000"/>
                </a:solidFill>
              </a:rPr>
              <a:t>Connection w Primary Key-Foreign </a:t>
            </a:r>
            <a:r>
              <a:rPr lang="en-US" altLang="en-US" sz="4000" dirty="0" smtClean="0">
                <a:solidFill>
                  <a:srgbClr val="C00000"/>
                </a:solidFill>
              </a:rPr>
              <a:t>Key (</a:t>
            </a:r>
            <a:r>
              <a:rPr lang="en-US" altLang="en-US" sz="4000" dirty="0" err="1" smtClean="0">
                <a:solidFill>
                  <a:srgbClr val="C00000"/>
                </a:solidFill>
              </a:rPr>
              <a:t>cont</a:t>
            </a:r>
            <a:r>
              <a:rPr lang="en-US" altLang="en-US" sz="4000" dirty="0" smtClean="0">
                <a:solidFill>
                  <a:srgbClr val="C00000"/>
                </a:solidFill>
              </a:rPr>
              <a:t>)</a:t>
            </a:r>
            <a:endParaRPr lang="en-US" altLang="en-US" sz="2400" dirty="0" smtClean="0"/>
          </a:p>
        </p:txBody>
      </p:sp>
      <p:graphicFrame>
        <p:nvGraphicFramePr>
          <p:cNvPr id="4" name="Table 3"/>
          <p:cNvGraphicFramePr>
            <a:graphicFrameLocks noGrp="1"/>
          </p:cNvGraphicFramePr>
          <p:nvPr/>
        </p:nvGraphicFramePr>
        <p:xfrm>
          <a:off x="3044825" y="1905000"/>
          <a:ext cx="6096000" cy="18288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US" sz="2400" dirty="0" smtClean="0">
                          <a:solidFill>
                            <a:schemeClr val="tx1"/>
                          </a:solidFill>
                        </a:rPr>
                        <a:t>FID</a:t>
                      </a:r>
                      <a:endParaRPr lang="en-US" sz="2400" dirty="0">
                        <a:solidFill>
                          <a:schemeClr val="tx1"/>
                        </a:solidFill>
                      </a:endParaRPr>
                    </a:p>
                  </a:txBody>
                  <a:tcPr/>
                </a:tc>
                <a:tc>
                  <a:txBody>
                    <a:bodyPr/>
                    <a:lstStyle/>
                    <a:p>
                      <a:r>
                        <a:rPr lang="en-US" sz="2400" dirty="0" err="1" smtClean="0">
                          <a:solidFill>
                            <a:schemeClr val="tx1"/>
                          </a:solidFill>
                        </a:rPr>
                        <a:t>LName</a:t>
                      </a:r>
                      <a:endParaRPr lang="en-US" sz="2400" dirty="0">
                        <a:solidFill>
                          <a:schemeClr val="tx1"/>
                        </a:solidFill>
                      </a:endParaRPr>
                    </a:p>
                  </a:txBody>
                  <a:tcPr/>
                </a:tc>
                <a:tc>
                  <a:txBody>
                    <a:bodyPr/>
                    <a:lstStyle/>
                    <a:p>
                      <a:r>
                        <a:rPr lang="en-US" sz="2400" dirty="0" smtClean="0">
                          <a:solidFill>
                            <a:schemeClr val="tx1"/>
                          </a:solidFill>
                        </a:rPr>
                        <a:t>Rank</a:t>
                      </a:r>
                      <a:endParaRPr lang="en-US" sz="2400" dirty="0">
                        <a:solidFill>
                          <a:schemeClr val="tx1"/>
                        </a:solidFill>
                      </a:endParaRPr>
                    </a:p>
                  </a:txBody>
                  <a:tcPr/>
                </a:tc>
                <a:tc>
                  <a:txBody>
                    <a:bodyPr/>
                    <a:lstStyle/>
                    <a:p>
                      <a:r>
                        <a:rPr lang="en-US" sz="2400" dirty="0" smtClean="0">
                          <a:solidFill>
                            <a:schemeClr val="tx1"/>
                          </a:solidFill>
                        </a:rPr>
                        <a:t>Office</a:t>
                      </a: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2400" dirty="0" smtClean="0">
                          <a:solidFill>
                            <a:schemeClr val="tx1"/>
                          </a:solidFill>
                        </a:rPr>
                        <a:t>F11</a:t>
                      </a:r>
                      <a:endParaRPr lang="en-US" sz="2400" dirty="0">
                        <a:solidFill>
                          <a:schemeClr val="tx1"/>
                        </a:solidFill>
                      </a:endParaRPr>
                    </a:p>
                  </a:txBody>
                  <a:tcPr/>
                </a:tc>
                <a:tc>
                  <a:txBody>
                    <a:bodyPr/>
                    <a:lstStyle/>
                    <a:p>
                      <a:r>
                        <a:rPr lang="en-US" sz="2400" dirty="0" smtClean="0">
                          <a:solidFill>
                            <a:schemeClr val="tx1"/>
                          </a:solidFill>
                        </a:rPr>
                        <a:t>Stone</a:t>
                      </a:r>
                      <a:endParaRPr lang="en-US" sz="2400" dirty="0">
                        <a:solidFill>
                          <a:schemeClr val="tx1"/>
                        </a:solidFill>
                      </a:endParaRPr>
                    </a:p>
                  </a:txBody>
                  <a:tcPr/>
                </a:tc>
                <a:tc>
                  <a:txBody>
                    <a:bodyPr/>
                    <a:lstStyle/>
                    <a:p>
                      <a:r>
                        <a:rPr lang="en-US" sz="2400" dirty="0" smtClean="0">
                          <a:solidFill>
                            <a:schemeClr val="tx1"/>
                          </a:solidFill>
                        </a:rPr>
                        <a:t>Professor</a:t>
                      </a:r>
                      <a:endParaRPr lang="en-US" sz="2400" dirty="0">
                        <a:solidFill>
                          <a:schemeClr val="tx1"/>
                        </a:solidFill>
                      </a:endParaRPr>
                    </a:p>
                  </a:txBody>
                  <a:tcPr/>
                </a:tc>
                <a:tc>
                  <a:txBody>
                    <a:bodyPr/>
                    <a:lstStyle/>
                    <a:p>
                      <a:r>
                        <a:rPr lang="en-US" sz="2400" dirty="0" smtClean="0">
                          <a:solidFill>
                            <a:schemeClr val="tx1"/>
                          </a:solidFill>
                        </a:rPr>
                        <a:t>JH 3214</a:t>
                      </a:r>
                      <a:endParaRPr lang="en-US" sz="24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sz="2400" dirty="0" smtClean="0">
                          <a:solidFill>
                            <a:schemeClr val="tx1"/>
                          </a:solidFill>
                        </a:rPr>
                        <a:t>F20</a:t>
                      </a:r>
                      <a:endParaRPr lang="en-US" sz="2400" dirty="0">
                        <a:solidFill>
                          <a:schemeClr val="tx1"/>
                        </a:solidFill>
                      </a:endParaRPr>
                    </a:p>
                  </a:txBody>
                  <a:tcPr/>
                </a:tc>
                <a:tc>
                  <a:txBody>
                    <a:bodyPr/>
                    <a:lstStyle/>
                    <a:p>
                      <a:r>
                        <a:rPr lang="en-US" sz="2400" dirty="0" smtClean="0">
                          <a:solidFill>
                            <a:schemeClr val="tx1"/>
                          </a:solidFill>
                        </a:rPr>
                        <a:t>Yoon</a:t>
                      </a:r>
                      <a:endParaRPr lang="en-US" sz="2400" dirty="0">
                        <a:solidFill>
                          <a:schemeClr val="tx1"/>
                        </a:solidFill>
                      </a:endParaRPr>
                    </a:p>
                  </a:txBody>
                  <a:tcPr/>
                </a:tc>
                <a:tc>
                  <a:txBody>
                    <a:bodyPr/>
                    <a:lstStyle/>
                    <a:p>
                      <a:r>
                        <a:rPr lang="en-US" sz="2400" dirty="0" err="1" smtClean="0">
                          <a:solidFill>
                            <a:schemeClr val="tx1"/>
                          </a:solidFill>
                        </a:rPr>
                        <a:t>Assoc</a:t>
                      </a:r>
                      <a:r>
                        <a:rPr lang="en-US" sz="2400" dirty="0" smtClean="0">
                          <a:solidFill>
                            <a:schemeClr val="tx1"/>
                          </a:solidFill>
                        </a:rPr>
                        <a:t> Prof</a:t>
                      </a:r>
                      <a:endParaRPr lang="en-US" sz="2400" dirty="0">
                        <a:solidFill>
                          <a:schemeClr val="tx1"/>
                        </a:solidFill>
                      </a:endParaRPr>
                    </a:p>
                  </a:txBody>
                  <a:tcPr/>
                </a:tc>
                <a:tc>
                  <a:txBody>
                    <a:bodyPr/>
                    <a:lstStyle/>
                    <a:p>
                      <a:r>
                        <a:rPr lang="en-US" sz="2400" dirty="0" smtClean="0">
                          <a:solidFill>
                            <a:schemeClr val="tx1"/>
                          </a:solidFill>
                        </a:rPr>
                        <a:t>JH 3204</a:t>
                      </a:r>
                      <a:endParaRPr lang="en-US" sz="2400"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sz="2400" dirty="0" smtClean="0">
                          <a:solidFill>
                            <a:schemeClr val="tx1"/>
                          </a:solidFill>
                        </a:rPr>
                        <a:t>F22</a:t>
                      </a:r>
                      <a:endParaRPr lang="en-US" sz="2400" dirty="0">
                        <a:solidFill>
                          <a:schemeClr val="tx1"/>
                        </a:solidFill>
                      </a:endParaRPr>
                    </a:p>
                  </a:txBody>
                  <a:tcPr/>
                </a:tc>
                <a:tc>
                  <a:txBody>
                    <a:bodyPr/>
                    <a:lstStyle/>
                    <a:p>
                      <a:r>
                        <a:rPr lang="en-US" sz="2400" dirty="0" smtClean="0">
                          <a:solidFill>
                            <a:schemeClr val="tx1"/>
                          </a:solidFill>
                        </a:rPr>
                        <a:t>Zhang</a:t>
                      </a:r>
                      <a:endParaRPr lang="en-US" sz="2400" dirty="0">
                        <a:solidFill>
                          <a:schemeClr val="tx1"/>
                        </a:solidFill>
                      </a:endParaRPr>
                    </a:p>
                  </a:txBody>
                  <a:tcPr/>
                </a:tc>
                <a:tc>
                  <a:txBody>
                    <a:bodyPr/>
                    <a:lstStyle/>
                    <a:p>
                      <a:r>
                        <a:rPr lang="en-US" sz="2400" dirty="0" smtClean="0">
                          <a:solidFill>
                            <a:schemeClr val="tx1"/>
                          </a:solidFill>
                        </a:rPr>
                        <a:t>Professor</a:t>
                      </a:r>
                      <a:endParaRPr lang="en-US" sz="2400" dirty="0">
                        <a:solidFill>
                          <a:schemeClr val="tx1"/>
                        </a:solidFill>
                      </a:endParaRPr>
                    </a:p>
                  </a:txBody>
                  <a:tcPr/>
                </a:tc>
                <a:tc>
                  <a:txBody>
                    <a:bodyPr/>
                    <a:lstStyle/>
                    <a:p>
                      <a:r>
                        <a:rPr lang="en-US" sz="2400" dirty="0" smtClean="0">
                          <a:solidFill>
                            <a:schemeClr val="tx1"/>
                          </a:solidFill>
                        </a:rPr>
                        <a:t>JH 3218</a:t>
                      </a:r>
                      <a:endParaRPr lang="en-US" sz="2400" dirty="0">
                        <a:solidFill>
                          <a:schemeClr val="tx1"/>
                        </a:solidFill>
                      </a:endParaRPr>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15875" y="4267200"/>
          <a:ext cx="7620000" cy="24384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gridCol w="267652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87680">
                <a:tc>
                  <a:txBody>
                    <a:bodyPr/>
                    <a:lstStyle/>
                    <a:p>
                      <a:pPr algn="ctr"/>
                      <a:r>
                        <a:rPr lang="en-US" sz="2400" dirty="0" smtClean="0">
                          <a:solidFill>
                            <a:srgbClr val="C00000"/>
                          </a:solidFill>
                        </a:rPr>
                        <a:t>S</a:t>
                      </a:r>
                      <a:r>
                        <a:rPr lang="en-US" sz="2400" smtClean="0">
                          <a:solidFill>
                            <a:srgbClr val="C00000"/>
                          </a:solidFill>
                        </a:rPr>
                        <a:t>ID</a:t>
                      </a:r>
                      <a:endParaRPr lang="en-US" sz="2400" dirty="0">
                        <a:solidFill>
                          <a:srgbClr val="C00000"/>
                        </a:solidFill>
                      </a:endParaRPr>
                    </a:p>
                  </a:txBody>
                  <a:tcPr/>
                </a:tc>
                <a:tc>
                  <a:txBody>
                    <a:bodyPr/>
                    <a:lstStyle/>
                    <a:p>
                      <a:pPr algn="ctr"/>
                      <a:r>
                        <a:rPr lang="en-US" sz="2400" dirty="0" err="1" smtClean="0">
                          <a:solidFill>
                            <a:srgbClr val="C00000"/>
                          </a:solidFill>
                        </a:rPr>
                        <a:t>Lname</a:t>
                      </a:r>
                      <a:endParaRPr lang="en-US" sz="2400"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C00000"/>
                          </a:solidFill>
                        </a:rPr>
                        <a:t>FNmae</a:t>
                      </a:r>
                      <a:endParaRPr lang="en-US" sz="2400" dirty="0">
                        <a:solidFill>
                          <a:srgbClr val="C00000"/>
                        </a:solidFill>
                      </a:endParaRPr>
                    </a:p>
                  </a:txBody>
                  <a:tcPr/>
                </a:tc>
                <a:tc>
                  <a:txBody>
                    <a:bodyPr/>
                    <a:lstStyle/>
                    <a:p>
                      <a:pPr algn="ctr"/>
                      <a:r>
                        <a:rPr lang="en-US" sz="2400" dirty="0" smtClean="0">
                          <a:solidFill>
                            <a:srgbClr val="C00000"/>
                          </a:solidFill>
                        </a:rPr>
                        <a:t>Major</a:t>
                      </a:r>
                      <a:endParaRPr lang="en-US" sz="2400" dirty="0">
                        <a:solidFill>
                          <a:srgbClr val="C00000"/>
                        </a:solidFill>
                      </a:endParaRPr>
                    </a:p>
                  </a:txBody>
                  <a:tcPr/>
                </a:tc>
                <a:tc>
                  <a:txBody>
                    <a:bodyPr/>
                    <a:lstStyle/>
                    <a:p>
                      <a:pPr algn="ctr"/>
                      <a:r>
                        <a:rPr lang="en-US" sz="2400" dirty="0" smtClean="0">
                          <a:solidFill>
                            <a:srgbClr val="C00000"/>
                          </a:solidFill>
                        </a:rPr>
                        <a:t>FID</a:t>
                      </a:r>
                      <a:endParaRPr lang="en-US" sz="2400" dirty="0">
                        <a:solidFill>
                          <a:srgbClr val="C00000"/>
                        </a:solidFill>
                      </a:endParaRPr>
                    </a:p>
                  </a:txBody>
                  <a:tcPr/>
                </a:tc>
                <a:extLst>
                  <a:ext uri="{0D108BD9-81ED-4DB2-BD59-A6C34878D82A}">
                    <a16:rowId xmlns:a16="http://schemas.microsoft.com/office/drawing/2014/main" val="10000"/>
                  </a:ext>
                </a:extLst>
              </a:tr>
              <a:tr h="487680">
                <a:tc>
                  <a:txBody>
                    <a:bodyPr/>
                    <a:lstStyle/>
                    <a:p>
                      <a:r>
                        <a:rPr lang="en-US" sz="2400" dirty="0" smtClean="0">
                          <a:solidFill>
                            <a:srgbClr val="C00000"/>
                          </a:solidFill>
                        </a:rPr>
                        <a:t>S031</a:t>
                      </a:r>
                      <a:endParaRPr lang="en-US" sz="2400" dirty="0">
                        <a:solidFill>
                          <a:srgbClr val="C00000"/>
                        </a:solidFill>
                      </a:endParaRPr>
                    </a:p>
                  </a:txBody>
                  <a:tcPr/>
                </a:tc>
                <a:tc>
                  <a:txBody>
                    <a:bodyPr/>
                    <a:lstStyle/>
                    <a:p>
                      <a:r>
                        <a:rPr lang="en-US" sz="2400" dirty="0" smtClean="0">
                          <a:solidFill>
                            <a:srgbClr val="C00000"/>
                          </a:solidFill>
                        </a:rPr>
                        <a:t>Chen</a:t>
                      </a:r>
                      <a:endParaRPr lang="en-US" sz="2400" dirty="0">
                        <a:solidFill>
                          <a:srgbClr val="C00000"/>
                        </a:solidFill>
                      </a:endParaRPr>
                    </a:p>
                  </a:txBody>
                  <a:tcPr/>
                </a:tc>
                <a:tc>
                  <a:txBody>
                    <a:bodyPr/>
                    <a:lstStyle/>
                    <a:p>
                      <a:r>
                        <a:rPr lang="en-US" sz="2400" dirty="0" smtClean="0">
                          <a:solidFill>
                            <a:srgbClr val="C00000"/>
                          </a:solidFill>
                        </a:rPr>
                        <a:t>Ming</a:t>
                      </a:r>
                      <a:endParaRPr lang="en-US" sz="2400" dirty="0">
                        <a:solidFill>
                          <a:srgbClr val="C00000"/>
                        </a:solidFill>
                      </a:endParaRPr>
                    </a:p>
                  </a:txBody>
                  <a:tcPr/>
                </a:tc>
                <a:tc>
                  <a:txBody>
                    <a:bodyPr/>
                    <a:lstStyle/>
                    <a:p>
                      <a:r>
                        <a:rPr lang="en-US" sz="2400" dirty="0" smtClean="0">
                          <a:solidFill>
                            <a:srgbClr val="C00000"/>
                          </a:solidFill>
                        </a:rPr>
                        <a:t>Accounting</a:t>
                      </a:r>
                      <a:endParaRPr lang="en-US" sz="2400" dirty="0">
                        <a:solidFill>
                          <a:srgbClr val="C00000"/>
                        </a:solidFill>
                      </a:endParaRPr>
                    </a:p>
                  </a:txBody>
                  <a:tcPr/>
                </a:tc>
                <a:tc>
                  <a:txBody>
                    <a:bodyPr/>
                    <a:lstStyle/>
                    <a:p>
                      <a:r>
                        <a:rPr lang="en-US" sz="2400" dirty="0" smtClean="0">
                          <a:solidFill>
                            <a:srgbClr val="C00000"/>
                          </a:solidFill>
                        </a:rPr>
                        <a:t>F11</a:t>
                      </a:r>
                      <a:endParaRPr lang="en-US" sz="2400" dirty="0">
                        <a:solidFill>
                          <a:srgbClr val="C00000"/>
                        </a:solidFill>
                      </a:endParaRPr>
                    </a:p>
                  </a:txBody>
                  <a:tcPr/>
                </a:tc>
                <a:extLst>
                  <a:ext uri="{0D108BD9-81ED-4DB2-BD59-A6C34878D82A}">
                    <a16:rowId xmlns:a16="http://schemas.microsoft.com/office/drawing/2014/main" val="10001"/>
                  </a:ext>
                </a:extLst>
              </a:tr>
              <a:tr h="487680">
                <a:tc>
                  <a:txBody>
                    <a:bodyPr/>
                    <a:lstStyle/>
                    <a:p>
                      <a:r>
                        <a:rPr lang="en-US" sz="2400" dirty="0" smtClean="0">
                          <a:solidFill>
                            <a:srgbClr val="C00000"/>
                          </a:solidFill>
                        </a:rPr>
                        <a:t>S054</a:t>
                      </a:r>
                      <a:endParaRPr lang="en-US" sz="2400" dirty="0">
                        <a:solidFill>
                          <a:srgbClr val="C00000"/>
                        </a:solidFill>
                      </a:endParaRPr>
                    </a:p>
                  </a:txBody>
                  <a:tcPr/>
                </a:tc>
                <a:tc>
                  <a:txBody>
                    <a:bodyPr/>
                    <a:lstStyle/>
                    <a:p>
                      <a:pPr marL="0" algn="l" defTabSz="914400" rtl="0" eaLnBrk="1" latinLnBrk="0" hangingPunct="1"/>
                      <a:r>
                        <a:rPr lang="en-US" sz="2400" kern="1200" dirty="0" smtClean="0">
                          <a:solidFill>
                            <a:srgbClr val="C00000"/>
                          </a:solidFill>
                          <a:latin typeface="+mn-lt"/>
                          <a:ea typeface="+mn-ea"/>
                          <a:cs typeface="+mn-cs"/>
                        </a:rPr>
                        <a:t>Miller</a:t>
                      </a:r>
                      <a:endParaRPr lang="en-US" sz="2400" kern="1200" dirty="0">
                        <a:solidFill>
                          <a:srgbClr val="C00000"/>
                        </a:solidFill>
                        <a:latin typeface="+mn-lt"/>
                        <a:ea typeface="+mn-ea"/>
                        <a:cs typeface="+mn-cs"/>
                      </a:endParaRPr>
                    </a:p>
                  </a:txBody>
                  <a:tcPr/>
                </a:tc>
                <a:tc>
                  <a:txBody>
                    <a:bodyPr/>
                    <a:lstStyle/>
                    <a:p>
                      <a:pPr marL="0" algn="l" defTabSz="914400" rtl="0" eaLnBrk="1" latinLnBrk="0" hangingPunct="1"/>
                      <a:r>
                        <a:rPr lang="en-US" sz="2400" kern="1200" dirty="0" smtClean="0">
                          <a:solidFill>
                            <a:srgbClr val="C00000"/>
                          </a:solidFill>
                          <a:latin typeface="+mn-lt"/>
                          <a:ea typeface="+mn-ea"/>
                          <a:cs typeface="+mn-cs"/>
                        </a:rPr>
                        <a:t>Scott</a:t>
                      </a:r>
                      <a:endParaRPr lang="en-US" sz="2400" kern="1200" dirty="0">
                        <a:solidFill>
                          <a:srgbClr val="C00000"/>
                        </a:solidFill>
                        <a:latin typeface="+mn-lt"/>
                        <a:ea typeface="+mn-ea"/>
                        <a:cs typeface="+mn-cs"/>
                      </a:endParaRPr>
                    </a:p>
                  </a:txBody>
                  <a:tcPr/>
                </a:tc>
                <a:tc>
                  <a:txBody>
                    <a:bodyPr/>
                    <a:lstStyle/>
                    <a:p>
                      <a:r>
                        <a:rPr lang="en-US" sz="2400" dirty="0" smtClean="0">
                          <a:solidFill>
                            <a:srgbClr val="C00000"/>
                          </a:solidFill>
                        </a:rPr>
                        <a:t>Info Sys</a:t>
                      </a:r>
                      <a:endParaRPr lang="en-US" sz="2400" dirty="0">
                        <a:solidFill>
                          <a:srgbClr val="C00000"/>
                        </a:solidFill>
                      </a:endParaRPr>
                    </a:p>
                  </a:txBody>
                  <a:tcPr/>
                </a:tc>
                <a:tc>
                  <a:txBody>
                    <a:bodyPr/>
                    <a:lstStyle/>
                    <a:p>
                      <a:r>
                        <a:rPr lang="en-US" sz="2400" dirty="0" smtClean="0">
                          <a:solidFill>
                            <a:srgbClr val="C00000"/>
                          </a:solidFill>
                        </a:rPr>
                        <a:t>F22</a:t>
                      </a:r>
                      <a:endParaRPr lang="en-US" sz="2400" dirty="0">
                        <a:solidFill>
                          <a:srgbClr val="C00000"/>
                        </a:solidFill>
                      </a:endParaRPr>
                    </a:p>
                  </a:txBody>
                  <a:tcPr/>
                </a:tc>
                <a:extLst>
                  <a:ext uri="{0D108BD9-81ED-4DB2-BD59-A6C34878D82A}">
                    <a16:rowId xmlns:a16="http://schemas.microsoft.com/office/drawing/2014/main" val="10002"/>
                  </a:ext>
                </a:extLst>
              </a:tr>
              <a:tr h="487680">
                <a:tc>
                  <a:txBody>
                    <a:bodyPr/>
                    <a:lstStyle/>
                    <a:p>
                      <a:r>
                        <a:rPr lang="en-US" sz="2400" dirty="0" smtClean="0">
                          <a:solidFill>
                            <a:srgbClr val="C00000"/>
                          </a:solidFill>
                        </a:rPr>
                        <a:t>S138</a:t>
                      </a:r>
                      <a:endParaRPr lang="en-US" sz="2400" dirty="0">
                        <a:solidFill>
                          <a:srgbClr val="C00000"/>
                        </a:solidFill>
                      </a:endParaRPr>
                    </a:p>
                  </a:txBody>
                  <a:tcPr/>
                </a:tc>
                <a:tc>
                  <a:txBody>
                    <a:bodyPr/>
                    <a:lstStyle/>
                    <a:p>
                      <a:r>
                        <a:rPr lang="en-US" sz="2400" dirty="0" smtClean="0">
                          <a:solidFill>
                            <a:srgbClr val="C00000"/>
                          </a:solidFill>
                        </a:rPr>
                        <a:t>Smith</a:t>
                      </a:r>
                      <a:endParaRPr lang="en-US" sz="2400" dirty="0">
                        <a:solidFill>
                          <a:srgbClr val="C00000"/>
                        </a:solidFill>
                      </a:endParaRPr>
                    </a:p>
                  </a:txBody>
                  <a:tcPr/>
                </a:tc>
                <a:tc>
                  <a:txBody>
                    <a:bodyPr/>
                    <a:lstStyle/>
                    <a:p>
                      <a:r>
                        <a:rPr lang="en-US" sz="2400" dirty="0" smtClean="0">
                          <a:solidFill>
                            <a:srgbClr val="C00000"/>
                          </a:solidFill>
                        </a:rPr>
                        <a:t>John</a:t>
                      </a:r>
                      <a:endParaRPr lang="en-US" sz="2400" dirty="0">
                        <a:solidFill>
                          <a:srgbClr val="C00000"/>
                        </a:solidFill>
                      </a:endParaRPr>
                    </a:p>
                  </a:txBody>
                  <a:tcPr/>
                </a:tc>
                <a:tc>
                  <a:txBody>
                    <a:bodyPr/>
                    <a:lstStyle/>
                    <a:p>
                      <a:pPr marL="0" algn="l" defTabSz="914400" rtl="0" eaLnBrk="1" latinLnBrk="0" hangingPunct="1"/>
                      <a:r>
                        <a:rPr lang="en-US" sz="2400" kern="1200" dirty="0" smtClean="0">
                          <a:solidFill>
                            <a:srgbClr val="C00000"/>
                          </a:solidFill>
                          <a:latin typeface="+mn-lt"/>
                          <a:ea typeface="+mn-ea"/>
                          <a:cs typeface="+mn-cs"/>
                        </a:rPr>
                        <a:t>Accounting</a:t>
                      </a:r>
                      <a:endParaRPr lang="en-US" sz="2400" kern="1200" dirty="0">
                        <a:solidFill>
                          <a:srgbClr val="C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C00000"/>
                          </a:solidFill>
                          <a:effectLst/>
                          <a:uLnTx/>
                          <a:uFillTx/>
                          <a:latin typeface="+mn-lt"/>
                        </a:rPr>
                        <a:t>F20</a:t>
                      </a:r>
                      <a:endParaRPr kumimoji="0" lang="en-US" sz="2400" b="0" i="0" u="none" strike="noStrike" kern="1200" cap="none" spc="0" normalizeH="0" baseline="0" noProof="0" dirty="0">
                        <a:ln>
                          <a:noFill/>
                        </a:ln>
                        <a:solidFill>
                          <a:srgbClr val="C00000"/>
                        </a:solidFill>
                        <a:effectLst/>
                        <a:uLnTx/>
                        <a:uFillTx/>
                        <a:latin typeface="+mn-lt"/>
                      </a:endParaRPr>
                    </a:p>
                  </a:txBody>
                  <a:tcPr/>
                </a:tc>
                <a:extLst>
                  <a:ext uri="{0D108BD9-81ED-4DB2-BD59-A6C34878D82A}">
                    <a16:rowId xmlns:a16="http://schemas.microsoft.com/office/drawing/2014/main" val="10003"/>
                  </a:ext>
                </a:extLst>
              </a:tr>
              <a:tr h="487680">
                <a:tc>
                  <a:txBody>
                    <a:bodyPr/>
                    <a:lstStyle/>
                    <a:p>
                      <a:r>
                        <a:rPr lang="en-US" sz="2400" dirty="0" smtClean="0">
                          <a:solidFill>
                            <a:srgbClr val="C00000"/>
                          </a:solidFill>
                        </a:rPr>
                        <a:t>S586</a:t>
                      </a:r>
                      <a:endParaRPr lang="en-US" sz="2400" dirty="0">
                        <a:solidFill>
                          <a:srgbClr val="C00000"/>
                        </a:solidFill>
                      </a:endParaRPr>
                    </a:p>
                  </a:txBody>
                  <a:tcPr/>
                </a:tc>
                <a:tc>
                  <a:txBody>
                    <a:bodyPr/>
                    <a:lstStyle/>
                    <a:p>
                      <a:r>
                        <a:rPr lang="en-US" sz="2400" dirty="0" smtClean="0">
                          <a:solidFill>
                            <a:srgbClr val="C00000"/>
                          </a:solidFill>
                        </a:rPr>
                        <a:t>Williams</a:t>
                      </a:r>
                      <a:endParaRPr lang="en-US" sz="2400" dirty="0">
                        <a:solidFill>
                          <a:srgbClr val="C00000"/>
                        </a:solidFill>
                      </a:endParaRPr>
                    </a:p>
                  </a:txBody>
                  <a:tcPr/>
                </a:tc>
                <a:tc>
                  <a:txBody>
                    <a:bodyPr/>
                    <a:lstStyle/>
                    <a:p>
                      <a:r>
                        <a:rPr lang="en-US" sz="2400" dirty="0" smtClean="0">
                          <a:solidFill>
                            <a:srgbClr val="C00000"/>
                          </a:solidFill>
                        </a:rPr>
                        <a:t>Nancy</a:t>
                      </a:r>
                      <a:endParaRPr lang="en-US" sz="2400" dirty="0">
                        <a:solidFill>
                          <a:srgbClr val="C00000"/>
                        </a:solidFill>
                      </a:endParaRPr>
                    </a:p>
                  </a:txBody>
                  <a:tcPr/>
                </a:tc>
                <a:tc>
                  <a:txBody>
                    <a:bodyPr/>
                    <a:lstStyle/>
                    <a:p>
                      <a:r>
                        <a:rPr lang="en-US" sz="2400" dirty="0" smtClean="0">
                          <a:solidFill>
                            <a:srgbClr val="C00000"/>
                          </a:solidFill>
                        </a:rPr>
                        <a:t>Accounting</a:t>
                      </a:r>
                      <a:endParaRPr lang="en-US" sz="2400" dirty="0">
                        <a:solidFill>
                          <a:srgbClr val="C00000"/>
                        </a:solidFill>
                      </a:endParaRPr>
                    </a:p>
                  </a:txBody>
                  <a:tcPr/>
                </a:tc>
                <a:tc>
                  <a:txBody>
                    <a:bodyPr/>
                    <a:lstStyle/>
                    <a:p>
                      <a:r>
                        <a:rPr lang="en-US" sz="2400" dirty="0" smtClean="0">
                          <a:solidFill>
                            <a:srgbClr val="C00000"/>
                          </a:solidFill>
                        </a:rPr>
                        <a:t>F20</a:t>
                      </a:r>
                      <a:endParaRPr lang="en-US" sz="2400" dirty="0">
                        <a:solidFill>
                          <a:srgbClr val="C00000"/>
                        </a:solidFill>
                      </a:endParaRP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AC392DC9-9688-4E44-A90B-C333AD8FEA09}" type="slidenum">
              <a:rPr lang="en-US" smtClean="0"/>
              <a:pPr/>
              <a:t>24</a:t>
            </a:fld>
            <a:endParaRPr lang="en-US" dirty="0"/>
          </a:p>
        </p:txBody>
      </p:sp>
      <p:sp>
        <p:nvSpPr>
          <p:cNvPr id="3" name="Rounded Rectangle 2"/>
          <p:cNvSpPr/>
          <p:nvPr/>
        </p:nvSpPr>
        <p:spPr>
          <a:xfrm rot="20359791">
            <a:off x="324612" y="1928744"/>
            <a:ext cx="2438400" cy="1420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anose="020B0606020202030204" pitchFamily="34" charset="0"/>
              </a:rPr>
              <a:t>Identify: Parent-Child; 1-M</a:t>
            </a:r>
            <a:endParaRPr lang="en-US" sz="2800" b="1" dirty="0">
              <a:latin typeface="Arial Narrow" panose="020B0606020202030204" pitchFamily="34" charset="0"/>
            </a:endParaRPr>
          </a:p>
        </p:txBody>
      </p:sp>
    </p:spTree>
    <p:extLst>
      <p:ext uri="{BB962C8B-B14F-4D97-AF65-F5344CB8AC3E}">
        <p14:creationId xmlns:p14="http://schemas.microsoft.com/office/powerpoint/2010/main" val="1128738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93529"/>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FontTx/>
              <a:buNone/>
            </a:pPr>
            <a:r>
              <a:rPr lang="en-US" altLang="en-US" dirty="0">
                <a:solidFill>
                  <a:srgbClr val="C00000"/>
                </a:solidFill>
              </a:rPr>
              <a:t>Three Basic Operations in a Relational Database</a:t>
            </a:r>
          </a:p>
        </p:txBody>
      </p:sp>
      <p:sp>
        <p:nvSpPr>
          <p:cNvPr id="316419" name="Rectangle 3"/>
          <p:cNvSpPr>
            <a:spLocks noChangeArrowheads="1"/>
          </p:cNvSpPr>
          <p:nvPr/>
        </p:nvSpPr>
        <p:spPr bwMode="auto">
          <a:xfrm>
            <a:off x="660400" y="1663700"/>
            <a:ext cx="8256588" cy="4114800"/>
          </a:xfrm>
          <a:prstGeom prst="rect">
            <a:avLst/>
          </a:prstGeom>
          <a:noFill/>
          <a:ln w="12700">
            <a:noFill/>
            <a:miter lim="800000"/>
            <a:headEnd/>
            <a:tailEnd/>
          </a:ln>
          <a:effectLst/>
        </p:spPr>
        <p:txBody>
          <a:bodyPr lIns="90488" tIns="44450" rIns="90488" bIns="44450"/>
          <a:lstStyle/>
          <a:p>
            <a:pPr marL="342900" indent="-342900">
              <a:lnSpc>
                <a:spcPct val="90000"/>
              </a:lnSpc>
              <a:spcBef>
                <a:spcPct val="30000"/>
              </a:spcBef>
              <a:buFontTx/>
              <a:buChar char="•"/>
              <a:defRPr/>
            </a:pPr>
            <a:endParaRPr lang="en-US" sz="2800" b="1">
              <a:solidFill>
                <a:srgbClr val="003399"/>
              </a:solidFill>
              <a:effectLst>
                <a:outerShdw blurRad="38100" dist="38100" dir="2700000" algn="tl">
                  <a:srgbClr val="000000"/>
                </a:outerShdw>
              </a:effectLst>
              <a:latin typeface="Arial" charset="0"/>
            </a:endParaRPr>
          </a:p>
        </p:txBody>
      </p:sp>
      <p:sp>
        <p:nvSpPr>
          <p:cNvPr id="316420" name="Rectangle 4"/>
          <p:cNvSpPr>
            <a:spLocks noChangeArrowheads="1"/>
          </p:cNvSpPr>
          <p:nvPr/>
        </p:nvSpPr>
        <p:spPr bwMode="auto">
          <a:xfrm>
            <a:off x="0" y="762000"/>
            <a:ext cx="8831263" cy="5562600"/>
          </a:xfrm>
          <a:prstGeom prst="rect">
            <a:avLst/>
          </a:prstGeom>
          <a:noFill/>
          <a:ln w="12700">
            <a:noFill/>
            <a:miter lim="800000"/>
            <a:headEnd/>
            <a:tailEnd/>
          </a:ln>
          <a:effectLst/>
        </p:spPr>
        <p:txBody>
          <a:bodyPr lIns="90488" tIns="44450" rIns="90488" bIns="44450"/>
          <a:lstStyle/>
          <a:p>
            <a:pPr marL="457200" indent="-457200">
              <a:lnSpc>
                <a:spcPct val="90000"/>
              </a:lnSpc>
              <a:spcBef>
                <a:spcPct val="30000"/>
              </a:spcBef>
              <a:buFontTx/>
              <a:buAutoNum type="arabicPeriod"/>
              <a:defRPr/>
            </a:pPr>
            <a:r>
              <a:rPr lang="en-US" sz="3200" b="1" dirty="0">
                <a:solidFill>
                  <a:srgbClr val="009900"/>
                </a:solidFill>
                <a:effectLst>
                  <a:outerShdw blurRad="38100" dist="38100" sx="1000" sy="1000" algn="tl">
                    <a:srgbClr val="000000"/>
                  </a:outerShdw>
                </a:effectLst>
                <a:latin typeface="Arial" charset="0"/>
              </a:rPr>
              <a:t>Project:</a:t>
            </a:r>
            <a:r>
              <a:rPr lang="en-US" sz="3200" b="1" dirty="0">
                <a:solidFill>
                  <a:srgbClr val="003399"/>
                </a:solidFill>
                <a:effectLst>
                  <a:outerShdw blurRad="38100" dist="38100" sx="1000" sy="1000" algn="tl">
                    <a:srgbClr val="000000"/>
                  </a:outerShdw>
                </a:effectLst>
                <a:latin typeface="Arial" charset="0"/>
              </a:rPr>
              <a:t> </a:t>
            </a:r>
            <a:r>
              <a:rPr lang="en-US" sz="2800" b="1" dirty="0">
                <a:solidFill>
                  <a:srgbClr val="003399"/>
                </a:solidFill>
                <a:effectLst>
                  <a:outerShdw blurRad="38100" dist="38100" sx="1000" sy="1000" algn="tl">
                    <a:srgbClr val="000000"/>
                  </a:outerShdw>
                </a:effectLst>
                <a:latin typeface="Arial" charset="0"/>
              </a:rPr>
              <a:t>Extracts </a:t>
            </a:r>
            <a:r>
              <a:rPr lang="en-US" sz="3200" b="1" dirty="0">
                <a:solidFill>
                  <a:srgbClr val="009900"/>
                </a:solidFill>
                <a:effectLst>
                  <a:outerShdw blurRad="38100" dist="38100" sx="1000" sy="1000" algn="tl">
                    <a:srgbClr val="000000"/>
                  </a:outerShdw>
                </a:effectLst>
                <a:latin typeface="Arial" charset="0"/>
              </a:rPr>
              <a:t>subset of </a:t>
            </a:r>
            <a:r>
              <a:rPr lang="en-US" sz="3200" b="1" u="sng" dirty="0">
                <a:solidFill>
                  <a:srgbClr val="009900"/>
                </a:solidFill>
                <a:effectLst>
                  <a:outerShdw blurRad="38100" dist="38100" sx="1000" sy="1000" algn="tl">
                    <a:srgbClr val="000000"/>
                  </a:outerShdw>
                </a:effectLst>
                <a:latin typeface="Arial Black" pitchFamily="34" charset="0"/>
              </a:rPr>
              <a:t>columns</a:t>
            </a:r>
            <a:r>
              <a:rPr lang="en-US" sz="2800" b="1" dirty="0">
                <a:solidFill>
                  <a:srgbClr val="009900"/>
                </a:solidFill>
                <a:effectLst>
                  <a:outerShdw blurRad="38100" dist="38100" sx="1000" sy="1000" algn="tl">
                    <a:srgbClr val="000000"/>
                  </a:outerShdw>
                </a:effectLst>
                <a:latin typeface="Arial" charset="0"/>
              </a:rPr>
              <a:t> </a:t>
            </a:r>
            <a:r>
              <a:rPr lang="en-US" sz="2800" b="1" dirty="0">
                <a:solidFill>
                  <a:schemeClr val="bg2"/>
                </a:solidFill>
                <a:effectLst>
                  <a:outerShdw blurRad="38100" dist="38100" sx="1000" sy="1000" algn="tl">
                    <a:srgbClr val="000000"/>
                  </a:outerShdw>
                </a:effectLst>
                <a:latin typeface="Arial" charset="0"/>
              </a:rPr>
              <a:t>to </a:t>
            </a:r>
            <a:r>
              <a:rPr lang="en-US" sz="2800" b="1" dirty="0">
                <a:effectLst>
                  <a:outerShdw blurRad="38100" dist="38100" sx="1000" sy="1000" algn="tl">
                    <a:srgbClr val="000000"/>
                  </a:outerShdw>
                </a:effectLst>
                <a:latin typeface="Arial" charset="0"/>
              </a:rPr>
              <a:t>create new tables </a:t>
            </a:r>
            <a:r>
              <a:rPr lang="en-US" sz="2800" b="1" dirty="0">
                <a:solidFill>
                  <a:srgbClr val="A50021"/>
                </a:solidFill>
                <a:effectLst>
                  <a:outerShdw blurRad="38100" dist="38100" sx="1000" sy="1000" algn="tl">
                    <a:srgbClr val="000000"/>
                  </a:outerShdw>
                </a:effectLst>
                <a:latin typeface="Arial" charset="0"/>
              </a:rPr>
              <a:t>(“views”)</a:t>
            </a:r>
            <a:endParaRPr lang="en-US" sz="500" b="1" dirty="0">
              <a:solidFill>
                <a:srgbClr val="003399"/>
              </a:solidFill>
              <a:effectLst>
                <a:outerShdw blurRad="38100" dist="38100" sx="1000" sy="1000" algn="tl">
                  <a:srgbClr val="000000"/>
                </a:outerShdw>
              </a:effectLst>
              <a:latin typeface="Arial" charset="0"/>
            </a:endParaRPr>
          </a:p>
          <a:p>
            <a:pPr marL="914400" lvl="1" indent="-457200">
              <a:lnSpc>
                <a:spcPct val="90000"/>
              </a:lnSpc>
              <a:spcBef>
                <a:spcPct val="30000"/>
              </a:spcBef>
              <a:buFont typeface="Arial" pitchFamily="34" charset="0"/>
              <a:buChar char="•"/>
              <a:defRPr/>
            </a:pPr>
            <a:r>
              <a:rPr lang="en-US" sz="2000" b="1" dirty="0">
                <a:solidFill>
                  <a:srgbClr val="009900"/>
                </a:solidFill>
                <a:effectLst>
                  <a:outerShdw blurRad="38100" dist="38100" sx="1000" sy="1000" algn="tl">
                    <a:srgbClr val="000000"/>
                  </a:outerShdw>
                </a:effectLst>
                <a:latin typeface="Arial" charset="0"/>
              </a:rPr>
              <a:t>EX:  display only last name and GPA</a:t>
            </a:r>
          </a:p>
          <a:p>
            <a:pPr marL="457200" indent="-457200">
              <a:lnSpc>
                <a:spcPct val="90000"/>
              </a:lnSpc>
              <a:spcBef>
                <a:spcPct val="30000"/>
              </a:spcBef>
              <a:buFontTx/>
              <a:buAutoNum type="arabicPeriod"/>
              <a:defRPr/>
            </a:pPr>
            <a:r>
              <a:rPr lang="en-US" sz="2800" b="1" dirty="0">
                <a:solidFill>
                  <a:srgbClr val="0000FF"/>
                </a:solidFill>
                <a:effectLst>
                  <a:outerShdw blurRad="38100" dist="38100" sx="1000" sy="1000" algn="tl">
                    <a:srgbClr val="000000"/>
                  </a:outerShdw>
                </a:effectLst>
                <a:latin typeface="Arial" charset="0"/>
              </a:rPr>
              <a:t>Select:</a:t>
            </a:r>
            <a:r>
              <a:rPr lang="en-US" sz="3200" b="1" dirty="0">
                <a:solidFill>
                  <a:srgbClr val="003399"/>
                </a:solidFill>
                <a:effectLst>
                  <a:outerShdw blurRad="38100" dist="38100" sx="1000" sy="1000" algn="tl">
                    <a:srgbClr val="000000"/>
                  </a:outerShdw>
                </a:effectLst>
                <a:latin typeface="Arial" charset="0"/>
              </a:rPr>
              <a:t> </a:t>
            </a:r>
            <a:r>
              <a:rPr lang="en-US" sz="2800" b="1" dirty="0">
                <a:solidFill>
                  <a:srgbClr val="003399"/>
                </a:solidFill>
                <a:effectLst>
                  <a:outerShdw blurRad="38100" dist="38100" sx="1000" sy="1000" algn="tl">
                    <a:srgbClr val="000000"/>
                  </a:outerShdw>
                </a:effectLst>
                <a:latin typeface="Arial" charset="0"/>
              </a:rPr>
              <a:t>Extracts </a:t>
            </a:r>
            <a:r>
              <a:rPr lang="en-US" sz="2800" b="1" dirty="0">
                <a:solidFill>
                  <a:srgbClr val="0000FF"/>
                </a:solidFill>
                <a:effectLst>
                  <a:outerShdw blurRad="38100" dist="38100" sx="1000" sy="1000" algn="tl">
                    <a:srgbClr val="000000"/>
                  </a:outerShdw>
                </a:effectLst>
                <a:latin typeface="Arial" charset="0"/>
              </a:rPr>
              <a:t>subset of </a:t>
            </a:r>
            <a:r>
              <a:rPr lang="en-US" sz="2800" b="1" u="sng" dirty="0">
                <a:solidFill>
                  <a:srgbClr val="0000FF"/>
                </a:solidFill>
                <a:effectLst>
                  <a:outerShdw blurRad="38100" dist="38100" sx="1000" sy="1000" algn="tl">
                    <a:srgbClr val="000000"/>
                  </a:outerShdw>
                </a:effectLst>
                <a:latin typeface="Arial Black" pitchFamily="34" charset="0"/>
              </a:rPr>
              <a:t>rows</a:t>
            </a:r>
            <a:r>
              <a:rPr lang="en-US" sz="2800" b="1" dirty="0">
                <a:solidFill>
                  <a:srgbClr val="003399"/>
                </a:solidFill>
                <a:effectLst>
                  <a:outerShdw blurRad="38100" dist="38100" sx="1000" sy="1000" algn="tl">
                    <a:srgbClr val="000000"/>
                  </a:outerShdw>
                </a:effectLst>
                <a:latin typeface="Arial" charset="0"/>
              </a:rPr>
              <a:t> that             </a:t>
            </a:r>
            <a:r>
              <a:rPr lang="en-US" sz="2800" b="1" dirty="0">
                <a:solidFill>
                  <a:srgbClr val="CC3300"/>
                </a:solidFill>
                <a:effectLst>
                  <a:outerShdw blurRad="38100" dist="38100" sx="1000" sy="1000" algn="tl">
                    <a:srgbClr val="000000"/>
                  </a:outerShdw>
                </a:effectLst>
                <a:latin typeface="Arial" charset="0"/>
              </a:rPr>
              <a:t>meet specific criteria</a:t>
            </a:r>
          </a:p>
          <a:p>
            <a:pPr marL="1314450" lvl="2" indent="-457200">
              <a:lnSpc>
                <a:spcPct val="90000"/>
              </a:lnSpc>
              <a:spcBef>
                <a:spcPct val="30000"/>
              </a:spcBef>
              <a:buFontTx/>
              <a:buChar char="•"/>
              <a:defRPr/>
            </a:pPr>
            <a:r>
              <a:rPr lang="en-US" sz="2400" b="1" dirty="0">
                <a:solidFill>
                  <a:srgbClr val="003399"/>
                </a:solidFill>
                <a:effectLst>
                  <a:outerShdw blurRad="38100" dist="38100" sx="1000" sy="1000" algn="tl">
                    <a:srgbClr val="000000"/>
                  </a:outerShdw>
                </a:effectLst>
                <a:latin typeface="Arial" charset="0"/>
              </a:rPr>
              <a:t>Numeric: salary&lt;40000; </a:t>
            </a:r>
          </a:p>
          <a:p>
            <a:pPr marL="1314450" lvl="2" indent="-457200">
              <a:lnSpc>
                <a:spcPct val="90000"/>
              </a:lnSpc>
              <a:spcBef>
                <a:spcPct val="30000"/>
              </a:spcBef>
              <a:buFontTx/>
              <a:buChar char="•"/>
              <a:defRPr/>
            </a:pPr>
            <a:r>
              <a:rPr lang="en-US" sz="2400" b="1" dirty="0">
                <a:solidFill>
                  <a:srgbClr val="003399"/>
                </a:solidFill>
                <a:effectLst>
                  <a:outerShdw blurRad="38100" dist="38100" sx="1000" sy="1000" algn="tl">
                    <a:srgbClr val="000000"/>
                  </a:outerShdw>
                </a:effectLst>
                <a:latin typeface="Arial" charset="0"/>
              </a:rPr>
              <a:t>text: city=‘LA’; </a:t>
            </a:r>
          </a:p>
          <a:p>
            <a:pPr marL="1314450" lvl="2" indent="-457200">
              <a:lnSpc>
                <a:spcPct val="90000"/>
              </a:lnSpc>
              <a:spcBef>
                <a:spcPct val="30000"/>
              </a:spcBef>
              <a:buFontTx/>
              <a:buChar char="•"/>
              <a:defRPr/>
            </a:pPr>
            <a:r>
              <a:rPr lang="en-US" sz="2400" b="1" dirty="0">
                <a:solidFill>
                  <a:srgbClr val="003399"/>
                </a:solidFill>
                <a:effectLst>
                  <a:outerShdw blurRad="38100" dist="38100" sx="1000" sy="1000" algn="tl">
                    <a:srgbClr val="000000"/>
                  </a:outerShdw>
                </a:effectLst>
                <a:latin typeface="Arial" charset="0"/>
              </a:rPr>
              <a:t>date: DOB=#12/12/1972#</a:t>
            </a:r>
          </a:p>
          <a:p>
            <a:pPr marL="914400" lvl="1" indent="-457200">
              <a:lnSpc>
                <a:spcPct val="90000"/>
              </a:lnSpc>
              <a:spcBef>
                <a:spcPct val="30000"/>
              </a:spcBef>
              <a:buFontTx/>
              <a:buChar char="•"/>
              <a:defRPr/>
            </a:pPr>
            <a:r>
              <a:rPr lang="en-US" sz="2400" b="1" dirty="0">
                <a:solidFill>
                  <a:srgbClr val="003399"/>
                </a:solidFill>
                <a:effectLst>
                  <a:outerShdw blurRad="38100" dist="38100" sx="1000" sy="1000" algn="tl">
                    <a:srgbClr val="000000"/>
                  </a:outerShdw>
                </a:effectLst>
                <a:latin typeface="Arial" charset="0"/>
              </a:rPr>
              <a:t>Criteria can be </a:t>
            </a:r>
            <a:r>
              <a:rPr lang="en-US" sz="2800" b="1" u="sng" dirty="0">
                <a:solidFill>
                  <a:srgbClr val="FF6600"/>
                </a:solidFill>
                <a:effectLst>
                  <a:outerShdw blurRad="38100" dist="38100" sx="1000" sy="1000" algn="tl">
                    <a:srgbClr val="000000"/>
                  </a:outerShdw>
                </a:effectLst>
                <a:latin typeface="Arial" charset="0"/>
              </a:rPr>
              <a:t>combined</a:t>
            </a:r>
            <a:r>
              <a:rPr lang="en-US" sz="2400" b="1" dirty="0">
                <a:solidFill>
                  <a:srgbClr val="003399"/>
                </a:solidFill>
                <a:effectLst>
                  <a:outerShdw blurRad="38100" dist="38100" sx="1000" sy="1000" algn="tl">
                    <a:srgbClr val="000000"/>
                  </a:outerShdw>
                </a:effectLst>
                <a:latin typeface="Arial" charset="0"/>
              </a:rPr>
              <a:t> using AND, OR, etc</a:t>
            </a:r>
            <a:endParaRPr lang="en-US" sz="500" b="1" dirty="0">
              <a:solidFill>
                <a:srgbClr val="003399"/>
              </a:solidFill>
              <a:effectLst>
                <a:outerShdw blurRad="38100" dist="38100" sx="1000" sy="1000" algn="tl">
                  <a:srgbClr val="000000"/>
                </a:outerShdw>
              </a:effectLst>
              <a:latin typeface="Arial" charset="0"/>
            </a:endParaRPr>
          </a:p>
          <a:p>
            <a:pPr marL="457200" indent="-457200">
              <a:lnSpc>
                <a:spcPct val="90000"/>
              </a:lnSpc>
              <a:spcBef>
                <a:spcPct val="30000"/>
              </a:spcBef>
              <a:buFontTx/>
              <a:buAutoNum type="arabicPeriod"/>
              <a:defRPr/>
            </a:pPr>
            <a:r>
              <a:rPr lang="en-US" sz="2800" b="1" dirty="0">
                <a:solidFill>
                  <a:srgbClr val="FF6600"/>
                </a:solidFill>
                <a:effectLst>
                  <a:outerShdw blurRad="38100" dist="38100" sx="1000" sy="1000" algn="tl">
                    <a:srgbClr val="000000"/>
                  </a:outerShdw>
                </a:effectLst>
                <a:latin typeface="Arial" charset="0"/>
              </a:rPr>
              <a:t>Join:</a:t>
            </a:r>
            <a:r>
              <a:rPr lang="en-US" sz="3200" b="1" dirty="0">
                <a:solidFill>
                  <a:srgbClr val="003399"/>
                </a:solidFill>
                <a:effectLst>
                  <a:outerShdw blurRad="38100" dist="38100" sx="1000" sy="1000" algn="tl">
                    <a:srgbClr val="000000"/>
                  </a:outerShdw>
                </a:effectLst>
                <a:latin typeface="Arial" charset="0"/>
              </a:rPr>
              <a:t> </a:t>
            </a:r>
            <a:r>
              <a:rPr lang="en-US" sz="2800" b="1" dirty="0">
                <a:solidFill>
                  <a:srgbClr val="3333FF"/>
                </a:solidFill>
                <a:effectLst>
                  <a:outerShdw blurRad="38100" dist="38100" sx="1000" sy="1000" algn="tl">
                    <a:srgbClr val="000000"/>
                  </a:outerShdw>
                </a:effectLst>
                <a:latin typeface="Arial" charset="0"/>
              </a:rPr>
              <a:t>Combines</a:t>
            </a:r>
            <a:r>
              <a:rPr lang="en-US" sz="2800" b="1" dirty="0">
                <a:solidFill>
                  <a:srgbClr val="003399"/>
                </a:solidFill>
                <a:effectLst>
                  <a:outerShdw blurRad="38100" dist="38100" sx="1000" sy="1000" algn="tl">
                    <a:srgbClr val="000000"/>
                  </a:outerShdw>
                </a:effectLst>
                <a:latin typeface="Arial" charset="0"/>
              </a:rPr>
              <a:t> relational </a:t>
            </a:r>
            <a:r>
              <a:rPr lang="en-US" sz="2800" b="1" dirty="0">
                <a:solidFill>
                  <a:srgbClr val="3333FF"/>
                </a:solidFill>
                <a:effectLst>
                  <a:outerShdw blurRad="38100" dist="38100" sx="1000" sy="1000" algn="tl">
                    <a:srgbClr val="000000"/>
                  </a:outerShdw>
                </a:effectLst>
                <a:latin typeface="Arial" charset="0"/>
              </a:rPr>
              <a:t>tables</a:t>
            </a:r>
            <a:r>
              <a:rPr lang="en-US" sz="2800" b="1" dirty="0">
                <a:solidFill>
                  <a:srgbClr val="003399"/>
                </a:solidFill>
                <a:effectLst>
                  <a:outerShdw blurRad="38100" dist="38100" sx="1000" sy="1000" algn="tl">
                    <a:srgbClr val="000000"/>
                  </a:outerShdw>
                </a:effectLst>
                <a:latin typeface="Arial" charset="0"/>
              </a:rPr>
              <a:t> </a:t>
            </a:r>
            <a:r>
              <a:rPr lang="en-US" sz="2800" b="1" dirty="0">
                <a:solidFill>
                  <a:srgbClr val="FF6600"/>
                </a:solidFill>
                <a:effectLst>
                  <a:outerShdw blurRad="38100" dist="38100" sx="1000" sy="1000" algn="tl">
                    <a:srgbClr val="000000"/>
                  </a:outerShdw>
                </a:effectLst>
                <a:latin typeface="Arial Black" pitchFamily="34" charset="0"/>
              </a:rPr>
              <a:t>using foreign key</a:t>
            </a:r>
            <a:r>
              <a:rPr lang="en-US" sz="2800" b="1" dirty="0">
                <a:solidFill>
                  <a:srgbClr val="003399"/>
                </a:solidFill>
                <a:effectLst>
                  <a:outerShdw blurRad="38100" dist="38100" sx="1000" sy="1000" algn="tl">
                    <a:srgbClr val="000000"/>
                  </a:outerShdw>
                </a:effectLst>
                <a:latin typeface="Arial" charset="0"/>
              </a:rPr>
              <a:t> </a:t>
            </a:r>
            <a:r>
              <a:rPr lang="en-US" sz="2400" b="1" dirty="0">
                <a:solidFill>
                  <a:srgbClr val="CC0099"/>
                </a:solidFill>
                <a:effectLst>
                  <a:outerShdw blurRad="38100" dist="38100" sx="1000" sy="1000" algn="tl">
                    <a:srgbClr val="000000"/>
                  </a:outerShdw>
                </a:effectLst>
                <a:latin typeface="Arial" charset="0"/>
              </a:rPr>
              <a:t>when the data needed is not in one table</a:t>
            </a:r>
            <a:endParaRPr lang="en-US" sz="500" b="1" dirty="0">
              <a:solidFill>
                <a:srgbClr val="CC0099"/>
              </a:solidFill>
              <a:effectLst>
                <a:outerShdw blurRad="38100" dist="38100" sx="1000" sy="1000" algn="tl">
                  <a:srgbClr val="000000"/>
                </a:outerShdw>
              </a:effectLst>
              <a:latin typeface="Arial" charset="0"/>
            </a:endParaRPr>
          </a:p>
          <a:p>
            <a:pPr marL="457200" indent="-457200">
              <a:lnSpc>
                <a:spcPct val="90000"/>
              </a:lnSpc>
              <a:spcBef>
                <a:spcPct val="30000"/>
              </a:spcBef>
              <a:buClr>
                <a:srgbClr val="FF6600"/>
              </a:buClr>
              <a:buSzPct val="110000"/>
              <a:buFont typeface="Wingdings" pitchFamily="2" charset="2"/>
              <a:buChar char="v"/>
              <a:defRPr/>
            </a:pPr>
            <a:r>
              <a:rPr lang="en-US" sz="2400" b="1" dirty="0">
                <a:solidFill>
                  <a:srgbClr val="003399"/>
                </a:solidFill>
                <a:effectLst>
                  <a:outerShdw blurRad="38100" dist="38100" sx="1000" sy="1000" algn="tl">
                    <a:srgbClr val="000000"/>
                  </a:outerShdw>
                </a:effectLst>
                <a:latin typeface="Arial" charset="0"/>
              </a:rPr>
              <a:t>Next slide shows examples of the three operations </a:t>
            </a:r>
            <a:r>
              <a:rPr lang="en-US" sz="2400" b="1" dirty="0">
                <a:solidFill>
                  <a:srgbClr val="003399"/>
                </a:solidFill>
                <a:effectLst>
                  <a:outerShdw blurRad="38100" dist="38100" sx="1000" sy="1000" algn="tl">
                    <a:srgbClr val="000000"/>
                  </a:outerShdw>
                </a:effectLst>
                <a:latin typeface="Arial" charset="0"/>
                <a:sym typeface="Wingdings" pitchFamily="2" charset="2"/>
              </a:rPr>
              <a:t> </a:t>
            </a:r>
            <a:endParaRPr lang="en-US" sz="2400" b="1" dirty="0">
              <a:solidFill>
                <a:srgbClr val="003399"/>
              </a:solidFill>
              <a:effectLst>
                <a:outerShdw blurRad="38100" dist="38100" sx="1000" sy="1000" algn="tl">
                  <a:srgbClr val="000000"/>
                </a:outerShdw>
              </a:effectLst>
              <a:latin typeface="Arial" charset="0"/>
            </a:endParaRPr>
          </a:p>
        </p:txBody>
      </p:sp>
      <p:graphicFrame>
        <p:nvGraphicFramePr>
          <p:cNvPr id="316421" name="Group 5"/>
          <p:cNvGraphicFramePr>
            <a:graphicFrameLocks noGrp="1"/>
          </p:cNvGraphicFramePr>
          <p:nvPr>
            <p:ph sz="half" idx="1"/>
          </p:nvPr>
        </p:nvGraphicFramePr>
        <p:xfrm>
          <a:off x="7162800" y="1524000"/>
          <a:ext cx="1828800" cy="12192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2192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16445" name="Group 29"/>
          <p:cNvGraphicFramePr>
            <a:graphicFrameLocks noGrp="1"/>
          </p:cNvGraphicFramePr>
          <p:nvPr>
            <p:ph sz="half" idx="2"/>
          </p:nvPr>
        </p:nvGraphicFramePr>
        <p:xfrm>
          <a:off x="5894388" y="2954338"/>
          <a:ext cx="2490787" cy="1463676"/>
        </p:xfrm>
        <a:graphic>
          <a:graphicData uri="http://schemas.openxmlformats.org/drawingml/2006/table">
            <a:tbl>
              <a:tblPr/>
              <a:tblGrid>
                <a:gridCol w="2490787">
                  <a:extLst>
                    <a:ext uri="{9D8B030D-6E8A-4147-A177-3AD203B41FA5}">
                      <a16:colId xmlns:a16="http://schemas.microsoft.com/office/drawing/2014/main" val="20000"/>
                    </a:ext>
                  </a:extLst>
                </a:gridCol>
              </a:tblGrid>
              <a:tr h="365919">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65919">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365919">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25</a:t>
            </a:r>
            <a:endParaRPr lang="en-US" dirty="0"/>
          </a:p>
        </p:txBody>
      </p:sp>
    </p:spTree>
    <p:extLst>
      <p:ext uri="{BB962C8B-B14F-4D97-AF65-F5344CB8AC3E}">
        <p14:creationId xmlns:p14="http://schemas.microsoft.com/office/powerpoint/2010/main" val="9393714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4294967295"/>
          </p:nvPr>
        </p:nvSpPr>
        <p:spPr bwMode="auto">
          <a:xfrm>
            <a:off x="6781800" y="6446838"/>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4-</a:t>
            </a:r>
            <a:fld id="{F128430B-7445-4469-8483-854D55DE193D}" type="slidenum">
              <a:rPr lang="en-US" altLang="en-US" sz="1800"/>
              <a:pPr eaLnBrk="1" hangingPunct="1">
                <a:spcBef>
                  <a:spcPct val="0"/>
                </a:spcBef>
                <a:buClrTx/>
                <a:buFontTx/>
                <a:buNone/>
              </a:pPr>
              <a:t>26</a:t>
            </a:fld>
            <a:endParaRPr lang="en-US" altLang="en-US" sz="1800"/>
          </a:p>
        </p:txBody>
      </p:sp>
      <p:pic>
        <p:nvPicPr>
          <p:cNvPr id="81923" name="Picture 2" descr="laudonf07-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78925" cy="50165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24" name="Text Box 3"/>
          <p:cNvSpPr txBox="1">
            <a:spLocks noChangeArrowheads="1"/>
          </p:cNvSpPr>
          <p:nvPr/>
        </p:nvSpPr>
        <p:spPr bwMode="auto">
          <a:xfrm>
            <a:off x="533400" y="596900"/>
            <a:ext cx="864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FontTx/>
              <a:buNone/>
            </a:pPr>
            <a:r>
              <a:rPr lang="en-US" altLang="en-US" sz="2400" b="1" dirty="0">
                <a:solidFill>
                  <a:srgbClr val="C00000"/>
                </a:solidFill>
              </a:rPr>
              <a:t>Three Basic Operations in a Relational Database (Laudon)</a:t>
            </a:r>
          </a:p>
        </p:txBody>
      </p:sp>
      <p:sp>
        <p:nvSpPr>
          <p:cNvPr id="81925" name="Rectangle 4"/>
          <p:cNvSpPr>
            <a:spLocks noChangeArrowheads="1"/>
          </p:cNvSpPr>
          <p:nvPr/>
        </p:nvSpPr>
        <p:spPr bwMode="auto">
          <a:xfrm>
            <a:off x="811213" y="2471738"/>
            <a:ext cx="6534150" cy="482600"/>
          </a:xfrm>
          <a:prstGeom prst="rect">
            <a:avLst/>
          </a:prstGeom>
          <a:noFill/>
          <a:ln w="317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aseline="-25000">
                <a:solidFill>
                  <a:srgbClr val="1255FC"/>
                </a:solidFill>
              </a:rPr>
              <a:t>     </a:t>
            </a:r>
            <a:r>
              <a:rPr lang="en-US" altLang="en-US" baseline="-25000">
                <a:solidFill>
                  <a:srgbClr val="1255FC"/>
                </a:solidFill>
              </a:rPr>
              <a:t>Select</a:t>
            </a:r>
            <a:r>
              <a:rPr lang="en-US" altLang="en-US" sz="2400" baseline="-25000"/>
              <a:t> </a:t>
            </a:r>
            <a:r>
              <a:rPr lang="en-US" altLang="en-US" sz="1600" baseline="-25000"/>
              <a:t>                                                                                                                                               </a:t>
            </a:r>
          </a:p>
        </p:txBody>
      </p:sp>
      <p:sp>
        <p:nvSpPr>
          <p:cNvPr id="81926" name="Rectangle 5"/>
          <p:cNvSpPr>
            <a:spLocks noChangeArrowheads="1"/>
          </p:cNvSpPr>
          <p:nvPr/>
        </p:nvSpPr>
        <p:spPr bwMode="auto">
          <a:xfrm>
            <a:off x="2368550" y="1295400"/>
            <a:ext cx="1611313" cy="2017713"/>
          </a:xfrm>
          <a:prstGeom prst="rect">
            <a:avLst/>
          </a:prstGeom>
          <a:noFill/>
          <a:ln w="4445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2800" b="1" baseline="-25000">
                <a:solidFill>
                  <a:srgbClr val="00CC00"/>
                </a:solidFill>
              </a:rPr>
              <a:t>Project</a:t>
            </a:r>
          </a:p>
          <a:p>
            <a:pPr algn="ctr">
              <a:spcBef>
                <a:spcPct val="0"/>
              </a:spcBef>
              <a:buClrTx/>
              <a:buFontTx/>
              <a:buNone/>
            </a:pPr>
            <a:endParaRPr lang="en-US" altLang="en-US" sz="2800" b="1" baseline="-25000">
              <a:solidFill>
                <a:srgbClr val="00CC00"/>
              </a:solidFill>
            </a:endParaRPr>
          </a:p>
          <a:p>
            <a:pPr algn="ctr">
              <a:spcBef>
                <a:spcPct val="0"/>
              </a:spcBef>
              <a:buClrTx/>
              <a:buFontTx/>
              <a:buNone/>
            </a:pPr>
            <a:endParaRPr lang="en-US" altLang="en-US" sz="2000" b="1" baseline="-25000"/>
          </a:p>
          <a:p>
            <a:pPr algn="ctr">
              <a:spcBef>
                <a:spcPct val="0"/>
              </a:spcBef>
              <a:buClrTx/>
              <a:buFontTx/>
              <a:buNone/>
            </a:pPr>
            <a:endParaRPr lang="en-US" altLang="en-US" sz="2000" b="1" baseline="-25000"/>
          </a:p>
          <a:p>
            <a:pPr algn="ctr">
              <a:spcBef>
                <a:spcPct val="0"/>
              </a:spcBef>
              <a:buClrTx/>
              <a:buFontTx/>
              <a:buNone/>
            </a:pPr>
            <a:endParaRPr lang="en-US" altLang="en-US" sz="2000" b="1" baseline="-25000"/>
          </a:p>
          <a:p>
            <a:pPr algn="ctr">
              <a:spcBef>
                <a:spcPct val="0"/>
              </a:spcBef>
              <a:buClrTx/>
              <a:buFontTx/>
              <a:buNone/>
            </a:pPr>
            <a:endParaRPr lang="en-US" altLang="en-US" sz="2000" b="1" baseline="-25000"/>
          </a:p>
          <a:p>
            <a:pPr algn="ctr">
              <a:spcBef>
                <a:spcPct val="0"/>
              </a:spcBef>
              <a:buClrTx/>
              <a:buFontTx/>
              <a:buNone/>
            </a:pPr>
            <a:endParaRPr lang="en-US" altLang="en-US" sz="2000" b="1" baseline="-25000"/>
          </a:p>
          <a:p>
            <a:pPr algn="ctr">
              <a:spcBef>
                <a:spcPct val="0"/>
              </a:spcBef>
              <a:buClrTx/>
              <a:buFontTx/>
              <a:buNone/>
            </a:pPr>
            <a:endParaRPr lang="en-US" altLang="en-US" sz="2000" b="1" baseline="-25000"/>
          </a:p>
        </p:txBody>
      </p:sp>
      <p:sp>
        <p:nvSpPr>
          <p:cNvPr id="81927" name="Rectangle 6"/>
          <p:cNvSpPr>
            <a:spLocks noChangeArrowheads="1"/>
          </p:cNvSpPr>
          <p:nvPr/>
        </p:nvSpPr>
        <p:spPr bwMode="auto">
          <a:xfrm>
            <a:off x="4083050" y="3478213"/>
            <a:ext cx="873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FontTx/>
              <a:buNone/>
            </a:pPr>
            <a:r>
              <a:rPr lang="en-US" altLang="en-US" sz="3600" b="1" baseline="-25000">
                <a:solidFill>
                  <a:srgbClr val="FF0000"/>
                </a:solidFill>
              </a:rPr>
              <a:t>Join</a:t>
            </a:r>
          </a:p>
        </p:txBody>
      </p:sp>
      <p:sp>
        <p:nvSpPr>
          <p:cNvPr id="81928" name="Freeform 7"/>
          <p:cNvSpPr>
            <a:spLocks/>
          </p:cNvSpPr>
          <p:nvPr/>
        </p:nvSpPr>
        <p:spPr bwMode="auto">
          <a:xfrm>
            <a:off x="3657600" y="3544888"/>
            <a:ext cx="1797050" cy="276225"/>
          </a:xfrm>
          <a:custGeom>
            <a:avLst/>
            <a:gdLst>
              <a:gd name="T0" fmla="*/ 0 w 1132"/>
              <a:gd name="T1" fmla="*/ 2147483646 h 249"/>
              <a:gd name="T2" fmla="*/ 2147483646 w 1132"/>
              <a:gd name="T3" fmla="*/ 2147483646 h 249"/>
              <a:gd name="T4" fmla="*/ 2147483646 w 1132"/>
              <a:gd name="T5" fmla="*/ 2147483646 h 249"/>
              <a:gd name="T6" fmla="*/ 2147483646 w 1132"/>
              <a:gd name="T7" fmla="*/ 2147483646 h 249"/>
              <a:gd name="T8" fmla="*/ 0 60000 65536"/>
              <a:gd name="T9" fmla="*/ 0 60000 65536"/>
              <a:gd name="T10" fmla="*/ 0 60000 65536"/>
              <a:gd name="T11" fmla="*/ 0 60000 65536"/>
              <a:gd name="T12" fmla="*/ 0 w 1132"/>
              <a:gd name="T13" fmla="*/ 0 h 249"/>
              <a:gd name="T14" fmla="*/ 1132 w 1132"/>
              <a:gd name="T15" fmla="*/ 249 h 249"/>
            </a:gdLst>
            <a:ahLst/>
            <a:cxnLst>
              <a:cxn ang="T8">
                <a:pos x="T0" y="T1"/>
              </a:cxn>
              <a:cxn ang="T9">
                <a:pos x="T2" y="T3"/>
              </a:cxn>
              <a:cxn ang="T10">
                <a:pos x="T4" y="T5"/>
              </a:cxn>
              <a:cxn ang="T11">
                <a:pos x="T6" y="T7"/>
              </a:cxn>
            </a:cxnLst>
            <a:rect l="T12" t="T13" r="T14" b="T15"/>
            <a:pathLst>
              <a:path w="1132" h="249">
                <a:moveTo>
                  <a:pt x="0" y="243"/>
                </a:moveTo>
                <a:cubicBezTo>
                  <a:pt x="92" y="165"/>
                  <a:pt x="184" y="88"/>
                  <a:pt x="308" y="53"/>
                </a:cubicBezTo>
                <a:cubicBezTo>
                  <a:pt x="432" y="18"/>
                  <a:pt x="609" y="0"/>
                  <a:pt x="746" y="33"/>
                </a:cubicBezTo>
                <a:cubicBezTo>
                  <a:pt x="883" y="66"/>
                  <a:pt x="1066" y="211"/>
                  <a:pt x="1132" y="249"/>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29" name="Oval 8"/>
          <p:cNvSpPr>
            <a:spLocks noChangeArrowheads="1"/>
          </p:cNvSpPr>
          <p:nvPr/>
        </p:nvSpPr>
        <p:spPr bwMode="auto">
          <a:xfrm>
            <a:off x="2982913" y="3509963"/>
            <a:ext cx="663575" cy="53022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1930" name="Oval 9"/>
          <p:cNvSpPr>
            <a:spLocks noChangeArrowheads="1"/>
          </p:cNvSpPr>
          <p:nvPr/>
        </p:nvSpPr>
        <p:spPr bwMode="auto">
          <a:xfrm>
            <a:off x="5454650" y="3522663"/>
            <a:ext cx="706438" cy="5810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Slide Number Placeholder 1"/>
          <p:cNvSpPr>
            <a:spLocks noGrp="1"/>
          </p:cNvSpPr>
          <p:nvPr>
            <p:ph type="sldNum" sz="quarter" idx="12"/>
          </p:nvPr>
        </p:nvSpPr>
        <p:spPr>
          <a:xfrm>
            <a:off x="6811370" y="6337763"/>
            <a:ext cx="2133600" cy="365125"/>
          </a:xfrm>
        </p:spPr>
        <p:txBody>
          <a:bodyPr/>
          <a:lstStyle/>
          <a:p>
            <a:r>
              <a:rPr lang="en-US" dirty="0" smtClean="0">
                <a:solidFill>
                  <a:schemeClr val="tx1"/>
                </a:solidFill>
              </a:rPr>
              <a:t>26</a:t>
            </a:r>
            <a:endParaRPr lang="en-US" dirty="0">
              <a:solidFill>
                <a:schemeClr val="tx1"/>
              </a:solidFill>
            </a:endParaRPr>
          </a:p>
        </p:txBody>
      </p:sp>
    </p:spTree>
    <p:extLst>
      <p:ext uri="{BB962C8B-B14F-4D97-AF65-F5344CB8AC3E}">
        <p14:creationId xmlns:p14="http://schemas.microsoft.com/office/powerpoint/2010/main" val="16089286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228600"/>
            <a:ext cx="8153400" cy="762000"/>
          </a:xfrm>
        </p:spPr>
        <p:txBody>
          <a:bodyPr/>
          <a:lstStyle/>
          <a:p>
            <a:r>
              <a:rPr lang="en-US" altLang="en-US" dirty="0" smtClean="0">
                <a:solidFill>
                  <a:srgbClr val="C00000"/>
                </a:solidFill>
              </a:rPr>
              <a:t>Creating Database Objects</a:t>
            </a:r>
            <a:endParaRPr lang="en-US" altLang="en-US" sz="3400" dirty="0" smtClean="0">
              <a:solidFill>
                <a:srgbClr val="C00000"/>
              </a:solidFill>
            </a:endParaRPr>
          </a:p>
        </p:txBody>
      </p:sp>
      <p:sp>
        <p:nvSpPr>
          <p:cNvPr id="82947" name="Rectangle 3"/>
          <p:cNvSpPr>
            <a:spLocks noGrp="1" noChangeArrowheads="1"/>
          </p:cNvSpPr>
          <p:nvPr>
            <p:ph type="body" idx="1"/>
          </p:nvPr>
        </p:nvSpPr>
        <p:spPr>
          <a:xfrm>
            <a:off x="685800" y="1143000"/>
            <a:ext cx="8001000" cy="4876800"/>
          </a:xfrm>
        </p:spPr>
        <p:txBody>
          <a:bodyPr/>
          <a:lstStyle/>
          <a:p>
            <a:pPr>
              <a:buFont typeface="Wingdings" pitchFamily="2" charset="2"/>
              <a:buNone/>
            </a:pPr>
            <a:endParaRPr lang="en-US" altLang="en-US" sz="400" smtClean="0">
              <a:solidFill>
                <a:srgbClr val="FFFF00"/>
              </a:solidFill>
            </a:endParaRPr>
          </a:p>
          <a:p>
            <a:r>
              <a:rPr lang="en-US" altLang="en-US" sz="2400" smtClean="0"/>
              <a:t>Four objects: table, query, report, form</a:t>
            </a:r>
          </a:p>
          <a:p>
            <a:r>
              <a:rPr lang="en-US" altLang="en-US" sz="2400" smtClean="0"/>
              <a:t>Report – a compilation of data from the database that is </a:t>
            </a:r>
            <a:r>
              <a:rPr lang="en-US" altLang="en-US" sz="2400" u="sng" smtClean="0"/>
              <a:t>organized</a:t>
            </a:r>
            <a:r>
              <a:rPr lang="en-US" altLang="en-US" sz="2400" smtClean="0"/>
              <a:t> and produced in </a:t>
            </a:r>
            <a:r>
              <a:rPr lang="en-US" altLang="en-US" sz="2400" u="sng" smtClean="0"/>
              <a:t>printed format</a:t>
            </a:r>
          </a:p>
          <a:p>
            <a:pPr lvl="1"/>
            <a:r>
              <a:rPr lang="en-US" altLang="en-US" sz="2200" smtClean="0"/>
              <a:t>Present data in a prescribed format</a:t>
            </a:r>
          </a:p>
          <a:p>
            <a:pPr lvl="1"/>
            <a:r>
              <a:rPr lang="en-US" altLang="en-US" sz="2200" smtClean="0"/>
              <a:t>So data must be obtained from ___?</a:t>
            </a:r>
          </a:p>
          <a:p>
            <a:pPr lvl="1"/>
            <a:r>
              <a:rPr lang="en-US" altLang="en-US" sz="2200" smtClean="0"/>
              <a:t>Changing the report format … changing data?</a:t>
            </a:r>
          </a:p>
          <a:p>
            <a:pPr>
              <a:buFont typeface="Wingdings" pitchFamily="2" charset="2"/>
              <a:buNone/>
            </a:pPr>
            <a:endParaRPr lang="en-US" altLang="en-US" sz="1000" smtClean="0"/>
          </a:p>
          <a:p>
            <a:pPr>
              <a:buFont typeface="Wingdings" pitchFamily="2" charset="2"/>
              <a:buNone/>
            </a:pPr>
            <a:r>
              <a:rPr lang="en-US" altLang="en-US" sz="2400" smtClean="0"/>
              <a:t>Relationships between the four objects:</a:t>
            </a:r>
          </a:p>
        </p:txBody>
      </p:sp>
      <p:sp>
        <p:nvSpPr>
          <p:cNvPr id="82948" name="Rectangle 4"/>
          <p:cNvSpPr>
            <a:spLocks noChangeArrowheads="1"/>
          </p:cNvSpPr>
          <p:nvPr/>
        </p:nvSpPr>
        <p:spPr bwMode="auto">
          <a:xfrm>
            <a:off x="1066800" y="5791200"/>
            <a:ext cx="7162800" cy="53340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latin typeface="Times New Roman" panose="02020603050405020304" pitchFamily="18" charset="0"/>
              </a:rPr>
              <a:t>Tables (Data storage)</a:t>
            </a:r>
          </a:p>
        </p:txBody>
      </p:sp>
      <p:sp>
        <p:nvSpPr>
          <p:cNvPr id="82949" name="Rectangle 5"/>
          <p:cNvSpPr>
            <a:spLocks noChangeArrowheads="1"/>
          </p:cNvSpPr>
          <p:nvPr/>
        </p:nvSpPr>
        <p:spPr bwMode="auto">
          <a:xfrm>
            <a:off x="2819400" y="5257800"/>
            <a:ext cx="3505200" cy="457200"/>
          </a:xfrm>
          <a:prstGeom prst="rect">
            <a:avLst/>
          </a:prstGeom>
          <a:solidFill>
            <a:srgbClr val="FF9900"/>
          </a:solidFill>
          <a:ln w="9525" algn="ctr">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latin typeface="Times New Roman" panose="02020603050405020304" pitchFamily="18" charset="0"/>
              </a:rPr>
              <a:t>Queries </a:t>
            </a:r>
            <a:r>
              <a:rPr lang="en-US" altLang="en-US" sz="2000">
                <a:latin typeface="Times New Roman" panose="02020603050405020304" pitchFamily="18" charset="0"/>
              </a:rPr>
              <a:t>(Data Extraction)</a:t>
            </a:r>
          </a:p>
        </p:txBody>
      </p:sp>
      <p:sp>
        <p:nvSpPr>
          <p:cNvPr id="82950" name="Rectangle 6"/>
          <p:cNvSpPr>
            <a:spLocks noChangeArrowheads="1"/>
          </p:cNvSpPr>
          <p:nvPr/>
        </p:nvSpPr>
        <p:spPr bwMode="auto">
          <a:xfrm>
            <a:off x="1066800" y="4800600"/>
            <a:ext cx="1676400" cy="914400"/>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a:solidFill>
                  <a:schemeClr val="bg2"/>
                </a:solidFill>
                <a:latin typeface="Times New Roman" panose="02020603050405020304" pitchFamily="18" charset="0"/>
              </a:rPr>
              <a:t>Forms</a:t>
            </a:r>
          </a:p>
          <a:p>
            <a:pPr algn="ctr" eaLnBrk="1" hangingPunct="1">
              <a:spcBef>
                <a:spcPct val="0"/>
              </a:spcBef>
              <a:buClrTx/>
              <a:buFontTx/>
              <a:buNone/>
            </a:pPr>
            <a:r>
              <a:rPr lang="en-US" altLang="en-US" sz="2000">
                <a:solidFill>
                  <a:schemeClr val="bg2"/>
                </a:solidFill>
                <a:latin typeface="Times New Roman" panose="02020603050405020304" pitchFamily="18" charset="0"/>
              </a:rPr>
              <a:t>(Entry, update)</a:t>
            </a:r>
          </a:p>
        </p:txBody>
      </p:sp>
      <p:sp>
        <p:nvSpPr>
          <p:cNvPr id="82951" name="Rectangle 7"/>
          <p:cNvSpPr>
            <a:spLocks noChangeArrowheads="1"/>
          </p:cNvSpPr>
          <p:nvPr/>
        </p:nvSpPr>
        <p:spPr bwMode="auto">
          <a:xfrm>
            <a:off x="2743200" y="4800600"/>
            <a:ext cx="1066800" cy="457200"/>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952" name="Rectangle 8"/>
          <p:cNvSpPr>
            <a:spLocks noChangeArrowheads="1"/>
          </p:cNvSpPr>
          <p:nvPr/>
        </p:nvSpPr>
        <p:spPr bwMode="auto">
          <a:xfrm>
            <a:off x="6400800" y="4800600"/>
            <a:ext cx="1828800" cy="914400"/>
          </a:xfrm>
          <a:prstGeom prst="rect">
            <a:avLst/>
          </a:prstGeom>
          <a:solidFill>
            <a:srgbClr val="6666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a:solidFill>
                  <a:schemeClr val="bg1"/>
                </a:solidFill>
                <a:latin typeface="Times New Roman" panose="02020603050405020304" pitchFamily="18" charset="0"/>
              </a:rPr>
              <a:t>Reports</a:t>
            </a:r>
          </a:p>
          <a:p>
            <a:pPr algn="ctr" eaLnBrk="1" hangingPunct="1">
              <a:spcBef>
                <a:spcPct val="0"/>
              </a:spcBef>
              <a:buClrTx/>
              <a:buFontTx/>
              <a:buNone/>
            </a:pPr>
            <a:r>
              <a:rPr lang="en-US" altLang="en-US" sz="2400">
                <a:solidFill>
                  <a:schemeClr val="bg1"/>
                </a:solidFill>
                <a:latin typeface="Times New Roman" panose="02020603050405020304" pitchFamily="18" charset="0"/>
              </a:rPr>
              <a:t>(Presentation)</a:t>
            </a:r>
          </a:p>
        </p:txBody>
      </p:sp>
      <p:sp>
        <p:nvSpPr>
          <p:cNvPr id="82953" name="Rectangle 9"/>
          <p:cNvSpPr>
            <a:spLocks noChangeArrowheads="1"/>
          </p:cNvSpPr>
          <p:nvPr/>
        </p:nvSpPr>
        <p:spPr bwMode="auto">
          <a:xfrm>
            <a:off x="5181600" y="4800600"/>
            <a:ext cx="1219200" cy="457200"/>
          </a:xfrm>
          <a:prstGeom prst="rect">
            <a:avLst/>
          </a:prstGeom>
          <a:solidFill>
            <a:srgbClr val="6666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954" name="Footer Placeholder 4"/>
          <p:cNvSpPr txBox="1">
            <a:spLocks/>
          </p:cNvSpPr>
          <p:nvPr/>
        </p:nvSpPr>
        <p:spPr bwMode="auto">
          <a:xfrm>
            <a:off x="2057400" y="6400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smtClean="0"/>
              <a:t>{By Yue Zhang}</a:t>
            </a:r>
            <a:endParaRPr lang="en-US" altLang="en-US" sz="1800"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27</a:t>
            </a:fld>
            <a:endParaRPr lang="en-US" dirty="0"/>
          </a:p>
        </p:txBody>
      </p:sp>
    </p:spTree>
    <p:extLst>
      <p:ext uri="{BB962C8B-B14F-4D97-AF65-F5344CB8AC3E}">
        <p14:creationId xmlns:p14="http://schemas.microsoft.com/office/powerpoint/2010/main" val="180044983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z="3600" b="1" smtClean="0">
                <a:solidFill>
                  <a:srgbClr val="C00000"/>
                </a:solidFill>
              </a:rPr>
              <a:t>DEALING WITH MANY-TO-MANY RELATIONSHIPS</a:t>
            </a:r>
          </a:p>
        </p:txBody>
      </p:sp>
      <p:sp>
        <p:nvSpPr>
          <p:cNvPr id="84995" name="Rectangle 3"/>
          <p:cNvSpPr>
            <a:spLocks noGrp="1" noChangeArrowheads="1"/>
          </p:cNvSpPr>
          <p:nvPr>
            <p:ph type="body" idx="1"/>
          </p:nvPr>
        </p:nvSpPr>
        <p:spPr>
          <a:xfrm>
            <a:off x="685800" y="1556342"/>
            <a:ext cx="8153400" cy="4953000"/>
          </a:xfrm>
        </p:spPr>
        <p:txBody>
          <a:bodyPr>
            <a:normAutofit lnSpcReduction="10000"/>
          </a:bodyPr>
          <a:lstStyle/>
          <a:p>
            <a:pPr marL="393700" indent="-393700"/>
            <a:r>
              <a:rPr lang="en-US" altLang="en-US" dirty="0" smtClean="0"/>
              <a:t>There are problems with many-to-many relationships</a:t>
            </a:r>
          </a:p>
          <a:p>
            <a:pPr marL="850900" lvl="1" indent="-342900">
              <a:buFont typeface="Arial" pitchFamily="34" charset="0"/>
              <a:buAutoNum type="arabicPeriod"/>
            </a:pPr>
            <a:r>
              <a:rPr lang="en-US" altLang="en-US" dirty="0" smtClean="0"/>
              <a:t>The relational data model cannot handle many-to-many relationships directly </a:t>
            </a:r>
          </a:p>
          <a:p>
            <a:pPr marL="1371600" lvl="2" indent="-406400">
              <a:buFont typeface="Arial" panose="020B0604020202020204" pitchFamily="34" charset="0"/>
              <a:buChar char="–"/>
            </a:pPr>
            <a:r>
              <a:rPr lang="en-US" altLang="en-US" dirty="0" smtClean="0"/>
              <a:t>It is limited to one-to-one and one-to-many relationships</a:t>
            </a:r>
          </a:p>
          <a:p>
            <a:pPr marL="1371600" lvl="2" indent="-406400">
              <a:buFont typeface="Arial" panose="020B0604020202020204" pitchFamily="34" charset="0"/>
              <a:buChar char="–"/>
            </a:pPr>
            <a:r>
              <a:rPr lang="en-US" altLang="en-US" dirty="0" smtClean="0">
                <a:solidFill>
                  <a:srgbClr val="C00000"/>
                </a:solidFill>
              </a:rPr>
              <a:t>Many-to-many relationships need to be replaced with </a:t>
            </a:r>
            <a:r>
              <a:rPr lang="en-US" altLang="en-US" b="1" dirty="0" smtClean="0">
                <a:solidFill>
                  <a:srgbClr val="C00000"/>
                </a:solidFill>
              </a:rPr>
              <a:t>a collection of one-to-many </a:t>
            </a:r>
            <a:r>
              <a:rPr lang="en-US" altLang="en-US" dirty="0" smtClean="0">
                <a:solidFill>
                  <a:srgbClr val="C00000"/>
                </a:solidFill>
              </a:rPr>
              <a:t>relationship</a:t>
            </a:r>
            <a:r>
              <a:rPr lang="en-US" altLang="en-US" sz="3200" b="1" dirty="0" smtClean="0">
                <a:solidFill>
                  <a:srgbClr val="0000FF"/>
                </a:solidFill>
              </a:rPr>
              <a:t>s</a:t>
            </a:r>
          </a:p>
          <a:p>
            <a:pPr marL="850900" lvl="1" indent="-342900">
              <a:buFont typeface="Arial" pitchFamily="34" charset="0"/>
              <a:buAutoNum type="arabicPeriod"/>
            </a:pPr>
            <a:r>
              <a:rPr lang="en-US" altLang="en-US" dirty="0" smtClean="0"/>
              <a:t>Relationships cannot have attributes</a:t>
            </a:r>
          </a:p>
          <a:p>
            <a:pPr marL="1371600" lvl="2" indent="-406400">
              <a:buFont typeface="Arial" panose="020B0604020202020204" pitchFamily="34" charset="0"/>
              <a:buChar char="–"/>
            </a:pPr>
            <a:r>
              <a:rPr lang="en-US" altLang="en-US" dirty="0" smtClean="0"/>
              <a:t>An entity must represent the relationship</a:t>
            </a:r>
          </a:p>
          <a:p>
            <a:pPr marL="1371600" lvl="2" indent="-406400">
              <a:buFont typeface="Arial" panose="020B0604020202020204" pitchFamily="34" charset="0"/>
              <a:buChar char="–"/>
            </a:pPr>
            <a:r>
              <a:rPr lang="en-US" altLang="en-US" dirty="0" smtClean="0">
                <a:solidFill>
                  <a:srgbClr val="C00000"/>
                </a:solidFill>
                <a:sym typeface="Wingdings" panose="05000000000000000000" pitchFamily="2" charset="2"/>
              </a:rPr>
              <a:t>   composite entities</a:t>
            </a:r>
            <a:endParaRPr lang="en-US" altLang="en-US" dirty="0" smtClean="0">
              <a:solidFill>
                <a:srgbClr val="C00000"/>
              </a:solidFill>
            </a:endParaRPr>
          </a:p>
        </p:txBody>
      </p:sp>
      <p:sp>
        <p:nvSpPr>
          <p:cNvPr id="2" name="5-Point Star 1"/>
          <p:cNvSpPr/>
          <p:nvPr/>
        </p:nvSpPr>
        <p:spPr>
          <a:xfrm>
            <a:off x="1219200" y="4191000"/>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lide Number Placeholder 2"/>
          <p:cNvSpPr>
            <a:spLocks noGrp="1"/>
          </p:cNvSpPr>
          <p:nvPr>
            <p:ph type="sldNum" sz="quarter" idx="12"/>
          </p:nvPr>
        </p:nvSpPr>
        <p:spPr/>
        <p:txBody>
          <a:bodyPr/>
          <a:lstStyle/>
          <a:p>
            <a:fld id="{AC392DC9-9688-4E44-A90B-C333AD8FEA09}" type="slidenum">
              <a:rPr lang="en-US" smtClean="0"/>
              <a:pPr/>
              <a:t>28</a:t>
            </a:fld>
            <a:endParaRPr lang="en-US" dirty="0"/>
          </a:p>
        </p:txBody>
      </p:sp>
      <p:sp>
        <p:nvSpPr>
          <p:cNvPr id="6" name="Rounded Rectangle 5"/>
          <p:cNvSpPr/>
          <p:nvPr/>
        </p:nvSpPr>
        <p:spPr>
          <a:xfrm rot="20211109">
            <a:off x="6854014" y="4628599"/>
            <a:ext cx="2310334" cy="410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t>Refer to Slide #14</a:t>
            </a:r>
            <a:endParaRPr lang="en-US" sz="2400" dirty="0"/>
          </a:p>
        </p:txBody>
      </p:sp>
    </p:spTree>
    <p:extLst>
      <p:ext uri="{BB962C8B-B14F-4D97-AF65-F5344CB8AC3E}">
        <p14:creationId xmlns:p14="http://schemas.microsoft.com/office/powerpoint/2010/main" val="197776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76200"/>
            <a:ext cx="8153399" cy="1676400"/>
          </a:xfrm>
        </p:spPr>
        <p:txBody>
          <a:bodyPr>
            <a:normAutofit/>
          </a:bodyPr>
          <a:lstStyle/>
          <a:p>
            <a:r>
              <a:rPr lang="en-US" dirty="0" smtClean="0"/>
              <a:t>M-M </a:t>
            </a:r>
            <a:r>
              <a:rPr lang="en-US" sz="3600" dirty="0" smtClean="0"/>
              <a:t>Relationship</a:t>
            </a:r>
            <a:r>
              <a:rPr lang="en-US" sz="2800" dirty="0" smtClean="0">
                <a:solidFill>
                  <a:srgbClr val="00B050"/>
                </a:solidFill>
                <a:latin typeface="Arial Narrow" panose="020B0606020202030204" pitchFamily="34" charset="0"/>
              </a:rPr>
              <a:t> </a:t>
            </a:r>
            <a:r>
              <a:rPr lang="en-US" sz="2800" dirty="0" smtClean="0">
                <a:solidFill>
                  <a:srgbClr val="FF0000"/>
                </a:solidFill>
                <a:latin typeface="Arial Narrow" panose="020B0606020202030204" pitchFamily="34" charset="0"/>
              </a:rPr>
              <a:t>(Reproduced from S#14)</a:t>
            </a:r>
          </a:p>
          <a:p>
            <a:r>
              <a:rPr lang="en-US" sz="2800" dirty="0" smtClean="0">
                <a:solidFill>
                  <a:srgbClr val="00B050"/>
                </a:solidFill>
                <a:latin typeface="Arial Narrow" panose="020B0606020202030204" pitchFamily="34" charset="0"/>
              </a:rPr>
              <a:t>(Optional </a:t>
            </a:r>
            <a:r>
              <a:rPr lang="en-US" sz="2800" dirty="0">
                <a:solidFill>
                  <a:srgbClr val="00B050"/>
                </a:solidFill>
                <a:latin typeface="Arial Narrow" panose="020B0606020202030204" pitchFamily="34" charset="0"/>
              </a:rPr>
              <a:t>content</a:t>
            </a:r>
            <a:r>
              <a:rPr lang="en-US" sz="2800" dirty="0" smtClean="0">
                <a:solidFill>
                  <a:srgbClr val="00B050"/>
                </a:solidFill>
                <a:latin typeface="Arial Narrow" panose="020B0606020202030204" pitchFamily="34" charset="0"/>
              </a:rPr>
              <a:t>)</a:t>
            </a:r>
            <a:endParaRPr lang="en-US" sz="2800" dirty="0">
              <a:solidFill>
                <a:srgbClr val="00B050"/>
              </a:solidFill>
              <a:latin typeface="Arial Narrow" panose="020B0606020202030204" pitchFamily="34" charset="0"/>
            </a:endParaRPr>
          </a:p>
        </p:txBody>
      </p:sp>
      <p:pic>
        <p:nvPicPr>
          <p:cNvPr id="5"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57199" y="1905000"/>
            <a:ext cx="8153400" cy="283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29</a:t>
            </a:fld>
            <a:endParaRPr lang="en-US" dirty="0"/>
          </a:p>
        </p:txBody>
      </p:sp>
      <p:sp>
        <p:nvSpPr>
          <p:cNvPr id="4" name="Rectangle 3"/>
          <p:cNvSpPr/>
          <p:nvPr/>
        </p:nvSpPr>
        <p:spPr>
          <a:xfrm>
            <a:off x="450375" y="4757194"/>
            <a:ext cx="7391400" cy="1384995"/>
          </a:xfrm>
          <a:prstGeom prst="rect">
            <a:avLst/>
          </a:prstGeom>
        </p:spPr>
        <p:txBody>
          <a:bodyPr wrap="square">
            <a:spAutoFit/>
          </a:bodyPr>
          <a:lstStyle/>
          <a:p>
            <a:r>
              <a:rPr lang="en-US" altLang="en-US" sz="2800" dirty="0" smtClean="0">
                <a:solidFill>
                  <a:srgbClr val="C00000"/>
                </a:solidFill>
              </a:rPr>
              <a:t>Still follow this format:</a:t>
            </a:r>
          </a:p>
          <a:p>
            <a:r>
              <a:rPr lang="en-US" altLang="en-US" sz="2800" dirty="0" smtClean="0"/>
              <a:t>Each STUDENT </a:t>
            </a:r>
            <a:r>
              <a:rPr lang="en-US" altLang="en-US" sz="2800" dirty="0" smtClean="0">
                <a:solidFill>
                  <a:srgbClr val="0000FF"/>
                </a:solidFill>
              </a:rPr>
              <a:t>can</a:t>
            </a:r>
            <a:r>
              <a:rPr lang="en-US" altLang="en-US" sz="2800" dirty="0" smtClean="0"/>
              <a:t> have …;</a:t>
            </a:r>
          </a:p>
          <a:p>
            <a:r>
              <a:rPr lang="en-US" altLang="en-US" sz="2800" dirty="0" smtClean="0"/>
              <a:t>Each CLASS </a:t>
            </a:r>
            <a:r>
              <a:rPr lang="en-US" altLang="en-US" sz="2800" dirty="0">
                <a:solidFill>
                  <a:srgbClr val="0000FF"/>
                </a:solidFill>
              </a:rPr>
              <a:t>can</a:t>
            </a:r>
            <a:r>
              <a:rPr lang="en-US" altLang="en-US" sz="2800" dirty="0"/>
              <a:t> have </a:t>
            </a:r>
            <a:r>
              <a:rPr lang="en-US" altLang="en-US" sz="2800" dirty="0" smtClean="0"/>
              <a:t>…;</a:t>
            </a:r>
            <a:endParaRPr lang="en-US" altLang="en-US" sz="2800" dirty="0"/>
          </a:p>
        </p:txBody>
      </p:sp>
      <p:sp>
        <p:nvSpPr>
          <p:cNvPr id="6" name="Rounded Rectangle 5"/>
          <p:cNvSpPr/>
          <p:nvPr/>
        </p:nvSpPr>
        <p:spPr>
          <a:xfrm>
            <a:off x="5943600" y="5380189"/>
            <a:ext cx="30861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Refer to Slide #28</a:t>
            </a:r>
            <a:endParaRPr lang="en-US" sz="2800" dirty="0"/>
          </a:p>
        </p:txBody>
      </p:sp>
    </p:spTree>
    <p:extLst>
      <p:ext uri="{BB962C8B-B14F-4D97-AF65-F5344CB8AC3E}">
        <p14:creationId xmlns:p14="http://schemas.microsoft.com/office/powerpoint/2010/main" val="123766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Understand the process of querying a relational database.</a:t>
            </a:r>
          </a:p>
          <a:p>
            <a:r>
              <a:rPr lang="en-US" dirty="0"/>
              <a:t>Understand the process of entity–relationship modeling.</a:t>
            </a:r>
          </a:p>
          <a:p>
            <a:r>
              <a:rPr lang="en-US" dirty="0"/>
              <a:t>Understand the process of normalization and the process of joins.</a:t>
            </a:r>
          </a:p>
        </p:txBody>
      </p:sp>
      <p:sp>
        <p:nvSpPr>
          <p:cNvPr id="5" name="Subtitle 4"/>
          <p:cNvSpPr>
            <a:spLocks noGrp="1"/>
          </p:cNvSpPr>
          <p:nvPr>
            <p:ph type="subTitle" idx="13"/>
          </p:nvPr>
        </p:nvSpPr>
        <p:spPr/>
        <p:txBody>
          <a:bodyPr/>
          <a:lstStyle/>
          <a:p>
            <a:endParaRPr lang="en-US"/>
          </a:p>
        </p:txBody>
      </p:sp>
      <p:sp>
        <p:nvSpPr>
          <p:cNvPr id="2" name="Slide Number Placeholder 1"/>
          <p:cNvSpPr>
            <a:spLocks noGrp="1"/>
          </p:cNvSpPr>
          <p:nvPr>
            <p:ph type="sldNum" sz="quarter" idx="12"/>
          </p:nvPr>
        </p:nvSpPr>
        <p:spPr/>
        <p:txBody>
          <a:bodyPr/>
          <a:lstStyle/>
          <a:p>
            <a:fld id="{AC392DC9-9688-4E44-A90B-C333AD8FEA09}" type="slidenum">
              <a:rPr lang="en-US" smtClean="0"/>
              <a:pPr/>
              <a:t>3</a:t>
            </a:fld>
            <a:endParaRPr lang="en-US" dirty="0"/>
          </a:p>
        </p:txBody>
      </p:sp>
    </p:spTree>
    <p:extLst>
      <p:ext uri="{BB962C8B-B14F-4D97-AF65-F5344CB8AC3E}">
        <p14:creationId xmlns:p14="http://schemas.microsoft.com/office/powerpoint/2010/main" val="2910877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81000"/>
            <a:ext cx="8153400" cy="1143000"/>
          </a:xfrm>
        </p:spPr>
        <p:txBody>
          <a:bodyPr/>
          <a:lstStyle/>
          <a:p>
            <a:r>
              <a:rPr lang="en-US" altLang="en-US" sz="3600" b="1" smtClean="0">
                <a:solidFill>
                  <a:srgbClr val="C00000"/>
                </a:solidFill>
              </a:rPr>
              <a:t>COMPOSITE ENTITIES </a:t>
            </a:r>
            <a:r>
              <a:rPr lang="en-US" altLang="en-US" sz="3600" b="1" smtClean="0">
                <a:solidFill>
                  <a:srgbClr val="FF0000"/>
                </a:solidFill>
              </a:rPr>
              <a:t>(</a:t>
            </a:r>
            <a:r>
              <a:rPr lang="en-US" altLang="en-US" sz="3600" b="1" i="1" smtClean="0">
                <a:solidFill>
                  <a:srgbClr val="FF0000"/>
                </a:solidFill>
              </a:rPr>
              <a:t>optional</a:t>
            </a:r>
            <a:r>
              <a:rPr lang="en-US" altLang="en-US" sz="3600" b="1" smtClean="0">
                <a:solidFill>
                  <a:srgbClr val="FF0000"/>
                </a:solidFill>
              </a:rPr>
              <a:t>)</a:t>
            </a:r>
          </a:p>
        </p:txBody>
      </p:sp>
      <p:sp>
        <p:nvSpPr>
          <p:cNvPr id="87043" name="Rectangle 3"/>
          <p:cNvSpPr>
            <a:spLocks noGrp="1" noChangeArrowheads="1"/>
          </p:cNvSpPr>
          <p:nvPr>
            <p:ph type="body" idx="1"/>
          </p:nvPr>
        </p:nvSpPr>
        <p:spPr>
          <a:xfrm>
            <a:off x="685800" y="1524000"/>
            <a:ext cx="8153400" cy="5257800"/>
          </a:xfrm>
        </p:spPr>
        <p:txBody>
          <a:bodyPr>
            <a:normAutofit fontScale="92500" lnSpcReduction="10000"/>
          </a:bodyPr>
          <a:lstStyle/>
          <a:p>
            <a:pPr>
              <a:lnSpc>
                <a:spcPct val="110000"/>
              </a:lnSpc>
              <a:spcBef>
                <a:spcPct val="40000"/>
              </a:spcBef>
            </a:pPr>
            <a:r>
              <a:rPr lang="en-US" altLang="en-US" b="1" dirty="0" smtClean="0"/>
              <a:t>Composite entities - </a:t>
            </a:r>
            <a:r>
              <a:rPr lang="en-US" altLang="en-US" dirty="0" smtClean="0"/>
              <a:t>Entities that exist to represent the relationship between two other entities, </a:t>
            </a:r>
          </a:p>
          <a:p>
            <a:pPr lvl="1">
              <a:lnSpc>
                <a:spcPct val="110000"/>
              </a:lnSpc>
              <a:spcBef>
                <a:spcPct val="40000"/>
              </a:spcBef>
            </a:pPr>
            <a:r>
              <a:rPr lang="en-US" altLang="en-US" dirty="0" smtClean="0"/>
              <a:t>AKA </a:t>
            </a:r>
            <a:r>
              <a:rPr lang="en-US" altLang="en-US" dirty="0" smtClean="0">
                <a:solidFill>
                  <a:srgbClr val="C00000"/>
                </a:solidFill>
              </a:rPr>
              <a:t>Intersection entities, </a:t>
            </a:r>
            <a:r>
              <a:rPr lang="en-US" altLang="en-US" dirty="0" smtClean="0"/>
              <a:t>or </a:t>
            </a:r>
            <a:r>
              <a:rPr lang="en-US" altLang="en-US" dirty="0" smtClean="0">
                <a:solidFill>
                  <a:srgbClr val="C00000"/>
                </a:solidFill>
              </a:rPr>
              <a:t>Associative entities</a:t>
            </a:r>
          </a:p>
          <a:p>
            <a:pPr>
              <a:lnSpc>
                <a:spcPct val="110000"/>
              </a:lnSpc>
              <a:spcBef>
                <a:spcPct val="40000"/>
              </a:spcBef>
            </a:pPr>
            <a:r>
              <a:rPr lang="en-US" altLang="en-US" b="1" dirty="0" smtClean="0"/>
              <a:t>Intersection entities</a:t>
            </a:r>
            <a:r>
              <a:rPr lang="en-US" altLang="en-US" dirty="0" smtClean="0"/>
              <a:t>: used in the resolution of a M-M relationship</a:t>
            </a:r>
          </a:p>
          <a:p>
            <a:pPr>
              <a:lnSpc>
                <a:spcPct val="110000"/>
              </a:lnSpc>
              <a:spcBef>
                <a:spcPct val="40000"/>
              </a:spcBef>
              <a:buFont typeface="Arial" panose="020B0604020202020204" pitchFamily="34" charset="0"/>
              <a:buChar char="•"/>
            </a:pPr>
            <a:r>
              <a:rPr lang="en-US" altLang="en-US" b="1" dirty="0" smtClean="0"/>
              <a:t>Example: </a:t>
            </a:r>
            <a:r>
              <a:rPr lang="en-US" altLang="en-US" dirty="0" smtClean="0"/>
              <a:t>between an </a:t>
            </a:r>
            <a:r>
              <a:rPr lang="en-US" altLang="en-US" i="1" dirty="0" smtClean="0"/>
              <a:t>ITEM</a:t>
            </a:r>
            <a:r>
              <a:rPr lang="en-US" altLang="en-US" dirty="0" smtClean="0"/>
              <a:t> and an </a:t>
            </a:r>
            <a:r>
              <a:rPr lang="en-US" altLang="en-US" i="1" dirty="0" smtClean="0"/>
              <a:t>ORDER</a:t>
            </a:r>
            <a:endParaRPr lang="en-US" altLang="en-US" dirty="0" smtClean="0"/>
          </a:p>
          <a:p>
            <a:pPr lvl="2">
              <a:lnSpc>
                <a:spcPct val="110000"/>
              </a:lnSpc>
              <a:spcBef>
                <a:spcPct val="40000"/>
              </a:spcBef>
            </a:pPr>
            <a:r>
              <a:rPr lang="en-US" altLang="en-US" dirty="0" smtClean="0"/>
              <a:t>An </a:t>
            </a:r>
            <a:r>
              <a:rPr lang="en-US" altLang="en-US" i="1" dirty="0" smtClean="0"/>
              <a:t>ORDER</a:t>
            </a:r>
            <a:r>
              <a:rPr lang="en-US" altLang="en-US" dirty="0" smtClean="0"/>
              <a:t> can contain many </a:t>
            </a:r>
            <a:r>
              <a:rPr lang="en-US" altLang="en-US" i="1" dirty="0" smtClean="0"/>
              <a:t>ITEM</a:t>
            </a:r>
            <a:r>
              <a:rPr lang="en-US" altLang="en-US" dirty="0" smtClean="0"/>
              <a:t>(s) and, over time, the same </a:t>
            </a:r>
            <a:r>
              <a:rPr lang="en-US" altLang="en-US" i="1" dirty="0" smtClean="0"/>
              <a:t>ITEM</a:t>
            </a:r>
            <a:r>
              <a:rPr lang="en-US" altLang="en-US" dirty="0" smtClean="0"/>
              <a:t> can appear on many </a:t>
            </a:r>
            <a:r>
              <a:rPr lang="en-US" altLang="en-US" i="1" dirty="0" smtClean="0"/>
              <a:t>ORDER</a:t>
            </a:r>
            <a:r>
              <a:rPr lang="en-US" altLang="en-US" dirty="0" smtClean="0"/>
              <a:t>(s) </a:t>
            </a:r>
          </a:p>
        </p:txBody>
      </p:sp>
      <p:sp>
        <p:nvSpPr>
          <p:cNvPr id="2" name="Slide Number Placeholder 1"/>
          <p:cNvSpPr>
            <a:spLocks noGrp="1"/>
          </p:cNvSpPr>
          <p:nvPr>
            <p:ph type="sldNum" sz="quarter" idx="12"/>
          </p:nvPr>
        </p:nvSpPr>
        <p:spPr/>
        <p:txBody>
          <a:bodyPr/>
          <a:lstStyle/>
          <a:p>
            <a:fld id="{AC392DC9-9688-4E44-A90B-C333AD8FEA09}" type="slidenum">
              <a:rPr lang="en-US" smtClean="0"/>
              <a:pPr/>
              <a:t>30</a:t>
            </a:fld>
            <a:endParaRPr lang="en-US" dirty="0"/>
          </a:p>
        </p:txBody>
      </p:sp>
    </p:spTree>
    <p:extLst>
      <p:ext uri="{BB962C8B-B14F-4D97-AF65-F5344CB8AC3E}">
        <p14:creationId xmlns:p14="http://schemas.microsoft.com/office/powerpoint/2010/main" val="391342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title"/>
          </p:nvPr>
        </p:nvSpPr>
        <p:spPr>
          <a:xfrm>
            <a:off x="685800" y="533400"/>
            <a:ext cx="8153400" cy="2133600"/>
          </a:xfrm>
        </p:spPr>
        <p:txBody>
          <a:bodyPr/>
          <a:lstStyle/>
          <a:p>
            <a:r>
              <a:rPr lang="en-US" altLang="en-US" sz="3600" b="1" smtClean="0">
                <a:solidFill>
                  <a:srgbClr val="C00000"/>
                </a:solidFill>
              </a:rPr>
              <a:t>COMPOSITE  ENTITIES / Intersection Entities</a:t>
            </a:r>
            <a:r>
              <a:rPr lang="en-US" altLang="en-US" sz="3600" b="1" smtClean="0">
                <a:solidFill>
                  <a:srgbClr val="FF0000"/>
                </a:solidFill>
              </a:rPr>
              <a:t> (</a:t>
            </a:r>
            <a:r>
              <a:rPr lang="en-US" altLang="en-US" sz="3600" b="1" i="1" smtClean="0">
                <a:solidFill>
                  <a:srgbClr val="FF0000"/>
                </a:solidFill>
              </a:rPr>
              <a:t>optional</a:t>
            </a:r>
            <a:r>
              <a:rPr lang="en-US" altLang="en-US" sz="3600" b="1" smtClean="0">
                <a:solidFill>
                  <a:srgbClr val="FF0000"/>
                </a:solidFill>
              </a:rPr>
              <a:t>)</a:t>
            </a:r>
            <a:endParaRPr lang="en-US" altLang="en-US" sz="3600" b="1" smtClean="0">
              <a:solidFill>
                <a:srgbClr val="C00000"/>
              </a:solidFill>
            </a:endParaRPr>
          </a:p>
        </p:txBody>
      </p:sp>
      <p:pic>
        <p:nvPicPr>
          <p:cNvPr id="89091" name="Picture 6" descr="haa23684_t0515"/>
          <p:cNvPicPr>
            <a:picLocks noChangeAspect="1" noChangeArrowheads="1"/>
          </p:cNvPicPr>
          <p:nvPr/>
        </p:nvPicPr>
        <p:blipFill>
          <a:blip r:embed="rId3">
            <a:clrChange>
              <a:clrFrom>
                <a:srgbClr val="FEFCFA"/>
              </a:clrFrom>
              <a:clrTo>
                <a:srgbClr val="FEFCFA">
                  <a:alpha val="0"/>
                </a:srgbClr>
              </a:clrTo>
            </a:clrChange>
            <a:extLst>
              <a:ext uri="{28A0092B-C50C-407E-A947-70E740481C1C}">
                <a14:useLocalDpi xmlns:a14="http://schemas.microsoft.com/office/drawing/2010/main" val="0"/>
              </a:ext>
            </a:extLst>
          </a:blip>
          <a:srcRect/>
          <a:stretch>
            <a:fillRect/>
          </a:stretch>
        </p:blipFill>
        <p:spPr bwMode="auto">
          <a:xfrm>
            <a:off x="914400" y="2971800"/>
            <a:ext cx="78486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5334000" y="2133600"/>
            <a:ext cx="2286000" cy="838200"/>
          </a:xfrm>
          <a:prstGeom prst="straightConnector1">
            <a:avLst/>
          </a:prstGeom>
          <a:ln w="920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C392DC9-9688-4E44-A90B-C333AD8FEA09}" type="slidenum">
              <a:rPr lang="en-US" smtClean="0"/>
              <a:pPr/>
              <a:t>31</a:t>
            </a:fld>
            <a:endParaRPr lang="en-US" dirty="0"/>
          </a:p>
        </p:txBody>
      </p:sp>
    </p:spTree>
    <p:extLst>
      <p:ext uri="{BB962C8B-B14F-4D97-AF65-F5344CB8AC3E}">
        <p14:creationId xmlns:p14="http://schemas.microsoft.com/office/powerpoint/2010/main" val="2891198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28700" y="152400"/>
            <a:ext cx="7086600" cy="1060450"/>
          </a:xfrm>
          <a:solidFill>
            <a:srgbClr val="FFFF99"/>
          </a:solidFill>
        </p:spPr>
        <p:txBody>
          <a:bodyPr/>
          <a:lstStyle/>
          <a:p>
            <a:r>
              <a:rPr lang="en-US" altLang="en-US" sz="4000" dirty="0" smtClean="0">
                <a:solidFill>
                  <a:srgbClr val="FF00FF"/>
                </a:solidFill>
              </a:rPr>
              <a:t>Composite Key – Example </a:t>
            </a:r>
            <a:r>
              <a:rPr lang="en-US" altLang="en-US" sz="3000" dirty="0" smtClean="0">
                <a:solidFill>
                  <a:srgbClr val="FF00FF"/>
                </a:solidFill>
              </a:rPr>
              <a:t>(Zhang)</a:t>
            </a:r>
          </a:p>
        </p:txBody>
      </p:sp>
      <p:sp>
        <p:nvSpPr>
          <p:cNvPr id="91139" name="Rectangle 3"/>
          <p:cNvSpPr>
            <a:spLocks noGrp="1" noChangeArrowheads="1"/>
          </p:cNvSpPr>
          <p:nvPr>
            <p:ph type="body" idx="1"/>
          </p:nvPr>
        </p:nvSpPr>
        <p:spPr>
          <a:xfrm>
            <a:off x="551656" y="1344612"/>
            <a:ext cx="8040688" cy="4979988"/>
          </a:xfrm>
        </p:spPr>
        <p:txBody>
          <a:bodyPr/>
          <a:lstStyle/>
          <a:p>
            <a:pPr>
              <a:lnSpc>
                <a:spcPct val="90000"/>
              </a:lnSpc>
              <a:buFont typeface="Wingdings" pitchFamily="2" charset="2"/>
              <a:buNone/>
            </a:pPr>
            <a:r>
              <a:rPr lang="en-US" altLang="en-US" dirty="0" smtClean="0"/>
              <a:t>Situation: a customer buys certain products on a certain date</a:t>
            </a:r>
          </a:p>
          <a:p>
            <a:pPr>
              <a:lnSpc>
                <a:spcPct val="90000"/>
              </a:lnSpc>
            </a:pPr>
            <a:r>
              <a:rPr lang="en-US" altLang="en-US" dirty="0" smtClean="0"/>
              <a:t>Can </a:t>
            </a:r>
            <a:r>
              <a:rPr lang="en-US" altLang="en-US" dirty="0" smtClean="0">
                <a:solidFill>
                  <a:srgbClr val="0000FF"/>
                </a:solidFill>
              </a:rPr>
              <a:t>customer-ID</a:t>
            </a:r>
            <a:r>
              <a:rPr lang="en-US" altLang="en-US" dirty="0" smtClean="0"/>
              <a:t> uniquely identify an order line?</a:t>
            </a:r>
          </a:p>
          <a:p>
            <a:pPr>
              <a:lnSpc>
                <a:spcPct val="90000"/>
              </a:lnSpc>
            </a:pPr>
            <a:r>
              <a:rPr lang="en-US" altLang="en-US" dirty="0" smtClean="0"/>
              <a:t>Can </a:t>
            </a:r>
            <a:r>
              <a:rPr lang="en-US" altLang="en-US" dirty="0" smtClean="0">
                <a:solidFill>
                  <a:srgbClr val="CC3300"/>
                </a:solidFill>
              </a:rPr>
              <a:t>product-ID</a:t>
            </a:r>
            <a:r>
              <a:rPr lang="en-US" altLang="en-US" dirty="0" smtClean="0"/>
              <a:t> uniquely identify an order line?</a:t>
            </a:r>
          </a:p>
          <a:p>
            <a:pPr>
              <a:lnSpc>
                <a:spcPct val="90000"/>
              </a:lnSpc>
            </a:pPr>
            <a:r>
              <a:rPr lang="en-US" altLang="en-US" dirty="0" smtClean="0"/>
              <a:t>Can date uniquely identify an order line?</a:t>
            </a:r>
          </a:p>
          <a:p>
            <a:pPr>
              <a:lnSpc>
                <a:spcPct val="90000"/>
              </a:lnSpc>
            </a:pPr>
            <a:r>
              <a:rPr lang="en-US" altLang="en-US" dirty="0" smtClean="0"/>
              <a:t>(Answers: …)</a:t>
            </a:r>
          </a:p>
          <a:p>
            <a:pPr>
              <a:lnSpc>
                <a:spcPct val="90000"/>
              </a:lnSpc>
            </a:pPr>
            <a:r>
              <a:rPr lang="en-US" altLang="en-US" dirty="0" smtClean="0"/>
              <a:t>Composite key: </a:t>
            </a:r>
            <a:r>
              <a:rPr lang="en-US" altLang="en-US" u="sng" dirty="0" smtClean="0">
                <a:solidFill>
                  <a:srgbClr val="0000FF"/>
                </a:solidFill>
              </a:rPr>
              <a:t>C-ID</a:t>
            </a:r>
            <a:r>
              <a:rPr lang="en-US" altLang="en-US" u="sng" dirty="0" smtClean="0"/>
              <a:t>, </a:t>
            </a:r>
            <a:r>
              <a:rPr lang="en-US" altLang="en-US" u="sng" dirty="0" smtClean="0">
                <a:solidFill>
                  <a:srgbClr val="CC3300"/>
                </a:solidFill>
              </a:rPr>
              <a:t>P-ID</a:t>
            </a:r>
            <a:r>
              <a:rPr lang="en-US" altLang="en-US" u="sng" dirty="0" smtClean="0"/>
              <a:t>, Date</a:t>
            </a:r>
            <a:r>
              <a:rPr lang="en-US" altLang="en-US" dirty="0" smtClean="0"/>
              <a:t> </a:t>
            </a:r>
          </a:p>
        </p:txBody>
      </p:sp>
      <p:sp>
        <p:nvSpPr>
          <p:cNvPr id="2" name="Slide Number Placeholder 1"/>
          <p:cNvSpPr>
            <a:spLocks noGrp="1"/>
          </p:cNvSpPr>
          <p:nvPr>
            <p:ph type="sldNum" sz="quarter" idx="12"/>
          </p:nvPr>
        </p:nvSpPr>
        <p:spPr/>
        <p:txBody>
          <a:bodyPr/>
          <a:lstStyle/>
          <a:p>
            <a:fld id="{AC392DC9-9688-4E44-A90B-C333AD8FEA09}" type="slidenum">
              <a:rPr lang="en-US" smtClean="0"/>
              <a:pPr/>
              <a:t>32</a:t>
            </a:fld>
            <a:endParaRPr lang="en-US" dirty="0"/>
          </a:p>
        </p:txBody>
      </p:sp>
    </p:spTree>
    <p:extLst>
      <p:ext uri="{BB962C8B-B14F-4D97-AF65-F5344CB8AC3E}">
        <p14:creationId xmlns:p14="http://schemas.microsoft.com/office/powerpoint/2010/main" val="2667616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Normalization and Joins </a:t>
            </a:r>
            <a:r>
              <a:rPr lang="en-US" i="1" dirty="0" smtClean="0">
                <a:solidFill>
                  <a:srgbClr val="00B050"/>
                </a:solidFill>
              </a:rPr>
              <a:t>(Optional)</a:t>
            </a:r>
            <a:endParaRPr lang="en-US" i="1" dirty="0">
              <a:solidFill>
                <a:srgbClr val="00B050"/>
              </a:solidFill>
            </a:endParaRPr>
          </a:p>
        </p:txBody>
      </p:sp>
      <p:sp>
        <p:nvSpPr>
          <p:cNvPr id="3" name="Text Placeholder 2"/>
          <p:cNvSpPr>
            <a:spLocks noGrp="1"/>
          </p:cNvSpPr>
          <p:nvPr>
            <p:ph type="body" sz="quarter" idx="14"/>
          </p:nvPr>
        </p:nvSpPr>
        <p:spPr/>
        <p:txBody>
          <a:bodyPr/>
          <a:lstStyle/>
          <a:p>
            <a:r>
              <a:rPr lang="en-US" dirty="0" smtClean="0"/>
              <a:t>PI3.3</a:t>
            </a:r>
            <a:endParaRPr lang="en-US" dirty="0"/>
          </a:p>
        </p:txBody>
      </p:sp>
      <p:sp>
        <p:nvSpPr>
          <p:cNvPr id="4" name="Content Placeholder 3"/>
          <p:cNvSpPr>
            <a:spLocks noGrp="1"/>
          </p:cNvSpPr>
          <p:nvPr>
            <p:ph sz="quarter" idx="15"/>
          </p:nvPr>
        </p:nvSpPr>
        <p:spPr>
          <a:xfrm>
            <a:off x="457200" y="2133600"/>
            <a:ext cx="8229600" cy="4114800"/>
          </a:xfrm>
        </p:spPr>
        <p:txBody>
          <a:bodyPr>
            <a:normAutofit/>
          </a:bodyPr>
          <a:lstStyle/>
          <a:p>
            <a:r>
              <a:rPr lang="en-US" dirty="0" smtClean="0"/>
              <a:t>Normalization</a:t>
            </a:r>
          </a:p>
          <a:p>
            <a:pPr lvl="1"/>
            <a:r>
              <a:rPr lang="en-US" dirty="0" smtClean="0"/>
              <a:t>1</a:t>
            </a:r>
            <a:r>
              <a:rPr lang="en-US" baseline="30000" dirty="0" smtClean="0"/>
              <a:t>st</a:t>
            </a:r>
            <a:r>
              <a:rPr lang="en-US" dirty="0" smtClean="0"/>
              <a:t> Normal Form</a:t>
            </a:r>
          </a:p>
          <a:p>
            <a:pPr lvl="1"/>
            <a:r>
              <a:rPr lang="en-US" dirty="0" smtClean="0"/>
              <a:t>2</a:t>
            </a:r>
            <a:r>
              <a:rPr lang="en-US" baseline="30000" dirty="0" smtClean="0"/>
              <a:t>nd</a:t>
            </a:r>
            <a:r>
              <a:rPr lang="en-US" dirty="0" smtClean="0"/>
              <a:t> Normal Form</a:t>
            </a:r>
          </a:p>
          <a:p>
            <a:pPr lvl="1"/>
            <a:r>
              <a:rPr lang="en-US" dirty="0" smtClean="0"/>
              <a:t>3</a:t>
            </a:r>
            <a:r>
              <a:rPr lang="en-US" baseline="30000" dirty="0" smtClean="0"/>
              <a:t>rd</a:t>
            </a:r>
            <a:r>
              <a:rPr lang="en-US" dirty="0" smtClean="0"/>
              <a:t> Normal Form</a:t>
            </a:r>
          </a:p>
          <a:p>
            <a:r>
              <a:rPr lang="en-US" dirty="0" smtClean="0"/>
              <a:t>Functional Dependencies</a:t>
            </a:r>
          </a:p>
          <a:p>
            <a:r>
              <a:rPr lang="en-US" sz="4800" b="1" dirty="0" smtClean="0">
                <a:solidFill>
                  <a:srgbClr val="FF0000"/>
                </a:solidFill>
              </a:rPr>
              <a:t>√</a:t>
            </a:r>
            <a:r>
              <a:rPr lang="en-US" sz="4000" dirty="0" smtClean="0"/>
              <a:t> Join Operation  (Slide #39)</a:t>
            </a:r>
          </a:p>
          <a:p>
            <a:endParaRPr lang="en-US" dirty="0"/>
          </a:p>
        </p:txBody>
      </p:sp>
      <p:sp>
        <p:nvSpPr>
          <p:cNvPr id="5" name="Slide Number Placeholder 4"/>
          <p:cNvSpPr>
            <a:spLocks noGrp="1"/>
          </p:cNvSpPr>
          <p:nvPr>
            <p:ph type="sldNum" sz="quarter" idx="12"/>
          </p:nvPr>
        </p:nvSpPr>
        <p:spPr/>
        <p:txBody>
          <a:bodyPr/>
          <a:lstStyle/>
          <a:p>
            <a:fld id="{AC392DC9-9688-4E44-A90B-C333AD8FEA09}" type="slidenum">
              <a:rPr lang="en-US" smtClean="0"/>
              <a:pPr/>
              <a:t>33</a:t>
            </a:fld>
            <a:endParaRPr lang="en-US" dirty="0"/>
          </a:p>
        </p:txBody>
      </p:sp>
      <p:sp>
        <p:nvSpPr>
          <p:cNvPr id="6" name="Rectangle 5"/>
          <p:cNvSpPr/>
          <p:nvPr/>
        </p:nvSpPr>
        <p:spPr>
          <a:xfrm rot="1750092">
            <a:off x="215336" y="2649613"/>
            <a:ext cx="8774294" cy="345444"/>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867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Raw Data Gathered from Pizza Shop Orders</a:t>
            </a:r>
            <a:endParaRPr lang="en-US" dirty="0"/>
          </a:p>
        </p:txBody>
      </p:sp>
      <p:pic>
        <p:nvPicPr>
          <p:cNvPr id="512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93860" y="2057400"/>
            <a:ext cx="8920380" cy="336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34</a:t>
            </a:fld>
            <a:endParaRPr lang="en-US" dirty="0"/>
          </a:p>
        </p:txBody>
      </p:sp>
    </p:spTree>
    <p:extLst>
      <p:ext uri="{BB962C8B-B14F-4D97-AF65-F5344CB8AC3E}">
        <p14:creationId xmlns:p14="http://schemas.microsoft.com/office/powerpoint/2010/main" val="2290565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Functional Dependency from Pizza Shop</a:t>
            </a:r>
            <a:endParaRPr lang="en-US" dirty="0"/>
          </a:p>
        </p:txBody>
      </p:sp>
      <p:pic>
        <p:nvPicPr>
          <p:cNvPr id="614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828094" y="1524000"/>
            <a:ext cx="633470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35</a:t>
            </a:fld>
            <a:endParaRPr lang="en-US" dirty="0"/>
          </a:p>
        </p:txBody>
      </p:sp>
    </p:spTree>
    <p:extLst>
      <p:ext uri="{BB962C8B-B14F-4D97-AF65-F5344CB8AC3E}">
        <p14:creationId xmlns:p14="http://schemas.microsoft.com/office/powerpoint/2010/main" val="2070641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1</a:t>
            </a:r>
            <a:r>
              <a:rPr lang="en-US" baseline="30000" dirty="0" smtClean="0"/>
              <a:t>st</a:t>
            </a:r>
            <a:r>
              <a:rPr lang="en-US" dirty="0" smtClean="0"/>
              <a:t> Normal Form for Pizza Shop Database</a:t>
            </a:r>
            <a:endParaRPr lang="en-US" dirty="0"/>
          </a:p>
        </p:txBody>
      </p:sp>
      <p:pic>
        <p:nvPicPr>
          <p:cNvPr id="71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59175" y="1981200"/>
            <a:ext cx="9052015" cy="34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36</a:t>
            </a:fld>
            <a:endParaRPr lang="en-US" dirty="0"/>
          </a:p>
        </p:txBody>
      </p:sp>
    </p:spTree>
    <p:extLst>
      <p:ext uri="{BB962C8B-B14F-4D97-AF65-F5344CB8AC3E}">
        <p14:creationId xmlns:p14="http://schemas.microsoft.com/office/powerpoint/2010/main" val="3674000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2</a:t>
            </a:r>
            <a:r>
              <a:rPr lang="en-US" baseline="30000" dirty="0" smtClean="0"/>
              <a:t>nd</a:t>
            </a:r>
            <a:r>
              <a:rPr lang="en-US" dirty="0" smtClean="0"/>
              <a:t> Normal </a:t>
            </a:r>
            <a:r>
              <a:rPr lang="en-US" dirty="0"/>
              <a:t>Form for Pizza Shop </a:t>
            </a:r>
            <a:r>
              <a:rPr lang="en-US" dirty="0" smtClean="0"/>
              <a:t>Database</a:t>
            </a:r>
            <a:endParaRPr lang="en-US" dirty="0"/>
          </a:p>
        </p:txBody>
      </p:sp>
      <p:pic>
        <p:nvPicPr>
          <p:cNvPr id="819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914400" y="1354276"/>
            <a:ext cx="7235172" cy="540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37</a:t>
            </a:fld>
            <a:endParaRPr lang="en-US" dirty="0"/>
          </a:p>
        </p:txBody>
      </p:sp>
    </p:spTree>
    <p:extLst>
      <p:ext uri="{BB962C8B-B14F-4D97-AF65-F5344CB8AC3E}">
        <p14:creationId xmlns:p14="http://schemas.microsoft.com/office/powerpoint/2010/main" val="4097950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3</a:t>
            </a:r>
            <a:r>
              <a:rPr lang="en-US" baseline="30000" dirty="0" smtClean="0"/>
              <a:t>rd</a:t>
            </a:r>
            <a:r>
              <a:rPr lang="en-US" dirty="0" smtClean="0"/>
              <a:t> Normal </a:t>
            </a:r>
            <a:r>
              <a:rPr lang="en-US" dirty="0"/>
              <a:t>Form for Pizza Shop </a:t>
            </a:r>
            <a:r>
              <a:rPr lang="en-US" dirty="0" smtClean="0"/>
              <a:t>Database</a:t>
            </a:r>
            <a:endParaRPr lang="en-US" dirty="0"/>
          </a:p>
        </p:txBody>
      </p:sp>
      <p:pic>
        <p:nvPicPr>
          <p:cNvPr id="921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157805" cy="533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38</a:t>
            </a:fld>
            <a:endParaRPr lang="en-US" dirty="0"/>
          </a:p>
        </p:txBody>
      </p:sp>
    </p:spTree>
    <p:extLst>
      <p:ext uri="{BB962C8B-B14F-4D97-AF65-F5344CB8AC3E}">
        <p14:creationId xmlns:p14="http://schemas.microsoft.com/office/powerpoint/2010/main" val="704549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Join Process with Tables of 3</a:t>
            </a:r>
            <a:r>
              <a:rPr lang="en-US" baseline="30000" dirty="0" smtClean="0"/>
              <a:t>rd</a:t>
            </a:r>
            <a:r>
              <a:rPr lang="en-US" dirty="0" smtClean="0"/>
              <a:t> Normal Form for Pizza Orders</a:t>
            </a:r>
            <a:endParaRPr lang="en-US" dirty="0"/>
          </a:p>
        </p:txBody>
      </p:sp>
      <p:pic>
        <p:nvPicPr>
          <p:cNvPr id="1024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133600" y="1407298"/>
            <a:ext cx="4797141" cy="522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AC392DC9-9688-4E44-A90B-C333AD8FEA09}" type="slidenum">
              <a:rPr lang="en-US" smtClean="0"/>
              <a:pPr/>
              <a:t>39</a:t>
            </a:fld>
            <a:endParaRPr lang="en-US" dirty="0"/>
          </a:p>
        </p:txBody>
      </p:sp>
      <p:sp>
        <p:nvSpPr>
          <p:cNvPr id="5" name="5-Point Star 4"/>
          <p:cNvSpPr/>
          <p:nvPr/>
        </p:nvSpPr>
        <p:spPr>
          <a:xfrm>
            <a:off x="457200" y="1752600"/>
            <a:ext cx="1143000" cy="1066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4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Query Languages</a:t>
            </a:r>
            <a:endParaRPr lang="en-US" dirty="0"/>
          </a:p>
        </p:txBody>
      </p:sp>
      <p:sp>
        <p:nvSpPr>
          <p:cNvPr id="5" name="Text Placeholder 4"/>
          <p:cNvSpPr>
            <a:spLocks noGrp="1"/>
          </p:cNvSpPr>
          <p:nvPr>
            <p:ph type="body" sz="quarter" idx="14"/>
          </p:nvPr>
        </p:nvSpPr>
        <p:spPr/>
        <p:txBody>
          <a:bodyPr/>
          <a:lstStyle/>
          <a:p>
            <a:r>
              <a:rPr lang="en-US" dirty="0" smtClean="0"/>
              <a:t>PI3.1</a:t>
            </a:r>
            <a:endParaRPr lang="en-US" dirty="0"/>
          </a:p>
        </p:txBody>
      </p:sp>
      <p:sp>
        <p:nvSpPr>
          <p:cNvPr id="6" name="Content Placeholder 5"/>
          <p:cNvSpPr>
            <a:spLocks noGrp="1"/>
          </p:cNvSpPr>
          <p:nvPr>
            <p:ph sz="quarter" idx="15"/>
          </p:nvPr>
        </p:nvSpPr>
        <p:spPr/>
        <p:txBody>
          <a:bodyPr/>
          <a:lstStyle/>
          <a:p>
            <a:r>
              <a:rPr lang="en-US" dirty="0" smtClean="0"/>
              <a:t>Primary </a:t>
            </a:r>
            <a:r>
              <a:rPr lang="en-US" dirty="0" smtClean="0"/>
              <a:t>Key</a:t>
            </a:r>
          </a:p>
          <a:p>
            <a:r>
              <a:rPr lang="en-US" dirty="0" smtClean="0"/>
              <a:t>Foreign </a:t>
            </a:r>
            <a:r>
              <a:rPr lang="en-US" dirty="0" smtClean="0"/>
              <a:t>Key</a:t>
            </a:r>
          </a:p>
          <a:p>
            <a:r>
              <a:rPr lang="en-US" dirty="0" smtClean="0"/>
              <a:t>Structured Query Language (SQL)</a:t>
            </a:r>
          </a:p>
          <a:p>
            <a:r>
              <a:rPr lang="en-US" dirty="0" smtClean="0"/>
              <a:t>Query By Example (QBE)</a:t>
            </a:r>
            <a:endParaRPr lang="en-US" dirty="0"/>
          </a:p>
        </p:txBody>
      </p:sp>
      <p:sp>
        <p:nvSpPr>
          <p:cNvPr id="2" name="Slide Number Placeholder 1"/>
          <p:cNvSpPr>
            <a:spLocks noGrp="1"/>
          </p:cNvSpPr>
          <p:nvPr>
            <p:ph type="sldNum" sz="quarter" idx="12"/>
          </p:nvPr>
        </p:nvSpPr>
        <p:spPr/>
        <p:txBody>
          <a:bodyPr/>
          <a:lstStyle/>
          <a:p>
            <a:fld id="{AC392DC9-9688-4E44-A90B-C333AD8FEA09}" type="slidenum">
              <a:rPr lang="en-US" smtClean="0"/>
              <a:pPr/>
              <a:t>4</a:t>
            </a:fld>
            <a:endParaRPr lang="en-US" dirty="0"/>
          </a:p>
        </p:txBody>
      </p:sp>
    </p:spTree>
    <p:extLst>
      <p:ext uri="{BB962C8B-B14F-4D97-AF65-F5344CB8AC3E}">
        <p14:creationId xmlns:p14="http://schemas.microsoft.com/office/powerpoint/2010/main" val="414563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Entity-Relationship Modeling</a:t>
            </a:r>
            <a:endParaRPr lang="en-US" dirty="0"/>
          </a:p>
        </p:txBody>
      </p:sp>
      <p:sp>
        <p:nvSpPr>
          <p:cNvPr id="3" name="Text Placeholder 2"/>
          <p:cNvSpPr>
            <a:spLocks noGrp="1"/>
          </p:cNvSpPr>
          <p:nvPr>
            <p:ph type="body" sz="quarter" idx="14"/>
          </p:nvPr>
        </p:nvSpPr>
        <p:spPr/>
        <p:txBody>
          <a:bodyPr/>
          <a:lstStyle/>
          <a:p>
            <a:r>
              <a:rPr lang="en-US" dirty="0" smtClean="0"/>
              <a:t>PI3.2</a:t>
            </a:r>
            <a:endParaRPr lang="en-US" dirty="0"/>
          </a:p>
        </p:txBody>
      </p:sp>
      <p:sp>
        <p:nvSpPr>
          <p:cNvPr id="4" name="Content Placeholder 3"/>
          <p:cNvSpPr>
            <a:spLocks noGrp="1"/>
          </p:cNvSpPr>
          <p:nvPr>
            <p:ph sz="quarter" idx="15"/>
          </p:nvPr>
        </p:nvSpPr>
        <p:spPr/>
        <p:txBody>
          <a:bodyPr>
            <a:normAutofit/>
          </a:bodyPr>
          <a:lstStyle/>
          <a:p>
            <a:r>
              <a:rPr lang="en-US" dirty="0" smtClean="0"/>
              <a:t>Entity Relationship Modeling</a:t>
            </a:r>
          </a:p>
          <a:p>
            <a:r>
              <a:rPr lang="en-US" dirty="0" smtClean="0"/>
              <a:t>Entity Relationship Diagram (ERD)</a:t>
            </a:r>
          </a:p>
          <a:p>
            <a:r>
              <a:rPr lang="en-US" dirty="0" smtClean="0"/>
              <a:t>Business Rules</a:t>
            </a:r>
          </a:p>
          <a:p>
            <a:r>
              <a:rPr lang="en-US" dirty="0" smtClean="0"/>
              <a:t>Data Dictionary</a:t>
            </a:r>
          </a:p>
          <a:p>
            <a:r>
              <a:rPr lang="en-US" dirty="0" smtClean="0"/>
              <a:t>Relationships (Unary, Binary, Ternary)</a:t>
            </a:r>
          </a:p>
        </p:txBody>
      </p:sp>
      <p:sp>
        <p:nvSpPr>
          <p:cNvPr id="5" name="Slide Number Placeholder 4"/>
          <p:cNvSpPr>
            <a:spLocks noGrp="1"/>
          </p:cNvSpPr>
          <p:nvPr>
            <p:ph type="sldNum" sz="quarter" idx="12"/>
          </p:nvPr>
        </p:nvSpPr>
        <p:spPr/>
        <p:txBody>
          <a:bodyPr/>
          <a:lstStyle/>
          <a:p>
            <a:fld id="{AC392DC9-9688-4E44-A90B-C333AD8FEA09}" type="slidenum">
              <a:rPr lang="en-US" smtClean="0"/>
              <a:pPr/>
              <a:t>5</a:t>
            </a:fld>
            <a:endParaRPr lang="en-US" dirty="0"/>
          </a:p>
        </p:txBody>
      </p:sp>
    </p:spTree>
    <p:extLst>
      <p:ext uri="{BB962C8B-B14F-4D97-AF65-F5344CB8AC3E}">
        <p14:creationId xmlns:p14="http://schemas.microsoft.com/office/powerpoint/2010/main" val="122543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Entity-Relationship Modeling (Continued)</a:t>
            </a:r>
            <a:endParaRPr lang="en-US" dirty="0"/>
          </a:p>
        </p:txBody>
      </p:sp>
      <p:sp>
        <p:nvSpPr>
          <p:cNvPr id="3" name="Text Placeholder 2"/>
          <p:cNvSpPr>
            <a:spLocks noGrp="1"/>
          </p:cNvSpPr>
          <p:nvPr>
            <p:ph type="body" sz="quarter" idx="14"/>
          </p:nvPr>
        </p:nvSpPr>
        <p:spPr/>
        <p:txBody>
          <a:bodyPr/>
          <a:lstStyle/>
          <a:p>
            <a:r>
              <a:rPr lang="en-US" dirty="0" smtClean="0"/>
              <a:t>PI3.2</a:t>
            </a:r>
            <a:endParaRPr lang="en-US" dirty="0"/>
          </a:p>
        </p:txBody>
      </p:sp>
      <p:sp>
        <p:nvSpPr>
          <p:cNvPr id="4" name="Content Placeholder 3"/>
          <p:cNvSpPr>
            <a:spLocks noGrp="1"/>
          </p:cNvSpPr>
          <p:nvPr>
            <p:ph sz="quarter" idx="15"/>
          </p:nvPr>
        </p:nvSpPr>
        <p:spPr>
          <a:xfrm>
            <a:off x="76199" y="1828801"/>
            <a:ext cx="8534400" cy="4744824"/>
          </a:xfrm>
        </p:spPr>
        <p:txBody>
          <a:bodyPr>
            <a:normAutofit fontScale="92500"/>
          </a:bodyPr>
          <a:lstStyle/>
          <a:p>
            <a:r>
              <a:rPr lang="en-US" dirty="0" smtClean="0"/>
              <a:t>Connectivity: </a:t>
            </a:r>
            <a:r>
              <a:rPr lang="en-US" dirty="0" smtClean="0">
                <a:solidFill>
                  <a:srgbClr val="C00000"/>
                </a:solidFill>
              </a:rPr>
              <a:t>relationship classification</a:t>
            </a:r>
          </a:p>
          <a:p>
            <a:pPr lvl="2"/>
            <a:r>
              <a:rPr lang="en-US" sz="2800" dirty="0" smtClean="0">
                <a:solidFill>
                  <a:srgbClr val="0033CC"/>
                </a:solidFill>
              </a:rPr>
              <a:t>Binary</a:t>
            </a:r>
          </a:p>
          <a:p>
            <a:pPr lvl="2"/>
            <a:r>
              <a:rPr lang="en-US" sz="1800" dirty="0" smtClean="0">
                <a:solidFill>
                  <a:srgbClr val="C00000"/>
                </a:solidFill>
              </a:rPr>
              <a:t>Ternary</a:t>
            </a:r>
          </a:p>
          <a:p>
            <a:pPr lvl="2"/>
            <a:r>
              <a:rPr lang="en-US" sz="1800" dirty="0" smtClean="0">
                <a:solidFill>
                  <a:srgbClr val="C00000"/>
                </a:solidFill>
              </a:rPr>
              <a:t>Unary </a:t>
            </a:r>
          </a:p>
          <a:p>
            <a:endParaRPr lang="en-US" dirty="0" smtClean="0"/>
          </a:p>
          <a:p>
            <a:r>
              <a:rPr lang="en-US" dirty="0" smtClean="0"/>
              <a:t>Cardinality</a:t>
            </a:r>
            <a:endParaRPr lang="en-US" dirty="0" smtClean="0"/>
          </a:p>
          <a:p>
            <a:pPr lvl="2"/>
            <a:r>
              <a:rPr lang="en-US" sz="1800" dirty="0" smtClean="0">
                <a:solidFill>
                  <a:srgbClr val="C00000"/>
                </a:solidFill>
              </a:rPr>
              <a:t>Mandatory vs optional</a:t>
            </a:r>
          </a:p>
          <a:p>
            <a:pPr lvl="2"/>
            <a:r>
              <a:rPr lang="en-US" sz="2800" dirty="0" smtClean="0">
                <a:solidFill>
                  <a:srgbClr val="0033CC"/>
                </a:solidFill>
              </a:rPr>
              <a:t>One vs many</a:t>
            </a:r>
          </a:p>
          <a:p>
            <a:pPr lvl="2"/>
            <a:r>
              <a:rPr lang="en-US" sz="2800" dirty="0" smtClean="0">
                <a:solidFill>
                  <a:srgbClr val="0033CC"/>
                </a:solidFill>
              </a:rPr>
              <a:t>One-to-one, one-to-many</a:t>
            </a:r>
            <a:r>
              <a:rPr lang="en-US" dirty="0" smtClean="0">
                <a:solidFill>
                  <a:srgbClr val="0033CC"/>
                </a:solidFill>
              </a:rPr>
              <a:t>, </a:t>
            </a:r>
            <a:r>
              <a:rPr lang="en-US" sz="2800" dirty="0">
                <a:solidFill>
                  <a:srgbClr val="0033CC"/>
                </a:solidFill>
              </a:rPr>
              <a:t>many-to-many</a:t>
            </a:r>
          </a:p>
          <a:p>
            <a:r>
              <a:rPr lang="en-US" dirty="0" smtClean="0"/>
              <a:t>Attributes</a:t>
            </a:r>
            <a:endParaRPr lang="en-US" dirty="0"/>
          </a:p>
        </p:txBody>
      </p:sp>
      <p:sp>
        <p:nvSpPr>
          <p:cNvPr id="5" name="Slide Number Placeholder 4"/>
          <p:cNvSpPr>
            <a:spLocks noGrp="1"/>
          </p:cNvSpPr>
          <p:nvPr>
            <p:ph type="sldNum" sz="quarter" idx="12"/>
          </p:nvPr>
        </p:nvSpPr>
        <p:spPr/>
        <p:txBody>
          <a:bodyPr/>
          <a:lstStyle/>
          <a:p>
            <a:fld id="{AC392DC9-9688-4E44-A90B-C333AD8FEA09}"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2971800" y="2581154"/>
            <a:ext cx="4914900" cy="1698532"/>
          </a:xfrm>
          <a:prstGeom prst="rect">
            <a:avLst/>
          </a:prstGeom>
        </p:spPr>
      </p:pic>
    </p:spTree>
    <p:extLst>
      <p:ext uri="{BB962C8B-B14F-4D97-AF65-F5344CB8AC3E}">
        <p14:creationId xmlns:p14="http://schemas.microsoft.com/office/powerpoint/2010/main" val="3464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4474"/>
            <a:ext cx="6553199" cy="1455726"/>
          </a:xfrm>
        </p:spPr>
        <p:txBody>
          <a:bodyPr/>
          <a:lstStyle/>
          <a:p>
            <a:r>
              <a:rPr lang="en-US" dirty="0"/>
              <a:t>C</a:t>
            </a:r>
            <a:r>
              <a:rPr lang="en-US" dirty="0" smtClean="0"/>
              <a:t>ardinality</a:t>
            </a:r>
            <a:endParaRPr lang="en-US" dirty="0"/>
          </a:p>
        </p:txBody>
      </p:sp>
      <p:sp>
        <p:nvSpPr>
          <p:cNvPr id="4" name="Content Placeholder 3"/>
          <p:cNvSpPr>
            <a:spLocks noGrp="1"/>
          </p:cNvSpPr>
          <p:nvPr>
            <p:ph sz="quarter" idx="15"/>
          </p:nvPr>
        </p:nvSpPr>
        <p:spPr>
          <a:xfrm>
            <a:off x="76199" y="1985749"/>
            <a:ext cx="8534400" cy="4587875"/>
          </a:xfrm>
        </p:spPr>
        <p:txBody>
          <a:bodyPr>
            <a:normAutofit/>
          </a:bodyPr>
          <a:lstStyle/>
          <a:p>
            <a:r>
              <a:rPr lang="en-US" dirty="0" smtClean="0"/>
              <a:t>Cardinality</a:t>
            </a:r>
          </a:p>
          <a:p>
            <a:pPr lvl="2"/>
            <a:r>
              <a:rPr lang="en-US" sz="2800" dirty="0" smtClean="0">
                <a:solidFill>
                  <a:srgbClr val="FF0000"/>
                </a:solidFill>
              </a:rPr>
              <a:t>Mandatory</a:t>
            </a:r>
            <a:r>
              <a:rPr lang="en-US" sz="2800" dirty="0" smtClean="0">
                <a:solidFill>
                  <a:srgbClr val="C00000"/>
                </a:solidFill>
              </a:rPr>
              <a:t> vs </a:t>
            </a:r>
            <a:r>
              <a:rPr lang="en-US" sz="2800" dirty="0" smtClean="0">
                <a:solidFill>
                  <a:srgbClr val="0033CC"/>
                </a:solidFill>
              </a:rPr>
              <a:t>optional (optional)</a:t>
            </a:r>
            <a:endParaRPr lang="en-US" sz="2800" dirty="0" smtClean="0">
              <a:solidFill>
                <a:srgbClr val="0033CC"/>
              </a:solidFill>
            </a:endParaRPr>
          </a:p>
          <a:p>
            <a:pPr lvl="3"/>
            <a:r>
              <a:rPr lang="en-US" sz="2400" dirty="0" smtClean="0">
                <a:solidFill>
                  <a:srgbClr val="C00000"/>
                </a:solidFill>
              </a:rPr>
              <a:t>“</a:t>
            </a:r>
            <a:r>
              <a:rPr lang="en-US" sz="2400" dirty="0" smtClean="0">
                <a:solidFill>
                  <a:srgbClr val="FF0000"/>
                </a:solidFill>
              </a:rPr>
              <a:t>Must</a:t>
            </a:r>
            <a:r>
              <a:rPr lang="en-US" sz="2400" dirty="0" smtClean="0">
                <a:solidFill>
                  <a:srgbClr val="C00000"/>
                </a:solidFill>
              </a:rPr>
              <a:t>” or “</a:t>
            </a:r>
            <a:r>
              <a:rPr lang="en-US" sz="2400" dirty="0" smtClean="0">
                <a:solidFill>
                  <a:srgbClr val="0033CC"/>
                </a:solidFill>
              </a:rPr>
              <a:t>May</a:t>
            </a:r>
            <a:r>
              <a:rPr lang="en-US" sz="2400" dirty="0" smtClean="0">
                <a:solidFill>
                  <a:srgbClr val="C00000"/>
                </a:solidFill>
              </a:rPr>
              <a:t>”</a:t>
            </a:r>
          </a:p>
          <a:p>
            <a:pPr lvl="2"/>
            <a:r>
              <a:rPr lang="en-US" sz="2800" dirty="0" smtClean="0">
                <a:solidFill>
                  <a:srgbClr val="0033CC"/>
                </a:solidFill>
              </a:rPr>
              <a:t>One vs many</a:t>
            </a:r>
          </a:p>
          <a:p>
            <a:pPr lvl="3"/>
            <a:r>
              <a:rPr lang="en-US" sz="2400" dirty="0" smtClean="0">
                <a:solidFill>
                  <a:srgbClr val="0033CC"/>
                </a:solidFill>
              </a:rPr>
              <a:t>One-to-one: 1-1, or 1:1</a:t>
            </a:r>
          </a:p>
          <a:p>
            <a:pPr lvl="3"/>
            <a:r>
              <a:rPr lang="en-US" sz="2400" dirty="0" smtClean="0">
                <a:solidFill>
                  <a:srgbClr val="0033CC"/>
                </a:solidFill>
              </a:rPr>
              <a:t>One-to-many:  </a:t>
            </a:r>
            <a:r>
              <a:rPr lang="en-US" sz="2400" dirty="0">
                <a:solidFill>
                  <a:srgbClr val="0033CC"/>
                </a:solidFill>
              </a:rPr>
              <a:t>1-M, </a:t>
            </a:r>
            <a:r>
              <a:rPr lang="en-US" sz="2400" dirty="0" smtClean="0">
                <a:solidFill>
                  <a:srgbClr val="0033CC"/>
                </a:solidFill>
              </a:rPr>
              <a:t>or 1:M</a:t>
            </a:r>
            <a:endParaRPr lang="en-US" sz="2400" dirty="0">
              <a:solidFill>
                <a:srgbClr val="0033CC"/>
              </a:solidFill>
            </a:endParaRPr>
          </a:p>
          <a:p>
            <a:pPr lvl="3"/>
            <a:r>
              <a:rPr lang="en-US" sz="2400" dirty="0" smtClean="0">
                <a:solidFill>
                  <a:srgbClr val="0033CC"/>
                </a:solidFill>
              </a:rPr>
              <a:t>Many-to-many: M-N, or M:N</a:t>
            </a:r>
          </a:p>
        </p:txBody>
      </p:sp>
      <p:sp>
        <p:nvSpPr>
          <p:cNvPr id="5" name="Slide Number Placeholder 4"/>
          <p:cNvSpPr>
            <a:spLocks noGrp="1"/>
          </p:cNvSpPr>
          <p:nvPr>
            <p:ph type="sldNum" sz="quarter" idx="12"/>
          </p:nvPr>
        </p:nvSpPr>
        <p:spPr/>
        <p:txBody>
          <a:bodyPr/>
          <a:lstStyle/>
          <a:p>
            <a:fld id="{AC392DC9-9688-4E44-A90B-C333AD8FEA09}" type="slidenum">
              <a:rPr lang="en-US" smtClean="0"/>
              <a:pPr/>
              <a:t>7</a:t>
            </a:fld>
            <a:endParaRPr lang="en-US" dirty="0"/>
          </a:p>
        </p:txBody>
      </p:sp>
    </p:spTree>
    <p:extLst>
      <p:ext uri="{BB962C8B-B14F-4D97-AF65-F5344CB8AC3E}">
        <p14:creationId xmlns:p14="http://schemas.microsoft.com/office/powerpoint/2010/main" val="20384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Cardinality Symbols </a:t>
            </a:r>
            <a:r>
              <a:rPr lang="en-US" sz="3200" dirty="0" smtClean="0">
                <a:solidFill>
                  <a:srgbClr val="00B050"/>
                </a:solidFill>
                <a:latin typeface="Arial Narrow" panose="020B0606020202030204" pitchFamily="34" charset="0"/>
              </a:rPr>
              <a:t>(</a:t>
            </a:r>
            <a:r>
              <a:rPr lang="en-US" sz="3200" b="1" i="1" dirty="0" smtClean="0">
                <a:solidFill>
                  <a:srgbClr val="00B050"/>
                </a:solidFill>
                <a:latin typeface="Arial Narrow" panose="020B0606020202030204" pitchFamily="34" charset="0"/>
              </a:rPr>
              <a:t>Optional</a:t>
            </a:r>
            <a:r>
              <a:rPr lang="en-US" sz="3200" dirty="0" smtClean="0">
                <a:solidFill>
                  <a:srgbClr val="00B050"/>
                </a:solidFill>
                <a:latin typeface="Arial Narrow" panose="020B0606020202030204" pitchFamily="34" charset="0"/>
              </a:rPr>
              <a:t> content)</a:t>
            </a:r>
            <a:endParaRPr lang="en-US" sz="3200" dirty="0">
              <a:solidFill>
                <a:srgbClr val="00B050"/>
              </a:solidFill>
              <a:latin typeface="Arial Narrow" panose="020B0606020202030204" pitchFamily="34" charset="0"/>
            </a:endParaRPr>
          </a:p>
        </p:txBody>
      </p:sp>
      <p:pic>
        <p:nvPicPr>
          <p:cNvPr id="1028" name="Picture 4"/>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914400" y="5000625"/>
            <a:ext cx="63055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3838575"/>
            <a:ext cx="54578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557" y="2743200"/>
            <a:ext cx="53054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5" y="1676400"/>
            <a:ext cx="5334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8</a:t>
            </a:fld>
            <a:endParaRPr lang="en-US" dirty="0"/>
          </a:p>
        </p:txBody>
      </p:sp>
    </p:spTree>
    <p:extLst>
      <p:ext uri="{BB962C8B-B14F-4D97-AF65-F5344CB8AC3E}">
        <p14:creationId xmlns:p14="http://schemas.microsoft.com/office/powerpoint/2010/main" val="240816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One-to-One Relationship</a:t>
            </a:r>
            <a:endParaRPr lang="en-US" dirty="0"/>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838200" y="2067719"/>
            <a:ext cx="71818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C392DC9-9688-4E44-A90B-C333AD8FEA09}" type="slidenum">
              <a:rPr lang="en-US" smtClean="0"/>
              <a:pPr/>
              <a:t>9</a:t>
            </a:fld>
            <a:endParaRPr lang="en-US" dirty="0"/>
          </a:p>
        </p:txBody>
      </p:sp>
      <p:sp>
        <p:nvSpPr>
          <p:cNvPr id="3" name="Rounded Rectangular Callout 2"/>
          <p:cNvSpPr/>
          <p:nvPr/>
        </p:nvSpPr>
        <p:spPr>
          <a:xfrm>
            <a:off x="5181600" y="1219200"/>
            <a:ext cx="3733798" cy="685800"/>
          </a:xfrm>
          <a:prstGeom prst="wedgeRoundRectCallout">
            <a:avLst>
              <a:gd name="adj1" fmla="val -52381"/>
              <a:gd name="adj2" fmla="val 91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latin typeface="Arial Narrow" panose="020B0606020202030204" pitchFamily="34" charset="0"/>
              </a:rPr>
              <a:t>A relationship must be examined from BOTH directions</a:t>
            </a:r>
            <a:endParaRPr lang="en-US" sz="2400" dirty="0">
              <a:latin typeface="Arial Narrow" panose="020B0606020202030204" pitchFamily="34" charset="0"/>
            </a:endParaRPr>
          </a:p>
        </p:txBody>
      </p:sp>
      <p:cxnSp>
        <p:nvCxnSpPr>
          <p:cNvPr id="6" name="Straight Arrow Connector 5"/>
          <p:cNvCxnSpPr>
            <a:stCxn id="3" idx="2"/>
          </p:cNvCxnSpPr>
          <p:nvPr/>
        </p:nvCxnSpPr>
        <p:spPr>
          <a:xfrm flipH="1">
            <a:off x="5334000" y="1905000"/>
            <a:ext cx="1714499" cy="95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5-Point Star 4"/>
          <p:cNvSpPr/>
          <p:nvPr/>
        </p:nvSpPr>
        <p:spPr>
          <a:xfrm>
            <a:off x="4742597" y="1253930"/>
            <a:ext cx="439003"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515769"/>
            <a:ext cx="8763000" cy="96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latin typeface="Arial" panose="020B0604020202020204" pitchFamily="34" charset="0"/>
                <a:cs typeface="Arial" panose="020B0604020202020204" pitchFamily="34" charset="0"/>
              </a:rPr>
              <a:t>EACH student may be assigned ONE parking permit;</a:t>
            </a:r>
          </a:p>
          <a:p>
            <a:pPr algn="ctr"/>
            <a:r>
              <a:rPr lang="en-US" sz="2200" b="1" dirty="0" smtClean="0">
                <a:latin typeface="Arial" panose="020B0604020202020204" pitchFamily="34" charset="0"/>
                <a:cs typeface="Arial" panose="020B0604020202020204" pitchFamily="34" charset="0"/>
              </a:rPr>
              <a:t>EACH parking permit is assigned to ONE (and only one) student.</a:t>
            </a:r>
            <a:endParaRPr lang="en-US" sz="2200" b="1" dirty="0">
              <a:latin typeface="Arial" panose="020B0604020202020204" pitchFamily="34" charset="0"/>
              <a:cs typeface="Arial" panose="020B0604020202020204" pitchFamily="34" charset="0"/>
            </a:endParaRPr>
          </a:p>
        </p:txBody>
      </p:sp>
      <p:sp>
        <p:nvSpPr>
          <p:cNvPr id="12" name="5-Point Star 11"/>
          <p:cNvSpPr/>
          <p:nvPr/>
        </p:nvSpPr>
        <p:spPr>
          <a:xfrm rot="1256942">
            <a:off x="199600" y="5168769"/>
            <a:ext cx="439003"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32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25571</TotalTime>
  <Words>2351</Words>
  <Application>Microsoft Office PowerPoint</Application>
  <PresentationFormat>On-screen Show (4:3)</PresentationFormat>
  <Paragraphs>345</Paragraphs>
  <Slides>39</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Adobe Fan Heiti Std B</vt:lpstr>
      <vt:lpstr>SimSun</vt:lpstr>
      <vt:lpstr>Arial</vt:lpstr>
      <vt:lpstr>Arial Black</vt:lpstr>
      <vt:lpstr>Arial Narrow</vt:lpstr>
      <vt:lpstr>Arial Rounded MT Bold</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Stating 1-M relationship</vt:lpstr>
      <vt:lpstr>LOGICALLY RELATING TABLES</vt:lpstr>
      <vt:lpstr>LOGICALLY RELATING TABLES</vt:lpstr>
      <vt:lpstr>PowerPoint Presentation</vt:lpstr>
      <vt:lpstr>Type of ATTRIBUTES</vt:lpstr>
      <vt:lpstr>1. SIMPLE VERSUS COMPOSITE</vt:lpstr>
      <vt:lpstr>2. SINGLE-VALUED VERSUS MULTI-VALUED</vt:lpstr>
      <vt:lpstr>SINGLE-VALUED VERSUS MULTI-VALUED</vt:lpstr>
      <vt:lpstr>3. STORED VERSUS DERIVED</vt:lpstr>
      <vt:lpstr>4. NULL-VALUED</vt:lpstr>
      <vt:lpstr>FROM ENTITIES TO TABLES</vt:lpstr>
      <vt:lpstr>LOGICALLY RELATING TABLES</vt:lpstr>
      <vt:lpstr>Connection w Primary Key-Foreign Key</vt:lpstr>
      <vt:lpstr>Connection w Primary Key-Foreign Key (cont)</vt:lpstr>
      <vt:lpstr>PowerPoint Presentation</vt:lpstr>
      <vt:lpstr>PowerPoint Presentation</vt:lpstr>
      <vt:lpstr>Creating Database Objects</vt:lpstr>
      <vt:lpstr>DEALING WITH MANY-TO-MANY RELATIONSHIPS</vt:lpstr>
      <vt:lpstr>PowerPoint Presentation</vt:lpstr>
      <vt:lpstr>COMPOSITE ENTITIES (optional)</vt:lpstr>
      <vt:lpstr>COMPOSITE  ENTITIES / Intersection Entities (optional)</vt:lpstr>
      <vt:lpstr>Composite Key – Example (Zhang)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776</cp:revision>
  <dcterms:created xsi:type="dcterms:W3CDTF">2013-08-07T23:49:12Z</dcterms:created>
  <dcterms:modified xsi:type="dcterms:W3CDTF">2018-01-29T08:04:37Z</dcterms:modified>
</cp:coreProperties>
</file>