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70"/>
  </p:notesMasterIdLst>
  <p:handoutMasterIdLst>
    <p:handoutMasterId r:id="rId71"/>
  </p:handoutMasterIdLst>
  <p:sldIdLst>
    <p:sldId id="257" r:id="rId2"/>
    <p:sldId id="258" r:id="rId3"/>
    <p:sldId id="311" r:id="rId4"/>
    <p:sldId id="312" r:id="rId5"/>
    <p:sldId id="316" r:id="rId6"/>
    <p:sldId id="317" r:id="rId7"/>
    <p:sldId id="318" r:id="rId8"/>
    <p:sldId id="319" r:id="rId9"/>
    <p:sldId id="320" r:id="rId10"/>
    <p:sldId id="321" r:id="rId11"/>
    <p:sldId id="259" r:id="rId12"/>
    <p:sldId id="260" r:id="rId13"/>
    <p:sldId id="262" r:id="rId14"/>
    <p:sldId id="263" r:id="rId15"/>
    <p:sldId id="264" r:id="rId16"/>
    <p:sldId id="265" r:id="rId17"/>
    <p:sldId id="313" r:id="rId18"/>
    <p:sldId id="266" r:id="rId19"/>
    <p:sldId id="314" r:id="rId20"/>
    <p:sldId id="315"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29" r:id="rId61"/>
    <p:sldId id="322" r:id="rId62"/>
    <p:sldId id="323" r:id="rId63"/>
    <p:sldId id="324" r:id="rId64"/>
    <p:sldId id="330" r:id="rId65"/>
    <p:sldId id="325" r:id="rId66"/>
    <p:sldId id="328" r:id="rId67"/>
    <p:sldId id="308" r:id="rId68"/>
    <p:sldId id="309" r:id="rId69"/>
  </p:sldIdLst>
  <p:sldSz cx="9144000" cy="6858000" type="screen4x3"/>
  <p:notesSz cx="9372600" cy="7086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Stillwell" initials="NBS" lastIdx="5" clrIdx="0"/>
  <p:cmAuthor id="1" name="Gerald Titchener" initials="GT"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B70A5"/>
    <a:srgbClr val="F20000"/>
    <a:srgbClr val="FFFFFF"/>
    <a:srgbClr val="96CDEE"/>
    <a:srgbClr val="0F3F5D"/>
    <a:srgbClr val="01773A"/>
    <a:srgbClr val="156B13"/>
    <a:srgbClr val="008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431" autoAdjust="0"/>
  </p:normalViewPr>
  <p:slideViewPr>
    <p:cSldViewPr>
      <p:cViewPr varScale="1">
        <p:scale>
          <a:sx n="68" d="100"/>
          <a:sy n="68" d="100"/>
        </p:scale>
        <p:origin x="122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5308971" y="0"/>
            <a:ext cx="4061460" cy="354330"/>
          </a:xfrm>
          <a:prstGeom prst="rect">
            <a:avLst/>
          </a:prstGeom>
        </p:spPr>
        <p:txBody>
          <a:bodyPr vert="horz" lIns="94046" tIns="47023" rIns="94046" bIns="47023" rtlCol="0"/>
          <a:lstStyle>
            <a:lvl1pPr algn="r">
              <a:defRPr sz="1200"/>
            </a:lvl1pPr>
          </a:lstStyle>
          <a:p>
            <a:fld id="{4EE4060F-EC6E-45B5-96F1-A60F0585115B}" type="datetimeFigureOut">
              <a:rPr lang="en-US" smtClean="0"/>
              <a:pPr/>
              <a:t>1/22/2019</a:t>
            </a:fld>
            <a:endParaRPr lang="en-US" dirty="0"/>
          </a:p>
        </p:txBody>
      </p:sp>
      <p:sp>
        <p:nvSpPr>
          <p:cNvPr id="4" name="Footer Placeholder 3"/>
          <p:cNvSpPr>
            <a:spLocks noGrp="1"/>
          </p:cNvSpPr>
          <p:nvPr>
            <p:ph type="ftr" sz="quarter" idx="2"/>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8971" y="6731040"/>
            <a:ext cx="4061460" cy="354330"/>
          </a:xfrm>
          <a:prstGeom prst="rect">
            <a:avLst/>
          </a:prstGeom>
        </p:spPr>
        <p:txBody>
          <a:bodyPr vert="horz" lIns="94046" tIns="47023" rIns="94046" bIns="47023" rtlCol="0" anchor="b"/>
          <a:lstStyle>
            <a:lvl1pPr algn="r">
              <a:defRPr sz="1200"/>
            </a:lvl1pPr>
          </a:lstStyle>
          <a:p>
            <a:fld id="{A987596C-5E44-4393-BE44-DB7D499825F1}" type="slidenum">
              <a:rPr lang="en-US" smtClean="0"/>
              <a:pPr/>
              <a:t>‹#›</a:t>
            </a:fld>
            <a:endParaRPr lang="en-US" dirty="0"/>
          </a:p>
        </p:txBody>
      </p:sp>
    </p:spTree>
    <p:extLst>
      <p:ext uri="{BB962C8B-B14F-4D97-AF65-F5344CB8AC3E}">
        <p14:creationId xmlns:p14="http://schemas.microsoft.com/office/powerpoint/2010/main" val="283420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pPr>
              <a:defRPr/>
            </a:pPr>
            <a:endParaRPr lang="en-US" dirty="0"/>
          </a:p>
        </p:txBody>
      </p:sp>
      <p:sp>
        <p:nvSpPr>
          <p:cNvPr id="3" name="Date Placeholder 2"/>
          <p:cNvSpPr>
            <a:spLocks noGrp="1"/>
          </p:cNvSpPr>
          <p:nvPr>
            <p:ph type="dt" idx="1"/>
          </p:nvPr>
        </p:nvSpPr>
        <p:spPr>
          <a:xfrm>
            <a:off x="5308971" y="0"/>
            <a:ext cx="4061460" cy="354330"/>
          </a:xfrm>
          <a:prstGeom prst="rect">
            <a:avLst/>
          </a:prstGeom>
        </p:spPr>
        <p:txBody>
          <a:bodyPr vert="horz" lIns="94046" tIns="47023" rIns="94046" bIns="47023" rtlCol="0"/>
          <a:lstStyle>
            <a:lvl1pPr algn="r">
              <a:defRPr sz="1200"/>
            </a:lvl1pPr>
          </a:lstStyle>
          <a:p>
            <a:pPr>
              <a:defRPr/>
            </a:pPr>
            <a:fld id="{46950642-C6F2-4E46-90C1-0B12B643B3D7}" type="datetimeFigureOut">
              <a:rPr lang="en-US"/>
              <a:pPr>
                <a:defRPr/>
              </a:pPr>
              <a:t>1/22/2019</a:t>
            </a:fld>
            <a:endParaRPr lang="en-US" dirty="0"/>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937260" y="3366135"/>
            <a:ext cx="7498080" cy="3188970"/>
          </a:xfrm>
          <a:prstGeom prst="rect">
            <a:avLst/>
          </a:prstGeom>
        </p:spPr>
        <p:txBody>
          <a:bodyPr vert="horz" lIns="94046" tIns="47023" rIns="94046" bIns="470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40"/>
            <a:ext cx="4061460" cy="354330"/>
          </a:xfrm>
          <a:prstGeom prst="rect">
            <a:avLst/>
          </a:prstGeom>
        </p:spPr>
        <p:txBody>
          <a:bodyPr vert="horz" lIns="94046" tIns="47023" rIns="94046" bIns="470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08971" y="6731040"/>
            <a:ext cx="4061460" cy="354330"/>
          </a:xfrm>
          <a:prstGeom prst="rect">
            <a:avLst/>
          </a:prstGeom>
        </p:spPr>
        <p:txBody>
          <a:bodyPr vert="horz" lIns="94046" tIns="47023" rIns="94046" bIns="47023" rtlCol="0" anchor="b"/>
          <a:lstStyle>
            <a:lvl1pPr algn="r">
              <a:defRPr sz="1200"/>
            </a:lvl1pPr>
          </a:lstStyle>
          <a:p>
            <a:pPr>
              <a:defRPr/>
            </a:pPr>
            <a:fld id="{CAA8545F-A231-4F50-B1F1-95F56EBB643D}" type="slidenum">
              <a:rPr lang="en-US"/>
              <a:pPr>
                <a:defRPr/>
              </a:pPr>
              <a:t>‹#›</a:t>
            </a:fld>
            <a:endParaRPr lang="en-US" dirty="0"/>
          </a:p>
        </p:txBody>
      </p:sp>
    </p:spTree>
    <p:extLst>
      <p:ext uri="{BB962C8B-B14F-4D97-AF65-F5344CB8AC3E}">
        <p14:creationId xmlns:p14="http://schemas.microsoft.com/office/powerpoint/2010/main" val="3154640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40940C-6389-4005-B356-28402A411BBE}" type="slidenum">
              <a:rPr lang="en-US" altLang="en-US" smtClean="0"/>
              <a:pPr>
                <a:spcBef>
                  <a:spcPct val="0"/>
                </a:spcBef>
              </a:pPr>
              <a:t>1</a:t>
            </a:fld>
            <a:endParaRPr lang="en-US"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Principles of Information Systems, Thirteenth Edition</a:t>
            </a:r>
            <a:r>
              <a:rPr lang="en-US" altLang="en-US" sz="1100" dirty="0"/>
              <a:t/>
            </a:r>
            <a:br>
              <a:rPr lang="en-US" altLang="en-US" sz="1100" dirty="0"/>
            </a:br>
            <a:endParaRPr lang="en-US" altLang="en-US" sz="1100" dirty="0"/>
          </a:p>
          <a:p>
            <a:pPr eaLnBrk="1" hangingPunct="1"/>
            <a:r>
              <a:rPr lang="en-US" altLang="en-US" i="1" dirty="0"/>
              <a:t>Chapter 1</a:t>
            </a:r>
          </a:p>
          <a:p>
            <a:pPr eaLnBrk="1" hangingPunct="1">
              <a:lnSpc>
                <a:spcPct val="90000"/>
              </a:lnSpc>
            </a:pPr>
            <a:r>
              <a:rPr lang="en-US" altLang="en-US" i="1" dirty="0"/>
              <a:t>An Introduction to Information Systems</a:t>
            </a:r>
          </a:p>
          <a:p>
            <a:pPr eaLnBrk="1" hangingPunct="1"/>
            <a:endParaRPr lang="es-EC" altLang="en-US" dirty="0"/>
          </a:p>
        </p:txBody>
      </p:sp>
    </p:spTree>
    <p:extLst>
      <p:ext uri="{BB962C8B-B14F-4D97-AF65-F5344CB8AC3E}">
        <p14:creationId xmlns:p14="http://schemas.microsoft.com/office/powerpoint/2010/main" val="16628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Characteristics of Quality Information</a:t>
            </a:r>
          </a:p>
          <a:p>
            <a:endParaRPr lang="en-US" dirty="0" smtClean="0"/>
          </a:p>
          <a:p>
            <a:r>
              <a:rPr lang="en-US" altLang="en-US" dirty="0" smtClean="0"/>
              <a:t>If an organization’s information is not accurate or complete:</a:t>
            </a:r>
          </a:p>
          <a:p>
            <a:pPr lvl="1"/>
            <a:r>
              <a:rPr lang="en-US" altLang="en-US" dirty="0" smtClean="0"/>
              <a:t>People can make poor decisions, costing thousands, or even millions, of dollars</a:t>
            </a:r>
          </a:p>
          <a:p>
            <a:r>
              <a:rPr lang="en-US" altLang="en-US" dirty="0" smtClean="0"/>
              <a:t>Depending on the type of data you need:</a:t>
            </a:r>
          </a:p>
          <a:p>
            <a:pPr lvl="1"/>
            <a:r>
              <a:rPr lang="en-US" altLang="en-US" dirty="0" smtClean="0"/>
              <a:t>Some characteristics become more important than others</a:t>
            </a:r>
          </a:p>
          <a:p>
            <a:r>
              <a:rPr lang="en-US" altLang="en-US" dirty="0" smtClean="0"/>
              <a:t>Accuracy and completeness are critical for data used in accounting for the management of company assets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16</a:t>
            </a:fld>
            <a:endParaRPr lang="en-US" dirty="0"/>
          </a:p>
        </p:txBody>
      </p:sp>
    </p:spTree>
    <p:extLst>
      <p:ext uri="{BB962C8B-B14F-4D97-AF65-F5344CB8AC3E}">
        <p14:creationId xmlns:p14="http://schemas.microsoft.com/office/powerpoint/2010/main" val="138903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US" dirty="0" smtClean="0"/>
              <a:t>The amount of data increases exponentially over time</a:t>
            </a:r>
          </a:p>
          <a:p>
            <a:pPr marL="171450" indent="-171450">
              <a:buFont typeface="Arial" panose="020B0604020202020204" pitchFamily="34" charset="0"/>
              <a:buChar char="•"/>
            </a:pPr>
            <a:r>
              <a:rPr lang="en-US" dirty="0" smtClean="0"/>
              <a:t>Data are scattered throughout organizations</a:t>
            </a:r>
          </a:p>
          <a:p>
            <a:pPr marL="171450" indent="-171450">
              <a:buFont typeface="Arial" panose="020B0604020202020204" pitchFamily="34" charset="0"/>
              <a:buChar char="•"/>
            </a:pPr>
            <a:r>
              <a:rPr lang="en-US" dirty="0" smtClean="0"/>
              <a:t>Data are generated from multiple sources (internal, personal, external)</a:t>
            </a:r>
          </a:p>
          <a:p>
            <a:pPr marL="171450" indent="-171450">
              <a:buFont typeface="Arial" panose="020B0604020202020204" pitchFamily="34" charset="0"/>
              <a:buChar char="•"/>
            </a:pPr>
            <a:r>
              <a:rPr lang="en-US" dirty="0" smtClean="0"/>
              <a:t>New sources of data (e.g., blogs, podcasts, </a:t>
            </a:r>
            <a:r>
              <a:rPr lang="en-US" dirty="0" err="1" smtClean="0"/>
              <a:t>videocasts</a:t>
            </a:r>
            <a:r>
              <a:rPr lang="en-US" dirty="0" smtClean="0"/>
              <a:t>, and RFID tags and other wireless sensors)</a:t>
            </a:r>
          </a:p>
          <a:p>
            <a:pPr marL="171450" indent="-171450">
              <a:buFont typeface="Arial" panose="020B0604020202020204" pitchFamily="34" charset="0"/>
              <a:buChar char="•"/>
            </a:pPr>
            <a:r>
              <a:rPr lang="en-US" dirty="0" smtClean="0"/>
              <a:t>Data Degradation (e.g., customers move to new addresses, change their names, etc.)</a:t>
            </a:r>
          </a:p>
          <a:p>
            <a:pPr marL="171450" indent="-171450">
              <a:buFont typeface="Arial" panose="020B0604020202020204" pitchFamily="34" charset="0"/>
              <a:buChar char="•"/>
            </a:pPr>
            <a:r>
              <a:rPr lang="en-US" dirty="0" smtClean="0"/>
              <a:t>Data Rot</a:t>
            </a:r>
          </a:p>
          <a:p>
            <a:pPr marL="171450" indent="-171450">
              <a:buFont typeface="Arial" panose="020B0604020202020204" pitchFamily="34" charset="0"/>
              <a:buChar char="•"/>
            </a:pPr>
            <a:r>
              <a:rPr lang="en-US" dirty="0" smtClean="0"/>
              <a:t>Data security, quality, and integrity are critical</a:t>
            </a:r>
          </a:p>
          <a:p>
            <a:pPr marL="171450" indent="-171450">
              <a:buFont typeface="Arial" panose="020B0604020202020204" pitchFamily="34" charset="0"/>
              <a:buChar char="•"/>
            </a:pPr>
            <a:r>
              <a:rPr lang="en-US" dirty="0" smtClean="0"/>
              <a:t>Legal requirements change frequently and differ among countries and industries</a:t>
            </a:r>
          </a:p>
          <a:p>
            <a:endParaRPr lang="en-US" b="1" dirty="0" smtClean="0"/>
          </a:p>
          <a:p>
            <a:r>
              <a:rPr lang="en-US" b="1" dirty="0" smtClean="0"/>
              <a:t>Internal Data Sources </a:t>
            </a:r>
            <a:r>
              <a:rPr lang="en-US" dirty="0" smtClean="0"/>
              <a:t>(e.g., corporate databases and company documents)</a:t>
            </a:r>
          </a:p>
          <a:p>
            <a:r>
              <a:rPr lang="en-US" b="1" dirty="0" smtClean="0"/>
              <a:t>Personal Data Sources </a:t>
            </a:r>
            <a:r>
              <a:rPr lang="en-US" dirty="0" smtClean="0"/>
              <a:t>(e.g., personal thoughts, opinions, and experiences)</a:t>
            </a:r>
          </a:p>
          <a:p>
            <a:r>
              <a:rPr lang="en-US" b="1" dirty="0" smtClean="0"/>
              <a:t>External Data Sources </a:t>
            </a:r>
            <a:r>
              <a:rPr lang="en-US" dirty="0" smtClean="0"/>
              <a:t>(e.g., commercial databases, government reports, and corporate Web sites).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Data Rot: </a:t>
            </a:r>
            <a:r>
              <a:rPr lang="en-US" dirty="0" smtClean="0"/>
              <a:t>refers primarily to problems with the media on which the data are stored. Over time, temperature, humidity, and exposure to light can cause physical problems with storage media and thus make it difficult to access the data.</a:t>
            </a:r>
          </a:p>
          <a:p>
            <a:endParaRPr lang="en-US"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Federal regulations:</a:t>
            </a:r>
          </a:p>
          <a:p>
            <a:r>
              <a:rPr lang="en-US" dirty="0" smtClean="0"/>
              <a:t>-- Sarbanes–Oxley Act of 2002 requires that:</a:t>
            </a:r>
          </a:p>
          <a:p>
            <a:r>
              <a:rPr lang="en-US" dirty="0" smtClean="0"/>
              <a:t>(1) public companies evaluate and disclose the effectiveness of their internal fi </a:t>
            </a:r>
            <a:r>
              <a:rPr lang="en-US" dirty="0" err="1" smtClean="0"/>
              <a:t>nancial</a:t>
            </a:r>
            <a:r>
              <a:rPr lang="en-US" dirty="0" smtClean="0"/>
              <a:t> controls</a:t>
            </a:r>
          </a:p>
          <a:p>
            <a:r>
              <a:rPr lang="en-US" dirty="0" smtClean="0"/>
              <a:t>(2) independent auditors for these companies agree to this disclosure.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17</a:t>
            </a:fld>
            <a:endParaRPr lang="en-US"/>
          </a:p>
        </p:txBody>
      </p:sp>
    </p:spTree>
    <p:extLst>
      <p:ext uri="{BB962C8B-B14F-4D97-AF65-F5344CB8AC3E}">
        <p14:creationId xmlns:p14="http://schemas.microsoft.com/office/powerpoint/2010/main" val="221284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smtClean="0"/>
              <a:t>What is an Information System?</a:t>
            </a:r>
          </a:p>
          <a:p>
            <a:endParaRPr lang="en-US" dirty="0" smtClean="0"/>
          </a:p>
          <a:p>
            <a:r>
              <a:rPr lang="en-US" altLang="en-US" dirty="0" smtClean="0"/>
              <a:t>An information system (IS) is a set of interrelated elements that: </a:t>
            </a:r>
          </a:p>
          <a:p>
            <a:pPr lvl="1"/>
            <a:r>
              <a:rPr lang="en-US" altLang="en-US" dirty="0" smtClean="0"/>
              <a:t>Collect (input)</a:t>
            </a:r>
          </a:p>
          <a:p>
            <a:pPr lvl="1"/>
            <a:r>
              <a:rPr lang="en-US" altLang="en-US" dirty="0" smtClean="0"/>
              <a:t>Process</a:t>
            </a:r>
          </a:p>
          <a:p>
            <a:pPr lvl="1"/>
            <a:r>
              <a:rPr lang="en-US" altLang="en-US" dirty="0" smtClean="0"/>
              <a:t>Store</a:t>
            </a:r>
          </a:p>
          <a:p>
            <a:pPr lvl="1"/>
            <a:r>
              <a:rPr lang="en-US" altLang="en-US" dirty="0" smtClean="0"/>
              <a:t>Disseminate data and information</a:t>
            </a:r>
          </a:p>
          <a:p>
            <a:pPr lvl="1"/>
            <a:r>
              <a:rPr lang="en-US" altLang="en-US" dirty="0" smtClean="0"/>
              <a:t>Provides a feedback mechanism to monitor and control its operation to make sure it continues to meet its goals and objectives</a:t>
            </a:r>
          </a:p>
          <a:p>
            <a:r>
              <a:rPr lang="en-US" altLang="en-US" dirty="0" smtClean="0"/>
              <a:t>A computer-based information system (CBIS) is a single set of hardware, software, databases, networks, people, and procedures</a:t>
            </a:r>
          </a:p>
          <a:p>
            <a:pPr lvl="1"/>
            <a:r>
              <a:rPr lang="en-US" altLang="en-US" dirty="0" smtClean="0"/>
              <a:t>That are configured to collect, manipulate, store, and process data into information</a:t>
            </a:r>
          </a:p>
          <a:p>
            <a:r>
              <a:rPr lang="en-US" altLang="en-US" dirty="0" smtClean="0"/>
              <a:t>An organization’s technology infrastructure includes all the hardware, software, databases, networks, people, and procedures </a:t>
            </a:r>
          </a:p>
          <a:p>
            <a:pPr lvl="1"/>
            <a:r>
              <a:rPr lang="en-US" altLang="en-US" dirty="0" smtClean="0"/>
              <a:t>That are configured to collect, manipulate, store, and process data into information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18</a:t>
            </a:fld>
            <a:endParaRPr lang="en-US" dirty="0"/>
          </a:p>
        </p:txBody>
      </p:sp>
    </p:spTree>
    <p:extLst>
      <p:ext uri="{BB962C8B-B14F-4D97-AF65-F5344CB8AC3E}">
        <p14:creationId xmlns:p14="http://schemas.microsoft.com/office/powerpoint/2010/main" val="171181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smtClean="0"/>
              <a:t>What is an Information System?</a:t>
            </a:r>
          </a:p>
          <a:p>
            <a:endParaRPr lang="en-US" dirty="0" smtClean="0"/>
          </a:p>
          <a:p>
            <a:r>
              <a:rPr lang="en-US" altLang="en-US" dirty="0" smtClean="0"/>
              <a:t>An information system (IS) is a set of interrelated elements that: </a:t>
            </a:r>
          </a:p>
          <a:p>
            <a:pPr lvl="1"/>
            <a:r>
              <a:rPr lang="en-US" altLang="en-US" dirty="0" smtClean="0"/>
              <a:t>Collect (input)</a:t>
            </a:r>
          </a:p>
          <a:p>
            <a:pPr lvl="1"/>
            <a:r>
              <a:rPr lang="en-US" altLang="en-US" dirty="0" smtClean="0"/>
              <a:t>Process</a:t>
            </a:r>
          </a:p>
          <a:p>
            <a:pPr lvl="1"/>
            <a:r>
              <a:rPr lang="en-US" altLang="en-US" dirty="0" smtClean="0"/>
              <a:t>Store</a:t>
            </a:r>
          </a:p>
          <a:p>
            <a:pPr lvl="1"/>
            <a:r>
              <a:rPr lang="en-US" altLang="en-US" dirty="0" smtClean="0"/>
              <a:t>Disseminate data and information</a:t>
            </a:r>
          </a:p>
          <a:p>
            <a:pPr lvl="1"/>
            <a:r>
              <a:rPr lang="en-US" altLang="en-US" dirty="0" smtClean="0"/>
              <a:t>Provides a feedback mechanism to monitor and control its operation to make sure it continues to meet its goals and objectives</a:t>
            </a:r>
          </a:p>
          <a:p>
            <a:r>
              <a:rPr lang="en-US" altLang="en-US" dirty="0" smtClean="0"/>
              <a:t>A computer-based information system (CBIS) is a single set of hardware, software, databases, networks, people, and procedures</a:t>
            </a:r>
          </a:p>
          <a:p>
            <a:pPr lvl="1"/>
            <a:r>
              <a:rPr lang="en-US" altLang="en-US" dirty="0" smtClean="0"/>
              <a:t>That are configured to collect, manipulate, store, and process data into information</a:t>
            </a:r>
          </a:p>
          <a:p>
            <a:r>
              <a:rPr lang="en-US" altLang="en-US" dirty="0" smtClean="0"/>
              <a:t>An organization’s technology infrastructure includes all the hardware, software, databases, networks, people, and procedures </a:t>
            </a:r>
          </a:p>
          <a:p>
            <a:pPr lvl="1"/>
            <a:r>
              <a:rPr lang="en-US" altLang="en-US" dirty="0" smtClean="0"/>
              <a:t>That are configured to collect, manipulate, store, and process data into information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3708158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6496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What is an Information System?</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1733201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What is an Information System?</a:t>
            </a:r>
          </a:p>
          <a:p>
            <a:endParaRPr lang="en-US" dirty="0" smtClean="0"/>
          </a:p>
          <a:p>
            <a:r>
              <a:rPr lang="en-US" altLang="en-US" dirty="0" smtClean="0"/>
              <a:t>Procedure defines the steps to follow to achieve a specific end result</a:t>
            </a:r>
          </a:p>
          <a:p>
            <a:pPr lvl="1"/>
            <a:r>
              <a:rPr lang="en-US" altLang="en-US" dirty="0" smtClean="0"/>
              <a:t>Such as enter a customer order, pay a supplier invoice, or request a current inventory report</a:t>
            </a:r>
          </a:p>
          <a:p>
            <a:r>
              <a:rPr lang="en-US" altLang="en-US" dirty="0" smtClean="0"/>
              <a:t>Using a CBIS involves setting and following many procedures, including those for the</a:t>
            </a:r>
          </a:p>
          <a:p>
            <a:pPr lvl="1"/>
            <a:r>
              <a:rPr lang="en-US" altLang="en-US" dirty="0" smtClean="0"/>
              <a:t>Operation, maintenance, and security of the system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1418227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Information Systems in Organizations</a:t>
            </a:r>
          </a:p>
          <a:p>
            <a:endParaRPr lang="en-US" dirty="0" smtClean="0"/>
          </a:p>
          <a:p>
            <a:r>
              <a:rPr lang="en-US" altLang="en-US" dirty="0" smtClean="0"/>
              <a:t>Information systems can be divided into three types:</a:t>
            </a:r>
          </a:p>
          <a:p>
            <a:pPr lvl="1"/>
            <a:r>
              <a:rPr lang="en-US" altLang="en-US" dirty="0" smtClean="0"/>
              <a:t>Personal IS – includes information systems that improve the productivity of individual users</a:t>
            </a:r>
          </a:p>
          <a:p>
            <a:pPr lvl="1"/>
            <a:r>
              <a:rPr lang="en-US" altLang="en-US" dirty="0" smtClean="0"/>
              <a:t>Group IS –includes information systems that improve communications and support collaboration among members of a workgroup</a:t>
            </a:r>
          </a:p>
          <a:p>
            <a:pPr lvl="1"/>
            <a:r>
              <a:rPr lang="en-US" altLang="en-US" dirty="0" smtClean="0"/>
              <a:t>Enterprise IS – includes information systems that organizations use to define structured interactions among their own employees and/or external  customers, suppliers, government agencies, etc…</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355947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Information Systems in Organizations</a:t>
            </a:r>
          </a:p>
          <a:p>
            <a:endParaRPr lang="en-US" dirty="0" smtClean="0"/>
          </a:p>
          <a:p>
            <a:r>
              <a:rPr lang="en-US" altLang="en-US" dirty="0" smtClean="0"/>
              <a:t>For each type of IS, certain key organizational complements must be in place:</a:t>
            </a:r>
          </a:p>
          <a:p>
            <a:pPr lvl="1"/>
            <a:r>
              <a:rPr lang="en-US" altLang="en-US" dirty="0" smtClean="0"/>
              <a:t>Well-trained workers</a:t>
            </a:r>
          </a:p>
          <a:p>
            <a:pPr lvl="1"/>
            <a:r>
              <a:rPr lang="en-US" altLang="en-US" dirty="0" smtClean="0"/>
              <a:t>System support</a:t>
            </a:r>
          </a:p>
          <a:p>
            <a:pPr lvl="1"/>
            <a:r>
              <a:rPr lang="en-US" altLang="en-US" dirty="0" smtClean="0"/>
              <a:t>Better teamwork</a:t>
            </a:r>
          </a:p>
          <a:p>
            <a:pPr lvl="1"/>
            <a:r>
              <a:rPr lang="en-US" altLang="en-US" dirty="0" smtClean="0"/>
              <a:t>Redesigned processes</a:t>
            </a:r>
          </a:p>
          <a:p>
            <a:pPr lvl="1"/>
            <a:r>
              <a:rPr lang="en-US" altLang="en-US" dirty="0" smtClean="0"/>
              <a:t>New decision rights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1628860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Information Systems in Organizations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26619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r>
              <a:rPr lang="en-US" altLang="en-US" dirty="0"/>
              <a:t>After completing this chapter, you will be able to:</a:t>
            </a:r>
          </a:p>
          <a:p>
            <a:pPr>
              <a:defRPr/>
            </a:pPr>
            <a:r>
              <a:rPr lang="en-US" dirty="0" smtClean="0"/>
              <a:t>Distinguish data from information and knowledge, and describe the characteristics of quality data</a:t>
            </a:r>
          </a:p>
          <a:p>
            <a:pPr>
              <a:defRPr/>
            </a:pPr>
            <a:r>
              <a:rPr lang="en-US" dirty="0" smtClean="0"/>
              <a:t>Identify the fundamental components of an information system and describe their function</a:t>
            </a:r>
          </a:p>
          <a:p>
            <a:pPr>
              <a:defRPr/>
            </a:pPr>
            <a:r>
              <a:rPr lang="en-US" dirty="0" smtClean="0"/>
              <a:t>Identify the three fundamental information system types and explain what organizational complements must be in place to ensure successful implementation and use of the system</a:t>
            </a:r>
          </a:p>
          <a:p>
            <a:pPr>
              <a:defRPr/>
            </a:pPr>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E6E8B-63CF-497B-8C89-BC45BF36BDB4}"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409967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Hardware and Mobile Devices</a:t>
            </a:r>
          </a:p>
          <a:p>
            <a:endParaRPr lang="en-US" dirty="0" smtClean="0"/>
          </a:p>
          <a:p>
            <a:r>
              <a:rPr lang="en-US" altLang="en-US" dirty="0" smtClean="0"/>
              <a:t>Hardware</a:t>
            </a:r>
          </a:p>
          <a:p>
            <a:pPr lvl="1"/>
            <a:r>
              <a:rPr lang="en-US" altLang="en-US" dirty="0" smtClean="0"/>
              <a:t>Consists of computer equipment used to perform input, processing, storage, and output activities</a:t>
            </a:r>
          </a:p>
          <a:p>
            <a:r>
              <a:rPr lang="en-US" altLang="en-US" dirty="0" smtClean="0"/>
              <a:t>A trend in the industry is to produce smaller, faster, and more mobile hardware</a:t>
            </a:r>
          </a:p>
          <a:p>
            <a:r>
              <a:rPr lang="en-US" altLang="en-US" dirty="0" smtClean="0"/>
              <a:t>Innovative new hardware devices include:</a:t>
            </a:r>
          </a:p>
          <a:p>
            <a:pPr lvl="1"/>
            <a:r>
              <a:rPr lang="en-US" altLang="en-US" dirty="0" smtClean="0"/>
              <a:t>Advanced keyboards</a:t>
            </a:r>
          </a:p>
          <a:p>
            <a:pPr lvl="1"/>
            <a:r>
              <a:rPr lang="en-US" altLang="en-US" dirty="0" smtClean="0"/>
              <a:t>Laptops and displays that connect wirelessly</a:t>
            </a:r>
          </a:p>
          <a:p>
            <a:pPr lvl="1"/>
            <a:r>
              <a:rPr lang="en-US" altLang="en-US" dirty="0" smtClean="0"/>
              <a:t>Embedded 3D cameras</a:t>
            </a:r>
          </a:p>
          <a:p>
            <a:pPr lvl="1"/>
            <a:r>
              <a:rPr lang="en-US" altLang="en-US" dirty="0" smtClean="0"/>
              <a:t>Very-high resolution display devices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268582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Software and Mobile Applications</a:t>
            </a:r>
          </a:p>
          <a:p>
            <a:endParaRPr lang="en-US" dirty="0" smtClean="0"/>
          </a:p>
          <a:p>
            <a:r>
              <a:rPr lang="en-US" altLang="en-US" dirty="0" smtClean="0"/>
              <a:t>Software</a:t>
            </a:r>
          </a:p>
          <a:p>
            <a:pPr lvl="1"/>
            <a:r>
              <a:rPr lang="en-US" altLang="en-US" dirty="0" smtClean="0"/>
              <a:t>Consists of the computer programs that govern the operation of a particular computing device</a:t>
            </a:r>
          </a:p>
          <a:p>
            <a:r>
              <a:rPr lang="en-US" altLang="en-US" dirty="0" smtClean="0"/>
              <a:t>Two types of software:</a:t>
            </a:r>
          </a:p>
          <a:p>
            <a:pPr lvl="1"/>
            <a:r>
              <a:rPr lang="en-US" altLang="en-US" dirty="0" smtClean="0"/>
              <a:t>System software – oversee basic computer operations such as start-up, controls access to system resources, and manages memory and files</a:t>
            </a:r>
          </a:p>
          <a:p>
            <a:pPr lvl="1"/>
            <a:r>
              <a:rPr lang="en-US" altLang="en-US" dirty="0" smtClean="0"/>
              <a:t>Application software – allows you to accomplish specific tasks, including editing text documents, creating graphs, and playing games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27</a:t>
            </a:fld>
            <a:endParaRPr lang="en-US" dirty="0"/>
          </a:p>
        </p:txBody>
      </p:sp>
    </p:spTree>
    <p:extLst>
      <p:ext uri="{BB962C8B-B14F-4D97-AF65-F5344CB8AC3E}">
        <p14:creationId xmlns:p14="http://schemas.microsoft.com/office/powerpoint/2010/main" val="213916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Software and Mobile Applications</a:t>
            </a:r>
          </a:p>
          <a:p>
            <a:endParaRPr lang="en-US" dirty="0" smtClean="0"/>
          </a:p>
          <a:p>
            <a:r>
              <a:rPr lang="en-US" altLang="en-US" dirty="0" smtClean="0"/>
              <a:t>Business application software</a:t>
            </a:r>
          </a:p>
          <a:p>
            <a:pPr lvl="1"/>
            <a:r>
              <a:rPr lang="en-US" altLang="en-US" dirty="0" smtClean="0"/>
              <a:t>Can be categorized by whether it is intended to be used by an individual, a small business, or a large multinational enterprise</a:t>
            </a:r>
          </a:p>
          <a:p>
            <a:r>
              <a:rPr lang="en-US" altLang="en-US" dirty="0" smtClean="0"/>
              <a:t>Consumerization of IT</a:t>
            </a:r>
          </a:p>
          <a:p>
            <a:pPr lvl="1"/>
            <a:r>
              <a:rPr lang="en-US" altLang="en-US" dirty="0" smtClean="0"/>
              <a:t>The trend of consumer technology practices influencing the way business software is designed and delivered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1323093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Database Systems and Big Data</a:t>
            </a:r>
          </a:p>
          <a:p>
            <a:endParaRPr lang="en-US" dirty="0" smtClean="0"/>
          </a:p>
          <a:p>
            <a:r>
              <a:rPr lang="en-US" altLang="en-US" dirty="0" smtClean="0"/>
              <a:t>Database</a:t>
            </a:r>
          </a:p>
          <a:p>
            <a:pPr lvl="1"/>
            <a:r>
              <a:rPr lang="en-US" altLang="en-US" dirty="0" smtClean="0"/>
              <a:t>An organized collection of facts and information, typically consisting of two or more related data files</a:t>
            </a:r>
          </a:p>
          <a:p>
            <a:pPr lvl="1"/>
            <a:r>
              <a:rPr lang="en-US" altLang="en-US" dirty="0" smtClean="0"/>
              <a:t>Can contain facts and information on customers, employees, inventory, sales, online purchases, etc…</a:t>
            </a:r>
          </a:p>
          <a:p>
            <a:r>
              <a:rPr lang="en-US" altLang="en-US" dirty="0" smtClean="0"/>
              <a:t>Data warehouse</a:t>
            </a:r>
          </a:p>
          <a:p>
            <a:pPr lvl="1"/>
            <a:r>
              <a:rPr lang="en-US" altLang="en-US" dirty="0" smtClean="0"/>
              <a:t>A database that stores large amounts of historical data in a form that readily supports analysis and management decision making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1622286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Database Systems and Big Data</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1541822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Database Systems and Big Data</a:t>
            </a:r>
          </a:p>
          <a:p>
            <a:endParaRPr lang="en-US" dirty="0" smtClean="0"/>
          </a:p>
          <a:p>
            <a:r>
              <a:rPr lang="en-US" altLang="en-US" dirty="0" smtClean="0"/>
              <a:t>Extract-transform-lead (ETL) process</a:t>
            </a:r>
          </a:p>
          <a:p>
            <a:pPr lvl="1"/>
            <a:r>
              <a:rPr lang="en-US" altLang="en-US" dirty="0" smtClean="0"/>
              <a:t>Raw data is extracted from various sources, transformed into a format that will support analysis, and then loaded into the data warehouse</a:t>
            </a:r>
          </a:p>
          <a:p>
            <a:r>
              <a:rPr lang="en-US" altLang="en-US" dirty="0" smtClean="0"/>
              <a:t>Big data</a:t>
            </a:r>
          </a:p>
          <a:p>
            <a:pPr lvl="1"/>
            <a:r>
              <a:rPr lang="en-US" altLang="en-US" dirty="0" smtClean="0"/>
              <a:t>A term used to describe data collections that are so enormous that traditional data management software, hardware, and analysis processes are incapable of dealing with them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2305749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Database Systems and Big Data</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262446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Networks and Cloud Computing</a:t>
            </a:r>
          </a:p>
          <a:p>
            <a:endParaRPr lang="en-US" dirty="0" smtClean="0"/>
          </a:p>
          <a:p>
            <a:r>
              <a:rPr lang="en-US" altLang="en-US" dirty="0" smtClean="0"/>
              <a:t>Networks</a:t>
            </a:r>
          </a:p>
          <a:p>
            <a:pPr lvl="1"/>
            <a:r>
              <a:rPr lang="en-US" altLang="en-US" dirty="0" smtClean="0"/>
              <a:t>Connect computers and equipment in a room, building, campus, city, or globally to enable electronic communication</a:t>
            </a:r>
          </a:p>
          <a:p>
            <a:r>
              <a:rPr lang="en-US" altLang="en-US" dirty="0" smtClean="0"/>
              <a:t>Internet</a:t>
            </a:r>
          </a:p>
          <a:p>
            <a:pPr lvl="1"/>
            <a:r>
              <a:rPr lang="en-US" altLang="en-US" dirty="0" smtClean="0"/>
              <a:t>World’s largest computer network</a:t>
            </a:r>
          </a:p>
          <a:p>
            <a:r>
              <a:rPr lang="en-US" altLang="en-US" dirty="0" smtClean="0"/>
              <a:t>Public cloud computing</a:t>
            </a:r>
          </a:p>
          <a:p>
            <a:pPr lvl="1"/>
            <a:r>
              <a:rPr lang="en-US" altLang="en-US" dirty="0" smtClean="0"/>
              <a:t>A service provider organization owns and manages the hardware, software, networking, and storage devices in order to provide shared resources to users via the Internet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33</a:t>
            </a:fld>
            <a:endParaRPr lang="en-US" dirty="0"/>
          </a:p>
        </p:txBody>
      </p:sp>
    </p:spTree>
    <p:extLst>
      <p:ext uri="{BB962C8B-B14F-4D97-AF65-F5344CB8AC3E}">
        <p14:creationId xmlns:p14="http://schemas.microsoft.com/office/powerpoint/2010/main" val="774795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Networks and Cloud Computing</a:t>
            </a:r>
          </a:p>
          <a:p>
            <a:endParaRPr lang="en-US" dirty="0" smtClean="0"/>
          </a:p>
          <a:p>
            <a:r>
              <a:rPr lang="en-US" altLang="en-US" dirty="0" smtClean="0"/>
              <a:t>Intranet</a:t>
            </a:r>
          </a:p>
          <a:p>
            <a:pPr lvl="1"/>
            <a:r>
              <a:rPr lang="en-US" altLang="en-US" dirty="0" smtClean="0"/>
              <a:t>Enable communication, collaboration, search functions, and information sharing between member of an organization using a Web browser</a:t>
            </a:r>
          </a:p>
          <a:p>
            <a:r>
              <a:rPr lang="en-US" altLang="en-US" dirty="0" smtClean="0"/>
              <a:t>Extranet</a:t>
            </a:r>
          </a:p>
          <a:p>
            <a:pPr lvl="1"/>
            <a:r>
              <a:rPr lang="en-US" altLang="en-US" dirty="0" smtClean="0"/>
              <a:t>A network based on Web technologies that allows selected outsiders to access authorized resources of a company’s intranet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34</a:t>
            </a:fld>
            <a:endParaRPr lang="en-US" dirty="0"/>
          </a:p>
        </p:txBody>
      </p:sp>
    </p:spTree>
    <p:extLst>
      <p:ext uri="{BB962C8B-B14F-4D97-AF65-F5344CB8AC3E}">
        <p14:creationId xmlns:p14="http://schemas.microsoft.com/office/powerpoint/2010/main" val="4225647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Networks and Cloud Computing</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35</a:t>
            </a:fld>
            <a:endParaRPr lang="en-US" dirty="0"/>
          </a:p>
        </p:txBody>
      </p:sp>
    </p:spTree>
    <p:extLst>
      <p:ext uri="{BB962C8B-B14F-4D97-AF65-F5344CB8AC3E}">
        <p14:creationId xmlns:p14="http://schemas.microsoft.com/office/powerpoint/2010/main" val="318626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pPr marL="0" indent="0">
              <a:buFontTx/>
              <a:buNone/>
              <a:defRPr/>
            </a:pPr>
            <a:r>
              <a:rPr lang="en-US" dirty="0" smtClean="0"/>
              <a:t>After completing this chapter, you will be able to (cont’d):</a:t>
            </a:r>
          </a:p>
          <a:p>
            <a:pPr>
              <a:defRPr/>
            </a:pPr>
            <a:r>
              <a:rPr lang="en-US" dirty="0" smtClean="0"/>
              <a:t>Identify and briefly describe the role of each component of an organization’s technology infrastructure</a:t>
            </a:r>
          </a:p>
          <a:p>
            <a:pPr>
              <a:defRPr/>
            </a:pPr>
            <a:r>
              <a:rPr lang="en-US" dirty="0" smtClean="0"/>
              <a:t>Identify the basic types of business information systems, including who uses them, how they are used, and what kinds of benefits they deliver</a:t>
            </a:r>
          </a:p>
          <a:p>
            <a:pPr>
              <a:defRPr/>
            </a:pPr>
            <a:r>
              <a:rPr lang="en-US" dirty="0" smtClean="0"/>
              <a:t>Describe how organizations are using business intelligence and business analytics to capitalize on the vast amount of data becoming available</a:t>
            </a:r>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E6E8B-63CF-497B-8C89-BC45BF36BDB4}"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1478309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Networks and Cloud Computing</a:t>
            </a:r>
          </a:p>
          <a:p>
            <a:endParaRPr lang="en-US" dirty="0" smtClean="0"/>
          </a:p>
          <a:p>
            <a:r>
              <a:rPr lang="en-US" altLang="en-US" dirty="0" smtClean="0"/>
              <a:t>Internet of Things (IoT)</a:t>
            </a:r>
          </a:p>
          <a:p>
            <a:pPr lvl="1"/>
            <a:r>
              <a:rPr lang="en-US" altLang="en-US" dirty="0" smtClean="0"/>
              <a:t>A network of physical objects embedded with sensors, processors, software, and network connectivity capability to enable them to exchange data with the manufacturer of the device, device operators, and other connected devices</a:t>
            </a:r>
          </a:p>
          <a:p>
            <a:r>
              <a:rPr lang="en-US" altLang="en-US" dirty="0" smtClean="0"/>
              <a:t>Internet of Everything (IoE)</a:t>
            </a:r>
          </a:p>
          <a:p>
            <a:pPr lvl="1"/>
            <a:r>
              <a:rPr lang="en-US" altLang="en-US" dirty="0" smtClean="0"/>
              <a:t>Encompasses not only machine-to-machine but also people-to-people and people-to-machine connections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36</a:t>
            </a:fld>
            <a:endParaRPr lang="en-US" dirty="0"/>
          </a:p>
        </p:txBody>
      </p:sp>
    </p:spTree>
    <p:extLst>
      <p:ext uri="{BB962C8B-B14F-4D97-AF65-F5344CB8AC3E}">
        <p14:creationId xmlns:p14="http://schemas.microsoft.com/office/powerpoint/2010/main" val="2523303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Networks and Cloud Computing</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37</a:t>
            </a:fld>
            <a:endParaRPr lang="en-US" dirty="0"/>
          </a:p>
        </p:txBody>
      </p:sp>
    </p:spTree>
    <p:extLst>
      <p:ext uri="{BB962C8B-B14F-4D97-AF65-F5344CB8AC3E}">
        <p14:creationId xmlns:p14="http://schemas.microsoft.com/office/powerpoint/2010/main" val="1655015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Business Information Systems</a:t>
            </a:r>
          </a:p>
          <a:p>
            <a:endParaRPr lang="en-US" dirty="0" smtClean="0"/>
          </a:p>
          <a:p>
            <a:r>
              <a:rPr lang="en-US" altLang="en-US" dirty="0" smtClean="0"/>
              <a:t>Information systems are used in all functional areas of business organizations, such as:</a:t>
            </a:r>
          </a:p>
          <a:p>
            <a:pPr lvl="1"/>
            <a:r>
              <a:rPr lang="en-US" altLang="en-US" dirty="0" smtClean="0"/>
              <a:t>Accounting and finance</a:t>
            </a:r>
          </a:p>
          <a:p>
            <a:pPr lvl="1"/>
            <a:r>
              <a:rPr lang="en-US" altLang="en-US" dirty="0" smtClean="0"/>
              <a:t>Customer service</a:t>
            </a:r>
          </a:p>
          <a:p>
            <a:pPr lvl="1"/>
            <a:r>
              <a:rPr lang="en-US" altLang="en-US" dirty="0" smtClean="0"/>
              <a:t>Human resources</a:t>
            </a:r>
          </a:p>
          <a:p>
            <a:pPr lvl="1"/>
            <a:r>
              <a:rPr lang="en-US" altLang="en-US" dirty="0" smtClean="0"/>
              <a:t>Manufacturing</a:t>
            </a:r>
          </a:p>
          <a:p>
            <a:pPr lvl="1"/>
            <a:r>
              <a:rPr lang="en-US" altLang="en-US" dirty="0" smtClean="0"/>
              <a:t>Research and development</a:t>
            </a:r>
          </a:p>
          <a:p>
            <a:pPr lvl="1"/>
            <a:r>
              <a:rPr lang="en-US" altLang="en-US" dirty="0" smtClean="0"/>
              <a:t>Sales and marketing</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38</a:t>
            </a:fld>
            <a:endParaRPr lang="en-US" dirty="0"/>
          </a:p>
        </p:txBody>
      </p:sp>
    </p:spTree>
    <p:extLst>
      <p:ext uri="{BB962C8B-B14F-4D97-AF65-F5344CB8AC3E}">
        <p14:creationId xmlns:p14="http://schemas.microsoft.com/office/powerpoint/2010/main" val="97622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Business Information Systems</a:t>
            </a:r>
          </a:p>
          <a:p>
            <a:endParaRPr lang="en-US" dirty="0" smtClean="0"/>
          </a:p>
          <a:p>
            <a:r>
              <a:rPr lang="en-US" altLang="en-US" dirty="0" smtClean="0"/>
              <a:t>Information systems are also used in nearly every industry, such as:</a:t>
            </a:r>
          </a:p>
          <a:p>
            <a:pPr lvl="1"/>
            <a:r>
              <a:rPr lang="en-US" altLang="en-US" dirty="0" smtClean="0"/>
              <a:t>Agriculture</a:t>
            </a:r>
          </a:p>
          <a:p>
            <a:pPr lvl="1"/>
            <a:r>
              <a:rPr lang="en-US" altLang="en-US" dirty="0" smtClean="0"/>
              <a:t>Finance</a:t>
            </a:r>
          </a:p>
          <a:p>
            <a:pPr lvl="1"/>
            <a:r>
              <a:rPr lang="en-US" altLang="en-US" dirty="0" smtClean="0"/>
              <a:t>Health care</a:t>
            </a:r>
          </a:p>
          <a:p>
            <a:pPr lvl="1"/>
            <a:r>
              <a:rPr lang="en-US" altLang="en-US" dirty="0" smtClean="0"/>
              <a:t>Mining</a:t>
            </a:r>
          </a:p>
          <a:p>
            <a:pPr lvl="1"/>
            <a:r>
              <a:rPr lang="en-US" altLang="en-US" dirty="0" smtClean="0"/>
              <a:t>Professional services</a:t>
            </a:r>
          </a:p>
          <a:p>
            <a:pPr lvl="1"/>
            <a:r>
              <a:rPr lang="en-US" altLang="en-US" dirty="0" smtClean="0"/>
              <a:t>Retail</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39</a:t>
            </a:fld>
            <a:endParaRPr lang="en-US" dirty="0"/>
          </a:p>
        </p:txBody>
      </p:sp>
    </p:spTree>
    <p:extLst>
      <p:ext uri="{BB962C8B-B14F-4D97-AF65-F5344CB8AC3E}">
        <p14:creationId xmlns:p14="http://schemas.microsoft.com/office/powerpoint/2010/main" val="2791115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Electronic and Mobile Commerce</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E-commerce involves the exchange of money for goods and services over electronic networks</a:t>
            </a:r>
          </a:p>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AA0EC4EB-D3AA-49BE-89CC-118BC501CEBE}" type="slidenum">
              <a:rPr lang="en-US" altLang="en-US" sz="1200" smtClean="0">
                <a:solidFill>
                  <a:schemeClr val="tx1"/>
                </a:solidFill>
              </a:rPr>
              <a:pPr/>
              <a:t>40</a:t>
            </a:fld>
            <a:endParaRPr lang="en-US" altLang="en-US" sz="1200" dirty="0">
              <a:solidFill>
                <a:schemeClr val="tx1"/>
              </a:solidFill>
            </a:endParaRPr>
          </a:p>
        </p:txBody>
      </p:sp>
    </p:spTree>
    <p:extLst>
      <p:ext uri="{BB962C8B-B14F-4D97-AF65-F5344CB8AC3E}">
        <p14:creationId xmlns:p14="http://schemas.microsoft.com/office/powerpoint/2010/main" val="2576153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Electronic and Mobile Commerce</a:t>
            </a:r>
            <a:endParaRPr lang="en-US"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4AA190E5-8D3E-4CED-9C6C-3C587603852A}" type="slidenum">
              <a:rPr lang="en-US" altLang="en-US" sz="1200" smtClean="0">
                <a:solidFill>
                  <a:schemeClr val="tx1"/>
                </a:solidFill>
              </a:rPr>
              <a:pPr/>
              <a:t>41</a:t>
            </a:fld>
            <a:endParaRPr lang="en-US" altLang="en-US" sz="1200" dirty="0">
              <a:solidFill>
                <a:schemeClr val="tx1"/>
              </a:solidFill>
            </a:endParaRPr>
          </a:p>
        </p:txBody>
      </p:sp>
    </p:spTree>
    <p:extLst>
      <p:ext uri="{BB962C8B-B14F-4D97-AF65-F5344CB8AC3E}">
        <p14:creationId xmlns:p14="http://schemas.microsoft.com/office/powerpoint/2010/main" val="3318274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Electronic and Mobile Commerce</a:t>
            </a:r>
          </a:p>
          <a:p>
            <a:endParaRPr lang="en-US" altLang="en-US" dirty="0" smtClean="0"/>
          </a:p>
          <a:p>
            <a:r>
              <a:rPr lang="en-US" altLang="en-US" dirty="0" smtClean="0"/>
              <a:t>Mobile commerce (m-commerce): the use of mobile, wireless devices to place orders and conduct business</a:t>
            </a:r>
          </a:p>
          <a:p>
            <a:pPr lvl="1"/>
            <a:r>
              <a:rPr lang="en-US" altLang="en-US" dirty="0" smtClean="0"/>
              <a:t>Used to support all forms of e-commerce:</a:t>
            </a:r>
          </a:p>
          <a:p>
            <a:pPr lvl="2"/>
            <a:r>
              <a:rPr lang="en-US" altLang="en-US" dirty="0" smtClean="0"/>
              <a:t>Business-to-business (B2B)</a:t>
            </a:r>
          </a:p>
          <a:p>
            <a:pPr lvl="2"/>
            <a:r>
              <a:rPr lang="en-US" altLang="en-US" dirty="0" smtClean="0"/>
              <a:t>Business-to-consumer (B2C)</a:t>
            </a:r>
          </a:p>
          <a:p>
            <a:pPr lvl="2"/>
            <a:r>
              <a:rPr lang="en-US" altLang="en-US" dirty="0" smtClean="0"/>
              <a:t>Consumer-to-consumer (C2C)</a:t>
            </a:r>
          </a:p>
          <a:p>
            <a:pPr lvl="2"/>
            <a:r>
              <a:rPr lang="en-US" altLang="en-US" dirty="0" smtClean="0"/>
              <a:t>Government-to-citizen (G2C)</a:t>
            </a:r>
          </a:p>
          <a:p>
            <a:r>
              <a:rPr lang="en-US" altLang="en-US" dirty="0" smtClean="0"/>
              <a:t>E-business: use of information systems and the Internet to perform business-related tasks and functions</a:t>
            </a:r>
          </a:p>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6D406AE3-1D6E-4E40-9B84-2143A501A7B3}" type="slidenum">
              <a:rPr lang="en-US" altLang="en-US" sz="1200" smtClean="0">
                <a:solidFill>
                  <a:schemeClr val="tx1"/>
                </a:solidFill>
              </a:rPr>
              <a:pPr/>
              <a:t>42</a:t>
            </a:fld>
            <a:endParaRPr lang="en-US" altLang="en-US" sz="1200" dirty="0">
              <a:solidFill>
                <a:schemeClr val="tx1"/>
              </a:solidFill>
            </a:endParaRPr>
          </a:p>
        </p:txBody>
      </p:sp>
    </p:spTree>
    <p:extLst>
      <p:ext uri="{BB962C8B-B14F-4D97-AF65-F5344CB8AC3E}">
        <p14:creationId xmlns:p14="http://schemas.microsoft.com/office/powerpoint/2010/main" val="3897832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Enterprise Systems</a:t>
            </a:r>
          </a:p>
          <a:p>
            <a:endParaRPr lang="en-US" dirty="0" smtClean="0"/>
          </a:p>
          <a:p>
            <a:r>
              <a:rPr lang="en-US" altLang="en-US" dirty="0" smtClean="0"/>
              <a:t>Transaction </a:t>
            </a:r>
          </a:p>
          <a:p>
            <a:pPr lvl="1"/>
            <a:r>
              <a:rPr lang="en-US" altLang="en-US" dirty="0" smtClean="0"/>
              <a:t>Any business-related exchange, such as payments to employees and suppliers and sales to customers  </a:t>
            </a:r>
          </a:p>
          <a:p>
            <a:r>
              <a:rPr lang="en-US" altLang="en-US" dirty="0" smtClean="0"/>
              <a:t>Transaction processing system (TPS)</a:t>
            </a:r>
          </a:p>
          <a:p>
            <a:pPr lvl="1"/>
            <a:r>
              <a:rPr lang="en-US" altLang="en-US" dirty="0" smtClean="0"/>
              <a:t>An organized collection of people, procedures, software, databases, and devices</a:t>
            </a:r>
          </a:p>
          <a:p>
            <a:pPr lvl="1"/>
            <a:r>
              <a:rPr lang="en-US" altLang="en-US" dirty="0" smtClean="0"/>
              <a:t>Used to perform and record completed business transactions</a:t>
            </a:r>
          </a:p>
          <a:p>
            <a:r>
              <a:rPr lang="en-US" altLang="en-US" dirty="0" smtClean="0"/>
              <a:t>Management information system (MIS) </a:t>
            </a:r>
          </a:p>
          <a:p>
            <a:pPr lvl="1"/>
            <a:r>
              <a:rPr lang="en-US" altLang="en-US" dirty="0" smtClean="0"/>
              <a:t>Organized collection of people, procedures, software, databases, and devices </a:t>
            </a:r>
          </a:p>
          <a:p>
            <a:pPr lvl="1"/>
            <a:r>
              <a:rPr lang="en-US" altLang="en-US" dirty="0" smtClean="0"/>
              <a:t>Provides routine information to managers and decision makers</a:t>
            </a:r>
          </a:p>
          <a:p>
            <a:pPr lvl="1"/>
            <a:r>
              <a:rPr lang="en-US" altLang="en-US" dirty="0" smtClean="0"/>
              <a:t>Focuses on operational efficiency</a:t>
            </a:r>
          </a:p>
          <a:p>
            <a:pPr lvl="1"/>
            <a:r>
              <a:rPr lang="en-US" altLang="en-US" dirty="0" smtClean="0"/>
              <a:t>Provides standard reports generated with data and information from the TPS or ERP</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43</a:t>
            </a:fld>
            <a:endParaRPr lang="en-US" dirty="0"/>
          </a:p>
        </p:txBody>
      </p:sp>
    </p:spTree>
    <p:extLst>
      <p:ext uri="{BB962C8B-B14F-4D97-AF65-F5344CB8AC3E}">
        <p14:creationId xmlns:p14="http://schemas.microsoft.com/office/powerpoint/2010/main" val="315097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Enterprise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2691609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Enterprise Systems</a:t>
            </a:r>
          </a:p>
          <a:p>
            <a:endParaRPr lang="en-US" dirty="0" smtClean="0"/>
          </a:p>
          <a:p>
            <a:r>
              <a:rPr lang="en-US" altLang="en-US" dirty="0" smtClean="0"/>
              <a:t>Enterprise resource planning (ERP)</a:t>
            </a:r>
          </a:p>
          <a:p>
            <a:pPr lvl="1"/>
            <a:r>
              <a:rPr lang="en-US" altLang="en-US" dirty="0" smtClean="0"/>
              <a:t>A set of integrated programs  </a:t>
            </a:r>
          </a:p>
          <a:p>
            <a:pPr lvl="1"/>
            <a:r>
              <a:rPr lang="en-US" altLang="en-US" dirty="0" smtClean="0"/>
              <a:t>Manages the vital business operations for an entire multisite, global organization</a:t>
            </a:r>
          </a:p>
          <a:p>
            <a:r>
              <a:rPr lang="en-US" altLang="en-US" dirty="0" smtClean="0"/>
              <a:t>Most ERP systems provide integrated software to support manufacturing and finance</a:t>
            </a:r>
          </a:p>
          <a:p>
            <a:pPr lvl="1"/>
            <a:r>
              <a:rPr lang="en-US" altLang="en-US" dirty="0" smtClean="0"/>
              <a:t>Also provide support for business analytics and e-business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193198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pPr marL="0" indent="0">
              <a:buFontTx/>
              <a:buNone/>
              <a:defRPr/>
            </a:pPr>
            <a:r>
              <a:rPr lang="en-US" dirty="0" smtClean="0"/>
              <a:t>After completing this chapter, you will be able to (cont’d):</a:t>
            </a:r>
          </a:p>
          <a:p>
            <a:pPr>
              <a:defRPr/>
            </a:pPr>
            <a:r>
              <a:rPr lang="en-US" dirty="0" smtClean="0"/>
              <a:t>Discuss why it is critical for business objectives and IS activities to be well aligned through system planning, development, and acquisition</a:t>
            </a:r>
          </a:p>
          <a:p>
            <a:pPr>
              <a:defRPr/>
            </a:pPr>
            <a:r>
              <a:rPr lang="en-US" dirty="0" smtClean="0"/>
              <a:t>Identify several major IT security threats as well as some of the legal, social, and ethical issues associated with information systems</a:t>
            </a:r>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E6E8B-63CF-497B-8C89-BC45BF36BDB4}"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1270784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Enterprise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1940108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Enterprise Systems</a:t>
            </a:r>
          </a:p>
          <a:p>
            <a:endParaRPr lang="en-US" dirty="0" smtClean="0"/>
          </a:p>
          <a:p>
            <a:r>
              <a:rPr lang="en-US" altLang="en-US" dirty="0" smtClean="0"/>
              <a:t>ERP system benefits:</a:t>
            </a:r>
          </a:p>
          <a:p>
            <a:pPr lvl="1"/>
            <a:r>
              <a:rPr lang="en-US" altLang="en-US" dirty="0" smtClean="0"/>
              <a:t>Provide a global view of operational/planning data</a:t>
            </a:r>
          </a:p>
          <a:p>
            <a:pPr lvl="1"/>
            <a:r>
              <a:rPr lang="en-US" altLang="en-US" dirty="0" smtClean="0"/>
              <a:t>Lower the cost of doing business</a:t>
            </a:r>
          </a:p>
          <a:p>
            <a:pPr lvl="1"/>
            <a:r>
              <a:rPr lang="en-US" altLang="en-US" dirty="0" smtClean="0"/>
              <a:t>Ensure compliance</a:t>
            </a:r>
          </a:p>
          <a:p>
            <a:pPr lvl="1"/>
            <a:r>
              <a:rPr lang="en-US" altLang="en-US" dirty="0" smtClean="0"/>
              <a:t>Automate core business operations</a:t>
            </a:r>
          </a:p>
          <a:p>
            <a:pPr lvl="1"/>
            <a:r>
              <a:rPr lang="en-US" altLang="en-US" dirty="0" smtClean="0"/>
              <a:t>Improve customer service</a:t>
            </a:r>
          </a:p>
          <a:p>
            <a:pPr lvl="1"/>
            <a:r>
              <a:rPr lang="en-US" altLang="en-US" dirty="0" smtClean="0"/>
              <a:t>Reduce time to market by sharing evolving product data</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1238154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Business Intelligence and Analytics</a:t>
            </a:r>
          </a:p>
          <a:p>
            <a:endParaRPr lang="en-US" dirty="0" smtClean="0"/>
          </a:p>
          <a:p>
            <a:r>
              <a:rPr lang="en-US" altLang="en-US" dirty="0" smtClean="0"/>
              <a:t>Business intelligence (BI)</a:t>
            </a:r>
          </a:p>
          <a:p>
            <a:pPr lvl="1"/>
            <a:r>
              <a:rPr lang="en-US" altLang="en-US" dirty="0" smtClean="0"/>
              <a:t>Includes a wide range of applications, practices, and technologies for the extraction, transformation, integration, visualization, analysis, interpretation, and presentation of data to support improved decision making</a:t>
            </a:r>
          </a:p>
          <a:p>
            <a:r>
              <a:rPr lang="en-US" altLang="en-US" dirty="0" smtClean="0"/>
              <a:t>Business analytics</a:t>
            </a:r>
          </a:p>
          <a:p>
            <a:pPr lvl="1"/>
            <a:r>
              <a:rPr lang="en-US" altLang="en-US" dirty="0" smtClean="0"/>
              <a:t>The extensive use of data and quantitative analysis to support fact-based decision making within organizations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48</a:t>
            </a:fld>
            <a:endParaRPr lang="en-US" dirty="0"/>
          </a:p>
        </p:txBody>
      </p:sp>
    </p:spTree>
    <p:extLst>
      <p:ext uri="{BB962C8B-B14F-4D97-AF65-F5344CB8AC3E}">
        <p14:creationId xmlns:p14="http://schemas.microsoft.com/office/powerpoint/2010/main" val="2635408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Knowledge Management and Specialized Information Systems</a:t>
            </a:r>
          </a:p>
          <a:p>
            <a:endParaRPr lang="en-US" dirty="0" smtClean="0"/>
          </a:p>
          <a:p>
            <a:r>
              <a:rPr lang="en-US" altLang="en-US" dirty="0" smtClean="0"/>
              <a:t>Knowledge management systems (KMSs)</a:t>
            </a:r>
          </a:p>
          <a:p>
            <a:pPr lvl="1"/>
            <a:r>
              <a:rPr lang="en-US" altLang="en-US" dirty="0" smtClean="0"/>
              <a:t>An organized collection of people, procedures, software, databases, and devices that:</a:t>
            </a:r>
          </a:p>
          <a:p>
            <a:pPr lvl="2"/>
            <a:r>
              <a:rPr lang="en-US" altLang="en-US" dirty="0" smtClean="0"/>
              <a:t>Stores and retrieves knowledge</a:t>
            </a:r>
          </a:p>
          <a:p>
            <a:pPr lvl="2"/>
            <a:r>
              <a:rPr lang="en-US" altLang="en-US" dirty="0" smtClean="0"/>
              <a:t>Improves collaboration</a:t>
            </a:r>
          </a:p>
          <a:p>
            <a:pPr lvl="2"/>
            <a:r>
              <a:rPr lang="en-US" altLang="en-US" dirty="0" smtClean="0"/>
              <a:t>Locates knowledge sources</a:t>
            </a:r>
          </a:p>
          <a:p>
            <a:pPr lvl="2"/>
            <a:r>
              <a:rPr lang="en-US" altLang="en-US" dirty="0" smtClean="0"/>
              <a:t>Captures and uses knowledge</a:t>
            </a:r>
          </a:p>
          <a:p>
            <a:pPr lvl="2"/>
            <a:r>
              <a:rPr lang="en-US" altLang="en-US" dirty="0" smtClean="0"/>
              <a:t>Enhances the knowledge management process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49</a:t>
            </a:fld>
            <a:endParaRPr lang="en-US" dirty="0"/>
          </a:p>
        </p:txBody>
      </p:sp>
    </p:spTree>
    <p:extLst>
      <p:ext uri="{BB962C8B-B14F-4D97-AF65-F5344CB8AC3E}">
        <p14:creationId xmlns:p14="http://schemas.microsoft.com/office/powerpoint/2010/main" val="391534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Planning, Acquiring, and Building Systems</a:t>
            </a:r>
          </a:p>
          <a:p>
            <a:endParaRPr lang="en-US" dirty="0" smtClean="0"/>
          </a:p>
          <a:p>
            <a:r>
              <a:rPr lang="en-US" altLang="en-US" dirty="0" smtClean="0"/>
              <a:t>Project</a:t>
            </a:r>
          </a:p>
          <a:p>
            <a:pPr lvl="1"/>
            <a:r>
              <a:rPr lang="en-US" altLang="en-US" dirty="0" smtClean="0"/>
              <a:t>A temporary endeavor undertaken to create a unique product, service, or result</a:t>
            </a:r>
          </a:p>
          <a:p>
            <a:pPr lvl="1"/>
            <a:r>
              <a:rPr lang="en-US" altLang="en-US" dirty="0" smtClean="0"/>
              <a:t>Attempts to achieve specific business objectives and is subject to certain constraints</a:t>
            </a:r>
          </a:p>
          <a:p>
            <a:pPr lvl="1"/>
            <a:r>
              <a:rPr lang="en-US" altLang="en-US" dirty="0" smtClean="0"/>
              <a:t>They way much of an organization’s work gets done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50</a:t>
            </a:fld>
            <a:endParaRPr lang="en-US" dirty="0"/>
          </a:p>
        </p:txBody>
      </p:sp>
    </p:spTree>
    <p:extLst>
      <p:ext uri="{BB962C8B-B14F-4D97-AF65-F5344CB8AC3E}">
        <p14:creationId xmlns:p14="http://schemas.microsoft.com/office/powerpoint/2010/main" val="1886211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Strategic Planning and Project Management</a:t>
            </a:r>
          </a:p>
          <a:p>
            <a:endParaRPr lang="en-US" dirty="0" smtClean="0"/>
          </a:p>
          <a:p>
            <a:r>
              <a:rPr lang="en-US" altLang="en-US" dirty="0" smtClean="0"/>
              <a:t>Strategic planning</a:t>
            </a:r>
          </a:p>
          <a:p>
            <a:pPr lvl="1"/>
            <a:r>
              <a:rPr lang="en-US" altLang="en-US" dirty="0" smtClean="0"/>
              <a:t>Used to improve alignment between the needs of the business and the activities of the information systems organization</a:t>
            </a:r>
          </a:p>
          <a:p>
            <a:pPr lvl="1"/>
            <a:r>
              <a:rPr lang="en-US" altLang="en-US" dirty="0" smtClean="0"/>
              <a:t>Alignment means that the IS organization and its resources are focused on efforts that support the key objectives defined in the strategic plan of business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51</a:t>
            </a:fld>
            <a:endParaRPr lang="en-US" dirty="0"/>
          </a:p>
        </p:txBody>
      </p:sp>
    </p:spTree>
    <p:extLst>
      <p:ext uri="{BB962C8B-B14F-4D97-AF65-F5344CB8AC3E}">
        <p14:creationId xmlns:p14="http://schemas.microsoft.com/office/powerpoint/2010/main" val="1583563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System Acquisition and Development</a:t>
            </a:r>
          </a:p>
          <a:p>
            <a:endParaRPr lang="en-US" dirty="0" smtClean="0"/>
          </a:p>
          <a:p>
            <a:r>
              <a:rPr lang="en-US" altLang="en-US" dirty="0" smtClean="0"/>
              <a:t>System acquisition</a:t>
            </a:r>
          </a:p>
          <a:p>
            <a:pPr lvl="1"/>
            <a:r>
              <a:rPr lang="en-US" altLang="en-US" dirty="0" smtClean="0"/>
              <a:t>Process used to obtain the information system resources needed to provide the services necessary to meet a specific set of needs</a:t>
            </a:r>
          </a:p>
          <a:p>
            <a:r>
              <a:rPr lang="en-US" altLang="en-US" dirty="0" smtClean="0"/>
              <a:t>System development</a:t>
            </a:r>
          </a:p>
          <a:p>
            <a:pPr lvl="1"/>
            <a:r>
              <a:rPr lang="en-US" altLang="en-US" dirty="0" smtClean="0"/>
              <a:t>The activity of building information systems to meet users’ needs</a:t>
            </a:r>
          </a:p>
          <a:p>
            <a:pPr lvl="1"/>
            <a:r>
              <a:rPr lang="en-US" altLang="en-US" dirty="0" smtClean="0"/>
              <a:t>Projects can range from small to very large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52</a:t>
            </a:fld>
            <a:endParaRPr lang="en-US" dirty="0"/>
          </a:p>
        </p:txBody>
      </p:sp>
    </p:spTree>
    <p:extLst>
      <p:ext uri="{BB962C8B-B14F-4D97-AF65-F5344CB8AC3E}">
        <p14:creationId xmlns:p14="http://schemas.microsoft.com/office/powerpoint/2010/main" val="180289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System Acquisition and Development</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53</a:t>
            </a:fld>
            <a:endParaRPr lang="en-US" dirty="0"/>
          </a:p>
        </p:txBody>
      </p:sp>
    </p:spTree>
    <p:extLst>
      <p:ext uri="{BB962C8B-B14F-4D97-AF65-F5344CB8AC3E}">
        <p14:creationId xmlns:p14="http://schemas.microsoft.com/office/powerpoint/2010/main" val="3779665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Information Systems in Business and Society</a:t>
            </a:r>
          </a:p>
          <a:p>
            <a:endParaRPr lang="en-US" dirty="0" smtClean="0"/>
          </a:p>
          <a:p>
            <a:r>
              <a:rPr lang="en-US" altLang="en-US" dirty="0" smtClean="0"/>
              <a:t>The speed and widespread use of information systems</a:t>
            </a:r>
          </a:p>
          <a:p>
            <a:pPr lvl="1"/>
            <a:r>
              <a:rPr lang="en-US" altLang="en-US" dirty="0" smtClean="0"/>
              <a:t>Opens users to a variety of threats from unethical people</a:t>
            </a:r>
          </a:p>
          <a:p>
            <a:r>
              <a:rPr lang="en-US" altLang="en-US" dirty="0" smtClean="0"/>
              <a:t>Computer-related attacks can come from individuals, groups, companies, and countries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54</a:t>
            </a:fld>
            <a:endParaRPr lang="en-US" dirty="0"/>
          </a:p>
        </p:txBody>
      </p:sp>
    </p:spTree>
    <p:extLst>
      <p:ext uri="{BB962C8B-B14F-4D97-AF65-F5344CB8AC3E}">
        <p14:creationId xmlns:p14="http://schemas.microsoft.com/office/powerpoint/2010/main" val="4169135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Cybercrime and Information System Security</a:t>
            </a:r>
          </a:p>
          <a:p>
            <a:endParaRPr lang="en-US" dirty="0" smtClean="0"/>
          </a:p>
          <a:p>
            <a:r>
              <a:rPr lang="en-US" altLang="en-US" dirty="0" smtClean="0"/>
              <a:t>Cybercriminals</a:t>
            </a:r>
          </a:p>
          <a:p>
            <a:pPr lvl="1"/>
            <a:r>
              <a:rPr lang="en-US" altLang="en-US" dirty="0" smtClean="0"/>
              <a:t>Motivated by the potential for monetary gain</a:t>
            </a:r>
          </a:p>
          <a:p>
            <a:pPr lvl="1"/>
            <a:r>
              <a:rPr lang="en-US" altLang="en-US" dirty="0" smtClean="0"/>
              <a:t>Hack into computers systems to steal</a:t>
            </a:r>
          </a:p>
          <a:p>
            <a:r>
              <a:rPr lang="en-US" altLang="en-US" dirty="0" smtClean="0"/>
              <a:t>Cyberterrorism</a:t>
            </a:r>
          </a:p>
          <a:p>
            <a:pPr lvl="1"/>
            <a:r>
              <a:rPr lang="en-US" altLang="en-US" dirty="0" smtClean="0"/>
              <a:t>The intimidation of a government or a civilian population by using information technology to disable critical national infrastructure</a:t>
            </a:r>
          </a:p>
          <a:p>
            <a:pPr lvl="1"/>
            <a:r>
              <a:rPr lang="en-US" altLang="en-US" dirty="0" smtClean="0"/>
              <a:t>To achieve political, religious, or ideological goals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55</a:t>
            </a:fld>
            <a:endParaRPr lang="en-US" dirty="0"/>
          </a:p>
        </p:txBody>
      </p:sp>
    </p:spTree>
    <p:extLst>
      <p:ext uri="{BB962C8B-B14F-4D97-AF65-F5344CB8AC3E}">
        <p14:creationId xmlns:p14="http://schemas.microsoft.com/office/powerpoint/2010/main" val="276710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Introduction to Information Systems</a:t>
            </a:r>
          </a:p>
          <a:p>
            <a:endParaRPr lang="en-US" altLang="en-US" dirty="0"/>
          </a:p>
          <a:p>
            <a:r>
              <a:rPr lang="en-US" altLang="en-US" dirty="0"/>
              <a:t>Information </a:t>
            </a:r>
          </a:p>
          <a:p>
            <a:pPr lvl="1"/>
            <a:r>
              <a:rPr lang="en-US" altLang="en-US" dirty="0"/>
              <a:t>One of an organization’s most valuable resources </a:t>
            </a:r>
          </a:p>
          <a:p>
            <a:pPr lvl="1"/>
            <a:r>
              <a:rPr lang="en-US" altLang="en-US" dirty="0"/>
              <a:t>Often confused with the term data</a:t>
            </a:r>
          </a:p>
          <a:p>
            <a:endParaRPr lang="en-US" altLang="en-US" dirty="0"/>
          </a:p>
          <a:p>
            <a:endParaRPr lang="en-US" alt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797DE33-E142-485F-ACED-2A0FBC2FA623}" type="slidenum">
              <a:rPr lang="en-US" altLang="en-US" sz="1200" smtClean="0">
                <a:solidFill>
                  <a:schemeClr val="tx1"/>
                </a:solidFill>
              </a:rPr>
              <a:pPr/>
              <a:t>11</a:t>
            </a:fld>
            <a:endParaRPr lang="en-US" altLang="en-US" sz="1200" dirty="0">
              <a:solidFill>
                <a:schemeClr val="tx1"/>
              </a:solidFill>
            </a:endParaRPr>
          </a:p>
        </p:txBody>
      </p:sp>
    </p:spTree>
    <p:extLst>
      <p:ext uri="{BB962C8B-B14F-4D97-AF65-F5344CB8AC3E}">
        <p14:creationId xmlns:p14="http://schemas.microsoft.com/office/powerpoint/2010/main" val="3397628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Cybercrime and Information System Security</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56</a:t>
            </a:fld>
            <a:endParaRPr lang="en-US" dirty="0"/>
          </a:p>
        </p:txBody>
      </p:sp>
    </p:spTree>
    <p:extLst>
      <p:ext uri="{BB962C8B-B14F-4D97-AF65-F5344CB8AC3E}">
        <p14:creationId xmlns:p14="http://schemas.microsoft.com/office/powerpoint/2010/main" val="1000039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Ethical, Legal, and Social Issues of Information Systems</a:t>
            </a:r>
          </a:p>
          <a:p>
            <a:endParaRPr lang="en-US" dirty="0" smtClean="0"/>
          </a:p>
          <a:p>
            <a:r>
              <a:rPr lang="en-US" altLang="en-US" dirty="0" smtClean="0"/>
              <a:t>Ethics</a:t>
            </a:r>
          </a:p>
          <a:p>
            <a:pPr lvl="1"/>
            <a:r>
              <a:rPr lang="en-US" altLang="en-US" dirty="0" smtClean="0"/>
              <a:t>A set of beliefs about right and wrong behavior</a:t>
            </a:r>
          </a:p>
          <a:p>
            <a:r>
              <a:rPr lang="en-US" altLang="en-US" dirty="0" smtClean="0"/>
              <a:t>Ethical behavior</a:t>
            </a:r>
          </a:p>
          <a:p>
            <a:pPr lvl="1"/>
            <a:r>
              <a:rPr lang="en-US" altLang="en-US" dirty="0" smtClean="0"/>
              <a:t>Conforms to generally accepted social norms</a:t>
            </a:r>
          </a:p>
          <a:p>
            <a:r>
              <a:rPr lang="en-US" altLang="en-US" dirty="0" smtClean="0"/>
              <a:t>The use of information about people</a:t>
            </a:r>
          </a:p>
          <a:p>
            <a:pPr lvl="1"/>
            <a:r>
              <a:rPr lang="en-US" altLang="en-US" dirty="0" smtClean="0"/>
              <a:t>Requires balancing the needs of those who want to use the information against the rights and desires of the people whose information may be used</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57</a:t>
            </a:fld>
            <a:endParaRPr lang="en-US" dirty="0"/>
          </a:p>
        </p:txBody>
      </p:sp>
    </p:spTree>
    <p:extLst>
      <p:ext uri="{BB962C8B-B14F-4D97-AF65-F5344CB8AC3E}">
        <p14:creationId xmlns:p14="http://schemas.microsoft.com/office/powerpoint/2010/main" val="525718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Ethical, Legal, and Social Issues of Information Systems</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58</a:t>
            </a:fld>
            <a:endParaRPr lang="en-US" dirty="0"/>
          </a:p>
        </p:txBody>
      </p:sp>
    </p:spTree>
    <p:extLst>
      <p:ext uri="{BB962C8B-B14F-4D97-AF65-F5344CB8AC3E}">
        <p14:creationId xmlns:p14="http://schemas.microsoft.com/office/powerpoint/2010/main" val="261677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Ethical, Legal, and Social Issues of Information Systems</a:t>
            </a:r>
          </a:p>
          <a:p>
            <a:endParaRPr lang="en-US" dirty="0" smtClean="0"/>
          </a:p>
          <a:p>
            <a:r>
              <a:rPr lang="en-US" altLang="en-US" dirty="0" smtClean="0"/>
              <a:t>Internet censorship</a:t>
            </a:r>
          </a:p>
          <a:p>
            <a:pPr lvl="1"/>
            <a:r>
              <a:rPr lang="en-US" altLang="en-US" dirty="0" smtClean="0"/>
              <a:t>The control or suppression of the publishing or accessing of information on the Internet</a:t>
            </a:r>
          </a:p>
          <a:p>
            <a:r>
              <a:rPr lang="en-US" altLang="en-US" dirty="0" smtClean="0"/>
              <a:t>Digital divide</a:t>
            </a:r>
          </a:p>
          <a:p>
            <a:pPr lvl="1"/>
            <a:r>
              <a:rPr lang="en-US" altLang="en-US" dirty="0" smtClean="0"/>
              <a:t>A term used to describe the gulf between those who do and those who don’t have access to modern information and communications technology</a:t>
            </a:r>
          </a:p>
          <a:p>
            <a:r>
              <a:rPr lang="en-US" altLang="en-US" dirty="0" smtClean="0"/>
              <a:t>Net neutrality</a:t>
            </a:r>
          </a:p>
          <a:p>
            <a:pPr lvl="1"/>
            <a:r>
              <a:rPr lang="en-US" altLang="en-US" dirty="0" smtClean="0"/>
              <a:t>The principle that Internet service providers (ISPs) should be required to treat all Internet traffic running over their networks the same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59</a:t>
            </a:fld>
            <a:endParaRPr lang="en-US" dirty="0"/>
          </a:p>
        </p:txBody>
      </p:sp>
    </p:spTree>
    <p:extLst>
      <p:ext uri="{BB962C8B-B14F-4D97-AF65-F5344CB8AC3E}">
        <p14:creationId xmlns:p14="http://schemas.microsoft.com/office/powerpoint/2010/main" val="2925734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57066" indent="-291179">
              <a:spcBef>
                <a:spcPct val="30000"/>
              </a:spcBef>
              <a:buFont typeface="Wingdings" panose="05000000000000000000" pitchFamily="2" charset="2"/>
              <a:buChar char="§"/>
              <a:defRPr sz="1000">
                <a:solidFill>
                  <a:schemeClr val="tx1"/>
                </a:solidFill>
                <a:latin typeface="Albertus (W1)" charset="0"/>
              </a:defRPr>
            </a:lvl2pPr>
            <a:lvl3pPr marL="1164717" indent="-232943">
              <a:spcBef>
                <a:spcPct val="30000"/>
              </a:spcBef>
              <a:buChar char="o"/>
              <a:defRPr sz="1000">
                <a:solidFill>
                  <a:schemeClr val="tx1"/>
                </a:solidFill>
                <a:latin typeface="Albertus (W1)" charset="0"/>
              </a:defRPr>
            </a:lvl3pPr>
            <a:lvl4pPr marL="1630604" indent="-232943">
              <a:spcBef>
                <a:spcPct val="30000"/>
              </a:spcBef>
              <a:buFont typeface="Wingdings" panose="05000000000000000000" pitchFamily="2" charset="2"/>
              <a:buChar char="v"/>
              <a:defRPr sz="1000">
                <a:solidFill>
                  <a:schemeClr val="tx1"/>
                </a:solidFill>
                <a:latin typeface="Albertus (W1)" charset="0"/>
              </a:defRPr>
            </a:lvl4pPr>
            <a:lvl5pPr marL="2096491" indent="-232943">
              <a:spcBef>
                <a:spcPct val="30000"/>
              </a:spcBef>
              <a:buChar char="•"/>
              <a:defRPr sz="1000">
                <a:solidFill>
                  <a:schemeClr val="tx1"/>
                </a:solidFill>
                <a:latin typeface="Albertus (W1)" charset="0"/>
              </a:defRPr>
            </a:lvl5pPr>
            <a:lvl6pPr marL="2562377" indent="-232943" eaLnBrk="0" fontAlgn="base" hangingPunct="0">
              <a:spcBef>
                <a:spcPct val="30000"/>
              </a:spcBef>
              <a:spcAft>
                <a:spcPct val="0"/>
              </a:spcAft>
              <a:buChar char="•"/>
              <a:defRPr sz="1000">
                <a:solidFill>
                  <a:schemeClr val="tx1"/>
                </a:solidFill>
                <a:latin typeface="Albertus (W1)" charset="0"/>
              </a:defRPr>
            </a:lvl6pPr>
            <a:lvl7pPr marL="3028264" indent="-232943" eaLnBrk="0" fontAlgn="base" hangingPunct="0">
              <a:spcBef>
                <a:spcPct val="30000"/>
              </a:spcBef>
              <a:spcAft>
                <a:spcPct val="0"/>
              </a:spcAft>
              <a:buChar char="•"/>
              <a:defRPr sz="1000">
                <a:solidFill>
                  <a:schemeClr val="tx1"/>
                </a:solidFill>
                <a:latin typeface="Albertus (W1)" charset="0"/>
              </a:defRPr>
            </a:lvl7pPr>
            <a:lvl8pPr marL="3494151" indent="-232943" eaLnBrk="0" fontAlgn="base" hangingPunct="0">
              <a:spcBef>
                <a:spcPct val="30000"/>
              </a:spcBef>
              <a:spcAft>
                <a:spcPct val="0"/>
              </a:spcAft>
              <a:buChar char="•"/>
              <a:defRPr sz="1000">
                <a:solidFill>
                  <a:schemeClr val="tx1"/>
                </a:solidFill>
                <a:latin typeface="Albertus (W1)" charset="0"/>
              </a:defRPr>
            </a:lvl8pPr>
            <a:lvl9pPr marL="3960038" indent="-232943"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099BAEE4-EA80-43F5-9048-3DF76BC86E50}" type="slidenum">
              <a:rPr lang="en-US" altLang="en-US" sz="1200">
                <a:latin typeface="Arial" panose="020B0604020202020204" pitchFamily="34" charset="0"/>
              </a:rPr>
              <a:pPr>
                <a:spcBef>
                  <a:spcPct val="0"/>
                </a:spcBef>
                <a:buFontTx/>
                <a:buNone/>
              </a:pPr>
              <a:t>61</a:t>
            </a:fld>
            <a:endParaRPr lang="en-US" altLang="en-US" sz="1200">
              <a:latin typeface="Arial" panose="020B0604020202020204" pitchFamily="34" charset="0"/>
            </a:endParaRPr>
          </a:p>
        </p:txBody>
      </p:sp>
    </p:spTree>
    <p:extLst>
      <p:ext uri="{BB962C8B-B14F-4D97-AF65-F5344CB8AC3E}">
        <p14:creationId xmlns:p14="http://schemas.microsoft.com/office/powerpoint/2010/main" val="32138772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000">
                <a:solidFill>
                  <a:schemeClr val="tx1"/>
                </a:solidFill>
                <a:latin typeface="Albertus (W1)" charset="0"/>
              </a:defRPr>
            </a:lvl1pPr>
            <a:lvl2pPr marL="757066" indent="-291179">
              <a:spcBef>
                <a:spcPct val="30000"/>
              </a:spcBef>
              <a:buFont typeface="Wingdings" panose="05000000000000000000" pitchFamily="2" charset="2"/>
              <a:buChar char="§"/>
              <a:defRPr sz="1000">
                <a:solidFill>
                  <a:schemeClr val="tx1"/>
                </a:solidFill>
                <a:latin typeface="Albertus (W1)" charset="0"/>
              </a:defRPr>
            </a:lvl2pPr>
            <a:lvl3pPr marL="1164717" indent="-232943">
              <a:spcBef>
                <a:spcPct val="30000"/>
              </a:spcBef>
              <a:buChar char="o"/>
              <a:defRPr sz="1000">
                <a:solidFill>
                  <a:schemeClr val="tx1"/>
                </a:solidFill>
                <a:latin typeface="Albertus (W1)" charset="0"/>
              </a:defRPr>
            </a:lvl3pPr>
            <a:lvl4pPr marL="1630604" indent="-232943">
              <a:spcBef>
                <a:spcPct val="30000"/>
              </a:spcBef>
              <a:buFont typeface="Wingdings" panose="05000000000000000000" pitchFamily="2" charset="2"/>
              <a:buChar char="v"/>
              <a:defRPr sz="1000">
                <a:solidFill>
                  <a:schemeClr val="tx1"/>
                </a:solidFill>
                <a:latin typeface="Albertus (W1)" charset="0"/>
              </a:defRPr>
            </a:lvl4pPr>
            <a:lvl5pPr marL="2096491" indent="-232943">
              <a:spcBef>
                <a:spcPct val="30000"/>
              </a:spcBef>
              <a:buChar char="•"/>
              <a:defRPr sz="1000">
                <a:solidFill>
                  <a:schemeClr val="tx1"/>
                </a:solidFill>
                <a:latin typeface="Albertus (W1)" charset="0"/>
              </a:defRPr>
            </a:lvl5pPr>
            <a:lvl6pPr marL="2562377" indent="-232943" eaLnBrk="0" fontAlgn="base" hangingPunct="0">
              <a:spcBef>
                <a:spcPct val="30000"/>
              </a:spcBef>
              <a:spcAft>
                <a:spcPct val="0"/>
              </a:spcAft>
              <a:buChar char="•"/>
              <a:defRPr sz="1000">
                <a:solidFill>
                  <a:schemeClr val="tx1"/>
                </a:solidFill>
                <a:latin typeface="Albertus (W1)" charset="0"/>
              </a:defRPr>
            </a:lvl6pPr>
            <a:lvl7pPr marL="3028264" indent="-232943" eaLnBrk="0" fontAlgn="base" hangingPunct="0">
              <a:spcBef>
                <a:spcPct val="30000"/>
              </a:spcBef>
              <a:spcAft>
                <a:spcPct val="0"/>
              </a:spcAft>
              <a:buChar char="•"/>
              <a:defRPr sz="1000">
                <a:solidFill>
                  <a:schemeClr val="tx1"/>
                </a:solidFill>
                <a:latin typeface="Albertus (W1)" charset="0"/>
              </a:defRPr>
            </a:lvl7pPr>
            <a:lvl8pPr marL="3494151" indent="-232943" eaLnBrk="0" fontAlgn="base" hangingPunct="0">
              <a:spcBef>
                <a:spcPct val="30000"/>
              </a:spcBef>
              <a:spcAft>
                <a:spcPct val="0"/>
              </a:spcAft>
              <a:buChar char="•"/>
              <a:defRPr sz="1000">
                <a:solidFill>
                  <a:schemeClr val="tx1"/>
                </a:solidFill>
                <a:latin typeface="Albertus (W1)" charset="0"/>
              </a:defRPr>
            </a:lvl8pPr>
            <a:lvl9pPr marL="3960038" indent="-232943" eaLnBrk="0" fontAlgn="base" hangingPunct="0">
              <a:spcBef>
                <a:spcPct val="30000"/>
              </a:spcBef>
              <a:spcAft>
                <a:spcPct val="0"/>
              </a:spcAft>
              <a:buChar char="•"/>
              <a:defRPr sz="1000">
                <a:solidFill>
                  <a:schemeClr val="tx1"/>
                </a:solidFill>
                <a:latin typeface="Albertus (W1)" charset="0"/>
              </a:defRPr>
            </a:lvl9pPr>
          </a:lstStyle>
          <a:p>
            <a:pPr>
              <a:spcBef>
                <a:spcPct val="0"/>
              </a:spcBef>
              <a:buFontTx/>
              <a:buNone/>
            </a:pPr>
            <a:fld id="{113CF61C-40FF-4C48-8B92-E651B623D9E7}" type="slidenum">
              <a:rPr lang="en-US" altLang="en-US" sz="1200">
                <a:latin typeface="Arial" panose="020B0604020202020204" pitchFamily="34" charset="0"/>
              </a:rPr>
              <a:pPr>
                <a:spcBef>
                  <a:spcPct val="0"/>
                </a:spcBef>
                <a:buFontTx/>
                <a:buNone/>
              </a:pPr>
              <a:t>63</a:t>
            </a:fld>
            <a:endParaRPr lang="en-US" altLang="en-US" sz="1200">
              <a:latin typeface="Arial" panose="020B0604020202020204" pitchFamily="34" charset="0"/>
            </a:endParaRPr>
          </a:p>
        </p:txBody>
      </p:sp>
    </p:spTree>
    <p:extLst>
      <p:ext uri="{BB962C8B-B14F-4D97-AF65-F5344CB8AC3E}">
        <p14:creationId xmlns:p14="http://schemas.microsoft.com/office/powerpoint/2010/main" val="1377690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Six Characteristics of Excellent Business-IT Alignment:</a:t>
            </a:r>
          </a:p>
          <a:p>
            <a:pPr marL="228600" indent="-228600">
              <a:buFont typeface="+mj-lt"/>
              <a:buAutoNum type="arabicPeriod"/>
            </a:pPr>
            <a:r>
              <a:rPr lang="en-US" dirty="0" smtClean="0"/>
              <a:t>Organizations view IT as an engine of innovation that continually transforms the business, often creating new revenue streams.</a:t>
            </a:r>
          </a:p>
          <a:p>
            <a:pPr marL="228600" indent="-228600">
              <a:buFont typeface="+mj-lt"/>
              <a:buAutoNum type="arabicPeriod"/>
            </a:pPr>
            <a:r>
              <a:rPr lang="en-US" dirty="0" smtClean="0"/>
              <a:t>Organizations view their internal and external customers and their customer service function as supremely important.</a:t>
            </a:r>
          </a:p>
          <a:p>
            <a:pPr marL="228600" indent="-228600">
              <a:buFont typeface="+mj-lt"/>
              <a:buAutoNum type="arabicPeriod"/>
            </a:pPr>
            <a:r>
              <a:rPr lang="en-US" dirty="0" smtClean="0"/>
              <a:t>Organizations rotate business and IT professionals across departments and job functions.</a:t>
            </a:r>
          </a:p>
          <a:p>
            <a:pPr marL="228600" indent="-228600">
              <a:buFont typeface="+mj-lt"/>
              <a:buAutoNum type="arabicPeriod"/>
            </a:pPr>
            <a:r>
              <a:rPr lang="en-US" dirty="0" smtClean="0"/>
              <a:t>Organizations provide overarching goals that are completely clear to each IT and business employee.</a:t>
            </a:r>
          </a:p>
          <a:p>
            <a:pPr marL="228600" indent="-228600">
              <a:buFont typeface="+mj-lt"/>
              <a:buAutoNum type="arabicPeriod"/>
            </a:pPr>
            <a:r>
              <a:rPr lang="en-US" dirty="0" smtClean="0"/>
              <a:t>Organizations ensure that IT employees understand how the company makes (or loses) money.</a:t>
            </a:r>
          </a:p>
          <a:p>
            <a:pPr marL="228600" indent="-228600">
              <a:buFont typeface="+mj-lt"/>
              <a:buAutoNum type="arabicPeriod"/>
            </a:pPr>
            <a:r>
              <a:rPr lang="en-US" dirty="0" smtClean="0"/>
              <a:t>Organizations create a vibrant and inclusive company culture.</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65</a:t>
            </a:fld>
            <a:endParaRPr lang="en-US"/>
          </a:p>
        </p:txBody>
      </p:sp>
    </p:spTree>
    <p:extLst>
      <p:ext uri="{BB962C8B-B14F-4D97-AF65-F5344CB8AC3E}">
        <p14:creationId xmlns:p14="http://schemas.microsoft.com/office/powerpoint/2010/main" val="3214674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Immediate; Short-run; Long-run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66</a:t>
            </a:fld>
            <a:endParaRPr lang="en-US"/>
          </a:p>
        </p:txBody>
      </p:sp>
    </p:spTree>
    <p:extLst>
      <p:ext uri="{BB962C8B-B14F-4D97-AF65-F5344CB8AC3E}">
        <p14:creationId xmlns:p14="http://schemas.microsoft.com/office/powerpoint/2010/main" val="2217912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altLang="en-US" dirty="0"/>
              <a:t>The value of information is directly linked to how it helps decision makers achieve the organization’s goals</a:t>
            </a:r>
          </a:p>
          <a:p>
            <a:pPr eaLnBrk="1" hangingPunct="1"/>
            <a:r>
              <a:rPr lang="en-US" altLang="en-US" dirty="0"/>
              <a:t>Information systems are composed of fundamental components that must be carefully assembled and integrated to work well together</a:t>
            </a:r>
          </a:p>
          <a:p>
            <a:pPr eaLnBrk="1" hangingPunct="1"/>
            <a:r>
              <a:rPr lang="en-US" altLang="en-US" dirty="0"/>
              <a:t>Managers have an essential role to play in the successful implementation and use of information systems-that role changes depending on which type of IS system is being implemented</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25A54B-9274-488E-8963-5C536A8669DB}" type="slidenum">
              <a:rPr lang="en-US" altLang="en-US" smtClean="0"/>
              <a:pPr>
                <a:spcBef>
                  <a:spcPct val="0"/>
                </a:spcBef>
              </a:pPr>
              <a:t>67</a:t>
            </a:fld>
            <a:endParaRPr lang="en-US" altLang="en-US" dirty="0"/>
          </a:p>
        </p:txBody>
      </p:sp>
    </p:spTree>
    <p:extLst>
      <p:ext uri="{BB962C8B-B14F-4D97-AF65-F5344CB8AC3E}">
        <p14:creationId xmlns:p14="http://schemas.microsoft.com/office/powerpoint/2010/main" val="3709664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altLang="en-US" dirty="0"/>
              <a:t>An organization’s infrastructure technology forms the foundation upon which its systems and applications are built</a:t>
            </a:r>
          </a:p>
          <a:p>
            <a:pPr eaLnBrk="1" hangingPunct="1"/>
            <a:r>
              <a:rPr lang="en-US" altLang="en-US" dirty="0"/>
              <a:t>Organizations employ a variety of information systems to improve the way they conduct business and make fact-based decisions</a:t>
            </a:r>
          </a:p>
          <a:p>
            <a:pPr eaLnBrk="1" hangingPunct="1"/>
            <a:r>
              <a:rPr lang="en-US" altLang="en-US" dirty="0"/>
              <a:t>Strategic planning and project management are keys to ensuring that the organization is working effectively on the right </a:t>
            </a:r>
            <a:r>
              <a:rPr lang="en-US" altLang="en-US" dirty="0" smtClean="0"/>
              <a:t>projects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Information systems must be applied thoughtfully and carefully so that society, organizations, and individuals around the globe can reap their enormous benefits</a:t>
            </a:r>
          </a:p>
          <a:p>
            <a:pPr eaLnBrk="1" hangingPunct="1"/>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2FCE53-5696-4F47-A638-D94E277248EC}" type="slidenum">
              <a:rPr lang="en-US" altLang="en-US" smtClean="0"/>
              <a:pPr>
                <a:spcBef>
                  <a:spcPct val="0"/>
                </a:spcBef>
              </a:pPr>
              <a:t>68</a:t>
            </a:fld>
            <a:endParaRPr lang="en-US" altLang="en-US" dirty="0"/>
          </a:p>
        </p:txBody>
      </p:sp>
    </p:spTree>
    <p:extLst>
      <p:ext uri="{BB962C8B-B14F-4D97-AF65-F5344CB8AC3E}">
        <p14:creationId xmlns:p14="http://schemas.microsoft.com/office/powerpoint/2010/main" val="195300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Data, Information, and Knowledge</a:t>
            </a:r>
          </a:p>
          <a:p>
            <a:endParaRPr lang="en-US" dirty="0" smtClean="0"/>
          </a:p>
          <a:p>
            <a:r>
              <a:rPr lang="en-US" altLang="en-US" dirty="0" smtClean="0"/>
              <a:t>Data: raw facts</a:t>
            </a:r>
          </a:p>
          <a:p>
            <a:r>
              <a:rPr lang="en-US" altLang="en-US" dirty="0" smtClean="0"/>
              <a:t>Information: collection of data organized in such a way that they have value beyond the facts themselves</a:t>
            </a:r>
          </a:p>
          <a:p>
            <a:r>
              <a:rPr lang="en-US" altLang="en-US" dirty="0" smtClean="0"/>
              <a:t>Process: set of logically related tasks  performed to achieve a defined outcome</a:t>
            </a:r>
          </a:p>
          <a:p>
            <a:pPr lvl="1"/>
            <a:r>
              <a:rPr lang="en-US" altLang="en-US" dirty="0" smtClean="0"/>
              <a:t>Turning data into information is a process</a:t>
            </a:r>
          </a:p>
          <a:p>
            <a:r>
              <a:rPr lang="en-US" altLang="en-US" dirty="0" smtClean="0"/>
              <a:t>Knowledge: awareness and understanding of a set of information and the ways it can be made useful to support a task</a:t>
            </a:r>
          </a:p>
          <a:p>
            <a:pPr lvl="1"/>
            <a:r>
              <a:rPr lang="en-US" altLang="en-US" dirty="0" smtClean="0"/>
              <a:t>The process of defining relationships among data to create useful information requires knowledge</a:t>
            </a:r>
          </a:p>
          <a:p>
            <a:pPr lvl="1"/>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12</a:t>
            </a:fld>
            <a:endParaRPr lang="en-US" dirty="0"/>
          </a:p>
        </p:txBody>
      </p:sp>
    </p:spTree>
    <p:extLst>
      <p:ext uri="{BB962C8B-B14F-4D97-AF65-F5344CB8AC3E}">
        <p14:creationId xmlns:p14="http://schemas.microsoft.com/office/powerpoint/2010/main" val="247935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Data, Information,</a:t>
            </a:r>
            <a:r>
              <a:rPr lang="en-US" altLang="en-US" baseline="0" dirty="0" smtClean="0"/>
              <a:t> </a:t>
            </a:r>
            <a:r>
              <a:rPr lang="en-US" altLang="en-US" dirty="0" smtClean="0"/>
              <a:t>and </a:t>
            </a:r>
            <a:r>
              <a:rPr lang="en-US" altLang="en-US" dirty="0"/>
              <a:t>Knowledge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F3AA679C-FF78-4078-9FBA-14762F1374CC}" type="slidenum">
              <a:rPr lang="en-US" altLang="en-US" sz="1200" smtClean="0">
                <a:solidFill>
                  <a:schemeClr val="tx1"/>
                </a:solidFill>
              </a:rPr>
              <a:pPr/>
              <a:t>13</a:t>
            </a:fld>
            <a:endParaRPr lang="en-US" altLang="en-US" sz="1200" dirty="0">
              <a:solidFill>
                <a:schemeClr val="tx1"/>
              </a:solidFill>
            </a:endParaRPr>
          </a:p>
        </p:txBody>
      </p:sp>
    </p:spTree>
    <p:extLst>
      <p:ext uri="{BB962C8B-B14F-4D97-AF65-F5344CB8AC3E}">
        <p14:creationId xmlns:p14="http://schemas.microsoft.com/office/powerpoint/2010/main" val="61797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Data, Information, and Knowledge</a:t>
            </a:r>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D9A8EB1-3BF5-4C60-910D-E521A61FA665}" type="slidenum">
              <a:rPr lang="en-US" altLang="en-US" sz="1200" smtClean="0">
                <a:solidFill>
                  <a:schemeClr val="tx1"/>
                </a:solidFill>
              </a:rPr>
              <a:pPr/>
              <a:t>14</a:t>
            </a:fld>
            <a:endParaRPr lang="en-US" altLang="en-US" sz="1200" dirty="0">
              <a:solidFill>
                <a:schemeClr val="tx1"/>
              </a:solidFill>
            </a:endParaRPr>
          </a:p>
        </p:txBody>
      </p:sp>
    </p:spTree>
    <p:extLst>
      <p:ext uri="{BB962C8B-B14F-4D97-AF65-F5344CB8AC3E}">
        <p14:creationId xmlns:p14="http://schemas.microsoft.com/office/powerpoint/2010/main" val="248061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Value of Information</a:t>
            </a:r>
          </a:p>
          <a:p>
            <a:endParaRPr lang="en-US" dirty="0" smtClean="0"/>
          </a:p>
          <a:p>
            <a:r>
              <a:rPr lang="en-US" altLang="en-US" dirty="0" smtClean="0"/>
              <a:t>Valuable information helps people perform tasks more efficiently and effectively</a:t>
            </a:r>
          </a:p>
          <a:p>
            <a:pPr lvl="1"/>
            <a:r>
              <a:rPr lang="en-US" altLang="en-US" dirty="0" smtClean="0"/>
              <a:t>Inaccurate data can result in loss of potential new customers and reduced customer satisfaction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15</a:t>
            </a:fld>
            <a:endParaRPr lang="en-US" dirty="0"/>
          </a:p>
        </p:txBody>
      </p:sp>
    </p:spTree>
    <p:extLst>
      <p:ext uri="{BB962C8B-B14F-4D97-AF65-F5344CB8AC3E}">
        <p14:creationId xmlns:p14="http://schemas.microsoft.com/office/powerpoint/2010/main" val="36356636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12698"/>
            <a:ext cx="7747000" cy="377026"/>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4"/>
            <a:ext cx="10034016" cy="99113"/>
          </a:xfrm>
          <a:prstGeom prst="rect">
            <a:avLst/>
          </a:prstGeom>
        </p:spPr>
      </p:pic>
      <p:sp>
        <p:nvSpPr>
          <p:cNvPr id="5" name="Rectangle 4"/>
          <p:cNvSpPr/>
          <p:nvPr userDrawn="1"/>
        </p:nvSpPr>
        <p:spPr>
          <a:xfrm>
            <a:off x="6812283" y="4885106"/>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65369" y="5389519"/>
            <a:ext cx="987056" cy="1040948"/>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476" r="23794"/>
          <a:stretch/>
        </p:blipFill>
        <p:spPr>
          <a:xfrm>
            <a:off x="8674488" y="5121741"/>
            <a:ext cx="275507" cy="710099"/>
          </a:xfrm>
          <a:prstGeom prst="rect">
            <a:avLst/>
          </a:prstGeom>
        </p:spPr>
      </p:pic>
      <p:pic>
        <p:nvPicPr>
          <p:cNvPr id="13" name="Picture 12" descr="Swirl_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9688654">
            <a:off x="7441068" y="6393019"/>
            <a:ext cx="386047" cy="285072"/>
          </a:xfrm>
          <a:prstGeom prst="rect">
            <a:avLst/>
          </a:prstGeom>
        </p:spPr>
      </p:pic>
      <p:pic>
        <p:nvPicPr>
          <p:cNvPr id="14" name="Picture 13"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073124">
            <a:off x="7908376" y="5449329"/>
            <a:ext cx="591497" cy="245691"/>
          </a:xfrm>
          <a:prstGeom prst="rect">
            <a:avLst/>
          </a:prstGeom>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l="4669" t="13753" r="6579" b="12460"/>
          <a:stretch/>
        </p:blipFill>
        <p:spPr>
          <a:xfrm>
            <a:off x="7939373" y="5831840"/>
            <a:ext cx="672857" cy="745880"/>
          </a:xfrm>
          <a:prstGeom prst="rect">
            <a:avLst/>
          </a:prstGeom>
        </p:spPr>
      </p:pic>
      <p:sp>
        <p:nvSpPr>
          <p:cNvPr id="6" name="Footer Placeholder 5"/>
          <p:cNvSpPr>
            <a:spLocks noGrp="1"/>
          </p:cNvSpPr>
          <p:nvPr>
            <p:ph type="ftr" sz="quarter" idx="10"/>
          </p:nvPr>
        </p:nvSpPr>
        <p:spPr>
          <a:xfrm>
            <a:off x="1015922" y="6456817"/>
            <a:ext cx="6399830" cy="366183"/>
          </a:xfrm>
        </p:spPr>
        <p:txBody>
          <a:bodyPr/>
          <a:lstStyle>
            <a:lvl1pPr>
              <a:defRPr sz="1000"/>
            </a:lvl1pPr>
          </a:lstStyle>
          <a:p>
            <a:r>
              <a:rPr lang="en-US" dirty="0" smtClean="0"/>
              <a:t>© 2017 Cengage Learning. Edited by Dr. Yue “Jeff” Zhang, CSU-Northridge</a:t>
            </a:r>
            <a:endParaRPr lang="en-US" dirty="0"/>
          </a:p>
        </p:txBody>
      </p:sp>
      <p:pic>
        <p:nvPicPr>
          <p:cNvPr id="9" name="Picture 8"/>
          <p:cNvPicPr>
            <a:picLocks noChangeAspect="1"/>
          </p:cNvPicPr>
          <p:nvPr userDrawn="1"/>
        </p:nvPicPr>
        <p:blipFill>
          <a:blip r:embed="rId9"/>
          <a:stretch>
            <a:fillRect/>
          </a:stretch>
        </p:blipFill>
        <p:spPr>
          <a:xfrm>
            <a:off x="0" y="6415635"/>
            <a:ext cx="1151034" cy="354164"/>
          </a:xfrm>
          <a:prstGeom prst="rect">
            <a:avLst/>
          </a:prstGeom>
        </p:spPr>
      </p:pic>
    </p:spTree>
    <p:extLst>
      <p:ext uri="{BB962C8B-B14F-4D97-AF65-F5344CB8AC3E}">
        <p14:creationId xmlns:p14="http://schemas.microsoft.com/office/powerpoint/2010/main" val="2594084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28188"/>
            <a:ext cx="6172200" cy="377026"/>
          </a:xfrm>
        </p:spPr>
        <p:txBody>
          <a:bodyPr anchor="ctr"/>
          <a:lstStyle>
            <a:lvl1pPr algn="l">
              <a:defRPr sz="28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6" name="Picture 5" descr="Rules_Single_A.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pic>
        <p:nvPicPr>
          <p:cNvPr id="4" name="Picture 3" descr="Audi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707" y="361953"/>
            <a:ext cx="1840495" cy="1940983"/>
          </a:xfrm>
          <a:prstGeom prst="rect">
            <a:avLst/>
          </a:prstGeom>
        </p:spPr>
      </p:pic>
      <p:pic>
        <p:nvPicPr>
          <p:cNvPr id="11" name="Picture 10" descr="Swirl_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4669" t="13753" r="6579" b="12460"/>
          <a:stretch/>
        </p:blipFill>
        <p:spPr>
          <a:xfrm>
            <a:off x="879649" y="2604920"/>
            <a:ext cx="1101550" cy="1221097"/>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l="24476" r="23794"/>
          <a:stretch/>
        </p:blipFill>
        <p:spPr>
          <a:xfrm>
            <a:off x="737542" y="4804753"/>
            <a:ext cx="252342" cy="650393"/>
          </a:xfrm>
          <a:prstGeom prst="rect">
            <a:avLst/>
          </a:prstGeom>
        </p:spPr>
      </p:pic>
      <p:pic>
        <p:nvPicPr>
          <p:cNvPr id="17" name="Picture 16"/>
          <p:cNvPicPr>
            <a:picLocks noChangeAspect="1"/>
          </p:cNvPicPr>
          <p:nvPr userDrawn="1"/>
        </p:nvPicPr>
        <p:blipFill>
          <a:blip r:embed="rId9"/>
          <a:stretch>
            <a:fillRect/>
          </a:stretch>
        </p:blipFill>
        <p:spPr>
          <a:xfrm>
            <a:off x="118720" y="6363035"/>
            <a:ext cx="1400289" cy="430858"/>
          </a:xfrm>
          <a:prstGeom prst="rect">
            <a:avLst/>
          </a:prstGeom>
        </p:spPr>
      </p:pic>
      <p:sp>
        <p:nvSpPr>
          <p:cNvPr id="13" name="Footer Placeholder 5"/>
          <p:cNvSpPr>
            <a:spLocks noGrp="1"/>
          </p:cNvSpPr>
          <p:nvPr>
            <p:ph type="ftr" sz="quarter" idx="10"/>
          </p:nvPr>
        </p:nvSpPr>
        <p:spPr>
          <a:xfrm>
            <a:off x="1015922" y="6456817"/>
            <a:ext cx="6399830" cy="366183"/>
          </a:xfrm>
        </p:spPr>
        <p:txBody>
          <a:bodyPr/>
          <a:lstStyle>
            <a:lvl1pPr>
              <a:defRPr sz="1000"/>
            </a:lvl1pPr>
          </a:lstStyle>
          <a:p>
            <a:r>
              <a:rPr lang="en-US" dirty="0" smtClean="0"/>
              <a:t>© 2017 Cengage Learning. Edited by Dr. Yue “Jeff” Zhang, CSU-Northridge</a:t>
            </a:r>
            <a:endParaRPr lang="en-US" dirty="0"/>
          </a:p>
        </p:txBody>
      </p:sp>
    </p:spTree>
    <p:extLst>
      <p:ext uri="{BB962C8B-B14F-4D97-AF65-F5344CB8AC3E}">
        <p14:creationId xmlns:p14="http://schemas.microsoft.com/office/powerpoint/2010/main" val="27067353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538818"/>
            <a:ext cx="8415338" cy="2034403"/>
          </a:xfrm>
        </p:spPr>
        <p:txBody>
          <a:bodyPr/>
          <a:lstStyle>
            <a:lvl1pPr marL="171450" indent="-171450">
              <a:defRPr sz="2800"/>
            </a:lvl1pPr>
            <a:lvl2pPr>
              <a:defRPr sz="2600"/>
            </a:lvl2pPr>
            <a:lvl3pPr>
              <a:defRPr sz="2400"/>
            </a:lvl3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358169"/>
            <a:ext cx="8026400" cy="392415"/>
          </a:xfrm>
        </p:spPr>
        <p:txBody>
          <a:bodyPr/>
          <a:lstStyle>
            <a:lvl1pPr>
              <a:defRPr sz="3000" b="1"/>
            </a:lvl1p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pic>
        <p:nvPicPr>
          <p:cNvPr id="18" name="Picture 17" descr="Rules_Single_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529" r="-57141"/>
          <a:stretch/>
        </p:blipFill>
        <p:spPr>
          <a:xfrm>
            <a:off x="1618074" y="6096000"/>
            <a:ext cx="11423871" cy="90836"/>
          </a:xfrm>
          <a:prstGeom prst="rect">
            <a:avLst/>
          </a:prstGeom>
        </p:spPr>
      </p:pic>
      <p:sp>
        <p:nvSpPr>
          <p:cNvPr id="2" name="Footer Placeholder 1"/>
          <p:cNvSpPr>
            <a:spLocks noGrp="1"/>
          </p:cNvSpPr>
          <p:nvPr>
            <p:ph type="ftr" sz="quarter" idx="10"/>
          </p:nvPr>
        </p:nvSpPr>
        <p:spPr>
          <a:xfrm>
            <a:off x="1597683" y="6578465"/>
            <a:ext cx="5336518" cy="279535"/>
          </a:xfrm>
        </p:spPr>
        <p:txBody>
          <a:bodyPr/>
          <a:lstStyle>
            <a:lvl1pPr>
              <a:defRPr sz="900"/>
            </a:lvl1pPr>
          </a:lstStyle>
          <a:p>
            <a:r>
              <a:rPr lang="en-US" dirty="0" smtClean="0"/>
              <a:t>© 2017 Cengage Learning. Edited by Dr. Yue “Jeff” Zhang, CSU-Northridge</a:t>
            </a:r>
            <a:endParaRPr lang="en-US" dirty="0"/>
          </a:p>
        </p:txBody>
      </p:sp>
      <p:pic>
        <p:nvPicPr>
          <p:cNvPr id="5" name="Picture 4"/>
          <p:cNvPicPr>
            <a:picLocks noChangeAspect="1"/>
          </p:cNvPicPr>
          <p:nvPr userDrawn="1"/>
        </p:nvPicPr>
        <p:blipFill>
          <a:blip r:embed="rId5"/>
          <a:stretch>
            <a:fillRect/>
          </a:stretch>
        </p:blipFill>
        <p:spPr>
          <a:xfrm>
            <a:off x="47177" y="6324600"/>
            <a:ext cx="1439449" cy="442907"/>
          </a:xfrm>
          <a:prstGeom prst="rect">
            <a:avLst/>
          </a:prstGeom>
        </p:spPr>
      </p:pic>
    </p:spTree>
    <p:extLst>
      <p:ext uri="{BB962C8B-B14F-4D97-AF65-F5344CB8AC3E}">
        <p14:creationId xmlns:p14="http://schemas.microsoft.com/office/powerpoint/2010/main" val="4024610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pic>
        <p:nvPicPr>
          <p:cNvPr id="22" name="Picture 21" descr="Rules_Single_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5529" r="-57141"/>
          <a:stretch/>
        </p:blipFill>
        <p:spPr>
          <a:xfrm>
            <a:off x="1597682" y="6487629"/>
            <a:ext cx="11423745" cy="90835"/>
          </a:xfrm>
          <a:prstGeom prst="rect">
            <a:avLst/>
          </a:prstGeom>
        </p:spPr>
      </p:pic>
      <p:pic>
        <p:nvPicPr>
          <p:cNvPr id="9" name="Picture 8"/>
          <p:cNvPicPr>
            <a:picLocks noChangeAspect="1"/>
          </p:cNvPicPr>
          <p:nvPr userDrawn="1"/>
        </p:nvPicPr>
        <p:blipFill>
          <a:blip r:embed="rId5"/>
          <a:stretch>
            <a:fillRect/>
          </a:stretch>
        </p:blipFill>
        <p:spPr>
          <a:xfrm>
            <a:off x="60488" y="6305978"/>
            <a:ext cx="1403024" cy="431699"/>
          </a:xfrm>
          <a:prstGeom prst="rect">
            <a:avLst/>
          </a:prstGeom>
        </p:spPr>
      </p:pic>
      <p:sp>
        <p:nvSpPr>
          <p:cNvPr id="10" name="Footer Placeholder 5"/>
          <p:cNvSpPr>
            <a:spLocks noGrp="1"/>
          </p:cNvSpPr>
          <p:nvPr>
            <p:ph type="ftr" sz="quarter" idx="10"/>
          </p:nvPr>
        </p:nvSpPr>
        <p:spPr>
          <a:xfrm>
            <a:off x="1015922" y="6456817"/>
            <a:ext cx="6399830" cy="366183"/>
          </a:xfrm>
        </p:spPr>
        <p:txBody>
          <a:bodyPr/>
          <a:lstStyle>
            <a:lvl1pPr>
              <a:defRPr sz="1000"/>
            </a:lvl1pPr>
          </a:lstStyle>
          <a:p>
            <a:r>
              <a:rPr lang="en-US" dirty="0" smtClean="0"/>
              <a:t>© 2017 Cengage Learning. Edited by Dr. Yue “Jeff” Zhang, CSU-Northridge</a:t>
            </a:r>
            <a:endParaRPr lang="en-US" dirty="0"/>
          </a:p>
        </p:txBody>
      </p:sp>
    </p:spTree>
    <p:extLst>
      <p:ext uri="{BB962C8B-B14F-4D97-AF65-F5344CB8AC3E}">
        <p14:creationId xmlns:p14="http://schemas.microsoft.com/office/powerpoint/2010/main" val="1336393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2017 Cengage Learning. Edited by Dr. Yue “Jeff” Zhang, CSU-Northridge</a:t>
            </a:r>
            <a:endParaRPr lang="en-US" dirty="0"/>
          </a:p>
        </p:txBody>
      </p:sp>
    </p:spTree>
    <p:extLst>
      <p:ext uri="{BB962C8B-B14F-4D97-AF65-F5344CB8AC3E}">
        <p14:creationId xmlns:p14="http://schemas.microsoft.com/office/powerpoint/2010/main" val="36470330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8318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h_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0818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4225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295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657970" y="6457890"/>
            <a:ext cx="486030" cy="400110"/>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20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480785"/>
            <a:ext cx="8415338" cy="296235"/>
          </a:xfrm>
          <a:prstGeom prst="rect">
            <a:avLst/>
          </a:prstGeom>
        </p:spPr>
        <p:txBody>
          <a:bodyPr vert="horz" wrap="square" lIns="0" tIns="0" rIns="0" bIns="0" rtlCol="0" anchor="ctr">
            <a:spAutoFit/>
          </a:bodyPr>
          <a:lstStyle/>
          <a:p>
            <a:r>
              <a:rPr lang="en-US" dirty="0"/>
              <a:t>Click to edit Master title style</a:t>
            </a:r>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smtClean="0"/>
              <a:t>© 2017 Cengage Learning. Edited by Dr. Yue “Jeff” Zhang, CSU-Northridge</a:t>
            </a:r>
            <a:endParaRPr lang="en-US" dirty="0"/>
          </a:p>
        </p:txBody>
      </p:sp>
    </p:spTree>
    <p:extLst>
      <p:ext uri="{BB962C8B-B14F-4D97-AF65-F5344CB8AC3E}">
        <p14:creationId xmlns:p14="http://schemas.microsoft.com/office/powerpoint/2010/main" val="409216174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ctrTitle"/>
          </p:nvPr>
        </p:nvSpPr>
        <p:spPr/>
        <p:txBody>
          <a:bodyPr/>
          <a:lstStyle/>
          <a:p>
            <a:pPr eaLnBrk="1" hangingPunct="1"/>
            <a:r>
              <a:rPr lang="en-US" altLang="en-US" sz="4400" dirty="0"/>
              <a:t>Principles of Information Systems, Thirteenth Edition</a:t>
            </a:r>
            <a:r>
              <a:rPr lang="en-US" altLang="en-US" sz="4000" dirty="0"/>
              <a:t/>
            </a:r>
            <a:br>
              <a:rPr lang="en-US" altLang="en-US" sz="4000" dirty="0"/>
            </a:br>
            <a:endParaRPr lang="en-US" altLang="en-US" sz="4000" dirty="0"/>
          </a:p>
        </p:txBody>
      </p:sp>
      <p:sp>
        <p:nvSpPr>
          <p:cNvPr id="9219" name="Rectangle 1027"/>
          <p:cNvSpPr>
            <a:spLocks noGrp="1" noChangeArrowheads="1"/>
          </p:cNvSpPr>
          <p:nvPr>
            <p:ph type="subTitle" idx="1"/>
          </p:nvPr>
        </p:nvSpPr>
        <p:spPr>
          <a:xfrm>
            <a:off x="1371600" y="2887356"/>
            <a:ext cx="6400800" cy="2693045"/>
          </a:xfrm>
        </p:spPr>
        <p:txBody>
          <a:bodyPr/>
          <a:lstStyle/>
          <a:p>
            <a:pPr eaLnBrk="1" hangingPunct="1">
              <a:lnSpc>
                <a:spcPct val="90000"/>
              </a:lnSpc>
            </a:pPr>
            <a:r>
              <a:rPr lang="en-US" altLang="en-US" sz="3400" b="1" i="1" dirty="0" smtClean="0"/>
              <a:t>Chapter </a:t>
            </a:r>
            <a:r>
              <a:rPr lang="en-US" altLang="en-US" sz="3400" b="1" i="1" dirty="0"/>
              <a:t>1</a:t>
            </a:r>
          </a:p>
          <a:p>
            <a:pPr eaLnBrk="1" hangingPunct="1">
              <a:lnSpc>
                <a:spcPct val="90000"/>
              </a:lnSpc>
            </a:pPr>
            <a:r>
              <a:rPr lang="en-US" altLang="en-US" sz="3400" b="1" i="1" dirty="0"/>
              <a:t>An Introduction to </a:t>
            </a:r>
            <a:endParaRPr lang="en-US" altLang="en-US" sz="3400" b="1" i="1" dirty="0" smtClean="0"/>
          </a:p>
          <a:p>
            <a:pPr eaLnBrk="1" hangingPunct="1">
              <a:lnSpc>
                <a:spcPct val="90000"/>
              </a:lnSpc>
            </a:pPr>
            <a:r>
              <a:rPr lang="en-US" altLang="en-US" sz="3400" b="1" i="1" dirty="0" smtClean="0"/>
              <a:t>Information Systems</a:t>
            </a:r>
          </a:p>
          <a:p>
            <a:pPr eaLnBrk="1" hangingPunct="1">
              <a:lnSpc>
                <a:spcPct val="90000"/>
              </a:lnSpc>
            </a:pPr>
            <a:endParaRPr lang="en-US" altLang="en-US" sz="1800" i="1" dirty="0" smtClean="0">
              <a:solidFill>
                <a:srgbClr val="1B70A5"/>
              </a:solidFill>
            </a:endParaRPr>
          </a:p>
          <a:p>
            <a:pPr eaLnBrk="1" hangingPunct="1">
              <a:lnSpc>
                <a:spcPct val="90000"/>
              </a:lnSpc>
            </a:pPr>
            <a:r>
              <a:rPr lang="en-US" altLang="en-US" sz="2800" i="1" dirty="0" smtClean="0">
                <a:solidFill>
                  <a:srgbClr val="1B70A5"/>
                </a:solidFill>
              </a:rPr>
              <a:t>Edited by Dr. Yüe “Jeff” Zhang</a:t>
            </a:r>
            <a:endParaRPr lang="en-US" altLang="en-US" sz="2800" i="1" dirty="0">
              <a:solidFill>
                <a:srgbClr val="1B70A5"/>
              </a:solidFill>
            </a:endParaRPr>
          </a:p>
        </p:txBody>
      </p:sp>
      <p:sp>
        <p:nvSpPr>
          <p:cNvPr id="2" name="Footer Placeholder 1"/>
          <p:cNvSpPr>
            <a:spLocks noGrp="1"/>
          </p:cNvSpPr>
          <p:nvPr>
            <p:ph type="ftr" sz="quarter" idx="10"/>
          </p:nvPr>
        </p:nvSpPr>
        <p:spPr/>
        <p:txBody>
          <a:bodyPr/>
          <a:lstStyle/>
          <a:p>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Rounded Rectangle 2"/>
          <p:cNvSpPr/>
          <p:nvPr/>
        </p:nvSpPr>
        <p:spPr>
          <a:xfrm>
            <a:off x="76200" y="5867400"/>
            <a:ext cx="4876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Lightly covered: Slide #s 40-59 </a:t>
            </a:r>
          </a:p>
          <a:p>
            <a:pPr algn="ctr"/>
            <a:r>
              <a:rPr lang="en-US" sz="2800" b="1" dirty="0" smtClean="0"/>
              <a:t>(except 43-45)</a:t>
            </a:r>
            <a:endParaRPr lang="en-US" sz="2800" b="1" dirty="0"/>
          </a:p>
        </p:txBody>
      </p:sp>
    </p:spTree>
    <p:extLst>
      <p:ext uri="{BB962C8B-B14F-4D97-AF65-F5344CB8AC3E}">
        <p14:creationId xmlns:p14="http://schemas.microsoft.com/office/powerpoint/2010/main" val="96355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Peers’ research project recommendation at </a:t>
            </a:r>
            <a:r>
              <a:rPr lang="en-US" sz="3600" dirty="0" err="1" smtClean="0">
                <a:solidFill>
                  <a:schemeClr val="accent2"/>
                </a:solidFill>
              </a:rPr>
              <a:t>ResearchGate</a:t>
            </a:r>
            <a:endParaRPr lang="en-US" sz="3600" dirty="0">
              <a:solidFill>
                <a:schemeClr val="accent2"/>
              </a:solidFill>
            </a:endParaRPr>
          </a:p>
        </p:txBody>
      </p:sp>
      <p:pic>
        <p:nvPicPr>
          <p:cNvPr id="5" name="Content Placeholder 4"/>
          <p:cNvPicPr>
            <a:picLocks noGrp="1" noChangeAspect="1"/>
          </p:cNvPicPr>
          <p:nvPr>
            <p:ph idx="1"/>
          </p:nvPr>
        </p:nvPicPr>
        <p:blipFill>
          <a:blip r:embed="rId2"/>
          <a:stretch>
            <a:fillRect/>
          </a:stretch>
        </p:blipFill>
        <p:spPr>
          <a:xfrm>
            <a:off x="487065" y="1371600"/>
            <a:ext cx="7208342" cy="5486400"/>
          </a:xfrm>
          <a:prstGeom prst="rect">
            <a:avLst/>
          </a:prstGeom>
        </p:spPr>
      </p:pic>
      <p:sp>
        <p:nvSpPr>
          <p:cNvPr id="4" name="Slide Number Placeholder 3"/>
          <p:cNvSpPr>
            <a:spLocks noGrp="1"/>
          </p:cNvSpPr>
          <p:nvPr>
            <p:ph type="sldNum" sz="quarter" idx="12"/>
          </p:nvPr>
        </p:nvSpPr>
        <p:spPr/>
        <p:txBody>
          <a:bodyPr/>
          <a:lstStyle/>
          <a:p>
            <a:fld id="{AC392DC9-9688-4E44-A90B-C333AD8FEA09}" type="slidenum">
              <a:rPr lang="en-US" smtClean="0"/>
              <a:pPr/>
              <a:t>10</a:t>
            </a:fld>
            <a:endParaRPr lang="en-US" dirty="0"/>
          </a:p>
        </p:txBody>
      </p:sp>
      <p:sp>
        <p:nvSpPr>
          <p:cNvPr id="3" name="Rectangle 2"/>
          <p:cNvSpPr/>
          <p:nvPr/>
        </p:nvSpPr>
        <p:spPr>
          <a:xfrm rot="1264705">
            <a:off x="5074364" y="1899275"/>
            <a:ext cx="3744709"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Establish/maintain community; facilitate collaboration</a:t>
            </a:r>
            <a:endParaRPr lang="en-US" sz="2000" b="1" dirty="0"/>
          </a:p>
        </p:txBody>
      </p:sp>
    </p:spTree>
    <p:extLst>
      <p:ext uri="{BB962C8B-B14F-4D97-AF65-F5344CB8AC3E}">
        <p14:creationId xmlns:p14="http://schemas.microsoft.com/office/powerpoint/2010/main" val="228428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An Introduction to Information Systems</a:t>
            </a:r>
          </a:p>
        </p:txBody>
      </p:sp>
      <p:sp>
        <p:nvSpPr>
          <p:cNvPr id="13315" name="Content Placeholder 2"/>
          <p:cNvSpPr>
            <a:spLocks noGrp="1"/>
          </p:cNvSpPr>
          <p:nvPr>
            <p:ph idx="1"/>
          </p:nvPr>
        </p:nvSpPr>
        <p:spPr>
          <a:xfrm>
            <a:off x="533400" y="1543050"/>
            <a:ext cx="8077200" cy="5572295"/>
          </a:xfrm>
        </p:spPr>
        <p:txBody>
          <a:bodyPr/>
          <a:lstStyle/>
          <a:p>
            <a:r>
              <a:rPr lang="en-US" altLang="en-US" dirty="0"/>
              <a:t>Information </a:t>
            </a:r>
          </a:p>
          <a:p>
            <a:pPr lvl="1"/>
            <a:r>
              <a:rPr lang="en-US" altLang="en-US" dirty="0"/>
              <a:t>One of an organization’s most valuable resources </a:t>
            </a:r>
          </a:p>
          <a:p>
            <a:pPr lvl="2"/>
            <a:r>
              <a:rPr lang="en-US" altLang="en-US" dirty="0"/>
              <a:t>Often confused with the term </a:t>
            </a:r>
            <a:r>
              <a:rPr lang="en-US" altLang="en-US" dirty="0" smtClean="0"/>
              <a:t>data</a:t>
            </a:r>
          </a:p>
          <a:p>
            <a:pPr lvl="1"/>
            <a:endParaRPr lang="en-US" altLang="en-US" dirty="0"/>
          </a:p>
          <a:p>
            <a:pPr lvl="1"/>
            <a:r>
              <a:rPr lang="en-US" altLang="en-US" dirty="0" smtClean="0">
                <a:solidFill>
                  <a:srgbClr val="C00000"/>
                </a:solidFill>
              </a:rPr>
              <a:t>Major functions of business IS: (Examples in previous slides)</a:t>
            </a:r>
          </a:p>
          <a:p>
            <a:pPr marL="742950" lvl="1" indent="-514350">
              <a:buFont typeface="+mj-lt"/>
              <a:buAutoNum type="arabicPeriod"/>
            </a:pPr>
            <a:r>
              <a:rPr lang="en-US" altLang="en-US" dirty="0" smtClean="0">
                <a:solidFill>
                  <a:srgbClr val="C00000"/>
                </a:solidFill>
              </a:rPr>
              <a:t>Operation </a:t>
            </a:r>
          </a:p>
          <a:p>
            <a:pPr marL="742950" lvl="1" indent="-514350">
              <a:buFont typeface="+mj-lt"/>
              <a:buAutoNum type="arabicPeriod"/>
            </a:pPr>
            <a:r>
              <a:rPr lang="en-US" altLang="en-US" dirty="0" smtClean="0">
                <a:solidFill>
                  <a:srgbClr val="C00000"/>
                </a:solidFill>
              </a:rPr>
              <a:t>Decision support</a:t>
            </a:r>
          </a:p>
          <a:p>
            <a:pPr marL="742950" lvl="1" indent="-514350">
              <a:buFont typeface="+mj-lt"/>
              <a:buAutoNum type="arabicPeriod"/>
            </a:pPr>
            <a:r>
              <a:rPr lang="en-US" altLang="en-US" dirty="0" smtClean="0">
                <a:solidFill>
                  <a:srgbClr val="C00000"/>
                </a:solidFill>
              </a:rPr>
              <a:t>Maintain culture / project org image</a:t>
            </a:r>
          </a:p>
          <a:p>
            <a:pPr marL="742950" lvl="1" indent="-514350">
              <a:buFont typeface="+mj-lt"/>
              <a:buAutoNum type="arabicPeriod"/>
            </a:pPr>
            <a:r>
              <a:rPr lang="en-US" altLang="en-US" dirty="0" smtClean="0">
                <a:solidFill>
                  <a:srgbClr val="C00000"/>
                </a:solidFill>
              </a:rPr>
              <a:t>Maintain community / facilitate collaboration</a:t>
            </a:r>
            <a:endParaRPr lang="en-US" altLang="en-US" dirty="0">
              <a:solidFill>
                <a:srgbClr val="C00000"/>
              </a:solidFill>
            </a:endParaRPr>
          </a:p>
          <a:p>
            <a:endParaRPr lang="en-US" altLang="en-US" dirty="0"/>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Down Arrow 1"/>
          <p:cNvSpPr/>
          <p:nvPr/>
        </p:nvSpPr>
        <p:spPr>
          <a:xfrm>
            <a:off x="7696200" y="3886200"/>
            <a:ext cx="1447800" cy="2819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Evolution </a:t>
            </a:r>
            <a:endParaRPr lang="en-US" dirty="0"/>
          </a:p>
        </p:txBody>
      </p:sp>
    </p:spTree>
    <p:extLst>
      <p:ext uri="{BB962C8B-B14F-4D97-AF65-F5344CB8AC3E}">
        <p14:creationId xmlns:p14="http://schemas.microsoft.com/office/powerpoint/2010/main" val="226690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Data, Information, and Knowledge</a:t>
            </a:r>
          </a:p>
        </p:txBody>
      </p:sp>
      <p:sp>
        <p:nvSpPr>
          <p:cNvPr id="15363" name="Content Placeholder 2"/>
          <p:cNvSpPr>
            <a:spLocks noGrp="1"/>
          </p:cNvSpPr>
          <p:nvPr>
            <p:ph idx="1"/>
          </p:nvPr>
        </p:nvSpPr>
        <p:spPr>
          <a:xfrm>
            <a:off x="365125" y="1143000"/>
            <a:ext cx="8415338" cy="5989332"/>
          </a:xfrm>
        </p:spPr>
        <p:txBody>
          <a:bodyPr/>
          <a:lstStyle/>
          <a:p>
            <a:r>
              <a:rPr lang="en-US" altLang="en-US" dirty="0"/>
              <a:t>Data: raw </a:t>
            </a:r>
            <a:r>
              <a:rPr lang="en-US" altLang="en-US" dirty="0" smtClean="0"/>
              <a:t>facts – </a:t>
            </a:r>
            <a:r>
              <a:rPr lang="en-US" altLang="en-US" dirty="0" smtClean="0">
                <a:solidFill>
                  <a:srgbClr val="C00000"/>
                </a:solidFill>
              </a:rPr>
              <a:t>un-processed, un-organized</a:t>
            </a:r>
            <a:endParaRPr lang="en-US" altLang="en-US" dirty="0">
              <a:solidFill>
                <a:srgbClr val="C00000"/>
              </a:solidFill>
            </a:endParaRPr>
          </a:p>
          <a:p>
            <a:r>
              <a:rPr lang="en-US" altLang="en-US" dirty="0"/>
              <a:t>Information: collection of data </a:t>
            </a:r>
            <a:r>
              <a:rPr lang="en-US" altLang="en-US" dirty="0">
                <a:solidFill>
                  <a:srgbClr val="C00000"/>
                </a:solidFill>
              </a:rPr>
              <a:t>organized</a:t>
            </a:r>
            <a:r>
              <a:rPr lang="en-US" altLang="en-US" dirty="0"/>
              <a:t> in such a way that they have value beyond the facts themselves</a:t>
            </a:r>
          </a:p>
          <a:p>
            <a:pPr lvl="1"/>
            <a:r>
              <a:rPr lang="en-US" altLang="en-US" dirty="0">
                <a:solidFill>
                  <a:srgbClr val="C00000"/>
                </a:solidFill>
              </a:rPr>
              <a:t>Process: set of logically related tasks  performed to achieve a defined outcome</a:t>
            </a:r>
          </a:p>
          <a:p>
            <a:pPr lvl="2"/>
            <a:r>
              <a:rPr lang="en-US" altLang="en-US" dirty="0">
                <a:solidFill>
                  <a:srgbClr val="C00000"/>
                </a:solidFill>
              </a:rPr>
              <a:t>Turning data into information is a </a:t>
            </a:r>
            <a:r>
              <a:rPr lang="en-US" altLang="en-US" dirty="0" smtClean="0">
                <a:solidFill>
                  <a:srgbClr val="C00000"/>
                </a:solidFill>
              </a:rPr>
              <a:t>process</a:t>
            </a:r>
          </a:p>
          <a:p>
            <a:r>
              <a:rPr lang="en-US" altLang="en-US" dirty="0"/>
              <a:t>Knowledge: awareness and </a:t>
            </a:r>
            <a:r>
              <a:rPr lang="en-US" altLang="en-US" dirty="0">
                <a:solidFill>
                  <a:srgbClr val="C00000"/>
                </a:solidFill>
              </a:rPr>
              <a:t>understanding of a set of information</a:t>
            </a:r>
            <a:r>
              <a:rPr lang="en-US" altLang="en-US" dirty="0"/>
              <a:t> and the ways it can be made useful to support a task</a:t>
            </a:r>
          </a:p>
          <a:p>
            <a:pPr lvl="1"/>
            <a:r>
              <a:rPr lang="en-US" altLang="en-US" dirty="0"/>
              <a:t>The process of defining </a:t>
            </a:r>
            <a:r>
              <a:rPr lang="en-US" altLang="en-US" dirty="0">
                <a:solidFill>
                  <a:srgbClr val="C00000"/>
                </a:solidFill>
              </a:rPr>
              <a:t>relationships</a:t>
            </a:r>
            <a:r>
              <a:rPr lang="en-US" altLang="en-US" dirty="0"/>
              <a:t> among data to create useful information requires knowledge</a:t>
            </a:r>
          </a:p>
          <a:p>
            <a:endParaRPr lang="en-US" altLang="en-US" dirty="0"/>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1713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Data, Information, and Knowledge</a:t>
            </a:r>
          </a:p>
        </p:txBody>
      </p:sp>
      <p:pic>
        <p:nvPicPr>
          <p:cNvPr id="6" name="Content Placeholder 5" descr="Types of data" title="Table 1.1"/>
          <p:cNvPicPr>
            <a:picLocks noGrp="1" noChangeAspect="1"/>
          </p:cNvPicPr>
          <p:nvPr>
            <p:ph idx="1"/>
          </p:nvPr>
        </p:nvPicPr>
        <p:blipFill>
          <a:blip r:embed="rId3"/>
          <a:stretch>
            <a:fillRect/>
          </a:stretch>
        </p:blipFill>
        <p:spPr>
          <a:xfrm>
            <a:off x="142482" y="2286000"/>
            <a:ext cx="8796207" cy="304800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345461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Data, Information, and Knowledge</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7" name="Content Placeholder 6" descr="Process of transforming data into information" title="Figure 1.1"/>
          <p:cNvPicPr>
            <a:picLocks noGrp="1" noChangeAspect="1"/>
          </p:cNvPicPr>
          <p:nvPr>
            <p:ph idx="1"/>
          </p:nvPr>
        </p:nvPicPr>
        <p:blipFill>
          <a:blip r:embed="rId3"/>
          <a:stretch>
            <a:fillRect/>
          </a:stretch>
        </p:blipFill>
        <p:spPr>
          <a:xfrm>
            <a:off x="533400" y="750585"/>
            <a:ext cx="8518783" cy="5643866"/>
          </a:xfrm>
        </p:spPr>
      </p:pic>
    </p:spTree>
    <p:extLst>
      <p:ext uri="{BB962C8B-B14F-4D97-AF65-F5344CB8AC3E}">
        <p14:creationId xmlns:p14="http://schemas.microsoft.com/office/powerpoint/2010/main" val="519955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The Value of Information</a:t>
            </a:r>
          </a:p>
        </p:txBody>
      </p:sp>
      <p:sp>
        <p:nvSpPr>
          <p:cNvPr id="21507" name="Content Placeholder 2"/>
          <p:cNvSpPr>
            <a:spLocks noGrp="1"/>
          </p:cNvSpPr>
          <p:nvPr>
            <p:ph idx="1"/>
          </p:nvPr>
        </p:nvSpPr>
        <p:spPr>
          <a:xfrm>
            <a:off x="365125" y="1538818"/>
            <a:ext cx="8415338" cy="3513269"/>
          </a:xfrm>
        </p:spPr>
        <p:txBody>
          <a:bodyPr/>
          <a:lstStyle/>
          <a:p>
            <a:r>
              <a:rPr lang="en-US" altLang="en-US" dirty="0"/>
              <a:t>Valuable information helps people perform tasks more </a:t>
            </a:r>
            <a:r>
              <a:rPr lang="en-US" altLang="en-US" dirty="0">
                <a:solidFill>
                  <a:srgbClr val="C00000"/>
                </a:solidFill>
              </a:rPr>
              <a:t>efficiently</a:t>
            </a:r>
            <a:r>
              <a:rPr lang="en-US" altLang="en-US" dirty="0"/>
              <a:t> and </a:t>
            </a:r>
            <a:r>
              <a:rPr lang="en-US" altLang="en-US" dirty="0">
                <a:solidFill>
                  <a:srgbClr val="C00000"/>
                </a:solidFill>
              </a:rPr>
              <a:t>effectively</a:t>
            </a:r>
          </a:p>
          <a:p>
            <a:pPr lvl="1"/>
            <a:r>
              <a:rPr lang="en-US" altLang="en-US" dirty="0"/>
              <a:t>Inaccurate data can result in loss of potential new customers and reduced customer </a:t>
            </a:r>
            <a:r>
              <a:rPr lang="en-US" altLang="en-US" dirty="0" smtClean="0"/>
              <a:t>satisfaction</a:t>
            </a:r>
          </a:p>
          <a:p>
            <a:pPr marL="742950" lvl="1" indent="-514350">
              <a:buFont typeface="+mj-lt"/>
              <a:buAutoNum type="arabicPeriod"/>
            </a:pPr>
            <a:r>
              <a:rPr lang="en-US" altLang="en-US" dirty="0" smtClean="0">
                <a:solidFill>
                  <a:srgbClr val="C00000"/>
                </a:solidFill>
              </a:rPr>
              <a:t>Efficient: Doing things fast (and accurately, economical) </a:t>
            </a:r>
            <a:endParaRPr lang="en-US" altLang="en-US" dirty="0">
              <a:solidFill>
                <a:srgbClr val="C00000"/>
              </a:solidFill>
            </a:endParaRPr>
          </a:p>
          <a:p>
            <a:pPr marL="742950" lvl="1" indent="-514350">
              <a:buFont typeface="+mj-lt"/>
              <a:buAutoNum type="arabicPeriod"/>
            </a:pPr>
            <a:r>
              <a:rPr lang="en-US" altLang="en-US" dirty="0" smtClean="0">
                <a:solidFill>
                  <a:srgbClr val="C00000"/>
                </a:solidFill>
              </a:rPr>
              <a:t>Effective: Doing the right things (contribute to your goals) – “Business”, “Goal-oriented”</a:t>
            </a:r>
            <a:endParaRPr lang="en-US" altLang="en-US" dirty="0">
              <a:solidFill>
                <a:srgbClr val="C00000"/>
              </a:solidFill>
            </a:endParaRPr>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1074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Characteristics of Quality Information</a:t>
            </a:r>
          </a:p>
        </p:txBody>
      </p:sp>
      <p:sp>
        <p:nvSpPr>
          <p:cNvPr id="22531" name="Content Placeholder 2"/>
          <p:cNvSpPr>
            <a:spLocks noGrp="1"/>
          </p:cNvSpPr>
          <p:nvPr>
            <p:ph idx="1"/>
          </p:nvPr>
        </p:nvSpPr>
        <p:spPr>
          <a:xfrm>
            <a:off x="373062" y="1143000"/>
            <a:ext cx="8415338" cy="3810000"/>
          </a:xfrm>
        </p:spPr>
        <p:txBody>
          <a:bodyPr/>
          <a:lstStyle/>
          <a:p>
            <a:r>
              <a:rPr lang="en-US" altLang="en-US" dirty="0"/>
              <a:t>If an organization’s information is not accurate or complete:</a:t>
            </a:r>
          </a:p>
          <a:p>
            <a:pPr lvl="1"/>
            <a:r>
              <a:rPr lang="en-US" altLang="en-US" dirty="0"/>
              <a:t>People can make poor decisions, costing thousands, or even millions, of dollars</a:t>
            </a:r>
          </a:p>
          <a:p>
            <a:r>
              <a:rPr lang="en-US" altLang="en-US" dirty="0"/>
              <a:t>Depending on the type of data you need:</a:t>
            </a:r>
          </a:p>
          <a:p>
            <a:pPr lvl="1"/>
            <a:r>
              <a:rPr lang="en-US" altLang="en-US" dirty="0"/>
              <a:t>Some characteristics become more important than others</a:t>
            </a:r>
          </a:p>
          <a:p>
            <a:r>
              <a:rPr lang="en-US" altLang="en-US" dirty="0"/>
              <a:t>Accuracy and completeness are critical for data used in accounting for the management of company assets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437856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4800" dirty="0" smtClean="0">
                <a:solidFill>
                  <a:srgbClr val="C00000"/>
                </a:solidFill>
              </a:rPr>
              <a:t>Data quality</a:t>
            </a:r>
            <a:endParaRPr lang="en-US" sz="4800" dirty="0">
              <a:solidFill>
                <a:srgbClr val="C00000"/>
              </a:solidFill>
            </a:endParaRPr>
          </a:p>
        </p:txBody>
      </p:sp>
      <p:sp>
        <p:nvSpPr>
          <p:cNvPr id="6" name="Content Placeholder 5"/>
          <p:cNvSpPr>
            <a:spLocks noGrp="1"/>
          </p:cNvSpPr>
          <p:nvPr>
            <p:ph sz="quarter" idx="15"/>
          </p:nvPr>
        </p:nvSpPr>
        <p:spPr>
          <a:xfrm>
            <a:off x="381000" y="1464212"/>
            <a:ext cx="3276600" cy="4828639"/>
          </a:xfrm>
        </p:spPr>
        <p:txBody>
          <a:bodyPr>
            <a:normAutofit/>
          </a:bodyPr>
          <a:lstStyle/>
          <a:p>
            <a:pPr marL="171450" indent="-171450"/>
            <a:r>
              <a:rPr lang="en-US" dirty="0" smtClean="0"/>
              <a:t>Accurate</a:t>
            </a:r>
          </a:p>
          <a:p>
            <a:pPr marL="171450" indent="-171450"/>
            <a:r>
              <a:rPr lang="en-US" dirty="0" smtClean="0"/>
              <a:t>Complete </a:t>
            </a:r>
          </a:p>
          <a:p>
            <a:pPr marL="171450" indent="-171450"/>
            <a:r>
              <a:rPr lang="en-US" dirty="0" smtClean="0"/>
              <a:t>Timely </a:t>
            </a:r>
          </a:p>
          <a:p>
            <a:pPr marL="171450" indent="-171450"/>
            <a:r>
              <a:rPr lang="en-US" dirty="0" smtClean="0"/>
              <a:t>Consistent</a:t>
            </a:r>
          </a:p>
          <a:p>
            <a:pPr marL="171450" indent="-171450"/>
            <a:r>
              <a:rPr lang="en-US" dirty="0" smtClean="0"/>
              <a:t>Accessible</a:t>
            </a:r>
          </a:p>
          <a:p>
            <a:pPr marL="171450" indent="-171450"/>
            <a:r>
              <a:rPr lang="en-US" dirty="0" smtClean="0"/>
              <a:t>Relevant</a:t>
            </a:r>
          </a:p>
          <a:p>
            <a:pPr marL="171450" indent="-171450"/>
            <a:r>
              <a:rPr lang="en-US" dirty="0" smtClean="0"/>
              <a:t>Concise</a:t>
            </a:r>
          </a:p>
          <a:p>
            <a:pPr marL="171450" indent="-171450"/>
            <a:endParaRPr lang="en-US" dirty="0" smtClean="0"/>
          </a:p>
          <a:p>
            <a:pPr marL="171450" indent="-171450"/>
            <a:endParaRPr lang="en-US" dirty="0" smtClean="0"/>
          </a:p>
        </p:txBody>
      </p:sp>
      <p:sp>
        <p:nvSpPr>
          <p:cNvPr id="2" name="Slide Number Placeholder 1"/>
          <p:cNvSpPr>
            <a:spLocks noGrp="1"/>
          </p:cNvSpPr>
          <p:nvPr>
            <p:ph type="sldNum" sz="quarter" idx="12"/>
          </p:nvPr>
        </p:nvSpPr>
        <p:spPr/>
        <p:txBody>
          <a:bodyPr/>
          <a:lstStyle/>
          <a:p>
            <a:fld id="{AC392DC9-9688-4E44-A90B-C333AD8FEA09}" type="slidenum">
              <a:rPr lang="en-US" smtClean="0"/>
              <a:pPr/>
              <a:t>17</a:t>
            </a:fld>
            <a:endParaRPr lang="en-US" dirty="0"/>
          </a:p>
        </p:txBody>
      </p:sp>
      <p:sp>
        <p:nvSpPr>
          <p:cNvPr id="7" name="Content Placeholder 5"/>
          <p:cNvSpPr txBox="1">
            <a:spLocks/>
          </p:cNvSpPr>
          <p:nvPr/>
        </p:nvSpPr>
        <p:spPr>
          <a:xfrm>
            <a:off x="3530680" y="1464211"/>
            <a:ext cx="3276600" cy="48286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solidFill>
                  <a:srgbClr val="0033CC"/>
                </a:solidFill>
              </a:rPr>
              <a:t>Relevant</a:t>
            </a:r>
          </a:p>
          <a:p>
            <a:pPr marL="514350" indent="-514350">
              <a:buFont typeface="+mj-lt"/>
              <a:buAutoNum type="arabicPeriod"/>
            </a:pPr>
            <a:r>
              <a:rPr lang="en-US" dirty="0" smtClean="0">
                <a:solidFill>
                  <a:srgbClr val="0033CC"/>
                </a:solidFill>
              </a:rPr>
              <a:t>Complete </a:t>
            </a:r>
          </a:p>
          <a:p>
            <a:pPr marL="514350" indent="-514350">
              <a:buFont typeface="+mj-lt"/>
              <a:buAutoNum type="arabicPeriod"/>
            </a:pPr>
            <a:endParaRPr lang="en-US" sz="1600" dirty="0" smtClean="0"/>
          </a:p>
          <a:p>
            <a:pPr marL="514350" indent="-514350">
              <a:buFont typeface="+mj-lt"/>
              <a:buAutoNum type="arabicPeriod"/>
            </a:pPr>
            <a:r>
              <a:rPr lang="en-US" dirty="0" smtClean="0"/>
              <a:t>Accessible</a:t>
            </a:r>
          </a:p>
          <a:p>
            <a:pPr marL="514350" indent="-514350">
              <a:buFont typeface="+mj-lt"/>
              <a:buAutoNum type="arabicPeriod"/>
            </a:pPr>
            <a:r>
              <a:rPr lang="en-US" dirty="0" smtClean="0"/>
              <a:t>Timely </a:t>
            </a:r>
          </a:p>
          <a:p>
            <a:pPr marL="514350" indent="-514350">
              <a:buFont typeface="+mj-lt"/>
              <a:buAutoNum type="arabicPeriod"/>
            </a:pPr>
            <a:endParaRPr lang="en-US" sz="1600" dirty="0" smtClean="0"/>
          </a:p>
          <a:p>
            <a:pPr marL="514350" indent="-514350">
              <a:buFont typeface="+mj-lt"/>
              <a:buAutoNum type="arabicPeriod"/>
            </a:pPr>
            <a:r>
              <a:rPr lang="en-US" dirty="0">
                <a:solidFill>
                  <a:srgbClr val="C00000"/>
                </a:solidFill>
              </a:rPr>
              <a:t>Consistent</a:t>
            </a:r>
          </a:p>
          <a:p>
            <a:pPr marL="514350" indent="-514350">
              <a:buFont typeface="+mj-lt"/>
              <a:buAutoNum type="arabicPeriod"/>
            </a:pPr>
            <a:r>
              <a:rPr lang="en-US" dirty="0" smtClean="0">
                <a:solidFill>
                  <a:srgbClr val="C00000"/>
                </a:solidFill>
              </a:rPr>
              <a:t>Accurate</a:t>
            </a:r>
            <a:endParaRPr lang="en-US" dirty="0" smtClean="0">
              <a:solidFill>
                <a:srgbClr val="C00000"/>
              </a:solidFill>
            </a:endParaRPr>
          </a:p>
          <a:p>
            <a:pPr marL="514350" indent="-514350">
              <a:buFont typeface="+mj-lt"/>
              <a:buAutoNum type="arabicPeriod"/>
            </a:pPr>
            <a:r>
              <a:rPr lang="en-US" dirty="0" smtClean="0">
                <a:solidFill>
                  <a:srgbClr val="C00000"/>
                </a:solidFill>
              </a:rPr>
              <a:t>Concise</a:t>
            </a:r>
            <a:endParaRPr lang="en-US" dirty="0" smtClean="0">
              <a:solidFill>
                <a:srgbClr val="C00000"/>
              </a:solidFill>
            </a:endParaRPr>
          </a:p>
          <a:p>
            <a:pPr marL="171450" indent="-171450"/>
            <a:endParaRPr lang="en-US" dirty="0" smtClean="0"/>
          </a:p>
          <a:p>
            <a:pPr marL="171450" indent="-171450"/>
            <a:endParaRPr lang="en-US" dirty="0" smtClean="0"/>
          </a:p>
        </p:txBody>
      </p:sp>
      <p:sp>
        <p:nvSpPr>
          <p:cNvPr id="3" name="Rounded Rectangle 2"/>
          <p:cNvSpPr/>
          <p:nvPr/>
        </p:nvSpPr>
        <p:spPr>
          <a:xfrm>
            <a:off x="6792532" y="1309801"/>
            <a:ext cx="2133600" cy="48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33CC"/>
                </a:solidFill>
                <a:latin typeface="Arial" panose="020B0604020202020204" pitchFamily="34" charset="0"/>
                <a:cs typeface="Arial" panose="020B0604020202020204" pitchFamily="34" charset="0"/>
              </a:rPr>
              <a:t>Purpose</a:t>
            </a:r>
          </a:p>
          <a:p>
            <a:pPr algn="ctr"/>
            <a:endParaRPr lang="en-US" sz="2400" b="1" dirty="0" smtClean="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r>
              <a:rPr lang="en-US" sz="2400" b="1" dirty="0" smtClean="0">
                <a:solidFill>
                  <a:schemeClr val="tx1"/>
                </a:solidFill>
                <a:latin typeface="Arial" panose="020B0604020202020204" pitchFamily="34" charset="0"/>
                <a:cs typeface="Arial" panose="020B0604020202020204" pitchFamily="34" charset="0"/>
              </a:rPr>
              <a:t>Usage</a:t>
            </a:r>
          </a:p>
          <a:p>
            <a:pPr algn="ctr"/>
            <a:endParaRPr lang="en-US" sz="2400" b="1" dirty="0">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algn="ctr"/>
            <a:endParaRPr lang="en-US" sz="2400" b="1" dirty="0" smtClean="0">
              <a:solidFill>
                <a:srgbClr val="C00000"/>
              </a:solidFill>
              <a:latin typeface="Arial" panose="020B0604020202020204" pitchFamily="34" charset="0"/>
              <a:cs typeface="Arial" panose="020B0604020202020204" pitchFamily="34" charset="0"/>
            </a:endParaRPr>
          </a:p>
          <a:p>
            <a:pPr algn="ctr"/>
            <a:r>
              <a:rPr lang="en-US" sz="2400" b="1" dirty="0" smtClean="0">
                <a:solidFill>
                  <a:srgbClr val="C00000"/>
                </a:solidFill>
                <a:latin typeface="Arial" panose="020B0604020202020204" pitchFamily="34" charset="0"/>
                <a:cs typeface="Arial" panose="020B0604020202020204" pitchFamily="34" charset="0"/>
              </a:rPr>
              <a:t>“Quality details”</a:t>
            </a:r>
            <a:endParaRPr lang="en-U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02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What is an Information System?</a:t>
            </a:r>
          </a:p>
        </p:txBody>
      </p:sp>
      <p:sp>
        <p:nvSpPr>
          <p:cNvPr id="23555" name="Content Placeholder 2"/>
          <p:cNvSpPr>
            <a:spLocks noGrp="1"/>
          </p:cNvSpPr>
          <p:nvPr>
            <p:ph idx="1"/>
          </p:nvPr>
        </p:nvSpPr>
        <p:spPr>
          <a:xfrm>
            <a:off x="373062" y="1219200"/>
            <a:ext cx="8415338" cy="3864135"/>
          </a:xfrm>
        </p:spPr>
        <p:txBody>
          <a:bodyPr/>
          <a:lstStyle/>
          <a:p>
            <a:r>
              <a:rPr lang="en-US" altLang="en-US" dirty="0"/>
              <a:t>An information system (IS) is a set of </a:t>
            </a:r>
            <a:r>
              <a:rPr lang="en-US" altLang="en-US" dirty="0">
                <a:solidFill>
                  <a:srgbClr val="C00000"/>
                </a:solidFill>
              </a:rPr>
              <a:t>interrelated</a:t>
            </a:r>
            <a:r>
              <a:rPr lang="en-US" altLang="en-US" dirty="0"/>
              <a:t> elements that: </a:t>
            </a:r>
          </a:p>
          <a:p>
            <a:pPr lvl="1"/>
            <a:r>
              <a:rPr lang="en-US" altLang="en-US" dirty="0"/>
              <a:t>Collect (input)</a:t>
            </a:r>
          </a:p>
          <a:p>
            <a:pPr lvl="1"/>
            <a:r>
              <a:rPr lang="en-US" altLang="en-US" dirty="0" smtClean="0"/>
              <a:t>Process (</a:t>
            </a:r>
            <a:r>
              <a:rPr lang="en-US" altLang="en-US" dirty="0" smtClean="0">
                <a:solidFill>
                  <a:srgbClr val="C00000"/>
                </a:solidFill>
              </a:rPr>
              <a:t>manipulate</a:t>
            </a:r>
            <a:r>
              <a:rPr lang="en-US" altLang="en-US" dirty="0" smtClean="0"/>
              <a:t>)</a:t>
            </a:r>
            <a:endParaRPr lang="en-US" altLang="en-US" dirty="0"/>
          </a:p>
          <a:p>
            <a:pPr lvl="1"/>
            <a:r>
              <a:rPr lang="en-US" altLang="en-US" dirty="0" smtClean="0"/>
              <a:t>Store (</a:t>
            </a:r>
            <a:r>
              <a:rPr lang="en-US" altLang="en-US" dirty="0" smtClean="0">
                <a:solidFill>
                  <a:srgbClr val="0000FF"/>
                </a:solidFill>
              </a:rPr>
              <a:t>preserve and protect</a:t>
            </a:r>
            <a:r>
              <a:rPr lang="en-US" altLang="en-US" dirty="0" smtClean="0"/>
              <a:t>)</a:t>
            </a:r>
            <a:endParaRPr lang="en-US" altLang="en-US" dirty="0"/>
          </a:p>
          <a:p>
            <a:pPr lvl="1"/>
            <a:r>
              <a:rPr lang="en-US" altLang="en-US" dirty="0"/>
              <a:t>Disseminate data and </a:t>
            </a:r>
            <a:r>
              <a:rPr lang="en-US" altLang="en-US" dirty="0" smtClean="0"/>
              <a:t>information (</a:t>
            </a:r>
            <a:r>
              <a:rPr lang="en-US" altLang="en-US" dirty="0" smtClean="0">
                <a:solidFill>
                  <a:srgbClr val="C00000"/>
                </a:solidFill>
              </a:rPr>
              <a:t>output</a:t>
            </a:r>
            <a:r>
              <a:rPr lang="en-US" altLang="en-US" dirty="0" smtClean="0"/>
              <a:t>)</a:t>
            </a:r>
            <a:endParaRPr lang="en-US" altLang="en-US" dirty="0"/>
          </a:p>
          <a:p>
            <a:pPr lvl="1"/>
            <a:r>
              <a:rPr lang="en-US" altLang="en-US" dirty="0"/>
              <a:t>Provides a </a:t>
            </a:r>
            <a:r>
              <a:rPr lang="en-US" altLang="en-US" dirty="0">
                <a:solidFill>
                  <a:srgbClr val="C00000"/>
                </a:solidFill>
              </a:rPr>
              <a:t>feedback</a:t>
            </a:r>
            <a:r>
              <a:rPr lang="en-US" altLang="en-US" dirty="0"/>
              <a:t> mechanism </a:t>
            </a:r>
            <a:r>
              <a:rPr lang="en-US" altLang="en-US" u="sng" dirty="0"/>
              <a:t>to monitor and control</a:t>
            </a:r>
            <a:r>
              <a:rPr lang="en-US" altLang="en-US" dirty="0"/>
              <a:t> its operation to make sure it continues to meet its goals and </a:t>
            </a:r>
            <a:r>
              <a:rPr lang="en-US" altLang="en-US" dirty="0" smtClean="0"/>
              <a:t>objectives</a:t>
            </a:r>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5583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What is an </a:t>
            </a:r>
            <a:r>
              <a:rPr lang="en-US" altLang="en-US" dirty="0" smtClean="0"/>
              <a:t>Computer-Based Information </a:t>
            </a:r>
            <a:r>
              <a:rPr lang="en-US" altLang="en-US" dirty="0"/>
              <a:t>System?</a:t>
            </a:r>
          </a:p>
        </p:txBody>
      </p:sp>
      <p:sp>
        <p:nvSpPr>
          <p:cNvPr id="23555" name="Content Placeholder 2"/>
          <p:cNvSpPr>
            <a:spLocks noGrp="1"/>
          </p:cNvSpPr>
          <p:nvPr>
            <p:ph idx="1"/>
          </p:nvPr>
        </p:nvSpPr>
        <p:spPr>
          <a:xfrm>
            <a:off x="373062" y="1103823"/>
            <a:ext cx="8415338" cy="5121402"/>
          </a:xfrm>
        </p:spPr>
        <p:txBody>
          <a:bodyPr/>
          <a:lstStyle/>
          <a:p>
            <a:r>
              <a:rPr lang="en-US" altLang="en-US" dirty="0" smtClean="0"/>
              <a:t>A </a:t>
            </a:r>
            <a:r>
              <a:rPr lang="en-US" altLang="en-US" dirty="0"/>
              <a:t>computer-based information system (CBIS) is a single set of hardware, software, databases, networks, people, and procedures</a:t>
            </a:r>
          </a:p>
          <a:p>
            <a:pPr lvl="1"/>
            <a:r>
              <a:rPr lang="en-US" altLang="en-US" dirty="0"/>
              <a:t>That are configured to collect, manipulate, store, and process data into information</a:t>
            </a:r>
          </a:p>
          <a:p>
            <a:r>
              <a:rPr lang="en-US" altLang="en-US" dirty="0"/>
              <a:t>An organization’s </a:t>
            </a:r>
            <a:r>
              <a:rPr lang="en-US" altLang="en-US" dirty="0">
                <a:solidFill>
                  <a:srgbClr val="C00000"/>
                </a:solidFill>
              </a:rPr>
              <a:t>technology infrastructure </a:t>
            </a:r>
            <a:r>
              <a:rPr lang="en-US" altLang="en-US" dirty="0"/>
              <a:t>includes all the hardware, software, databases, networks, </a:t>
            </a:r>
            <a:r>
              <a:rPr lang="en-US" altLang="en-US" u="sng" dirty="0"/>
              <a:t>people, and procedures</a:t>
            </a:r>
            <a:r>
              <a:rPr lang="en-US" altLang="en-US" dirty="0"/>
              <a:t> </a:t>
            </a:r>
          </a:p>
          <a:p>
            <a:pPr lvl="1"/>
            <a:r>
              <a:rPr lang="en-US" altLang="en-US" dirty="0"/>
              <a:t>That are configured to collect, manipulate, store, and process data into </a:t>
            </a:r>
            <a:r>
              <a:rPr lang="en-US" altLang="en-US" dirty="0" smtClean="0"/>
              <a:t>information</a:t>
            </a:r>
          </a:p>
          <a:p>
            <a:pPr lvl="1"/>
            <a:r>
              <a:rPr lang="en-US" altLang="en-US" dirty="0" smtClean="0">
                <a:solidFill>
                  <a:srgbClr val="C00000"/>
                </a:solidFill>
              </a:rPr>
              <a:t>In order to support the decision </a:t>
            </a:r>
            <a:r>
              <a:rPr lang="en-US" altLang="en-US" dirty="0">
                <a:solidFill>
                  <a:srgbClr val="C00000"/>
                </a:solidFill>
              </a:rPr>
              <a:t>making </a:t>
            </a:r>
            <a:r>
              <a:rPr lang="en-US" altLang="en-US" dirty="0" smtClean="0">
                <a:solidFill>
                  <a:srgbClr val="C00000"/>
                </a:solidFill>
              </a:rPr>
              <a:t>and operations to achieve the organization’s strategic goals</a:t>
            </a:r>
            <a:endParaRPr lang="en-US" altLang="en-US" dirty="0">
              <a:solidFill>
                <a:srgbClr val="C00000"/>
              </a:solidFill>
            </a:endParaRP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93452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21030" y="838200"/>
            <a:ext cx="6172200" cy="377026"/>
          </a:xfrm>
        </p:spPr>
        <p:txBody>
          <a:bodyPr/>
          <a:lstStyle/>
          <a:p>
            <a:r>
              <a:rPr lang="en-US" altLang="en-US" dirty="0"/>
              <a:t>Objectives</a:t>
            </a:r>
          </a:p>
        </p:txBody>
      </p:sp>
      <p:sp>
        <p:nvSpPr>
          <p:cNvPr id="6149" name="Rectangle 3"/>
          <p:cNvSpPr>
            <a:spLocks noGrp="1" noChangeArrowheads="1"/>
          </p:cNvSpPr>
          <p:nvPr>
            <p:ph type="body" idx="1"/>
          </p:nvPr>
        </p:nvSpPr>
        <p:spPr>
          <a:xfrm>
            <a:off x="2221030" y="1447801"/>
            <a:ext cx="6592770" cy="5130664"/>
          </a:xfrm>
        </p:spPr>
        <p:txBody>
          <a:bodyPr/>
          <a:lstStyle/>
          <a:p>
            <a:pPr marL="0" indent="0">
              <a:buFontTx/>
              <a:buNone/>
              <a:defRPr/>
            </a:pPr>
            <a:r>
              <a:rPr lang="en-US" sz="2600" dirty="0"/>
              <a:t>After completing this chapter, you will be able to:</a:t>
            </a:r>
          </a:p>
          <a:p>
            <a:pPr marL="514350" indent="-514350">
              <a:buFont typeface="+mj-lt"/>
              <a:buAutoNum type="arabicPeriod"/>
              <a:defRPr/>
            </a:pPr>
            <a:r>
              <a:rPr lang="en-US" sz="2600" dirty="0" smtClean="0"/>
              <a:t>Distinguish </a:t>
            </a:r>
            <a:r>
              <a:rPr lang="en-US" sz="2600" dirty="0" smtClean="0">
                <a:solidFill>
                  <a:srgbClr val="C00000"/>
                </a:solidFill>
              </a:rPr>
              <a:t>data from information and knowledge</a:t>
            </a:r>
            <a:r>
              <a:rPr lang="en-US" sz="2600" dirty="0" smtClean="0"/>
              <a:t>, and describe the </a:t>
            </a:r>
            <a:r>
              <a:rPr lang="en-US" sz="2600" dirty="0" smtClean="0">
                <a:solidFill>
                  <a:srgbClr val="C00000"/>
                </a:solidFill>
              </a:rPr>
              <a:t>characteristics of quality data</a:t>
            </a:r>
          </a:p>
          <a:p>
            <a:pPr marL="514350" indent="-514350">
              <a:buFont typeface="+mj-lt"/>
              <a:buAutoNum type="arabicPeriod"/>
              <a:defRPr/>
            </a:pPr>
            <a:r>
              <a:rPr lang="en-US" sz="2600" dirty="0" smtClean="0"/>
              <a:t>Identify the fundamental </a:t>
            </a:r>
            <a:r>
              <a:rPr lang="en-US" sz="2600" dirty="0" smtClean="0">
                <a:solidFill>
                  <a:srgbClr val="C00000"/>
                </a:solidFill>
              </a:rPr>
              <a:t>components of an information system</a:t>
            </a:r>
            <a:r>
              <a:rPr lang="en-US" sz="2600" dirty="0" smtClean="0"/>
              <a:t> and describe their function</a:t>
            </a:r>
          </a:p>
          <a:p>
            <a:pPr marL="514350" indent="-514350">
              <a:buFont typeface="+mj-lt"/>
              <a:buAutoNum type="arabicPeriod"/>
              <a:defRPr/>
            </a:pPr>
            <a:r>
              <a:rPr lang="en-US" sz="2600" dirty="0" smtClean="0"/>
              <a:t>Identify the </a:t>
            </a:r>
            <a:r>
              <a:rPr lang="en-US" sz="2600" dirty="0" smtClean="0">
                <a:solidFill>
                  <a:srgbClr val="C00000"/>
                </a:solidFill>
              </a:rPr>
              <a:t>three fundamental information system types </a:t>
            </a:r>
            <a:r>
              <a:rPr lang="en-US" sz="2600" dirty="0" smtClean="0"/>
              <a:t>and explain what </a:t>
            </a:r>
            <a:r>
              <a:rPr lang="en-US" sz="2600" dirty="0" smtClean="0">
                <a:solidFill>
                  <a:srgbClr val="C00000"/>
                </a:solidFill>
              </a:rPr>
              <a:t>organizational complements</a:t>
            </a:r>
            <a:r>
              <a:rPr lang="en-US" sz="2600" dirty="0" smtClean="0"/>
              <a:t> must be </a:t>
            </a:r>
            <a:r>
              <a:rPr lang="en-US" sz="2600" dirty="0" smtClean="0">
                <a:solidFill>
                  <a:srgbClr val="C00000"/>
                </a:solidFill>
              </a:rPr>
              <a:t>in place to ensure </a:t>
            </a:r>
            <a:r>
              <a:rPr lang="en-US" sz="2600" dirty="0" smtClean="0"/>
              <a:t>successful implementation and use of the system</a:t>
            </a:r>
            <a:endParaRPr lang="en-US" sz="2600" dirty="0"/>
          </a:p>
          <a:p>
            <a:pPr>
              <a:defRPr/>
            </a:pPr>
            <a:endParaRPr lang="en-US" dirty="0"/>
          </a:p>
        </p:txBody>
      </p:sp>
      <p:sp>
        <p:nvSpPr>
          <p:cNvPr id="7173" name="Footer Placeholder 21"/>
          <p:cNvSpPr>
            <a:spLocks noGrp="1"/>
          </p:cNvSpPr>
          <p:nvPr>
            <p:ph type="ftr" sz="quarter" idx="10"/>
          </p:nvPr>
        </p:nvSpPr>
        <p:spPr>
          <a:xfrm>
            <a:off x="1597682" y="6578465"/>
            <a:ext cx="6781693" cy="244535"/>
          </a:xfrm>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44945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152400" y="1676400"/>
            <a:ext cx="8305800" cy="5029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2936 w 21600"/>
              <a:gd name="T13" fmla="*/ 2936 h 21600"/>
              <a:gd name="T14" fmla="*/ 18664 w 21600"/>
              <a:gd name="T15" fmla="*/ 18664 h 21600"/>
            </a:gdLst>
            <a:ahLst/>
            <a:cxnLst>
              <a:cxn ang="T8">
                <a:pos x="T0" y="T1"/>
              </a:cxn>
              <a:cxn ang="T9">
                <a:pos x="T2" y="T3"/>
              </a:cxn>
              <a:cxn ang="T10">
                <a:pos x="T4" y="T5"/>
              </a:cxn>
              <a:cxn ang="T11">
                <a:pos x="T6" y="T7"/>
              </a:cxn>
            </a:cxnLst>
            <a:rect l="T12" t="T13" r="T14" b="T15"/>
            <a:pathLst>
              <a:path w="21600" h="21600">
                <a:moveTo>
                  <a:pt x="0" y="0"/>
                </a:moveTo>
                <a:lnTo>
                  <a:pt x="2271" y="21600"/>
                </a:lnTo>
                <a:lnTo>
                  <a:pt x="19329" y="21600"/>
                </a:lnTo>
                <a:lnTo>
                  <a:pt x="21600" y="0"/>
                </a:lnTo>
                <a:lnTo>
                  <a:pt x="0" y="0"/>
                </a:lnTo>
                <a:close/>
              </a:path>
            </a:pathLst>
          </a:custGeom>
          <a:noFill/>
          <a:ln w="25400">
            <a:solidFill>
              <a:srgbClr val="666699"/>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dirty="0">
                <a:solidFill>
                  <a:schemeClr val="bg2"/>
                </a:solidFill>
                <a:ea typeface="SimSun" panose="02010600030101010101" pitchFamily="2" charset="-122"/>
              </a:rPr>
              <a:t>      </a:t>
            </a:r>
            <a:r>
              <a:rPr lang="en-US" altLang="en-US" sz="2400" b="1" dirty="0">
                <a:solidFill>
                  <a:srgbClr val="333399"/>
                </a:solidFill>
              </a:rPr>
              <a:t>Information System</a:t>
            </a:r>
          </a:p>
          <a:p>
            <a:pPr algn="ctr" eaLnBrk="1" hangingPunct="1">
              <a:spcBef>
                <a:spcPct val="0"/>
              </a:spcBef>
              <a:buClrTx/>
              <a:buFontTx/>
              <a:buNone/>
            </a:pPr>
            <a:endParaRPr lang="en-US" altLang="en-US" sz="2400" b="1" dirty="0">
              <a:solidFill>
                <a:schemeClr val="bg2"/>
              </a:solidFill>
            </a:endParaRPr>
          </a:p>
          <a:p>
            <a:pPr algn="ctr" eaLnBrk="1" hangingPunct="1">
              <a:spcBef>
                <a:spcPct val="0"/>
              </a:spcBef>
              <a:buClrTx/>
              <a:buFontTx/>
              <a:buNone/>
            </a:pPr>
            <a:endParaRPr lang="en-US" altLang="en-US" sz="2400" b="1" dirty="0">
              <a:solidFill>
                <a:schemeClr val="bg2"/>
              </a:solidFill>
            </a:endParaRPr>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a:p>
            <a:pPr algn="ctr" eaLnBrk="1" hangingPunct="1">
              <a:spcBef>
                <a:spcPct val="0"/>
              </a:spcBef>
              <a:buClrTx/>
              <a:buFontTx/>
              <a:buNone/>
            </a:pPr>
            <a:endParaRPr lang="en-US" altLang="en-US" sz="1800" dirty="0"/>
          </a:p>
        </p:txBody>
      </p:sp>
      <p:sp>
        <p:nvSpPr>
          <p:cNvPr id="45059" name="Cloud"/>
          <p:cNvSpPr>
            <a:spLocks noChangeAspect="1" noEditPoints="1" noChangeArrowheads="1"/>
          </p:cNvSpPr>
          <p:nvPr/>
        </p:nvSpPr>
        <p:spPr bwMode="auto">
          <a:xfrm>
            <a:off x="4419600" y="4191000"/>
            <a:ext cx="2514600" cy="16843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5060" name="Rectangle 4"/>
          <p:cNvSpPr>
            <a:spLocks noGrp="1" noChangeArrowheads="1"/>
          </p:cNvSpPr>
          <p:nvPr>
            <p:ph type="title"/>
          </p:nvPr>
        </p:nvSpPr>
        <p:spPr>
          <a:xfrm>
            <a:off x="242093" y="465138"/>
            <a:ext cx="8050213" cy="885825"/>
          </a:xfrm>
        </p:spPr>
        <p:txBody>
          <a:bodyPr/>
          <a:lstStyle/>
          <a:p>
            <a:r>
              <a:rPr lang="en-US" altLang="en-US" sz="3400" dirty="0" smtClean="0">
                <a:solidFill>
                  <a:srgbClr val="C00000"/>
                </a:solidFill>
              </a:rPr>
              <a:t>Components of IS; IS in Business </a:t>
            </a:r>
            <a:br>
              <a:rPr lang="en-US" altLang="en-US" sz="3400" dirty="0" smtClean="0">
                <a:solidFill>
                  <a:srgbClr val="C00000"/>
                </a:solidFill>
              </a:rPr>
            </a:br>
            <a:r>
              <a:rPr lang="en-US" altLang="en-US" sz="2800" dirty="0" smtClean="0">
                <a:solidFill>
                  <a:srgbClr val="C00000"/>
                </a:solidFill>
              </a:rPr>
              <a:t>(Figure by Zhang)</a:t>
            </a:r>
          </a:p>
        </p:txBody>
      </p:sp>
      <p:sp>
        <p:nvSpPr>
          <p:cNvPr id="45061" name="Oval 5"/>
          <p:cNvSpPr>
            <a:spLocks noChangeArrowheads="1"/>
          </p:cNvSpPr>
          <p:nvPr/>
        </p:nvSpPr>
        <p:spPr bwMode="auto">
          <a:xfrm>
            <a:off x="838200" y="4191000"/>
            <a:ext cx="3886200" cy="1828800"/>
          </a:xfrm>
          <a:prstGeom prst="ellipse">
            <a:avLst/>
          </a:prstGeom>
          <a:noFill/>
          <a:ln w="41275">
            <a:solidFill>
              <a:srgbClr val="33996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062" name="Rectangle 6"/>
          <p:cNvSpPr>
            <a:spLocks noChangeArrowheads="1"/>
          </p:cNvSpPr>
          <p:nvPr/>
        </p:nvSpPr>
        <p:spPr bwMode="auto">
          <a:xfrm>
            <a:off x="1219200" y="2438400"/>
            <a:ext cx="1524000" cy="685800"/>
          </a:xfrm>
          <a:prstGeom prst="rect">
            <a:avLst/>
          </a:prstGeom>
          <a:solidFill>
            <a:srgbClr val="339966"/>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chemeClr val="bg1"/>
                </a:solidFill>
                <a:latin typeface="Times New Roman" panose="02020603050405020304" pitchFamily="18" charset="0"/>
              </a:rPr>
              <a:t>People</a:t>
            </a:r>
          </a:p>
        </p:txBody>
      </p:sp>
      <p:sp>
        <p:nvSpPr>
          <p:cNvPr id="45063" name="Rectangle 7"/>
          <p:cNvSpPr>
            <a:spLocks noChangeArrowheads="1"/>
          </p:cNvSpPr>
          <p:nvPr/>
        </p:nvSpPr>
        <p:spPr bwMode="auto">
          <a:xfrm>
            <a:off x="1371600" y="5078413"/>
            <a:ext cx="1143000" cy="430212"/>
          </a:xfrm>
          <a:prstGeom prst="rect">
            <a:avLst/>
          </a:prstGeom>
          <a:solidFill>
            <a:srgbClr val="666699"/>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chemeClr val="bg1"/>
                </a:solidFill>
                <a:latin typeface="Times New Roman" panose="02020603050405020304" pitchFamily="18" charset="0"/>
              </a:rPr>
              <a:t>Hardware</a:t>
            </a:r>
          </a:p>
        </p:txBody>
      </p:sp>
      <p:sp>
        <p:nvSpPr>
          <p:cNvPr id="45064" name="Rectangle 8"/>
          <p:cNvSpPr>
            <a:spLocks noChangeArrowheads="1"/>
          </p:cNvSpPr>
          <p:nvPr/>
        </p:nvSpPr>
        <p:spPr bwMode="auto">
          <a:xfrm>
            <a:off x="1371600" y="4648200"/>
            <a:ext cx="1143000" cy="430213"/>
          </a:xfrm>
          <a:prstGeom prst="rect">
            <a:avLst/>
          </a:prstGeom>
          <a:solidFill>
            <a:srgbClr val="800000"/>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chemeClr val="bg1"/>
                </a:solidFill>
                <a:latin typeface="Times New Roman" panose="02020603050405020304" pitchFamily="18" charset="0"/>
              </a:rPr>
              <a:t>Software</a:t>
            </a:r>
          </a:p>
        </p:txBody>
      </p:sp>
      <p:sp>
        <p:nvSpPr>
          <p:cNvPr id="45065" name="Rectangle 9"/>
          <p:cNvSpPr>
            <a:spLocks noChangeArrowheads="1"/>
          </p:cNvSpPr>
          <p:nvPr/>
        </p:nvSpPr>
        <p:spPr bwMode="auto">
          <a:xfrm>
            <a:off x="3124200" y="4648200"/>
            <a:ext cx="1143000" cy="430213"/>
          </a:xfrm>
          <a:prstGeom prst="rect">
            <a:avLst/>
          </a:prstGeom>
          <a:solidFill>
            <a:srgbClr val="FFCC00"/>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rgbClr val="000066"/>
                </a:solidFill>
                <a:latin typeface="Times New Roman" panose="02020603050405020304" pitchFamily="18" charset="0"/>
              </a:rPr>
              <a:t>Data</a:t>
            </a:r>
          </a:p>
        </p:txBody>
      </p:sp>
      <p:sp>
        <p:nvSpPr>
          <p:cNvPr id="45066" name="Rectangle 10"/>
          <p:cNvSpPr>
            <a:spLocks noChangeArrowheads="1"/>
          </p:cNvSpPr>
          <p:nvPr/>
        </p:nvSpPr>
        <p:spPr bwMode="auto">
          <a:xfrm>
            <a:off x="3124200" y="5078413"/>
            <a:ext cx="1143000" cy="471487"/>
          </a:xfrm>
          <a:prstGeom prst="rect">
            <a:avLst/>
          </a:prstGeom>
          <a:solidFill>
            <a:srgbClr val="666699"/>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solidFill>
                  <a:schemeClr val="bg1"/>
                </a:solidFill>
                <a:latin typeface="Times New Roman" panose="02020603050405020304" pitchFamily="18" charset="0"/>
              </a:rPr>
              <a:t>Hardware</a:t>
            </a:r>
          </a:p>
        </p:txBody>
      </p:sp>
      <p:sp>
        <p:nvSpPr>
          <p:cNvPr id="45067" name="Line 11"/>
          <p:cNvSpPr>
            <a:spLocks noChangeShapeType="1"/>
          </p:cNvSpPr>
          <p:nvPr/>
        </p:nvSpPr>
        <p:spPr bwMode="auto">
          <a:xfrm>
            <a:off x="2438400" y="5059363"/>
            <a:ext cx="685800" cy="46037"/>
          </a:xfrm>
          <a:prstGeom prst="line">
            <a:avLst/>
          </a:prstGeom>
          <a:noFill/>
          <a:ln w="63500">
            <a:solidFill>
              <a:srgbClr val="9933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8" name="Oval 12"/>
          <p:cNvSpPr>
            <a:spLocks noChangeArrowheads="1"/>
          </p:cNvSpPr>
          <p:nvPr/>
        </p:nvSpPr>
        <p:spPr bwMode="auto">
          <a:xfrm>
            <a:off x="6324600" y="3962400"/>
            <a:ext cx="914400" cy="609600"/>
          </a:xfrm>
          <a:prstGeom prst="ellipse">
            <a:avLst/>
          </a:prstGeom>
          <a:noFill/>
          <a:ln w="22225">
            <a:solidFill>
              <a:srgbClr val="33996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069" name="Oval 13"/>
          <p:cNvSpPr>
            <a:spLocks noChangeArrowheads="1"/>
          </p:cNvSpPr>
          <p:nvPr/>
        </p:nvSpPr>
        <p:spPr bwMode="auto">
          <a:xfrm>
            <a:off x="6400800" y="5410200"/>
            <a:ext cx="827088" cy="552450"/>
          </a:xfrm>
          <a:prstGeom prst="ellipse">
            <a:avLst/>
          </a:prstGeom>
          <a:noFill/>
          <a:ln w="22225">
            <a:solidFill>
              <a:srgbClr val="33996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070" name="Line 14"/>
          <p:cNvSpPr>
            <a:spLocks noChangeShapeType="1"/>
          </p:cNvSpPr>
          <p:nvPr/>
        </p:nvSpPr>
        <p:spPr bwMode="auto">
          <a:xfrm>
            <a:off x="4572000" y="5029200"/>
            <a:ext cx="990600" cy="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5"/>
          <p:cNvSpPr>
            <a:spLocks noChangeShapeType="1"/>
          </p:cNvSpPr>
          <p:nvPr/>
        </p:nvSpPr>
        <p:spPr bwMode="auto">
          <a:xfrm flipV="1">
            <a:off x="5638800" y="4419600"/>
            <a:ext cx="685800" cy="460375"/>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2" name="Line 16"/>
          <p:cNvSpPr>
            <a:spLocks noChangeShapeType="1"/>
          </p:cNvSpPr>
          <p:nvPr/>
        </p:nvSpPr>
        <p:spPr bwMode="auto">
          <a:xfrm>
            <a:off x="5715000" y="5257800"/>
            <a:ext cx="762000" cy="30480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3" name="Line 17"/>
          <p:cNvSpPr>
            <a:spLocks noChangeShapeType="1"/>
          </p:cNvSpPr>
          <p:nvPr/>
        </p:nvSpPr>
        <p:spPr bwMode="auto">
          <a:xfrm flipH="1" flipV="1">
            <a:off x="5715000" y="5181600"/>
            <a:ext cx="762000" cy="30480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18"/>
          <p:cNvSpPr>
            <a:spLocks noChangeShapeType="1"/>
          </p:cNvSpPr>
          <p:nvPr/>
        </p:nvSpPr>
        <p:spPr bwMode="auto">
          <a:xfrm flipH="1">
            <a:off x="5638800" y="4495800"/>
            <a:ext cx="762000" cy="492125"/>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19"/>
          <p:cNvSpPr>
            <a:spLocks noChangeShapeType="1"/>
          </p:cNvSpPr>
          <p:nvPr/>
        </p:nvSpPr>
        <p:spPr bwMode="auto">
          <a:xfrm flipH="1">
            <a:off x="6781800" y="4572000"/>
            <a:ext cx="0" cy="91440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6" name="Line 20"/>
          <p:cNvSpPr>
            <a:spLocks noChangeShapeType="1"/>
          </p:cNvSpPr>
          <p:nvPr/>
        </p:nvSpPr>
        <p:spPr bwMode="auto">
          <a:xfrm flipV="1">
            <a:off x="6858000" y="4572000"/>
            <a:ext cx="0" cy="91440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7" name="Rectangle 21"/>
          <p:cNvSpPr>
            <a:spLocks noChangeArrowheads="1"/>
          </p:cNvSpPr>
          <p:nvPr/>
        </p:nvSpPr>
        <p:spPr bwMode="auto">
          <a:xfrm>
            <a:off x="3962400" y="5943600"/>
            <a:ext cx="1108075" cy="503238"/>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latin typeface="Times New Roman" panose="02020603050405020304" pitchFamily="18" charset="0"/>
              </a:rPr>
              <a:t>Network</a:t>
            </a:r>
          </a:p>
        </p:txBody>
      </p:sp>
      <p:sp>
        <p:nvSpPr>
          <p:cNvPr id="45078" name="Line 22"/>
          <p:cNvSpPr>
            <a:spLocks noChangeShapeType="1"/>
          </p:cNvSpPr>
          <p:nvPr/>
        </p:nvSpPr>
        <p:spPr bwMode="auto">
          <a:xfrm flipV="1">
            <a:off x="4648200" y="5562600"/>
            <a:ext cx="685800" cy="381000"/>
          </a:xfrm>
          <a:prstGeom prst="line">
            <a:avLst/>
          </a:prstGeom>
          <a:noFill/>
          <a:ln w="444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9" name="Line 23"/>
          <p:cNvSpPr>
            <a:spLocks noChangeShapeType="1"/>
          </p:cNvSpPr>
          <p:nvPr/>
        </p:nvSpPr>
        <p:spPr bwMode="auto">
          <a:xfrm flipH="1">
            <a:off x="4572000" y="5181600"/>
            <a:ext cx="990600" cy="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0" name="AutoShape 24"/>
          <p:cNvSpPr>
            <a:spLocks noChangeArrowheads="1"/>
          </p:cNvSpPr>
          <p:nvPr/>
        </p:nvSpPr>
        <p:spPr bwMode="auto">
          <a:xfrm rot="-620447">
            <a:off x="2643367" y="2636981"/>
            <a:ext cx="6254239" cy="1075343"/>
          </a:xfrm>
          <a:prstGeom prst="curvedUpArrow">
            <a:avLst>
              <a:gd name="adj1" fmla="val 63663"/>
              <a:gd name="adj2" fmla="val 203268"/>
              <a:gd name="adj3" fmla="val 37648"/>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0066"/>
                </a:solidFill>
              </a:rPr>
              <a:t>Procedure</a:t>
            </a:r>
          </a:p>
        </p:txBody>
      </p:sp>
      <p:sp>
        <p:nvSpPr>
          <p:cNvPr id="7193" name="AutoShape 25"/>
          <p:cNvSpPr>
            <a:spLocks noChangeArrowheads="1"/>
          </p:cNvSpPr>
          <p:nvPr/>
        </p:nvSpPr>
        <p:spPr bwMode="auto">
          <a:xfrm>
            <a:off x="6934200" y="533400"/>
            <a:ext cx="2209800" cy="1752600"/>
          </a:xfrm>
          <a:prstGeom prst="star5">
            <a:avLst/>
          </a:prstGeom>
          <a:solidFill>
            <a:srgbClr val="FF6600"/>
          </a:solidFill>
          <a:ln w="9525">
            <a:solidFill>
              <a:schemeClr val="tx1"/>
            </a:solidFill>
            <a:miter lim="800000"/>
            <a:headEnd/>
            <a:tailEnd/>
          </a:ln>
          <a:effectLst/>
        </p:spPr>
        <p:txBody>
          <a:bodyPr wrap="none" anchor="ctr"/>
          <a:lstStyle/>
          <a:p>
            <a:pPr algn="ctr" eaLnBrk="1" hangingPunct="1">
              <a:defRPr/>
            </a:pPr>
            <a:r>
              <a:rPr lang="en-US" b="1">
                <a:solidFill>
                  <a:schemeClr val="bg1"/>
                </a:solidFill>
              </a:rPr>
              <a:t>Corp</a:t>
            </a:r>
          </a:p>
          <a:p>
            <a:pPr algn="ctr" eaLnBrk="1" hangingPunct="1">
              <a:defRPr/>
            </a:pPr>
            <a:r>
              <a:rPr lang="en-US" b="1">
                <a:solidFill>
                  <a:schemeClr val="bg1"/>
                </a:solidFill>
              </a:rPr>
              <a:t>Strategy</a:t>
            </a:r>
            <a:endParaRPr lang="en-US" b="1">
              <a:solidFill>
                <a:schemeClr val="bg1"/>
              </a:solidFill>
              <a:ea typeface="SimSun" pitchFamily="2" charset="-122"/>
            </a:endParaRPr>
          </a:p>
          <a:p>
            <a:pPr algn="ctr" eaLnBrk="1" hangingPunct="1">
              <a:defRPr/>
            </a:pPr>
            <a:endParaRPr lang="en-US" b="1">
              <a:solidFill>
                <a:schemeClr val="bg1"/>
              </a:solidFill>
            </a:endParaRPr>
          </a:p>
        </p:txBody>
      </p:sp>
      <p:sp>
        <p:nvSpPr>
          <p:cNvPr id="45082" name="AutoShape 26"/>
          <p:cNvSpPr>
            <a:spLocks noChangeArrowheads="1"/>
          </p:cNvSpPr>
          <p:nvPr/>
        </p:nvSpPr>
        <p:spPr bwMode="auto">
          <a:xfrm>
            <a:off x="1600200" y="3124200"/>
            <a:ext cx="762000" cy="1524000"/>
          </a:xfrm>
          <a:prstGeom prst="downArrow">
            <a:avLst>
              <a:gd name="adj1" fmla="val 50000"/>
              <a:gd name="adj2" fmla="val 35417"/>
            </a:avLst>
          </a:prstGeom>
          <a:solidFill>
            <a:schemeClr val="accent1"/>
          </a:solidFill>
          <a:ln w="9525">
            <a:solidFill>
              <a:schemeClr val="tx1"/>
            </a:solidFill>
            <a:miter lim="800000"/>
            <a:headEnd/>
            <a:tailEnd/>
          </a:ln>
        </p:spPr>
        <p:txBody>
          <a:bodyPr vert="eaVert"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a:t>Use</a:t>
            </a:r>
          </a:p>
        </p:txBody>
      </p:sp>
      <p:sp>
        <p:nvSpPr>
          <p:cNvPr id="45083" name="Rectangle 23"/>
          <p:cNvSpPr>
            <a:spLocks noChangeArrowheads="1"/>
          </p:cNvSpPr>
          <p:nvPr/>
        </p:nvSpPr>
        <p:spPr bwMode="auto">
          <a:xfrm>
            <a:off x="152399" y="6234794"/>
            <a:ext cx="3546475" cy="381000"/>
          </a:xfrm>
          <a:prstGeom prst="rect">
            <a:avLst/>
          </a:prstGeom>
          <a:solidFill>
            <a:srgbClr val="A3A3C1"/>
          </a:solidFill>
          <a:ln w="9525">
            <a:solidFill>
              <a:schemeClr val="tx1"/>
            </a:solidFill>
            <a:miter lim="800000"/>
            <a:headEnd/>
            <a:tailEnd/>
          </a:ln>
        </p:spPr>
        <p:txBody>
          <a:bodyPr wrap="none" anchor="ctr"/>
          <a:lstStyle>
            <a:lvl1pPr>
              <a:spcBef>
                <a:spcPct val="20000"/>
              </a:spcBef>
              <a:buClr>
                <a:srgbClr val="2F8FB0"/>
              </a:buClr>
              <a:buChar char="•"/>
              <a:defRPr sz="3200">
                <a:solidFill>
                  <a:schemeClr val="tx1"/>
                </a:solidFill>
                <a:latin typeface="Arial" panose="020B0604020202020204" pitchFamily="34" charset="0"/>
              </a:defRPr>
            </a:lvl1pPr>
            <a:lvl2pPr marL="742950" indent="-285750">
              <a:spcBef>
                <a:spcPct val="20000"/>
              </a:spcBef>
              <a:buClr>
                <a:srgbClr val="B0D360"/>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FBB157"/>
              </a:buClr>
              <a:buChar char="•"/>
              <a:defRPr sz="2400">
                <a:solidFill>
                  <a:schemeClr val="tx1"/>
                </a:solidFill>
                <a:latin typeface="Arial" panose="020B0604020202020204" pitchFamily="34" charset="0"/>
              </a:defRPr>
            </a:lvl3pPr>
            <a:lvl4pPr marL="1600200" indent="-228600">
              <a:spcBef>
                <a:spcPct val="20000"/>
              </a:spcBef>
              <a:buClr>
                <a:srgbClr val="B0D360"/>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2F8FB0"/>
              </a:buClr>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F8FB0"/>
              </a:buClr>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b="1" dirty="0">
                <a:solidFill>
                  <a:schemeClr val="bg1"/>
                </a:solidFill>
                <a:latin typeface="Times New Roman" panose="02020603050405020304" pitchFamily="18" charset="0"/>
              </a:rPr>
              <a:t>© </a:t>
            </a:r>
            <a:r>
              <a:rPr lang="en-US" altLang="en-US" sz="1800" b="1" dirty="0" smtClean="0">
                <a:solidFill>
                  <a:schemeClr val="bg1"/>
                </a:solidFill>
                <a:latin typeface="Times New Roman" panose="02020603050405020304" pitchFamily="18" charset="0"/>
              </a:rPr>
              <a:t>1997-2019, Dr. Yüe </a:t>
            </a:r>
            <a:r>
              <a:rPr lang="en-US" altLang="en-US" sz="1800" b="1" dirty="0">
                <a:solidFill>
                  <a:schemeClr val="bg1"/>
                </a:solidFill>
                <a:latin typeface="Times New Roman" panose="02020603050405020304" pitchFamily="18" charset="0"/>
              </a:rPr>
              <a:t>“Jeff” Zhang</a:t>
            </a:r>
          </a:p>
        </p:txBody>
      </p:sp>
      <p:sp>
        <p:nvSpPr>
          <p:cNvPr id="28" name="Slide Number Placeholder 1"/>
          <p:cNvSpPr>
            <a:spLocks noGrp="1"/>
          </p:cNvSpPr>
          <p:nvPr>
            <p:ph type="sldNum" sz="quarter" idx="12"/>
          </p:nvPr>
        </p:nvSpPr>
        <p:spPr>
          <a:xfrm>
            <a:off x="6881884" y="6360335"/>
            <a:ext cx="2133600" cy="365125"/>
          </a:xfrm>
        </p:spPr>
        <p:txBody>
          <a:bodyPr/>
          <a:lstStyle/>
          <a:p>
            <a:r>
              <a:rPr lang="en-US" dirty="0" smtClean="0"/>
              <a:t>27</a:t>
            </a:r>
            <a:endParaRPr lang="en-US" dirty="0"/>
          </a:p>
        </p:txBody>
      </p:sp>
    </p:spTree>
    <p:extLst>
      <p:ext uri="{BB962C8B-B14F-4D97-AF65-F5344CB8AC3E}">
        <p14:creationId xmlns:p14="http://schemas.microsoft.com/office/powerpoint/2010/main" val="73861077"/>
      </p:ext>
    </p:extLst>
  </p:cSld>
  <p:clrMapOvr>
    <a:masterClrMapping/>
  </p:clrMapOvr>
  <p:transition advClick="0"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What is an Information System?</a:t>
            </a:r>
          </a:p>
        </p:txBody>
      </p:sp>
      <p:pic>
        <p:nvPicPr>
          <p:cNvPr id="25603" name="Content Placeholder 5" descr="Components of a computer-based information system" title="Figure 1.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750584"/>
            <a:ext cx="7848600" cy="5556531"/>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12553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What is an Information System?</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6629" name="Content Placeholder 2"/>
          <p:cNvSpPr>
            <a:spLocks noGrp="1"/>
          </p:cNvSpPr>
          <p:nvPr>
            <p:ph idx="1"/>
          </p:nvPr>
        </p:nvSpPr>
        <p:spPr>
          <a:xfrm>
            <a:off x="365125" y="1538818"/>
            <a:ext cx="8415338" cy="3085460"/>
          </a:xfrm>
        </p:spPr>
        <p:txBody>
          <a:bodyPr/>
          <a:lstStyle/>
          <a:p>
            <a:r>
              <a:rPr lang="en-US" altLang="en-US" dirty="0"/>
              <a:t>Procedure defines the </a:t>
            </a:r>
            <a:r>
              <a:rPr lang="en-US" altLang="en-US" u="sng" dirty="0"/>
              <a:t>steps to follow</a:t>
            </a:r>
            <a:r>
              <a:rPr lang="en-US" altLang="en-US" dirty="0"/>
              <a:t> to </a:t>
            </a:r>
            <a:r>
              <a:rPr lang="en-US" altLang="en-US" dirty="0">
                <a:solidFill>
                  <a:srgbClr val="0000FF"/>
                </a:solidFill>
              </a:rPr>
              <a:t>achieve a specific end result</a:t>
            </a:r>
          </a:p>
          <a:p>
            <a:pPr lvl="1"/>
            <a:r>
              <a:rPr lang="en-US" altLang="en-US" dirty="0"/>
              <a:t>Such as enter a customer order, pay a supplier invoice, or request a current inventory report</a:t>
            </a:r>
          </a:p>
          <a:p>
            <a:r>
              <a:rPr lang="en-US" altLang="en-US" dirty="0"/>
              <a:t>Using a CBIS involves setting and </a:t>
            </a:r>
            <a:r>
              <a:rPr lang="en-US" altLang="en-US" u="sng" dirty="0"/>
              <a:t>following many procedures</a:t>
            </a:r>
            <a:r>
              <a:rPr lang="en-US" altLang="en-US" dirty="0"/>
              <a:t>, including those for the</a:t>
            </a:r>
          </a:p>
          <a:p>
            <a:pPr lvl="1"/>
            <a:r>
              <a:rPr lang="en-US" altLang="en-US" dirty="0"/>
              <a:t>Operation, maintenance, and security of the system</a:t>
            </a:r>
          </a:p>
        </p:txBody>
      </p:sp>
    </p:spTree>
    <p:extLst>
      <p:ext uri="{BB962C8B-B14F-4D97-AF65-F5344CB8AC3E}">
        <p14:creationId xmlns:p14="http://schemas.microsoft.com/office/powerpoint/2010/main" val="70485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Information Systems in Organizations</a:t>
            </a:r>
          </a:p>
        </p:txBody>
      </p:sp>
      <p:sp>
        <p:nvSpPr>
          <p:cNvPr id="27651" name="Content Placeholder 2"/>
          <p:cNvSpPr>
            <a:spLocks noGrp="1"/>
          </p:cNvSpPr>
          <p:nvPr>
            <p:ph idx="1"/>
          </p:nvPr>
        </p:nvSpPr>
        <p:spPr>
          <a:xfrm>
            <a:off x="749444" y="1371600"/>
            <a:ext cx="8415338" cy="4061112"/>
          </a:xfrm>
        </p:spPr>
        <p:txBody>
          <a:bodyPr/>
          <a:lstStyle/>
          <a:p>
            <a:r>
              <a:rPr lang="en-US" altLang="en-US" dirty="0"/>
              <a:t>Information systems can be divided into three types:</a:t>
            </a:r>
          </a:p>
          <a:p>
            <a:pPr marL="742950" lvl="1" indent="-514350">
              <a:buFont typeface="+mj-lt"/>
              <a:buAutoNum type="arabicPeriod"/>
            </a:pPr>
            <a:r>
              <a:rPr lang="en-US" altLang="en-US" dirty="0"/>
              <a:t>Personal IS – includes information systems that improve the productivity of individual users</a:t>
            </a:r>
          </a:p>
          <a:p>
            <a:pPr marL="742950" lvl="1" indent="-514350">
              <a:buFont typeface="+mj-lt"/>
              <a:buAutoNum type="arabicPeriod"/>
            </a:pPr>
            <a:r>
              <a:rPr lang="en-US" altLang="en-US" dirty="0"/>
              <a:t>Group IS –includes information systems that improve communications and support collaboration among members of a workgroup</a:t>
            </a:r>
          </a:p>
          <a:p>
            <a:pPr marL="742950" lvl="1" indent="-514350">
              <a:buFont typeface="+mj-lt"/>
              <a:buAutoNum type="arabicPeriod"/>
            </a:pPr>
            <a:r>
              <a:rPr lang="en-US" altLang="en-US" dirty="0"/>
              <a:t>Enterprise IS – includes information systems that organizations use to define structured interactions among their own employees and/or external  customers, suppliers, government agencies, etc…</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Left Brace 1"/>
          <p:cNvSpPr/>
          <p:nvPr/>
        </p:nvSpPr>
        <p:spPr>
          <a:xfrm>
            <a:off x="457200" y="1981200"/>
            <a:ext cx="381000" cy="1447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Left Brace 2"/>
          <p:cNvSpPr/>
          <p:nvPr/>
        </p:nvSpPr>
        <p:spPr>
          <a:xfrm>
            <a:off x="533400" y="2895600"/>
            <a:ext cx="381000" cy="2438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5" name="Rectangle 4"/>
          <p:cNvSpPr/>
          <p:nvPr/>
        </p:nvSpPr>
        <p:spPr>
          <a:xfrm>
            <a:off x="0" y="2286000"/>
            <a:ext cx="5334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IS</a:t>
            </a:r>
          </a:p>
          <a:p>
            <a:pPr algn="ctr"/>
            <a:r>
              <a:rPr lang="en-US" b="1" dirty="0" smtClean="0">
                <a:solidFill>
                  <a:srgbClr val="0070C0"/>
                </a:solidFill>
              </a:rPr>
              <a:t>212</a:t>
            </a:r>
            <a:endParaRPr lang="en-US" b="1" dirty="0">
              <a:solidFill>
                <a:srgbClr val="0070C0"/>
              </a:solidFill>
            </a:endParaRPr>
          </a:p>
        </p:txBody>
      </p:sp>
      <p:sp>
        <p:nvSpPr>
          <p:cNvPr id="6" name="Rounded Rectangle 5"/>
          <p:cNvSpPr/>
          <p:nvPr/>
        </p:nvSpPr>
        <p:spPr>
          <a:xfrm>
            <a:off x="0" y="3429000"/>
            <a:ext cx="6477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IS</a:t>
            </a:r>
          </a:p>
          <a:p>
            <a:pPr algn="ctr"/>
            <a:r>
              <a:rPr lang="en-US" b="1" dirty="0" smtClean="0">
                <a:solidFill>
                  <a:srgbClr val="C00000"/>
                </a:solidFill>
              </a:rPr>
              <a:t>312</a:t>
            </a:r>
            <a:endParaRPr lang="en-US" b="1" dirty="0">
              <a:solidFill>
                <a:srgbClr val="C00000"/>
              </a:solidFill>
            </a:endParaRPr>
          </a:p>
        </p:txBody>
      </p:sp>
    </p:spTree>
    <p:extLst>
      <p:ext uri="{BB962C8B-B14F-4D97-AF65-F5344CB8AC3E}">
        <p14:creationId xmlns:p14="http://schemas.microsoft.com/office/powerpoint/2010/main" val="3556865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Information Systems in Organizations</a:t>
            </a:r>
          </a:p>
        </p:txBody>
      </p:sp>
      <p:sp>
        <p:nvSpPr>
          <p:cNvPr id="28675" name="Content Placeholder 2"/>
          <p:cNvSpPr>
            <a:spLocks noGrp="1"/>
          </p:cNvSpPr>
          <p:nvPr>
            <p:ph idx="1"/>
          </p:nvPr>
        </p:nvSpPr>
        <p:spPr/>
        <p:txBody>
          <a:bodyPr/>
          <a:lstStyle/>
          <a:p>
            <a:r>
              <a:rPr lang="en-US" altLang="en-US" dirty="0"/>
              <a:t>For each type of IS, certain key organizational complements must be in place:</a:t>
            </a:r>
          </a:p>
          <a:p>
            <a:pPr lvl="1"/>
            <a:r>
              <a:rPr lang="en-US" altLang="en-US" dirty="0"/>
              <a:t>Well-trained workers</a:t>
            </a:r>
          </a:p>
          <a:p>
            <a:pPr lvl="1"/>
            <a:r>
              <a:rPr lang="en-US" altLang="en-US" dirty="0"/>
              <a:t>System support</a:t>
            </a:r>
          </a:p>
          <a:p>
            <a:pPr lvl="1"/>
            <a:r>
              <a:rPr lang="en-US" altLang="en-US" dirty="0"/>
              <a:t>Better teamwork</a:t>
            </a:r>
          </a:p>
          <a:p>
            <a:pPr lvl="1"/>
            <a:r>
              <a:rPr lang="en-US" altLang="en-US" dirty="0"/>
              <a:t>Redesigned processes</a:t>
            </a:r>
          </a:p>
          <a:p>
            <a:pPr lvl="1"/>
            <a:r>
              <a:rPr lang="en-US" altLang="en-US" dirty="0"/>
              <a:t>New decision rights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Right Arrow 1"/>
          <p:cNvSpPr/>
          <p:nvPr/>
        </p:nvSpPr>
        <p:spPr>
          <a:xfrm>
            <a:off x="4572000" y="2743200"/>
            <a:ext cx="4208463" cy="3962400"/>
          </a:xfrm>
          <a:prstGeom prst="rightArrow">
            <a:avLst>
              <a:gd name="adj1" fmla="val 76573"/>
              <a:gd name="adj2" fmla="val 34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Next slide: </a:t>
            </a:r>
            <a:r>
              <a:rPr lang="en-US" sz="3200" b="1" dirty="0" smtClean="0">
                <a:solidFill>
                  <a:srgbClr val="FFFF00"/>
                </a:solidFill>
              </a:rPr>
              <a:t>range</a:t>
            </a:r>
            <a:r>
              <a:rPr lang="en-US" sz="3200" b="1" dirty="0" smtClean="0"/>
              <a:t> of info support </a:t>
            </a:r>
          </a:p>
          <a:p>
            <a:pPr marL="457200" indent="-457200">
              <a:buFont typeface="Wingdings" panose="05000000000000000000" pitchFamily="2" charset="2"/>
              <a:buChar char="v"/>
            </a:pPr>
            <a:r>
              <a:rPr lang="en-US" sz="3200" b="1" dirty="0" smtClean="0"/>
              <a:t>Individual</a:t>
            </a:r>
          </a:p>
          <a:p>
            <a:pPr marL="457200" indent="-457200">
              <a:buFont typeface="Wingdings" panose="05000000000000000000" pitchFamily="2" charset="2"/>
              <a:buChar char="v"/>
            </a:pPr>
            <a:r>
              <a:rPr lang="en-US" sz="3200" b="1" dirty="0" smtClean="0"/>
              <a:t>Group</a:t>
            </a:r>
          </a:p>
          <a:p>
            <a:pPr marL="457200" indent="-457200">
              <a:buFont typeface="Wingdings" panose="05000000000000000000" pitchFamily="2" charset="2"/>
              <a:buChar char="v"/>
            </a:pPr>
            <a:r>
              <a:rPr lang="en-US" sz="3200" b="1" dirty="0" smtClean="0"/>
              <a:t>Enterprise</a:t>
            </a:r>
          </a:p>
        </p:txBody>
      </p:sp>
    </p:spTree>
    <p:extLst>
      <p:ext uri="{BB962C8B-B14F-4D97-AF65-F5344CB8AC3E}">
        <p14:creationId xmlns:p14="http://schemas.microsoft.com/office/powerpoint/2010/main" val="3337518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Information Systems in Organizations</a:t>
            </a:r>
          </a:p>
        </p:txBody>
      </p:sp>
      <p:pic>
        <p:nvPicPr>
          <p:cNvPr id="6" name="Content Placeholder 5" descr="Examples and characteristics of each type of information system" title="Table 1-3"/>
          <p:cNvPicPr>
            <a:picLocks noGrp="1" noChangeAspect="1"/>
          </p:cNvPicPr>
          <p:nvPr>
            <p:ph idx="1"/>
          </p:nvPr>
        </p:nvPicPr>
        <p:blipFill>
          <a:blip r:embed="rId3"/>
          <a:stretch>
            <a:fillRect/>
          </a:stretch>
        </p:blipFill>
        <p:spPr>
          <a:xfrm>
            <a:off x="-49402" y="1371600"/>
            <a:ext cx="9224788" cy="4876799"/>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149673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Hardware</a:t>
            </a:r>
            <a:endParaRPr lang="en-US" altLang="en-US" dirty="0"/>
          </a:p>
        </p:txBody>
      </p:sp>
      <p:sp>
        <p:nvSpPr>
          <p:cNvPr id="30723" name="Content Placeholder 2"/>
          <p:cNvSpPr>
            <a:spLocks noGrp="1"/>
          </p:cNvSpPr>
          <p:nvPr>
            <p:ph idx="1"/>
          </p:nvPr>
        </p:nvSpPr>
        <p:spPr/>
        <p:txBody>
          <a:bodyPr/>
          <a:lstStyle/>
          <a:p>
            <a:r>
              <a:rPr lang="en-US" altLang="en-US" dirty="0"/>
              <a:t>Hardware</a:t>
            </a:r>
          </a:p>
          <a:p>
            <a:pPr lvl="1"/>
            <a:r>
              <a:rPr lang="en-US" altLang="en-US" dirty="0"/>
              <a:t>Consists of computer equipment used to perform input, processing, storage, and output activities</a:t>
            </a:r>
          </a:p>
          <a:p>
            <a:r>
              <a:rPr lang="en-US" altLang="en-US" dirty="0"/>
              <a:t>A trend in the industry is to produce smaller, faster, and more mobile hardware</a:t>
            </a:r>
          </a:p>
          <a:p>
            <a:r>
              <a:rPr lang="en-US" altLang="en-US" dirty="0"/>
              <a:t>Innovative new hardware devices include:</a:t>
            </a:r>
          </a:p>
          <a:p>
            <a:pPr lvl="1"/>
            <a:r>
              <a:rPr lang="en-US" altLang="en-US" dirty="0"/>
              <a:t>Advanced keyboards</a:t>
            </a:r>
          </a:p>
          <a:p>
            <a:pPr lvl="1"/>
            <a:r>
              <a:rPr lang="en-US" altLang="en-US" dirty="0"/>
              <a:t>Laptops and displays that connect wirelessly</a:t>
            </a:r>
          </a:p>
          <a:p>
            <a:pPr lvl="1"/>
            <a:r>
              <a:rPr lang="en-US" altLang="en-US" dirty="0"/>
              <a:t>Embedded 3D cameras</a:t>
            </a:r>
          </a:p>
          <a:p>
            <a:pPr lvl="1"/>
            <a:r>
              <a:rPr lang="en-US" altLang="en-US" dirty="0"/>
              <a:t>Very-high resolution display devices</a:t>
            </a:r>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06986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Software</a:t>
            </a:r>
            <a:endParaRPr lang="en-US" altLang="en-US" dirty="0"/>
          </a:p>
        </p:txBody>
      </p:sp>
      <p:sp>
        <p:nvSpPr>
          <p:cNvPr id="31747" name="Content Placeholder 2"/>
          <p:cNvSpPr>
            <a:spLocks noGrp="1"/>
          </p:cNvSpPr>
          <p:nvPr>
            <p:ph idx="1"/>
          </p:nvPr>
        </p:nvSpPr>
        <p:spPr>
          <a:xfrm>
            <a:off x="365125" y="1538818"/>
            <a:ext cx="8415338" cy="4244239"/>
          </a:xfrm>
        </p:spPr>
        <p:txBody>
          <a:bodyPr/>
          <a:lstStyle/>
          <a:p>
            <a:r>
              <a:rPr lang="en-US" altLang="en-US" dirty="0"/>
              <a:t>Software</a:t>
            </a:r>
          </a:p>
          <a:p>
            <a:pPr lvl="1"/>
            <a:r>
              <a:rPr lang="en-US" altLang="en-US" dirty="0"/>
              <a:t>Consists of the computer programs that govern the operation of a particular computing device</a:t>
            </a:r>
          </a:p>
          <a:p>
            <a:r>
              <a:rPr lang="en-US" altLang="en-US" dirty="0">
                <a:solidFill>
                  <a:srgbClr val="FF0000"/>
                </a:solidFill>
              </a:rPr>
              <a:t>Two types of software:</a:t>
            </a:r>
          </a:p>
          <a:p>
            <a:pPr marL="742950" lvl="1" indent="-514350">
              <a:buFont typeface="+mj-lt"/>
              <a:buAutoNum type="arabicPeriod"/>
            </a:pPr>
            <a:r>
              <a:rPr lang="en-US" altLang="en-US" dirty="0"/>
              <a:t>System software – oversee basic computer operations such as start-up, controls access to system resources, and manages memory and files</a:t>
            </a:r>
          </a:p>
          <a:p>
            <a:pPr marL="742950" lvl="1" indent="-514350">
              <a:buFont typeface="+mj-lt"/>
              <a:buAutoNum type="arabicPeriod"/>
            </a:pPr>
            <a:r>
              <a:rPr lang="en-US" altLang="en-US" dirty="0"/>
              <a:t>Application software – allows you to accomplish specific tasks, including editing text documents, creating graphs, and playing games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23151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Software</a:t>
            </a:r>
            <a:endParaRPr lang="en-US" altLang="en-US" dirty="0"/>
          </a:p>
        </p:txBody>
      </p:sp>
      <p:sp>
        <p:nvSpPr>
          <p:cNvPr id="32771" name="Content Placeholder 2"/>
          <p:cNvSpPr>
            <a:spLocks noGrp="1"/>
          </p:cNvSpPr>
          <p:nvPr>
            <p:ph idx="1"/>
          </p:nvPr>
        </p:nvSpPr>
        <p:spPr/>
        <p:txBody>
          <a:bodyPr/>
          <a:lstStyle/>
          <a:p>
            <a:r>
              <a:rPr lang="en-US" altLang="en-US" dirty="0"/>
              <a:t>Business application software</a:t>
            </a:r>
          </a:p>
          <a:p>
            <a:pPr lvl="1"/>
            <a:r>
              <a:rPr lang="en-US" altLang="en-US" dirty="0"/>
              <a:t>Can be categorized by whether it is intended to be used by an individual, a small business, or a large multinational enterprise</a:t>
            </a:r>
          </a:p>
          <a:p>
            <a:r>
              <a:rPr lang="en-US" altLang="en-US" dirty="0"/>
              <a:t>Consumerization of IT</a:t>
            </a:r>
          </a:p>
          <a:p>
            <a:pPr lvl="1"/>
            <a:r>
              <a:rPr lang="en-US" altLang="en-US" dirty="0"/>
              <a:t>The trend of consumer technology practices influencing the way business software is designed and delivered</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51724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Database Systems and Big Data</a:t>
            </a:r>
          </a:p>
        </p:txBody>
      </p:sp>
      <p:sp>
        <p:nvSpPr>
          <p:cNvPr id="33795" name="Content Placeholder 2"/>
          <p:cNvSpPr>
            <a:spLocks noGrp="1"/>
          </p:cNvSpPr>
          <p:nvPr>
            <p:ph idx="1"/>
          </p:nvPr>
        </p:nvSpPr>
        <p:spPr>
          <a:xfrm>
            <a:off x="352280" y="938459"/>
            <a:ext cx="8415338" cy="6020110"/>
          </a:xfrm>
        </p:spPr>
        <p:txBody>
          <a:bodyPr/>
          <a:lstStyle/>
          <a:p>
            <a:r>
              <a:rPr lang="en-US" altLang="en-US" dirty="0" smtClean="0"/>
              <a:t>Database: </a:t>
            </a:r>
            <a:r>
              <a:rPr lang="en-US" altLang="en-US" dirty="0" smtClean="0"/>
              <a:t>task - </a:t>
            </a:r>
            <a:r>
              <a:rPr lang="en-US" altLang="en-US" dirty="0" smtClean="0">
                <a:solidFill>
                  <a:srgbClr val="C00000"/>
                </a:solidFill>
              </a:rPr>
              <a:t>storage </a:t>
            </a:r>
            <a:r>
              <a:rPr lang="en-US" altLang="en-US" dirty="0" smtClean="0">
                <a:solidFill>
                  <a:srgbClr val="C00000"/>
                </a:solidFill>
              </a:rPr>
              <a:t>and manipulation of data</a:t>
            </a:r>
            <a:endParaRPr lang="en-US" altLang="en-US" dirty="0">
              <a:solidFill>
                <a:srgbClr val="C00000"/>
              </a:solidFill>
            </a:endParaRPr>
          </a:p>
          <a:p>
            <a:pPr lvl="1"/>
            <a:r>
              <a:rPr lang="en-US" altLang="en-US" dirty="0"/>
              <a:t>An </a:t>
            </a:r>
            <a:r>
              <a:rPr lang="en-US" altLang="en-US" dirty="0">
                <a:solidFill>
                  <a:srgbClr val="F20000"/>
                </a:solidFill>
              </a:rPr>
              <a:t>organized collection </a:t>
            </a:r>
            <a:r>
              <a:rPr lang="en-US" altLang="en-US" dirty="0"/>
              <a:t>of facts and information, typically consisting of two or more related data </a:t>
            </a:r>
            <a:r>
              <a:rPr lang="en-US" altLang="en-US" dirty="0" smtClean="0"/>
              <a:t>files </a:t>
            </a:r>
            <a:r>
              <a:rPr lang="en-US" altLang="en-US" dirty="0" smtClean="0">
                <a:solidFill>
                  <a:srgbClr val="C00000"/>
                </a:solidFill>
              </a:rPr>
              <a:t>(including tables)</a:t>
            </a:r>
            <a:endParaRPr lang="en-US" altLang="en-US" dirty="0">
              <a:solidFill>
                <a:srgbClr val="C00000"/>
              </a:solidFill>
            </a:endParaRPr>
          </a:p>
          <a:p>
            <a:pPr lvl="1"/>
            <a:r>
              <a:rPr lang="en-US" altLang="en-US" dirty="0"/>
              <a:t>Can contain facts and information on customers, employees, inventory, sales, online purchases, etc</a:t>
            </a:r>
            <a:r>
              <a:rPr lang="en-US" altLang="en-US" dirty="0" smtClean="0"/>
              <a:t>…</a:t>
            </a:r>
          </a:p>
          <a:p>
            <a:pPr lvl="1"/>
            <a:r>
              <a:rPr lang="en-US" altLang="en-US" dirty="0" smtClean="0"/>
              <a:t>4 types of data entities: </a:t>
            </a:r>
          </a:p>
          <a:p>
            <a:pPr lvl="2"/>
            <a:r>
              <a:rPr lang="en-US" altLang="en-US" dirty="0" smtClean="0"/>
              <a:t>Things: PRODUCT, INVENTORY, PROPERTY</a:t>
            </a:r>
          </a:p>
          <a:p>
            <a:pPr lvl="2"/>
            <a:r>
              <a:rPr lang="en-US" altLang="en-US" dirty="0" smtClean="0">
                <a:solidFill>
                  <a:srgbClr val="C00000"/>
                </a:solidFill>
              </a:rPr>
              <a:t>Organizations</a:t>
            </a:r>
            <a:r>
              <a:rPr lang="en-US" altLang="en-US" dirty="0" smtClean="0"/>
              <a:t>/Places: COMP, UNIV, </a:t>
            </a:r>
            <a:r>
              <a:rPr lang="en-US" altLang="en-US" dirty="0" smtClean="0"/>
              <a:t>CITY, STATE</a:t>
            </a:r>
            <a:endParaRPr lang="en-US" altLang="en-US" dirty="0" smtClean="0"/>
          </a:p>
          <a:p>
            <a:pPr lvl="2"/>
            <a:r>
              <a:rPr lang="en-US" altLang="en-US" dirty="0" smtClean="0"/>
              <a:t>Persons: CUSTOMER, EMPLOYEE, STUDENT, </a:t>
            </a:r>
            <a:r>
              <a:rPr lang="en-US" altLang="en-US" dirty="0" smtClean="0"/>
              <a:t>PATIENT</a:t>
            </a:r>
            <a:endParaRPr lang="en-US" altLang="en-US" dirty="0" smtClean="0"/>
          </a:p>
          <a:p>
            <a:pPr lvl="2"/>
            <a:r>
              <a:rPr lang="en-US" altLang="en-US" dirty="0" smtClean="0"/>
              <a:t>Events: MEETING, CONCERT, ACCIDENT, TRANSACTION</a:t>
            </a:r>
            <a:endParaRPr lang="en-US" altLang="en-US" dirty="0"/>
          </a:p>
          <a:p>
            <a:r>
              <a:rPr lang="en-US" altLang="en-US" dirty="0"/>
              <a:t>Data warehouse</a:t>
            </a:r>
          </a:p>
          <a:p>
            <a:pPr lvl="1"/>
            <a:r>
              <a:rPr lang="en-US" altLang="en-US" dirty="0"/>
              <a:t>A database that stores large </a:t>
            </a:r>
            <a:r>
              <a:rPr lang="en-US" altLang="en-US" dirty="0" smtClean="0"/>
              <a:t>amount </a:t>
            </a:r>
            <a:r>
              <a:rPr lang="en-US" altLang="en-US" dirty="0"/>
              <a:t>of </a:t>
            </a:r>
            <a:r>
              <a:rPr lang="en-US" altLang="en-US" dirty="0">
                <a:solidFill>
                  <a:srgbClr val="C00000"/>
                </a:solidFill>
              </a:rPr>
              <a:t>historical data </a:t>
            </a:r>
            <a:r>
              <a:rPr lang="en-US" altLang="en-US" dirty="0"/>
              <a:t>in a form that readily supports analysis and </a:t>
            </a:r>
            <a:r>
              <a:rPr lang="en-US" altLang="en-US" dirty="0" smtClean="0"/>
              <a:t>mgmt </a:t>
            </a:r>
            <a:r>
              <a:rPr lang="en-US" altLang="en-US" dirty="0" err="1" smtClean="0">
                <a:solidFill>
                  <a:srgbClr val="C00000"/>
                </a:solidFill>
              </a:rPr>
              <a:t>dec</a:t>
            </a:r>
            <a:r>
              <a:rPr lang="en-US" altLang="en-US" dirty="0" smtClean="0">
                <a:solidFill>
                  <a:srgbClr val="C00000"/>
                </a:solidFill>
              </a:rPr>
              <a:t> </a:t>
            </a:r>
            <a:r>
              <a:rPr lang="en-US" altLang="en-US" dirty="0">
                <a:solidFill>
                  <a:srgbClr val="C00000"/>
                </a:solidFill>
              </a:rPr>
              <a:t>making</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Rounded Rectangular Callout 1"/>
          <p:cNvSpPr/>
          <p:nvPr/>
        </p:nvSpPr>
        <p:spPr>
          <a:xfrm>
            <a:off x="5638801" y="0"/>
            <a:ext cx="1295400" cy="358169"/>
          </a:xfrm>
          <a:prstGeom prst="wedgeRoundRectCallout">
            <a:avLst>
              <a:gd name="adj1" fmla="val -224206"/>
              <a:gd name="adj2" fmla="val 2365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Organized</a:t>
            </a:r>
            <a:r>
              <a:rPr lang="en-US" dirty="0" smtClean="0"/>
              <a:t> </a:t>
            </a:r>
            <a:endParaRPr lang="en-US" dirty="0"/>
          </a:p>
        </p:txBody>
      </p:sp>
      <p:sp>
        <p:nvSpPr>
          <p:cNvPr id="6" name="Rounded Rectangular Callout 5"/>
          <p:cNvSpPr/>
          <p:nvPr/>
        </p:nvSpPr>
        <p:spPr>
          <a:xfrm>
            <a:off x="7696200" y="11805"/>
            <a:ext cx="1295400" cy="358169"/>
          </a:xfrm>
          <a:prstGeom prst="wedgeRoundRectCallout">
            <a:avLst>
              <a:gd name="adj1" fmla="val -224206"/>
              <a:gd name="adj2" fmla="val 2365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Logical</a:t>
            </a:r>
            <a:r>
              <a:rPr lang="en-US" dirty="0" smtClean="0"/>
              <a:t> </a:t>
            </a:r>
            <a:endParaRPr lang="en-US" dirty="0"/>
          </a:p>
        </p:txBody>
      </p:sp>
    </p:spTree>
    <p:extLst>
      <p:ext uri="{BB962C8B-B14F-4D97-AF65-F5344CB8AC3E}">
        <p14:creationId xmlns:p14="http://schemas.microsoft.com/office/powerpoint/2010/main" val="2962694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41600" y="838200"/>
            <a:ext cx="6172200" cy="377026"/>
          </a:xfrm>
        </p:spPr>
        <p:txBody>
          <a:bodyPr/>
          <a:lstStyle/>
          <a:p>
            <a:r>
              <a:rPr lang="en-US" altLang="en-US" dirty="0" smtClean="0"/>
              <a:t>Objectives </a:t>
            </a:r>
            <a:r>
              <a:rPr lang="en-US" dirty="0" smtClean="0"/>
              <a:t>(</a:t>
            </a:r>
            <a:r>
              <a:rPr lang="en-US" dirty="0"/>
              <a:t>cont’d):</a:t>
            </a:r>
            <a:endParaRPr lang="en-US" altLang="en-US" dirty="0"/>
          </a:p>
        </p:txBody>
      </p:sp>
      <p:sp>
        <p:nvSpPr>
          <p:cNvPr id="6149" name="Rectangle 3"/>
          <p:cNvSpPr>
            <a:spLocks noGrp="1" noChangeArrowheads="1"/>
          </p:cNvSpPr>
          <p:nvPr>
            <p:ph type="body" idx="1"/>
          </p:nvPr>
        </p:nvSpPr>
        <p:spPr>
          <a:xfrm>
            <a:off x="2641600" y="1297714"/>
            <a:ext cx="6172200" cy="4488921"/>
          </a:xfrm>
        </p:spPr>
        <p:txBody>
          <a:bodyPr/>
          <a:lstStyle/>
          <a:p>
            <a:pPr marL="514350" indent="-514350">
              <a:buFont typeface="+mj-lt"/>
              <a:buAutoNum type="arabicPeriod" startAt="4"/>
              <a:defRPr/>
            </a:pPr>
            <a:r>
              <a:rPr lang="en-US" sz="2600" dirty="0" smtClean="0"/>
              <a:t>Identify and briefly describe the </a:t>
            </a:r>
            <a:r>
              <a:rPr lang="en-US" sz="2600" dirty="0" smtClean="0">
                <a:solidFill>
                  <a:srgbClr val="C00000"/>
                </a:solidFill>
              </a:rPr>
              <a:t>role of </a:t>
            </a:r>
            <a:r>
              <a:rPr lang="en-US" sz="2600" dirty="0" smtClean="0"/>
              <a:t>each </a:t>
            </a:r>
            <a:r>
              <a:rPr lang="en-US" sz="2600" dirty="0" smtClean="0">
                <a:solidFill>
                  <a:srgbClr val="C00000"/>
                </a:solidFill>
              </a:rPr>
              <a:t>component of an organization’s technology infrastructure</a:t>
            </a:r>
          </a:p>
          <a:p>
            <a:pPr marL="514350" indent="-514350">
              <a:buFont typeface="+mj-lt"/>
              <a:buAutoNum type="arabicPeriod" startAt="4"/>
              <a:defRPr/>
            </a:pPr>
            <a:r>
              <a:rPr lang="en-US" sz="2600" dirty="0" smtClean="0"/>
              <a:t>Identify the basic </a:t>
            </a:r>
            <a:r>
              <a:rPr lang="en-US" sz="2600" dirty="0" smtClean="0">
                <a:solidFill>
                  <a:srgbClr val="C00000"/>
                </a:solidFill>
              </a:rPr>
              <a:t>types of business information systems</a:t>
            </a:r>
            <a:r>
              <a:rPr lang="en-US" sz="2600" dirty="0" smtClean="0"/>
              <a:t>, including </a:t>
            </a:r>
            <a:r>
              <a:rPr lang="en-US" sz="2600" dirty="0" smtClean="0">
                <a:solidFill>
                  <a:srgbClr val="C00000"/>
                </a:solidFill>
              </a:rPr>
              <a:t>who uses </a:t>
            </a:r>
            <a:r>
              <a:rPr lang="en-US" sz="2600" dirty="0" smtClean="0"/>
              <a:t>them, </a:t>
            </a:r>
            <a:r>
              <a:rPr lang="en-US" sz="2600" dirty="0" smtClean="0">
                <a:solidFill>
                  <a:srgbClr val="C00000"/>
                </a:solidFill>
              </a:rPr>
              <a:t>how</a:t>
            </a:r>
            <a:r>
              <a:rPr lang="en-US" sz="2600" dirty="0" smtClean="0"/>
              <a:t> they are used, and </a:t>
            </a:r>
            <a:r>
              <a:rPr lang="en-US" sz="2600" dirty="0" smtClean="0">
                <a:solidFill>
                  <a:srgbClr val="C00000"/>
                </a:solidFill>
              </a:rPr>
              <a:t>what</a:t>
            </a:r>
            <a:r>
              <a:rPr lang="en-US" sz="2600" dirty="0" smtClean="0"/>
              <a:t> kinds of </a:t>
            </a:r>
            <a:r>
              <a:rPr lang="en-US" sz="2600" dirty="0" smtClean="0">
                <a:solidFill>
                  <a:srgbClr val="C00000"/>
                </a:solidFill>
              </a:rPr>
              <a:t>benefits</a:t>
            </a:r>
            <a:r>
              <a:rPr lang="en-US" sz="2600" dirty="0" smtClean="0"/>
              <a:t> they deliver</a:t>
            </a:r>
          </a:p>
          <a:p>
            <a:pPr marL="514350" indent="-514350">
              <a:buFont typeface="+mj-lt"/>
              <a:buAutoNum type="arabicPeriod" startAt="4"/>
              <a:defRPr/>
            </a:pPr>
            <a:r>
              <a:rPr lang="en-US" sz="2600" dirty="0" smtClean="0"/>
              <a:t>Describe how organizations are using business intelligence and business analytics to </a:t>
            </a:r>
            <a:r>
              <a:rPr lang="en-US" sz="2600" dirty="0" smtClean="0">
                <a:solidFill>
                  <a:srgbClr val="C00000"/>
                </a:solidFill>
              </a:rPr>
              <a:t>capitalize on the vast amount of data</a:t>
            </a:r>
            <a:r>
              <a:rPr lang="en-US" sz="2600" dirty="0" smtClean="0"/>
              <a:t> becoming available</a:t>
            </a:r>
            <a:endParaRPr lang="en-US" sz="2600" dirty="0"/>
          </a:p>
        </p:txBody>
      </p:sp>
      <p:sp>
        <p:nvSpPr>
          <p:cNvPr id="7173" name="Footer Placeholder 21"/>
          <p:cNvSpPr>
            <a:spLocks noGrp="1"/>
          </p:cNvSpPr>
          <p:nvPr>
            <p:ph type="ftr" sz="quarter" idx="10"/>
          </p:nvPr>
        </p:nvSpPr>
        <p:spPr>
          <a:xfrm>
            <a:off x="1597682" y="6578465"/>
            <a:ext cx="6781693" cy="244535"/>
          </a:xfrm>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858646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Database Systems and Big Data</a:t>
            </a:r>
          </a:p>
        </p:txBody>
      </p:sp>
      <p:pic>
        <p:nvPicPr>
          <p:cNvPr id="6" name="Content Placeholder 5" descr="Sample of marketing databases used to generate sales leads" title="Table 1-4"/>
          <p:cNvPicPr>
            <a:picLocks noGrp="1" noChangeAspect="1"/>
          </p:cNvPicPr>
          <p:nvPr>
            <p:ph idx="1"/>
          </p:nvPr>
        </p:nvPicPr>
        <p:blipFill>
          <a:blip r:embed="rId3"/>
          <a:stretch>
            <a:fillRect/>
          </a:stretch>
        </p:blipFill>
        <p:spPr>
          <a:xfrm>
            <a:off x="0" y="1752600"/>
            <a:ext cx="9252899" cy="358140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8704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Database Systems and Big Data</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5845" name="Content Placeholder 2"/>
          <p:cNvSpPr>
            <a:spLocks noGrp="1"/>
          </p:cNvSpPr>
          <p:nvPr>
            <p:ph idx="1"/>
          </p:nvPr>
        </p:nvSpPr>
        <p:spPr>
          <a:xfrm>
            <a:off x="365125" y="1538818"/>
            <a:ext cx="8415338" cy="4624343"/>
          </a:xfrm>
        </p:spPr>
        <p:txBody>
          <a:bodyPr/>
          <a:lstStyle/>
          <a:p>
            <a:r>
              <a:rPr lang="en-US" altLang="en-US" dirty="0" smtClean="0"/>
              <a:t>Extract-transform-l</a:t>
            </a:r>
            <a:r>
              <a:rPr lang="en-US" altLang="en-US" dirty="0" smtClean="0">
                <a:solidFill>
                  <a:schemeClr val="tx1"/>
                </a:solidFill>
              </a:rPr>
              <a:t>o</a:t>
            </a:r>
            <a:r>
              <a:rPr lang="en-US" altLang="en-US" dirty="0" smtClean="0"/>
              <a:t>ad </a:t>
            </a:r>
            <a:r>
              <a:rPr lang="en-US" altLang="en-US" dirty="0"/>
              <a:t>(ETL) process</a:t>
            </a:r>
          </a:p>
          <a:p>
            <a:pPr lvl="1"/>
            <a:r>
              <a:rPr lang="en-US" altLang="en-US" dirty="0"/>
              <a:t>Raw data is extracted from various sources, transformed into a format that will support </a:t>
            </a:r>
            <a:r>
              <a:rPr lang="en-US" altLang="en-US" dirty="0" smtClean="0"/>
              <a:t>analysis, </a:t>
            </a:r>
            <a:r>
              <a:rPr lang="en-US" altLang="en-US" dirty="0"/>
              <a:t>and then loaded into the data warehouse</a:t>
            </a:r>
          </a:p>
          <a:p>
            <a:r>
              <a:rPr lang="en-US" altLang="en-US" dirty="0" smtClean="0"/>
              <a:t>“Big data”</a:t>
            </a:r>
            <a:endParaRPr lang="en-US" altLang="en-US" dirty="0"/>
          </a:p>
          <a:p>
            <a:pPr marL="742950" lvl="1" indent="-514350">
              <a:buFont typeface="+mj-lt"/>
              <a:buAutoNum type="arabicPeriod"/>
            </a:pPr>
            <a:r>
              <a:rPr lang="en-US" altLang="en-US" dirty="0"/>
              <a:t>A term used to describe </a:t>
            </a:r>
            <a:r>
              <a:rPr lang="en-US" altLang="en-US" dirty="0">
                <a:solidFill>
                  <a:srgbClr val="C00000"/>
                </a:solidFill>
              </a:rPr>
              <a:t>data collections </a:t>
            </a:r>
            <a:r>
              <a:rPr lang="en-US" altLang="en-US" dirty="0"/>
              <a:t>that are </a:t>
            </a:r>
            <a:r>
              <a:rPr lang="en-US" altLang="en-US" dirty="0">
                <a:solidFill>
                  <a:srgbClr val="C00000"/>
                </a:solidFill>
              </a:rPr>
              <a:t>so enormous</a:t>
            </a:r>
            <a:r>
              <a:rPr lang="en-US" altLang="en-US" dirty="0"/>
              <a:t> that traditional data management software, hardware, and analysis processes are incapable of dealing with </a:t>
            </a:r>
            <a:r>
              <a:rPr lang="en-US" altLang="en-US" dirty="0" smtClean="0"/>
              <a:t>them</a:t>
            </a:r>
          </a:p>
          <a:p>
            <a:pPr marL="742950" lvl="1" indent="-514350">
              <a:buFont typeface="+mj-lt"/>
              <a:buAutoNum type="arabicPeriod"/>
            </a:pPr>
            <a:r>
              <a:rPr lang="en-US" altLang="en-US" dirty="0" smtClean="0">
                <a:solidFill>
                  <a:srgbClr val="C00000"/>
                </a:solidFill>
              </a:rPr>
              <a:t>Also means the NEW (non-traditional) methodology employed to process the big data</a:t>
            </a:r>
            <a:endParaRPr lang="en-US" altLang="en-US" dirty="0">
              <a:solidFill>
                <a:srgbClr val="C00000"/>
              </a:solidFill>
            </a:endParaRPr>
          </a:p>
        </p:txBody>
      </p:sp>
    </p:spTree>
    <p:extLst>
      <p:ext uri="{BB962C8B-B14F-4D97-AF65-F5344CB8AC3E}">
        <p14:creationId xmlns:p14="http://schemas.microsoft.com/office/powerpoint/2010/main" val="1062359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Database Systems and Big Data</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ize of the digital universe (zettabytes) doubles every two years" title="Figure 1-4"/>
          <p:cNvPicPr>
            <a:picLocks noGrp="1" noChangeAspect="1"/>
          </p:cNvPicPr>
          <p:nvPr>
            <p:ph idx="1"/>
          </p:nvPr>
        </p:nvPicPr>
        <p:blipFill>
          <a:blip r:embed="rId3"/>
          <a:stretch>
            <a:fillRect/>
          </a:stretch>
        </p:blipFill>
        <p:spPr>
          <a:xfrm>
            <a:off x="27708" y="1828800"/>
            <a:ext cx="8987131" cy="3924300"/>
          </a:xfrm>
        </p:spPr>
      </p:pic>
    </p:spTree>
    <p:extLst>
      <p:ext uri="{BB962C8B-B14F-4D97-AF65-F5344CB8AC3E}">
        <p14:creationId xmlns:p14="http://schemas.microsoft.com/office/powerpoint/2010/main" val="2378736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Networks and Cloud Computing</a:t>
            </a:r>
          </a:p>
        </p:txBody>
      </p:sp>
      <p:sp>
        <p:nvSpPr>
          <p:cNvPr id="37891" name="Content Placeholder 2"/>
          <p:cNvSpPr>
            <a:spLocks noGrp="1"/>
          </p:cNvSpPr>
          <p:nvPr>
            <p:ph idx="1"/>
          </p:nvPr>
        </p:nvSpPr>
        <p:spPr>
          <a:xfrm>
            <a:off x="338426" y="1143000"/>
            <a:ext cx="8415338" cy="4548938"/>
          </a:xfrm>
        </p:spPr>
        <p:txBody>
          <a:bodyPr/>
          <a:lstStyle/>
          <a:p>
            <a:r>
              <a:rPr lang="en-US" altLang="en-US" dirty="0"/>
              <a:t>Networks</a:t>
            </a:r>
          </a:p>
          <a:p>
            <a:pPr lvl="1"/>
            <a:r>
              <a:rPr lang="en-US" altLang="en-US" dirty="0"/>
              <a:t>Connect computers and equipment </a:t>
            </a:r>
            <a:r>
              <a:rPr lang="en-US" altLang="en-US" dirty="0" smtClean="0">
                <a:solidFill>
                  <a:srgbClr val="C00000"/>
                </a:solidFill>
              </a:rPr>
              <a:t>across a physical space </a:t>
            </a:r>
          </a:p>
          <a:p>
            <a:pPr lvl="3"/>
            <a:r>
              <a:rPr lang="en-US" altLang="en-US" dirty="0" smtClean="0"/>
              <a:t>in </a:t>
            </a:r>
            <a:r>
              <a:rPr lang="en-US" altLang="en-US" dirty="0"/>
              <a:t>a room, building, campus, city, or globally </a:t>
            </a:r>
            <a:endParaRPr lang="en-US" altLang="en-US" dirty="0" smtClean="0"/>
          </a:p>
          <a:p>
            <a:pPr marL="228600" lvl="1" indent="0">
              <a:buNone/>
            </a:pPr>
            <a:r>
              <a:rPr lang="en-US" altLang="en-US" dirty="0" smtClean="0"/>
              <a:t>   to </a:t>
            </a:r>
            <a:r>
              <a:rPr lang="en-US" altLang="en-US" dirty="0"/>
              <a:t>enable electronic communication</a:t>
            </a:r>
          </a:p>
          <a:p>
            <a:r>
              <a:rPr lang="en-US" altLang="en-US" dirty="0"/>
              <a:t>Internet</a:t>
            </a:r>
          </a:p>
          <a:p>
            <a:pPr lvl="1"/>
            <a:r>
              <a:rPr lang="en-US" altLang="en-US" dirty="0"/>
              <a:t>World’s largest computer </a:t>
            </a:r>
            <a:r>
              <a:rPr lang="en-US" altLang="en-US" dirty="0" smtClean="0"/>
              <a:t>network (</a:t>
            </a:r>
            <a:r>
              <a:rPr lang="en-US" altLang="en-US" dirty="0" smtClean="0">
                <a:solidFill>
                  <a:srgbClr val="C00000"/>
                </a:solidFill>
              </a:rPr>
              <a:t>of networks</a:t>
            </a:r>
            <a:r>
              <a:rPr lang="en-US" altLang="en-US" dirty="0" smtClean="0"/>
              <a:t>)</a:t>
            </a:r>
            <a:endParaRPr lang="en-US" altLang="en-US" dirty="0"/>
          </a:p>
          <a:p>
            <a:r>
              <a:rPr lang="en-US" altLang="en-US" dirty="0"/>
              <a:t>Public cloud computing</a:t>
            </a:r>
          </a:p>
          <a:p>
            <a:pPr lvl="1"/>
            <a:r>
              <a:rPr lang="en-US" altLang="en-US" dirty="0"/>
              <a:t>A service provider organization owns and manages the hardware, software, networking, and storage devices in order to </a:t>
            </a:r>
            <a:r>
              <a:rPr lang="en-US" altLang="en-US" dirty="0">
                <a:solidFill>
                  <a:srgbClr val="C00000"/>
                </a:solidFill>
              </a:rPr>
              <a:t>provide shared resources </a:t>
            </a:r>
            <a:r>
              <a:rPr lang="en-US" altLang="en-US" dirty="0"/>
              <a:t>to users </a:t>
            </a:r>
            <a:r>
              <a:rPr lang="en-US" altLang="en-US" dirty="0">
                <a:solidFill>
                  <a:srgbClr val="C00000"/>
                </a:solidFill>
              </a:rPr>
              <a:t>via the Internet</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Rounded Rectangle 1"/>
          <p:cNvSpPr/>
          <p:nvPr/>
        </p:nvSpPr>
        <p:spPr>
          <a:xfrm>
            <a:off x="762000" y="5691938"/>
            <a:ext cx="7848600" cy="108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Businesses employ networks to </a:t>
            </a:r>
            <a:r>
              <a:rPr lang="en-US" sz="2800" b="1" dirty="0" smtClean="0">
                <a:solidFill>
                  <a:srgbClr val="FFFF00"/>
                </a:solidFill>
              </a:rPr>
              <a:t>share data</a:t>
            </a:r>
            <a:r>
              <a:rPr lang="en-US" sz="2800" b="1" dirty="0" smtClean="0"/>
              <a:t>, in order to </a:t>
            </a:r>
            <a:r>
              <a:rPr lang="en-US" sz="2800" b="1" dirty="0" smtClean="0">
                <a:solidFill>
                  <a:srgbClr val="FFFF00"/>
                </a:solidFill>
              </a:rPr>
              <a:t>facilitate collaboration and cooperation</a:t>
            </a:r>
            <a:endParaRPr lang="en-US" sz="2800" b="1" dirty="0">
              <a:solidFill>
                <a:srgbClr val="FFFF00"/>
              </a:solidFill>
            </a:endParaRPr>
          </a:p>
        </p:txBody>
      </p:sp>
    </p:spTree>
    <p:extLst>
      <p:ext uri="{BB962C8B-B14F-4D97-AF65-F5344CB8AC3E}">
        <p14:creationId xmlns:p14="http://schemas.microsoft.com/office/powerpoint/2010/main" val="674895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Networks and Cloud Computing</a:t>
            </a:r>
          </a:p>
        </p:txBody>
      </p:sp>
      <p:sp>
        <p:nvSpPr>
          <p:cNvPr id="38915" name="Content Placeholder 2"/>
          <p:cNvSpPr>
            <a:spLocks noGrp="1"/>
          </p:cNvSpPr>
          <p:nvPr>
            <p:ph idx="1"/>
          </p:nvPr>
        </p:nvSpPr>
        <p:spPr>
          <a:xfrm>
            <a:off x="365125" y="1538818"/>
            <a:ext cx="8415338" cy="3407087"/>
          </a:xfrm>
        </p:spPr>
        <p:txBody>
          <a:bodyPr/>
          <a:lstStyle/>
          <a:p>
            <a:r>
              <a:rPr lang="en-US" altLang="en-US" dirty="0"/>
              <a:t>Intranet</a:t>
            </a:r>
          </a:p>
          <a:p>
            <a:pPr lvl="1"/>
            <a:r>
              <a:rPr lang="en-US" altLang="en-US" dirty="0"/>
              <a:t>Enable communication, collaboration, search functions, and information sharing </a:t>
            </a:r>
            <a:r>
              <a:rPr lang="en-US" altLang="en-US" dirty="0">
                <a:solidFill>
                  <a:srgbClr val="C00000"/>
                </a:solidFill>
              </a:rPr>
              <a:t>between member of an organization </a:t>
            </a:r>
            <a:r>
              <a:rPr lang="en-US" altLang="en-US" dirty="0"/>
              <a:t>using a Web browser</a:t>
            </a:r>
          </a:p>
          <a:p>
            <a:r>
              <a:rPr lang="en-US" altLang="en-US" dirty="0"/>
              <a:t>Extranet</a:t>
            </a:r>
          </a:p>
          <a:p>
            <a:pPr lvl="1"/>
            <a:r>
              <a:rPr lang="en-US" altLang="en-US" dirty="0"/>
              <a:t>A network based on Web technologies that </a:t>
            </a:r>
            <a:r>
              <a:rPr lang="en-US" altLang="en-US" dirty="0">
                <a:solidFill>
                  <a:srgbClr val="C00000"/>
                </a:solidFill>
              </a:rPr>
              <a:t>allows selected outsiders to access</a:t>
            </a:r>
            <a:r>
              <a:rPr lang="en-US" altLang="en-US" dirty="0"/>
              <a:t> authorized resources of a company’s intranet</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818029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Networks and Cloud Computing</a:t>
            </a:r>
          </a:p>
        </p:txBody>
      </p:sp>
      <p:pic>
        <p:nvPicPr>
          <p:cNvPr id="6" name="Content Placeholder 5" descr="When you sign into the FedEx site to check the status of a package, you are using an extranet" title="Figure 1-5"/>
          <p:cNvPicPr>
            <a:picLocks noGrp="1" noChangeAspect="1"/>
          </p:cNvPicPr>
          <p:nvPr>
            <p:ph idx="1"/>
          </p:nvPr>
        </p:nvPicPr>
        <p:blipFill>
          <a:blip r:embed="rId3"/>
          <a:stretch>
            <a:fillRect/>
          </a:stretch>
        </p:blipFill>
        <p:spPr>
          <a:xfrm>
            <a:off x="-16622" y="2057400"/>
            <a:ext cx="9093947" cy="404812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44238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Networks and Cloud Computing</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0965" name="Content Placeholder 2"/>
          <p:cNvSpPr>
            <a:spLocks noGrp="1"/>
          </p:cNvSpPr>
          <p:nvPr>
            <p:ph idx="1"/>
          </p:nvPr>
        </p:nvSpPr>
        <p:spPr/>
        <p:txBody>
          <a:bodyPr/>
          <a:lstStyle/>
          <a:p>
            <a:r>
              <a:rPr lang="en-US" altLang="en-US" dirty="0"/>
              <a:t>Internet of Things (IoT)</a:t>
            </a:r>
          </a:p>
          <a:p>
            <a:pPr lvl="1"/>
            <a:r>
              <a:rPr lang="en-US" altLang="en-US" dirty="0"/>
              <a:t>A network of physical objects embedded with sensors, processors, software, and network connectivity capability to enable them to exchange data with the manufacturer of the device, device operators, and other connected devices</a:t>
            </a:r>
          </a:p>
          <a:p>
            <a:r>
              <a:rPr lang="en-US" altLang="en-US" dirty="0"/>
              <a:t>Internet of Everything (IoE)</a:t>
            </a:r>
          </a:p>
          <a:p>
            <a:pPr lvl="1"/>
            <a:r>
              <a:rPr lang="en-US" altLang="en-US" dirty="0"/>
              <a:t>Encompasses not only machine-to-machine but also people-to-people and people-to-machine connections</a:t>
            </a:r>
          </a:p>
        </p:txBody>
      </p:sp>
      <p:sp>
        <p:nvSpPr>
          <p:cNvPr id="2" name="Rounded Rectangular Callout 1"/>
          <p:cNvSpPr/>
          <p:nvPr/>
        </p:nvSpPr>
        <p:spPr>
          <a:xfrm>
            <a:off x="5867400" y="5715000"/>
            <a:ext cx="3048000" cy="762000"/>
          </a:xfrm>
          <a:prstGeom prst="wedgeRoundRectCallout">
            <a:avLst>
              <a:gd name="adj1" fmla="val -38819"/>
              <a:gd name="adj2" fmla="val -1326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Smart-home</a:t>
            </a:r>
            <a:endParaRPr lang="en-US" sz="2400" b="1" dirty="0"/>
          </a:p>
        </p:txBody>
      </p:sp>
    </p:spTree>
    <p:extLst>
      <p:ext uri="{BB962C8B-B14F-4D97-AF65-F5344CB8AC3E}">
        <p14:creationId xmlns:p14="http://schemas.microsoft.com/office/powerpoint/2010/main" val="2676397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Networks and Cloud Computing</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Growth of Internet of Everything (IoE)" title="Figure 1-6"/>
          <p:cNvPicPr>
            <a:picLocks noGrp="1" noChangeAspect="1"/>
          </p:cNvPicPr>
          <p:nvPr>
            <p:ph idx="1"/>
          </p:nvPr>
        </p:nvPicPr>
        <p:blipFill>
          <a:blip r:embed="rId3"/>
          <a:stretch>
            <a:fillRect/>
          </a:stretch>
        </p:blipFill>
        <p:spPr>
          <a:xfrm>
            <a:off x="-16039" y="1905000"/>
            <a:ext cx="9180821" cy="3657600"/>
          </a:xfrm>
        </p:spPr>
      </p:pic>
    </p:spTree>
    <p:extLst>
      <p:ext uri="{BB962C8B-B14F-4D97-AF65-F5344CB8AC3E}">
        <p14:creationId xmlns:p14="http://schemas.microsoft.com/office/powerpoint/2010/main" val="4208053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Business Information Systems</a:t>
            </a:r>
          </a:p>
        </p:txBody>
      </p:sp>
      <p:sp>
        <p:nvSpPr>
          <p:cNvPr id="43011" name="Content Placeholder 2"/>
          <p:cNvSpPr>
            <a:spLocks noGrp="1"/>
          </p:cNvSpPr>
          <p:nvPr>
            <p:ph idx="1"/>
          </p:nvPr>
        </p:nvSpPr>
        <p:spPr>
          <a:xfrm>
            <a:off x="365125" y="1295400"/>
            <a:ext cx="8415338" cy="4475071"/>
          </a:xfrm>
        </p:spPr>
        <p:txBody>
          <a:bodyPr/>
          <a:lstStyle/>
          <a:p>
            <a:r>
              <a:rPr lang="en-US" altLang="en-US" dirty="0"/>
              <a:t>Information systems are used in all </a:t>
            </a:r>
            <a:r>
              <a:rPr lang="en-US" altLang="en-US" dirty="0">
                <a:solidFill>
                  <a:srgbClr val="C00000"/>
                </a:solidFill>
              </a:rPr>
              <a:t>functional areas </a:t>
            </a:r>
            <a:r>
              <a:rPr lang="en-US" altLang="en-US" dirty="0"/>
              <a:t>of business organizations, such as:</a:t>
            </a:r>
          </a:p>
          <a:p>
            <a:pPr lvl="1"/>
            <a:r>
              <a:rPr lang="en-US" altLang="en-US" dirty="0"/>
              <a:t>Accounting and finance</a:t>
            </a:r>
          </a:p>
          <a:p>
            <a:pPr lvl="1"/>
            <a:r>
              <a:rPr lang="en-US" altLang="en-US" dirty="0"/>
              <a:t>Customer service</a:t>
            </a:r>
          </a:p>
          <a:p>
            <a:pPr lvl="1"/>
            <a:r>
              <a:rPr lang="en-US" altLang="en-US" dirty="0"/>
              <a:t>Human resources</a:t>
            </a:r>
          </a:p>
          <a:p>
            <a:pPr lvl="1"/>
            <a:r>
              <a:rPr lang="en-US" altLang="en-US" dirty="0"/>
              <a:t>Manufacturing</a:t>
            </a:r>
          </a:p>
          <a:p>
            <a:pPr lvl="1"/>
            <a:r>
              <a:rPr lang="en-US" altLang="en-US" dirty="0"/>
              <a:t>Research and development</a:t>
            </a:r>
          </a:p>
          <a:p>
            <a:pPr lvl="1"/>
            <a:r>
              <a:rPr lang="en-US" altLang="en-US" dirty="0"/>
              <a:t>Sales and </a:t>
            </a:r>
            <a:r>
              <a:rPr lang="en-US" altLang="en-US" dirty="0" smtClean="0"/>
              <a:t>marketing</a:t>
            </a:r>
          </a:p>
          <a:p>
            <a:pPr lvl="1"/>
            <a:endParaRPr lang="en-US" altLang="en-US" dirty="0"/>
          </a:p>
          <a:p>
            <a:pPr lvl="1"/>
            <a:r>
              <a:rPr lang="en-US" altLang="en-US" dirty="0" smtClean="0">
                <a:solidFill>
                  <a:srgbClr val="C00000"/>
                </a:solidFill>
              </a:rPr>
              <a:t>AKA “Functional Area Info Sys (FAIS)”</a:t>
            </a:r>
            <a:endParaRPr lang="en-US" altLang="en-US" dirty="0">
              <a:solidFill>
                <a:srgbClr val="C00000"/>
              </a:solidFill>
            </a:endParaRP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Right Brace 1"/>
          <p:cNvSpPr/>
          <p:nvPr/>
        </p:nvSpPr>
        <p:spPr>
          <a:xfrm>
            <a:off x="4267200" y="2057400"/>
            <a:ext cx="1066800" cy="2971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Arrow 2"/>
          <p:cNvSpPr/>
          <p:nvPr/>
        </p:nvSpPr>
        <p:spPr>
          <a:xfrm>
            <a:off x="5562600" y="3276600"/>
            <a:ext cx="13716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010400" y="2819400"/>
            <a:ext cx="1770063"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ERP</a:t>
            </a:r>
            <a:endParaRPr lang="en-US" sz="4400" b="1" dirty="0"/>
          </a:p>
        </p:txBody>
      </p:sp>
    </p:spTree>
    <p:extLst>
      <p:ext uri="{BB962C8B-B14F-4D97-AF65-F5344CB8AC3E}">
        <p14:creationId xmlns:p14="http://schemas.microsoft.com/office/powerpoint/2010/main" val="3637755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Business Information Systems</a:t>
            </a:r>
          </a:p>
        </p:txBody>
      </p:sp>
      <p:sp>
        <p:nvSpPr>
          <p:cNvPr id="44035" name="Content Placeholder 2"/>
          <p:cNvSpPr>
            <a:spLocks noGrp="1"/>
          </p:cNvSpPr>
          <p:nvPr>
            <p:ph idx="1"/>
          </p:nvPr>
        </p:nvSpPr>
        <p:spPr>
          <a:xfrm>
            <a:off x="365125" y="1538818"/>
            <a:ext cx="8415338" cy="3560975"/>
          </a:xfrm>
        </p:spPr>
        <p:txBody>
          <a:bodyPr/>
          <a:lstStyle/>
          <a:p>
            <a:r>
              <a:rPr lang="en-US" altLang="en-US" dirty="0"/>
              <a:t>Information systems are also used in </a:t>
            </a:r>
            <a:r>
              <a:rPr lang="en-US" altLang="en-US" dirty="0" smtClean="0">
                <a:solidFill>
                  <a:srgbClr val="0000FF"/>
                </a:solidFill>
              </a:rPr>
              <a:t>every </a:t>
            </a:r>
            <a:r>
              <a:rPr lang="en-US" altLang="en-US" dirty="0">
                <a:solidFill>
                  <a:srgbClr val="0000FF"/>
                </a:solidFill>
              </a:rPr>
              <a:t>industry</a:t>
            </a:r>
            <a:r>
              <a:rPr lang="en-US" altLang="en-US" dirty="0"/>
              <a:t>, such as:</a:t>
            </a:r>
          </a:p>
          <a:p>
            <a:pPr lvl="1"/>
            <a:r>
              <a:rPr lang="en-US" altLang="en-US" dirty="0"/>
              <a:t>Agriculture</a:t>
            </a:r>
          </a:p>
          <a:p>
            <a:pPr lvl="1"/>
            <a:r>
              <a:rPr lang="en-US" altLang="en-US" dirty="0"/>
              <a:t>Finance</a:t>
            </a:r>
          </a:p>
          <a:p>
            <a:pPr lvl="1"/>
            <a:r>
              <a:rPr lang="en-US" altLang="en-US" dirty="0"/>
              <a:t>Health care</a:t>
            </a:r>
          </a:p>
          <a:p>
            <a:pPr lvl="1"/>
            <a:r>
              <a:rPr lang="en-US" altLang="en-US" dirty="0"/>
              <a:t>Mining</a:t>
            </a:r>
          </a:p>
          <a:p>
            <a:pPr lvl="1"/>
            <a:r>
              <a:rPr lang="en-US" altLang="en-US" dirty="0"/>
              <a:t>Professional services</a:t>
            </a:r>
          </a:p>
          <a:p>
            <a:pPr lvl="1"/>
            <a:r>
              <a:rPr lang="en-US" altLang="en-US" dirty="0"/>
              <a:t>Retail</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08996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41600" y="685800"/>
            <a:ext cx="6172200" cy="377026"/>
          </a:xfrm>
        </p:spPr>
        <p:txBody>
          <a:bodyPr/>
          <a:lstStyle/>
          <a:p>
            <a:r>
              <a:rPr lang="en-US" altLang="en-US" dirty="0"/>
              <a:t>Objectives</a:t>
            </a:r>
          </a:p>
        </p:txBody>
      </p:sp>
      <p:sp>
        <p:nvSpPr>
          <p:cNvPr id="6149" name="Rectangle 3"/>
          <p:cNvSpPr>
            <a:spLocks noGrp="1" noChangeArrowheads="1"/>
          </p:cNvSpPr>
          <p:nvPr>
            <p:ph type="body" idx="1"/>
          </p:nvPr>
        </p:nvSpPr>
        <p:spPr>
          <a:xfrm>
            <a:off x="2641600" y="1371600"/>
            <a:ext cx="6172200" cy="3428631"/>
          </a:xfrm>
        </p:spPr>
        <p:txBody>
          <a:bodyPr/>
          <a:lstStyle/>
          <a:p>
            <a:pPr marL="514350" indent="-514350">
              <a:buFont typeface="+mj-lt"/>
              <a:buAutoNum type="arabicPeriod" startAt="7"/>
              <a:defRPr/>
            </a:pPr>
            <a:r>
              <a:rPr lang="en-US" sz="2800" dirty="0" smtClean="0"/>
              <a:t>Discuss why it is critical for </a:t>
            </a:r>
            <a:r>
              <a:rPr lang="en-US" sz="2800" dirty="0" smtClean="0">
                <a:solidFill>
                  <a:srgbClr val="C00000"/>
                </a:solidFill>
              </a:rPr>
              <a:t>business objectives and IS </a:t>
            </a:r>
            <a:r>
              <a:rPr lang="en-US" sz="2800" dirty="0" smtClean="0"/>
              <a:t>activities to be </a:t>
            </a:r>
            <a:r>
              <a:rPr lang="en-US" sz="2800" dirty="0" smtClean="0">
                <a:solidFill>
                  <a:srgbClr val="C00000"/>
                </a:solidFill>
              </a:rPr>
              <a:t>well aligned</a:t>
            </a:r>
            <a:r>
              <a:rPr lang="en-US" sz="2800" dirty="0" smtClean="0"/>
              <a:t> through system planning, development, and acquisition</a:t>
            </a:r>
          </a:p>
          <a:p>
            <a:pPr marL="514350" indent="-514350">
              <a:buFont typeface="+mj-lt"/>
              <a:buAutoNum type="arabicPeriod" startAt="7"/>
              <a:defRPr/>
            </a:pPr>
            <a:r>
              <a:rPr lang="en-US" sz="2800" dirty="0" smtClean="0"/>
              <a:t>Identify several </a:t>
            </a:r>
            <a:r>
              <a:rPr lang="en-US" sz="2800" dirty="0" smtClean="0">
                <a:solidFill>
                  <a:srgbClr val="C00000"/>
                </a:solidFill>
              </a:rPr>
              <a:t>major IT security threats</a:t>
            </a:r>
            <a:r>
              <a:rPr lang="en-US" sz="2800" dirty="0" smtClean="0"/>
              <a:t> as well as some of the </a:t>
            </a:r>
            <a:r>
              <a:rPr lang="en-US" sz="2800" dirty="0" smtClean="0">
                <a:solidFill>
                  <a:srgbClr val="C00000"/>
                </a:solidFill>
              </a:rPr>
              <a:t>legal, social, and ethical issues</a:t>
            </a:r>
            <a:r>
              <a:rPr lang="en-US" sz="2800" dirty="0" smtClean="0"/>
              <a:t> associated with information systems</a:t>
            </a:r>
            <a:endParaRPr lang="en-US" sz="2800" dirty="0"/>
          </a:p>
        </p:txBody>
      </p:sp>
      <p:sp>
        <p:nvSpPr>
          <p:cNvPr id="7173" name="Footer Placeholder 21"/>
          <p:cNvSpPr>
            <a:spLocks noGrp="1"/>
          </p:cNvSpPr>
          <p:nvPr>
            <p:ph type="ftr" sz="quarter" idx="10"/>
          </p:nvPr>
        </p:nvSpPr>
        <p:spPr>
          <a:xfrm>
            <a:off x="1597682" y="6578465"/>
            <a:ext cx="6781693" cy="244535"/>
          </a:xfrm>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11267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Electronic and Mobile Commerce</a:t>
            </a:r>
          </a:p>
        </p:txBody>
      </p:sp>
      <p:sp>
        <p:nvSpPr>
          <p:cNvPr id="45059" name="Content Placeholder 2"/>
          <p:cNvSpPr>
            <a:spLocks noGrp="1"/>
          </p:cNvSpPr>
          <p:nvPr>
            <p:ph idx="1"/>
          </p:nvPr>
        </p:nvSpPr>
        <p:spPr>
          <a:xfrm>
            <a:off x="365125" y="1371600"/>
            <a:ext cx="8415338" cy="2201621"/>
          </a:xfrm>
        </p:spPr>
        <p:txBody>
          <a:bodyPr/>
          <a:lstStyle/>
          <a:p>
            <a:r>
              <a:rPr lang="en-US" altLang="en-US" dirty="0"/>
              <a:t>E-commerce involves the exchange of money for goods and services over electronic networks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450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2992844"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e scope of e-commerce" title="Figure 1-8"/>
          <p:cNvPicPr>
            <a:picLocks noChangeAspect="1"/>
          </p:cNvPicPr>
          <p:nvPr/>
        </p:nvPicPr>
        <p:blipFill>
          <a:blip r:embed="rId4"/>
          <a:stretch>
            <a:fillRect/>
          </a:stretch>
        </p:blipFill>
        <p:spPr>
          <a:xfrm>
            <a:off x="2819400" y="2350077"/>
            <a:ext cx="4792662" cy="4439678"/>
          </a:xfrm>
          <a:prstGeom prst="rect">
            <a:avLst/>
          </a:prstGeom>
        </p:spPr>
      </p:pic>
    </p:spTree>
    <p:extLst>
      <p:ext uri="{BB962C8B-B14F-4D97-AF65-F5344CB8AC3E}">
        <p14:creationId xmlns:p14="http://schemas.microsoft.com/office/powerpoint/2010/main" val="909725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Electronic and Mobile Commerce</a:t>
            </a:r>
          </a:p>
        </p:txBody>
      </p:sp>
      <p:pic>
        <p:nvPicPr>
          <p:cNvPr id="8" name="Content Placeholder 7" descr="Benefits of e-commerce" title="Table 1-6"/>
          <p:cNvPicPr>
            <a:picLocks noGrp="1" noChangeAspect="1"/>
          </p:cNvPicPr>
          <p:nvPr>
            <p:ph idx="1"/>
          </p:nvPr>
        </p:nvPicPr>
        <p:blipFill>
          <a:blip r:embed="rId3"/>
          <a:stretch>
            <a:fillRect/>
          </a:stretch>
        </p:blipFill>
        <p:spPr>
          <a:xfrm>
            <a:off x="13855" y="1447800"/>
            <a:ext cx="9160586" cy="457200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994707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Electronic and Mobile Commerce</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9157" name="Content Placeholder 2"/>
          <p:cNvSpPr>
            <a:spLocks noGrp="1"/>
          </p:cNvSpPr>
          <p:nvPr>
            <p:ph idx="1"/>
          </p:nvPr>
        </p:nvSpPr>
        <p:spPr>
          <a:xfrm>
            <a:off x="365125" y="1538818"/>
            <a:ext cx="8415338" cy="4935197"/>
          </a:xfrm>
        </p:spPr>
        <p:txBody>
          <a:bodyPr/>
          <a:lstStyle/>
          <a:p>
            <a:r>
              <a:rPr lang="en-US" altLang="en-US" dirty="0"/>
              <a:t>Mobile commerce (m-commerce): the use of mobile, wireless devices to place orders and conduct business</a:t>
            </a:r>
          </a:p>
          <a:p>
            <a:pPr lvl="1"/>
            <a:r>
              <a:rPr lang="en-US" altLang="en-US" dirty="0"/>
              <a:t>Used to support all forms of e-commerce:</a:t>
            </a:r>
          </a:p>
          <a:p>
            <a:pPr lvl="2"/>
            <a:r>
              <a:rPr lang="en-US" altLang="en-US" dirty="0"/>
              <a:t>Business-to-business (B2B)</a:t>
            </a:r>
          </a:p>
          <a:p>
            <a:pPr lvl="2"/>
            <a:r>
              <a:rPr lang="en-US" altLang="en-US" dirty="0"/>
              <a:t>Business-to-consumer (B2C)</a:t>
            </a:r>
          </a:p>
          <a:p>
            <a:pPr lvl="2"/>
            <a:r>
              <a:rPr lang="en-US" altLang="en-US" dirty="0"/>
              <a:t>Consumer-to-consumer (C2C)</a:t>
            </a:r>
          </a:p>
          <a:p>
            <a:pPr lvl="2"/>
            <a:r>
              <a:rPr lang="en-US" altLang="en-US" dirty="0"/>
              <a:t>Government-to-citizen (G2C</a:t>
            </a:r>
            <a:r>
              <a:rPr lang="en-US" altLang="en-US" dirty="0" smtClean="0"/>
              <a:t>)</a:t>
            </a:r>
          </a:p>
          <a:p>
            <a:pPr lvl="2"/>
            <a:r>
              <a:rPr lang="en-US" altLang="en-US" dirty="0" smtClean="0">
                <a:solidFill>
                  <a:srgbClr val="C00000"/>
                </a:solidFill>
              </a:rPr>
              <a:t>G2B</a:t>
            </a:r>
            <a:endParaRPr lang="en-US" altLang="en-US" dirty="0">
              <a:solidFill>
                <a:srgbClr val="C00000"/>
              </a:solidFill>
            </a:endParaRPr>
          </a:p>
          <a:p>
            <a:r>
              <a:rPr lang="en-US" altLang="en-US" dirty="0"/>
              <a:t>E-business: use of information systems and the Internet to </a:t>
            </a:r>
            <a:r>
              <a:rPr lang="en-US" altLang="en-US" dirty="0">
                <a:solidFill>
                  <a:srgbClr val="C00000"/>
                </a:solidFill>
              </a:rPr>
              <a:t>perform business-related tasks </a:t>
            </a:r>
            <a:r>
              <a:rPr lang="en-US" altLang="en-US" dirty="0"/>
              <a:t>and functions</a:t>
            </a:r>
          </a:p>
          <a:p>
            <a:endParaRPr lang="en-US" altLang="en-US" dirty="0"/>
          </a:p>
        </p:txBody>
      </p:sp>
    </p:spTree>
    <p:extLst>
      <p:ext uri="{BB962C8B-B14F-4D97-AF65-F5344CB8AC3E}">
        <p14:creationId xmlns:p14="http://schemas.microsoft.com/office/powerpoint/2010/main" val="3692813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Enterprise Systems</a:t>
            </a:r>
          </a:p>
        </p:txBody>
      </p:sp>
      <p:sp>
        <p:nvSpPr>
          <p:cNvPr id="51203" name="Content Placeholder 2"/>
          <p:cNvSpPr>
            <a:spLocks noGrp="1"/>
          </p:cNvSpPr>
          <p:nvPr>
            <p:ph idx="1"/>
          </p:nvPr>
        </p:nvSpPr>
        <p:spPr>
          <a:xfrm>
            <a:off x="228600" y="990601"/>
            <a:ext cx="8686800" cy="5867400"/>
          </a:xfrm>
        </p:spPr>
        <p:txBody>
          <a:bodyPr/>
          <a:lstStyle/>
          <a:p>
            <a:r>
              <a:rPr lang="en-US" altLang="en-US" sz="2400" dirty="0"/>
              <a:t>Transaction </a:t>
            </a:r>
          </a:p>
          <a:p>
            <a:pPr lvl="1"/>
            <a:r>
              <a:rPr lang="en-US" altLang="en-US" sz="2400" dirty="0"/>
              <a:t>Any business-related exchange, such as payments to employees and suppliers and sales to customers  </a:t>
            </a:r>
          </a:p>
          <a:p>
            <a:r>
              <a:rPr lang="en-US" altLang="en-US" sz="2400" dirty="0"/>
              <a:t>Transaction processing system (TPS)</a:t>
            </a:r>
          </a:p>
          <a:p>
            <a:pPr lvl="1"/>
            <a:r>
              <a:rPr lang="en-US" altLang="en-US" sz="2400" dirty="0"/>
              <a:t>An organized collection of people, procedures, software, databases, and devices</a:t>
            </a:r>
          </a:p>
          <a:p>
            <a:pPr lvl="1"/>
            <a:r>
              <a:rPr lang="en-US" altLang="en-US" sz="2400" dirty="0"/>
              <a:t>Used to </a:t>
            </a:r>
            <a:r>
              <a:rPr lang="en-US" altLang="en-US" sz="2400" u="sng" dirty="0"/>
              <a:t>perform</a:t>
            </a:r>
            <a:r>
              <a:rPr lang="en-US" altLang="en-US" sz="2400" dirty="0"/>
              <a:t> and </a:t>
            </a:r>
            <a:r>
              <a:rPr lang="en-US" altLang="en-US" sz="2400" u="sng" dirty="0"/>
              <a:t>record</a:t>
            </a:r>
            <a:r>
              <a:rPr lang="en-US" altLang="en-US" sz="2400" dirty="0"/>
              <a:t> completed business transactions</a:t>
            </a:r>
          </a:p>
          <a:p>
            <a:r>
              <a:rPr lang="en-US" altLang="en-US" sz="2400" dirty="0"/>
              <a:t>Management information system (MIS) </a:t>
            </a:r>
            <a:r>
              <a:rPr lang="en-US" altLang="en-US" sz="2400" dirty="0" smtClean="0"/>
              <a:t>– features of MIS:</a:t>
            </a:r>
            <a:endParaRPr lang="en-US" altLang="en-US" sz="2400" dirty="0"/>
          </a:p>
          <a:p>
            <a:pPr marL="685800" lvl="1" indent="-457200">
              <a:buFont typeface="+mj-lt"/>
              <a:buAutoNum type="arabicPeriod"/>
            </a:pPr>
            <a:r>
              <a:rPr lang="en-US" altLang="en-US" sz="2400" dirty="0"/>
              <a:t>Organized collection of people, procedures, software, databases, and devices </a:t>
            </a:r>
          </a:p>
          <a:p>
            <a:pPr marL="685800" lvl="1" indent="-457200">
              <a:buFont typeface="+mj-lt"/>
              <a:buAutoNum type="arabicPeriod"/>
            </a:pPr>
            <a:r>
              <a:rPr lang="en-US" altLang="en-US" sz="2400" dirty="0"/>
              <a:t>Provides </a:t>
            </a:r>
            <a:r>
              <a:rPr lang="en-US" altLang="en-US" sz="2400" dirty="0">
                <a:solidFill>
                  <a:srgbClr val="C00000"/>
                </a:solidFill>
              </a:rPr>
              <a:t>routine information </a:t>
            </a:r>
            <a:r>
              <a:rPr lang="en-US" altLang="en-US" sz="2400" dirty="0"/>
              <a:t>to managers and decision makers</a:t>
            </a:r>
          </a:p>
          <a:p>
            <a:pPr marL="685800" lvl="1" indent="-457200">
              <a:buFont typeface="+mj-lt"/>
              <a:buAutoNum type="arabicPeriod"/>
            </a:pPr>
            <a:r>
              <a:rPr lang="en-US" altLang="en-US" sz="2400" dirty="0"/>
              <a:t>Focuses on operational efficiency</a:t>
            </a:r>
          </a:p>
          <a:p>
            <a:pPr marL="685800" lvl="1" indent="-457200">
              <a:buFont typeface="+mj-lt"/>
              <a:buAutoNum type="arabicPeriod"/>
            </a:pPr>
            <a:r>
              <a:rPr lang="en-US" altLang="en-US" sz="2400" dirty="0"/>
              <a:t>Provides </a:t>
            </a:r>
            <a:r>
              <a:rPr lang="en-US" altLang="en-US" sz="2400" dirty="0">
                <a:solidFill>
                  <a:srgbClr val="C00000"/>
                </a:solidFill>
              </a:rPr>
              <a:t>standard reports </a:t>
            </a:r>
            <a:r>
              <a:rPr lang="en-US" altLang="en-US" sz="2400" dirty="0"/>
              <a:t>generated with data and information from the TPS or </a:t>
            </a:r>
            <a:r>
              <a:rPr lang="en-US" altLang="en-US" sz="2400" dirty="0" smtClean="0"/>
              <a:t>ERP</a:t>
            </a:r>
            <a:endParaRPr lang="en-US" altLang="en-US" sz="2400"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63581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Enterprise Systems</a:t>
            </a:r>
          </a:p>
        </p:txBody>
      </p:sp>
      <p:pic>
        <p:nvPicPr>
          <p:cNvPr id="53251" name="Content Placeholder 5" descr="TPS and MIS" title="Figure 1-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514600"/>
            <a:ext cx="8998297" cy="304800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716047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Enterprise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4277" name="Content Placeholder 2"/>
          <p:cNvSpPr>
            <a:spLocks noGrp="1"/>
          </p:cNvSpPr>
          <p:nvPr>
            <p:ph idx="1"/>
          </p:nvPr>
        </p:nvSpPr>
        <p:spPr>
          <a:xfrm>
            <a:off x="365125" y="1538818"/>
            <a:ext cx="8415338" cy="3696397"/>
          </a:xfrm>
        </p:spPr>
        <p:txBody>
          <a:bodyPr/>
          <a:lstStyle/>
          <a:p>
            <a:r>
              <a:rPr lang="en-US" altLang="en-US" dirty="0"/>
              <a:t>Enterprise resource planning (ERP)</a:t>
            </a:r>
          </a:p>
          <a:p>
            <a:pPr lvl="1"/>
            <a:r>
              <a:rPr lang="en-US" altLang="en-US" dirty="0"/>
              <a:t>A set of </a:t>
            </a:r>
            <a:r>
              <a:rPr lang="en-US" altLang="en-US" dirty="0">
                <a:solidFill>
                  <a:srgbClr val="C00000"/>
                </a:solidFill>
              </a:rPr>
              <a:t>integrated</a:t>
            </a:r>
            <a:r>
              <a:rPr lang="en-US" altLang="en-US" dirty="0"/>
              <a:t> programs  </a:t>
            </a:r>
          </a:p>
          <a:p>
            <a:pPr lvl="1"/>
            <a:r>
              <a:rPr lang="en-US" altLang="en-US" dirty="0"/>
              <a:t>Manages the vital business operations for an </a:t>
            </a:r>
            <a:r>
              <a:rPr lang="en-US" altLang="en-US" dirty="0">
                <a:solidFill>
                  <a:srgbClr val="C00000"/>
                </a:solidFill>
              </a:rPr>
              <a:t>entire multisite, global organization</a:t>
            </a:r>
          </a:p>
          <a:p>
            <a:r>
              <a:rPr lang="en-US" altLang="en-US" dirty="0"/>
              <a:t>Most ERP systems provide integrated software to support manufacturing and finance</a:t>
            </a:r>
          </a:p>
          <a:p>
            <a:pPr lvl="1"/>
            <a:r>
              <a:rPr lang="en-US" altLang="en-US" dirty="0"/>
              <a:t>Also provide support for business analytics and e-business</a:t>
            </a:r>
          </a:p>
          <a:p>
            <a:endParaRPr lang="en-US" altLang="en-US" dirty="0"/>
          </a:p>
        </p:txBody>
      </p:sp>
      <p:sp>
        <p:nvSpPr>
          <p:cNvPr id="2" name="Oval 1"/>
          <p:cNvSpPr/>
          <p:nvPr/>
        </p:nvSpPr>
        <p:spPr>
          <a:xfrm>
            <a:off x="5638800" y="838200"/>
            <a:ext cx="33528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What IS 312 will focus &amp; emphasize, in contrast w IS 212</a:t>
            </a:r>
            <a:endParaRPr lang="en-US" sz="2100" b="1" dirty="0"/>
          </a:p>
        </p:txBody>
      </p:sp>
    </p:spTree>
    <p:extLst>
      <p:ext uri="{BB962C8B-B14F-4D97-AF65-F5344CB8AC3E}">
        <p14:creationId xmlns:p14="http://schemas.microsoft.com/office/powerpoint/2010/main" val="2789812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Enterprise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55301" name="Content Placeholder 5" descr="Primary components of an ERP system for a manufacturing organization" title="Table 1-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97683" y="747818"/>
            <a:ext cx="6168367" cy="6075546"/>
          </a:xfrm>
        </p:spPr>
      </p:pic>
    </p:spTree>
    <p:extLst>
      <p:ext uri="{BB962C8B-B14F-4D97-AF65-F5344CB8AC3E}">
        <p14:creationId xmlns:p14="http://schemas.microsoft.com/office/powerpoint/2010/main" val="78680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t>Enterprise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6325" name="Content Placeholder 2"/>
          <p:cNvSpPr>
            <a:spLocks noGrp="1"/>
          </p:cNvSpPr>
          <p:nvPr>
            <p:ph idx="1"/>
          </p:nvPr>
        </p:nvSpPr>
        <p:spPr>
          <a:xfrm>
            <a:off x="365125" y="1538818"/>
            <a:ext cx="8415338" cy="3608680"/>
          </a:xfrm>
        </p:spPr>
        <p:txBody>
          <a:bodyPr/>
          <a:lstStyle/>
          <a:p>
            <a:r>
              <a:rPr lang="en-US" altLang="en-US" dirty="0"/>
              <a:t>ERP system benefits:</a:t>
            </a:r>
          </a:p>
          <a:p>
            <a:pPr lvl="1"/>
            <a:r>
              <a:rPr lang="en-US" altLang="en-US" dirty="0"/>
              <a:t>Provide a </a:t>
            </a:r>
            <a:r>
              <a:rPr lang="en-US" altLang="en-US" dirty="0">
                <a:solidFill>
                  <a:srgbClr val="C00000"/>
                </a:solidFill>
              </a:rPr>
              <a:t>global view </a:t>
            </a:r>
            <a:r>
              <a:rPr lang="en-US" altLang="en-US" dirty="0"/>
              <a:t>of operational/planning data</a:t>
            </a:r>
          </a:p>
          <a:p>
            <a:pPr lvl="1"/>
            <a:r>
              <a:rPr lang="en-US" altLang="en-US" dirty="0"/>
              <a:t>Lower the cost of doing business</a:t>
            </a:r>
          </a:p>
          <a:p>
            <a:pPr lvl="1"/>
            <a:r>
              <a:rPr lang="en-US" altLang="en-US" dirty="0"/>
              <a:t>Ensure </a:t>
            </a:r>
            <a:r>
              <a:rPr lang="en-US" altLang="en-US" dirty="0">
                <a:solidFill>
                  <a:srgbClr val="C00000"/>
                </a:solidFill>
              </a:rPr>
              <a:t>compliance</a:t>
            </a:r>
          </a:p>
          <a:p>
            <a:pPr lvl="1"/>
            <a:r>
              <a:rPr lang="en-US" altLang="en-US" dirty="0">
                <a:solidFill>
                  <a:srgbClr val="C00000"/>
                </a:solidFill>
              </a:rPr>
              <a:t>Automate core business </a:t>
            </a:r>
            <a:r>
              <a:rPr lang="en-US" altLang="en-US" dirty="0"/>
              <a:t>operations</a:t>
            </a:r>
          </a:p>
          <a:p>
            <a:pPr lvl="1"/>
            <a:r>
              <a:rPr lang="en-US" altLang="en-US" dirty="0">
                <a:solidFill>
                  <a:srgbClr val="C00000"/>
                </a:solidFill>
              </a:rPr>
              <a:t>Improve customer service</a:t>
            </a:r>
          </a:p>
          <a:p>
            <a:pPr lvl="1"/>
            <a:r>
              <a:rPr lang="en-US" altLang="en-US" dirty="0">
                <a:solidFill>
                  <a:srgbClr val="C00000"/>
                </a:solidFill>
              </a:rPr>
              <a:t>Reduce </a:t>
            </a:r>
            <a:r>
              <a:rPr lang="en-US" altLang="en-US" u="sng" dirty="0">
                <a:solidFill>
                  <a:srgbClr val="C00000"/>
                </a:solidFill>
              </a:rPr>
              <a:t>time to market </a:t>
            </a:r>
            <a:r>
              <a:rPr lang="en-US" altLang="en-US" dirty="0"/>
              <a:t>by sharing evolving product </a:t>
            </a:r>
            <a:r>
              <a:rPr lang="en-US" altLang="en-US" dirty="0" smtClean="0"/>
              <a:t>data</a:t>
            </a:r>
          </a:p>
          <a:p>
            <a:pPr lvl="2"/>
            <a:r>
              <a:rPr lang="en-US" altLang="en-US" dirty="0" smtClean="0"/>
              <a:t>Material flow, Monetary flow, </a:t>
            </a:r>
            <a:r>
              <a:rPr lang="en-US" altLang="en-US" dirty="0" smtClean="0">
                <a:solidFill>
                  <a:srgbClr val="C00000"/>
                </a:solidFill>
              </a:rPr>
              <a:t>Info flow (speed up, streamline)</a:t>
            </a:r>
            <a:endParaRPr lang="en-US" altLang="en-US" dirty="0">
              <a:solidFill>
                <a:srgbClr val="C00000"/>
              </a:solidFill>
            </a:endParaRPr>
          </a:p>
        </p:txBody>
      </p:sp>
    </p:spTree>
    <p:extLst>
      <p:ext uri="{BB962C8B-B14F-4D97-AF65-F5344CB8AC3E}">
        <p14:creationId xmlns:p14="http://schemas.microsoft.com/office/powerpoint/2010/main" val="4231396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Business Intelligence and Analytics</a:t>
            </a:r>
          </a:p>
        </p:txBody>
      </p:sp>
      <p:sp>
        <p:nvSpPr>
          <p:cNvPr id="57347" name="Content Placeholder 2"/>
          <p:cNvSpPr>
            <a:spLocks noGrp="1"/>
          </p:cNvSpPr>
          <p:nvPr>
            <p:ph idx="1"/>
          </p:nvPr>
        </p:nvSpPr>
        <p:spPr>
          <a:xfrm>
            <a:off x="351291" y="1254879"/>
            <a:ext cx="8415338" cy="4836709"/>
          </a:xfrm>
        </p:spPr>
        <p:txBody>
          <a:bodyPr/>
          <a:lstStyle/>
          <a:p>
            <a:r>
              <a:rPr lang="en-US" altLang="en-US" dirty="0"/>
              <a:t>Business intelligence (BI</a:t>
            </a:r>
            <a:r>
              <a:rPr lang="en-US" altLang="en-US" dirty="0" smtClean="0"/>
              <a:t>) </a:t>
            </a:r>
            <a:r>
              <a:rPr lang="en-US" altLang="en-US" dirty="0" smtClean="0">
                <a:solidFill>
                  <a:srgbClr val="C00000"/>
                </a:solidFill>
              </a:rPr>
              <a:t>[more from biz purpose]</a:t>
            </a:r>
            <a:endParaRPr lang="en-US" altLang="en-US" dirty="0">
              <a:solidFill>
                <a:srgbClr val="C00000"/>
              </a:solidFill>
            </a:endParaRPr>
          </a:p>
          <a:p>
            <a:pPr lvl="1"/>
            <a:r>
              <a:rPr lang="en-US" altLang="en-US" dirty="0"/>
              <a:t>Includes a wide range of applications, practices, and technologies for the extraction, transformation, integration, visualization, analysis, interpretation, and presentation of data to support improved decision making</a:t>
            </a:r>
          </a:p>
          <a:p>
            <a:r>
              <a:rPr lang="en-US" altLang="en-US" dirty="0"/>
              <a:t>Business </a:t>
            </a:r>
            <a:r>
              <a:rPr lang="en-US" altLang="en-US" dirty="0" smtClean="0"/>
              <a:t>analytics (BA) </a:t>
            </a:r>
            <a:r>
              <a:rPr lang="en-US" altLang="en-US" dirty="0" smtClean="0">
                <a:solidFill>
                  <a:srgbClr val="C00000"/>
                </a:solidFill>
              </a:rPr>
              <a:t>[more from tech/means/method]</a:t>
            </a:r>
            <a:endParaRPr lang="en-US" altLang="en-US" dirty="0">
              <a:solidFill>
                <a:srgbClr val="C00000"/>
              </a:solidFill>
            </a:endParaRPr>
          </a:p>
          <a:p>
            <a:pPr lvl="1"/>
            <a:r>
              <a:rPr lang="en-US" altLang="en-US" dirty="0"/>
              <a:t>The extensive use of data and quantitative analysis to support fact-based decision making within </a:t>
            </a:r>
            <a:r>
              <a:rPr lang="en-US" altLang="en-US" dirty="0" smtClean="0"/>
              <a:t>organizations</a:t>
            </a:r>
          </a:p>
          <a:p>
            <a:pPr lvl="1"/>
            <a:r>
              <a:rPr lang="en-US" altLang="en-US" dirty="0" smtClean="0">
                <a:solidFill>
                  <a:srgbClr val="C00000"/>
                </a:solidFill>
              </a:rPr>
              <a:t>“Big Data”</a:t>
            </a:r>
            <a:endParaRPr lang="en-US" altLang="en-US" dirty="0">
              <a:solidFill>
                <a:srgbClr val="C00000"/>
              </a:solidFill>
            </a:endParaRPr>
          </a:p>
          <a:p>
            <a:r>
              <a:rPr lang="en-US" altLang="en-US" dirty="0" smtClean="0"/>
              <a:t>The above two should not be seen as parallel: we can say that BA works to achieve BI</a:t>
            </a:r>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35558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Knowledge Management and Specialized Information Systems</a:t>
            </a:r>
          </a:p>
        </p:txBody>
      </p:sp>
      <p:sp>
        <p:nvSpPr>
          <p:cNvPr id="58371" name="Content Placeholder 2"/>
          <p:cNvSpPr>
            <a:spLocks noGrp="1"/>
          </p:cNvSpPr>
          <p:nvPr>
            <p:ph idx="1"/>
          </p:nvPr>
        </p:nvSpPr>
        <p:spPr>
          <a:xfrm>
            <a:off x="365125" y="1538818"/>
            <a:ext cx="8415338" cy="4496616"/>
          </a:xfrm>
        </p:spPr>
        <p:txBody>
          <a:bodyPr/>
          <a:lstStyle/>
          <a:p>
            <a:r>
              <a:rPr lang="en-US" altLang="en-US" dirty="0">
                <a:solidFill>
                  <a:srgbClr val="C00000"/>
                </a:solidFill>
              </a:rPr>
              <a:t>Knowledge management </a:t>
            </a:r>
            <a:r>
              <a:rPr lang="en-US" altLang="en-US" dirty="0"/>
              <a:t>systems (KMSs</a:t>
            </a:r>
            <a:r>
              <a:rPr lang="en-US" altLang="en-US" dirty="0" smtClean="0"/>
              <a:t>)</a:t>
            </a:r>
          </a:p>
          <a:p>
            <a:pPr lvl="1"/>
            <a:r>
              <a:rPr lang="en-US" altLang="en-US" dirty="0" smtClean="0"/>
              <a:t>(Prevent “reinventing wheels”: </a:t>
            </a:r>
            <a:r>
              <a:rPr lang="en-US" altLang="en-US" dirty="0" smtClean="0">
                <a:solidFill>
                  <a:srgbClr val="C00000"/>
                </a:solidFill>
              </a:rPr>
              <a:t>“Organizational Learning”)</a:t>
            </a:r>
            <a:endParaRPr lang="en-US" altLang="en-US" dirty="0">
              <a:solidFill>
                <a:srgbClr val="C00000"/>
              </a:solidFill>
            </a:endParaRPr>
          </a:p>
          <a:p>
            <a:pPr lvl="1"/>
            <a:r>
              <a:rPr lang="en-US" altLang="en-US" dirty="0"/>
              <a:t>An organized collection of people, procedures, software, databases, and devices that:</a:t>
            </a:r>
          </a:p>
          <a:p>
            <a:pPr lvl="2"/>
            <a:r>
              <a:rPr lang="en-US" altLang="en-US" u="sng" dirty="0" smtClean="0"/>
              <a:t>Store</a:t>
            </a:r>
            <a:r>
              <a:rPr lang="en-US" altLang="en-US" dirty="0" smtClean="0"/>
              <a:t>s </a:t>
            </a:r>
            <a:r>
              <a:rPr lang="en-US" altLang="en-US" dirty="0"/>
              <a:t>and </a:t>
            </a:r>
            <a:r>
              <a:rPr lang="en-US" altLang="en-US" dirty="0">
                <a:solidFill>
                  <a:srgbClr val="C00000"/>
                </a:solidFill>
              </a:rPr>
              <a:t>retrieve</a:t>
            </a:r>
            <a:r>
              <a:rPr lang="en-US" altLang="en-US" dirty="0"/>
              <a:t>s knowledge</a:t>
            </a:r>
          </a:p>
          <a:p>
            <a:pPr lvl="2"/>
            <a:r>
              <a:rPr lang="en-US" altLang="en-US" dirty="0"/>
              <a:t>Improves </a:t>
            </a:r>
            <a:r>
              <a:rPr lang="en-US" altLang="en-US" dirty="0">
                <a:solidFill>
                  <a:srgbClr val="C00000"/>
                </a:solidFill>
              </a:rPr>
              <a:t>collaboration</a:t>
            </a:r>
          </a:p>
          <a:p>
            <a:pPr lvl="2"/>
            <a:r>
              <a:rPr lang="en-US" altLang="en-US" dirty="0">
                <a:solidFill>
                  <a:srgbClr val="C00000"/>
                </a:solidFill>
              </a:rPr>
              <a:t>Locates</a:t>
            </a:r>
            <a:r>
              <a:rPr lang="en-US" altLang="en-US" dirty="0"/>
              <a:t> knowledge sources</a:t>
            </a:r>
          </a:p>
          <a:p>
            <a:pPr lvl="2"/>
            <a:r>
              <a:rPr lang="en-US" altLang="en-US" dirty="0">
                <a:solidFill>
                  <a:srgbClr val="C00000"/>
                </a:solidFill>
              </a:rPr>
              <a:t>Captures</a:t>
            </a:r>
            <a:r>
              <a:rPr lang="en-US" altLang="en-US" dirty="0"/>
              <a:t> and uses knowledge</a:t>
            </a:r>
          </a:p>
          <a:p>
            <a:pPr lvl="2"/>
            <a:r>
              <a:rPr lang="en-US" altLang="en-US" dirty="0"/>
              <a:t>Enhances the knowledge management process</a:t>
            </a:r>
          </a:p>
          <a:p>
            <a:endParaRPr lang="en-US" altLang="en-US" dirty="0"/>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cxnSp>
        <p:nvCxnSpPr>
          <p:cNvPr id="3" name="Straight Arrow Connector 2"/>
          <p:cNvCxnSpPr/>
          <p:nvPr/>
        </p:nvCxnSpPr>
        <p:spPr>
          <a:xfrm flipV="1">
            <a:off x="3124200" y="2362200"/>
            <a:ext cx="33528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43000" y="3657600"/>
            <a:ext cx="454683"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583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2"/>
                </a:solidFill>
              </a:rPr>
              <a:t>Ordering drinks </a:t>
            </a:r>
            <a:r>
              <a:rPr lang="en-US" sz="3600" dirty="0" smtClean="0">
                <a:solidFill>
                  <a:schemeClr val="accent2"/>
                </a:solidFill>
              </a:rPr>
              <a:t>at </a:t>
            </a:r>
            <a:r>
              <a:rPr lang="en-US" sz="3600" dirty="0">
                <a:solidFill>
                  <a:schemeClr val="accent2"/>
                </a:solidFill>
              </a:rPr>
              <a:t>Jack in the </a:t>
            </a:r>
            <a:r>
              <a:rPr lang="en-US" sz="3600" dirty="0" smtClean="0">
                <a:solidFill>
                  <a:schemeClr val="accent2"/>
                </a:solidFill>
              </a:rPr>
              <a:t>Box</a:t>
            </a:r>
            <a:endParaRPr lang="en-US" sz="3600" dirty="0">
              <a:solidFill>
                <a:schemeClr val="accent2"/>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5</a:t>
            </a:fld>
            <a:endParaRPr lang="en-US" dirty="0"/>
          </a:p>
        </p:txBody>
      </p:sp>
      <p:pic>
        <p:nvPicPr>
          <p:cNvPr id="5" name="Picture 2" descr="Image result for ordering drinks in jack in the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24600" y="25908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 </a:t>
            </a:r>
          </a:p>
          <a:p>
            <a:pPr algn="ctr"/>
            <a:r>
              <a:rPr lang="en-US" dirty="0" smtClean="0"/>
              <a:t>(running business; conducting </a:t>
            </a:r>
            <a:r>
              <a:rPr lang="en-US" dirty="0" smtClean="0"/>
              <a:t>transaction)</a:t>
            </a:r>
            <a:endParaRPr lang="en-US" dirty="0"/>
          </a:p>
        </p:txBody>
      </p:sp>
    </p:spTree>
    <p:extLst>
      <p:ext uri="{BB962C8B-B14F-4D97-AF65-F5344CB8AC3E}">
        <p14:creationId xmlns:p14="http://schemas.microsoft.com/office/powerpoint/2010/main" val="2217389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Planning, Acquiring, and Building Systems</a:t>
            </a:r>
          </a:p>
        </p:txBody>
      </p:sp>
      <p:sp>
        <p:nvSpPr>
          <p:cNvPr id="59395" name="Content Placeholder 2"/>
          <p:cNvSpPr>
            <a:spLocks noGrp="1"/>
          </p:cNvSpPr>
          <p:nvPr>
            <p:ph idx="1"/>
          </p:nvPr>
        </p:nvSpPr>
        <p:spPr>
          <a:xfrm>
            <a:off x="365125" y="1538818"/>
            <a:ext cx="8415338" cy="4215000"/>
          </a:xfrm>
        </p:spPr>
        <p:txBody>
          <a:bodyPr/>
          <a:lstStyle/>
          <a:p>
            <a:r>
              <a:rPr lang="en-US" altLang="en-US" dirty="0"/>
              <a:t>Project</a:t>
            </a:r>
          </a:p>
          <a:p>
            <a:pPr lvl="1"/>
            <a:r>
              <a:rPr lang="en-US" altLang="en-US" dirty="0"/>
              <a:t>A temporary endeavor undertaken to create a unique product, service, or result</a:t>
            </a:r>
          </a:p>
          <a:p>
            <a:pPr lvl="1"/>
            <a:r>
              <a:rPr lang="en-US" altLang="en-US" dirty="0"/>
              <a:t>Attempts to achieve specific business objectives and is subject to certain </a:t>
            </a:r>
            <a:r>
              <a:rPr lang="en-US" altLang="en-US" dirty="0" smtClean="0"/>
              <a:t>constraints </a:t>
            </a:r>
            <a:r>
              <a:rPr lang="en-US" altLang="en-US" dirty="0" smtClean="0">
                <a:solidFill>
                  <a:srgbClr val="C00000"/>
                </a:solidFill>
              </a:rPr>
              <a:t>(manpower, time, budget, </a:t>
            </a:r>
            <a:r>
              <a:rPr lang="en-US" altLang="en-US" dirty="0" err="1" smtClean="0">
                <a:solidFill>
                  <a:srgbClr val="C00000"/>
                </a:solidFill>
              </a:rPr>
              <a:t>etc</a:t>
            </a:r>
            <a:r>
              <a:rPr lang="en-US" altLang="en-US" dirty="0" smtClean="0">
                <a:solidFill>
                  <a:srgbClr val="C00000"/>
                </a:solidFill>
              </a:rPr>
              <a:t>)</a:t>
            </a:r>
            <a:endParaRPr lang="en-US" altLang="en-US" dirty="0">
              <a:solidFill>
                <a:srgbClr val="C00000"/>
              </a:solidFill>
            </a:endParaRPr>
          </a:p>
          <a:p>
            <a:pPr lvl="1"/>
            <a:r>
              <a:rPr lang="en-US" altLang="en-US" dirty="0" smtClean="0"/>
              <a:t>The </a:t>
            </a:r>
            <a:r>
              <a:rPr lang="en-US" altLang="en-US" dirty="0"/>
              <a:t>way much of an organization’s work gets </a:t>
            </a:r>
            <a:r>
              <a:rPr lang="en-US" altLang="en-US" dirty="0" smtClean="0"/>
              <a:t>done</a:t>
            </a:r>
          </a:p>
          <a:p>
            <a:pPr lvl="1"/>
            <a:endParaRPr lang="en-US" altLang="en-US" dirty="0"/>
          </a:p>
          <a:p>
            <a:pPr lvl="1"/>
            <a:r>
              <a:rPr lang="en-US" altLang="en-US" dirty="0" smtClean="0">
                <a:solidFill>
                  <a:srgbClr val="C00000"/>
                </a:solidFill>
              </a:rPr>
              <a:t>In IS 312 this semester, we will cover more (than before) project mgmt</a:t>
            </a:r>
            <a:endParaRPr lang="en-US" altLang="en-US" dirty="0">
              <a:solidFill>
                <a:srgbClr val="C00000"/>
              </a:solidFill>
            </a:endParaRP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070857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Strategic Planning and Project Management</a:t>
            </a:r>
          </a:p>
        </p:txBody>
      </p:sp>
      <p:sp>
        <p:nvSpPr>
          <p:cNvPr id="60419" name="Content Placeholder 2"/>
          <p:cNvSpPr>
            <a:spLocks noGrp="1"/>
          </p:cNvSpPr>
          <p:nvPr>
            <p:ph idx="1"/>
          </p:nvPr>
        </p:nvSpPr>
        <p:spPr>
          <a:xfrm>
            <a:off x="365125" y="1538818"/>
            <a:ext cx="8415338" cy="3109382"/>
          </a:xfrm>
        </p:spPr>
        <p:txBody>
          <a:bodyPr/>
          <a:lstStyle/>
          <a:p>
            <a:r>
              <a:rPr lang="en-US" altLang="en-US" dirty="0"/>
              <a:t>Strategic planning</a:t>
            </a:r>
          </a:p>
          <a:p>
            <a:pPr lvl="1"/>
            <a:r>
              <a:rPr lang="en-US" altLang="en-US" dirty="0"/>
              <a:t>Used to improve alignment between the needs of the business and the activities of the information systems organization</a:t>
            </a:r>
          </a:p>
          <a:p>
            <a:pPr lvl="1"/>
            <a:r>
              <a:rPr lang="en-US" altLang="en-US" dirty="0">
                <a:solidFill>
                  <a:srgbClr val="C00000"/>
                </a:solidFill>
              </a:rPr>
              <a:t>Alignment</a:t>
            </a:r>
            <a:r>
              <a:rPr lang="en-US" altLang="en-US" dirty="0"/>
              <a:t> means that the IS organization and its resources are focused on efforts that support the key objectives defined in the strategic plan of business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036096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160230"/>
            <a:ext cx="8026400" cy="788293"/>
          </a:xfrm>
        </p:spPr>
        <p:txBody>
          <a:bodyPr/>
          <a:lstStyle/>
          <a:p>
            <a:r>
              <a:rPr lang="en-US" altLang="en-US" dirty="0"/>
              <a:t>System </a:t>
            </a:r>
            <a:r>
              <a:rPr lang="en-US" altLang="en-US" dirty="0">
                <a:solidFill>
                  <a:srgbClr val="C00000"/>
                </a:solidFill>
              </a:rPr>
              <a:t>Acquisition and </a:t>
            </a:r>
            <a:r>
              <a:rPr lang="en-US" altLang="en-US" dirty="0" smtClean="0">
                <a:solidFill>
                  <a:srgbClr val="C00000"/>
                </a:solidFill>
              </a:rPr>
              <a:t>Development (Sys Analysis &amp; Design)</a:t>
            </a:r>
            <a:endParaRPr lang="en-US" altLang="en-US" dirty="0">
              <a:solidFill>
                <a:srgbClr val="C00000"/>
              </a:solidFill>
            </a:endParaRPr>
          </a:p>
        </p:txBody>
      </p:sp>
      <p:sp>
        <p:nvSpPr>
          <p:cNvPr id="61443" name="Content Placeholder 2"/>
          <p:cNvSpPr>
            <a:spLocks noGrp="1"/>
          </p:cNvSpPr>
          <p:nvPr>
            <p:ph idx="1"/>
          </p:nvPr>
        </p:nvSpPr>
        <p:spPr/>
        <p:txBody>
          <a:bodyPr/>
          <a:lstStyle/>
          <a:p>
            <a:r>
              <a:rPr lang="en-US" altLang="en-US" dirty="0"/>
              <a:t>System acquisition</a:t>
            </a:r>
          </a:p>
          <a:p>
            <a:pPr lvl="1"/>
            <a:r>
              <a:rPr lang="en-US" altLang="en-US" dirty="0"/>
              <a:t>Process used to obtain the information system resources needed to provide the services necessary to meet a specific set of needs</a:t>
            </a:r>
          </a:p>
          <a:p>
            <a:r>
              <a:rPr lang="en-US" altLang="en-US" dirty="0"/>
              <a:t>System development</a:t>
            </a:r>
          </a:p>
          <a:p>
            <a:pPr lvl="1"/>
            <a:r>
              <a:rPr lang="en-US" altLang="en-US" dirty="0"/>
              <a:t>The activity of building information systems to meet users’ needs</a:t>
            </a:r>
          </a:p>
          <a:p>
            <a:pPr lvl="1"/>
            <a:r>
              <a:rPr lang="en-US" altLang="en-US" dirty="0"/>
              <a:t>Projects can range from small to very large</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861567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System Acquisition and Development</a:t>
            </a:r>
          </a:p>
        </p:txBody>
      </p:sp>
      <p:pic>
        <p:nvPicPr>
          <p:cNvPr id="62467" name="Content Placeholder 5" descr="Alternatives for meeting users' information system needs" title="Table 1-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1676400"/>
            <a:ext cx="9241681" cy="3962400"/>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8303326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Information Systems in </a:t>
            </a:r>
            <a:r>
              <a:rPr lang="en-US" altLang="en-US" dirty="0">
                <a:solidFill>
                  <a:srgbClr val="C00000"/>
                </a:solidFill>
              </a:rPr>
              <a:t>Business and Society</a:t>
            </a:r>
          </a:p>
        </p:txBody>
      </p:sp>
      <p:sp>
        <p:nvSpPr>
          <p:cNvPr id="63491" name="Content Placeholder 2"/>
          <p:cNvSpPr>
            <a:spLocks noGrp="1"/>
          </p:cNvSpPr>
          <p:nvPr>
            <p:ph idx="1"/>
          </p:nvPr>
        </p:nvSpPr>
        <p:spPr>
          <a:xfrm>
            <a:off x="365125" y="1538818"/>
            <a:ext cx="8415338" cy="2676117"/>
          </a:xfrm>
        </p:spPr>
        <p:txBody>
          <a:bodyPr/>
          <a:lstStyle/>
          <a:p>
            <a:r>
              <a:rPr lang="en-US" altLang="en-US" dirty="0"/>
              <a:t>The speed and widespread use of information systems</a:t>
            </a:r>
          </a:p>
          <a:p>
            <a:pPr lvl="1"/>
            <a:r>
              <a:rPr lang="en-US" altLang="en-US" dirty="0"/>
              <a:t>Opens users to a variety of threats from unethical </a:t>
            </a:r>
            <a:r>
              <a:rPr lang="en-US" altLang="en-US" dirty="0" smtClean="0"/>
              <a:t>people</a:t>
            </a:r>
          </a:p>
          <a:p>
            <a:pPr lvl="1"/>
            <a:r>
              <a:rPr lang="en-US" altLang="en-US" dirty="0" smtClean="0">
                <a:solidFill>
                  <a:srgbClr val="C00000"/>
                </a:solidFill>
              </a:rPr>
              <a:t>Exposes enterprises &amp; organizations to greater ethical responsibilities and threats</a:t>
            </a:r>
            <a:endParaRPr lang="en-US" altLang="en-US" dirty="0">
              <a:solidFill>
                <a:srgbClr val="C00000"/>
              </a:solidFill>
            </a:endParaRPr>
          </a:p>
          <a:p>
            <a:r>
              <a:rPr lang="en-US" altLang="en-US" dirty="0"/>
              <a:t>Computer-related attacks can come from individuals, groups, companies, and countries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247201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Cybercrime and Information System Security</a:t>
            </a:r>
          </a:p>
        </p:txBody>
      </p:sp>
      <p:sp>
        <p:nvSpPr>
          <p:cNvPr id="64515" name="Content Placeholder 2"/>
          <p:cNvSpPr>
            <a:spLocks noGrp="1"/>
          </p:cNvSpPr>
          <p:nvPr>
            <p:ph idx="1"/>
          </p:nvPr>
        </p:nvSpPr>
        <p:spPr/>
        <p:txBody>
          <a:bodyPr/>
          <a:lstStyle/>
          <a:p>
            <a:r>
              <a:rPr lang="en-US" altLang="en-US" dirty="0"/>
              <a:t>Cybercriminals</a:t>
            </a:r>
          </a:p>
          <a:p>
            <a:pPr lvl="1"/>
            <a:r>
              <a:rPr lang="en-US" altLang="en-US" dirty="0"/>
              <a:t>Motivated by the potential for monetary gain</a:t>
            </a:r>
          </a:p>
          <a:p>
            <a:pPr lvl="1"/>
            <a:r>
              <a:rPr lang="en-US" altLang="en-US" dirty="0"/>
              <a:t>Hack into computers systems to steal</a:t>
            </a:r>
          </a:p>
          <a:p>
            <a:r>
              <a:rPr lang="en-US" altLang="en-US" dirty="0"/>
              <a:t>Cyberterrorism</a:t>
            </a:r>
          </a:p>
          <a:p>
            <a:pPr lvl="1"/>
            <a:r>
              <a:rPr lang="en-US" altLang="en-US" dirty="0"/>
              <a:t>The intimidation of a government or a civilian population by using information technology to disable critical national infrastructure</a:t>
            </a:r>
          </a:p>
          <a:p>
            <a:pPr lvl="1"/>
            <a:r>
              <a:rPr lang="en-US" altLang="en-US" dirty="0"/>
              <a:t>To achieve political, religious, or ideological goals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6854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a:t>Cybercrime and Information System Security</a:t>
            </a:r>
          </a:p>
        </p:txBody>
      </p:sp>
      <p:pic>
        <p:nvPicPr>
          <p:cNvPr id="6" name="Content Placeholder 5" descr="Commonly occuring cybercrime incidences" title="Figure 1-13"/>
          <p:cNvPicPr>
            <a:picLocks noGrp="1" noChangeAspect="1"/>
          </p:cNvPicPr>
          <p:nvPr>
            <p:ph idx="1"/>
          </p:nvPr>
        </p:nvPicPr>
        <p:blipFill>
          <a:blip r:embed="rId3"/>
          <a:stretch>
            <a:fillRect/>
          </a:stretch>
        </p:blipFill>
        <p:spPr>
          <a:xfrm>
            <a:off x="43047" y="1295400"/>
            <a:ext cx="9107880" cy="3724275"/>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Rounded Rectangle 1"/>
          <p:cNvSpPr/>
          <p:nvPr/>
        </p:nvSpPr>
        <p:spPr>
          <a:xfrm rot="21166732">
            <a:off x="431387" y="5192934"/>
            <a:ext cx="8331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 great amount of information to be added, </a:t>
            </a:r>
          </a:p>
          <a:p>
            <a:pPr algn="ctr"/>
            <a:r>
              <a:rPr lang="en-US" sz="2800" dirty="0" smtClean="0"/>
              <a:t>from my involvement with ISACA and ISSA</a:t>
            </a:r>
            <a:endParaRPr lang="en-US" sz="2800" dirty="0"/>
          </a:p>
        </p:txBody>
      </p:sp>
    </p:spTree>
    <p:extLst>
      <p:ext uri="{BB962C8B-B14F-4D97-AF65-F5344CB8AC3E}">
        <p14:creationId xmlns:p14="http://schemas.microsoft.com/office/powerpoint/2010/main" val="22948568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Ethical, Legal, and Social Issues of Information Systems</a:t>
            </a:r>
          </a:p>
        </p:txBody>
      </p:sp>
      <p:sp>
        <p:nvSpPr>
          <p:cNvPr id="66563" name="Content Placeholder 2"/>
          <p:cNvSpPr>
            <a:spLocks noGrp="1"/>
          </p:cNvSpPr>
          <p:nvPr>
            <p:ph idx="1"/>
          </p:nvPr>
        </p:nvSpPr>
        <p:spPr/>
        <p:txBody>
          <a:bodyPr/>
          <a:lstStyle/>
          <a:p>
            <a:r>
              <a:rPr lang="en-US" altLang="en-US" dirty="0"/>
              <a:t>Ethics</a:t>
            </a:r>
          </a:p>
          <a:p>
            <a:pPr lvl="1"/>
            <a:r>
              <a:rPr lang="en-US" altLang="en-US" dirty="0"/>
              <a:t>A set of beliefs about right and wrong behavior</a:t>
            </a:r>
          </a:p>
          <a:p>
            <a:r>
              <a:rPr lang="en-US" altLang="en-US" dirty="0"/>
              <a:t>Ethical behavior</a:t>
            </a:r>
          </a:p>
          <a:p>
            <a:pPr lvl="1"/>
            <a:r>
              <a:rPr lang="en-US" altLang="en-US" dirty="0"/>
              <a:t>Conforms to generally accepted social norms</a:t>
            </a:r>
          </a:p>
          <a:p>
            <a:r>
              <a:rPr lang="en-US" altLang="en-US" dirty="0"/>
              <a:t>The use of information about people</a:t>
            </a:r>
          </a:p>
          <a:p>
            <a:pPr lvl="1"/>
            <a:r>
              <a:rPr lang="en-US" altLang="en-US" dirty="0"/>
              <a:t>Requires balancing the needs of those who want to use the information against the rights and desires of the people whose information may be used</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23717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Ethical, Legal, and Social Issues of Information Systems</a:t>
            </a:r>
          </a:p>
        </p:txBody>
      </p:sp>
      <p:pic>
        <p:nvPicPr>
          <p:cNvPr id="67587" name="Content Placeholder 5" descr="Much information is being gathered about people" title="Figure 1-1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3040" y="985321"/>
            <a:ext cx="8375360" cy="5091629"/>
          </a:xfrm>
        </p:spPr>
      </p:pic>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9697313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Ethical, Legal, and Social Issues of Information Systems</a:t>
            </a:r>
          </a:p>
        </p:txBody>
      </p:sp>
      <p:sp>
        <p:nvSpPr>
          <p:cNvPr id="4" name="Footer Placeholder 3"/>
          <p:cNvSpPr>
            <a:spLocks noGrp="1"/>
          </p:cNvSpPr>
          <p:nvPr>
            <p:ph type="ftr" sz="quarter" idx="10"/>
          </p:nvPr>
        </p:nvSpPr>
        <p:spPr/>
        <p:txBody>
          <a:bodyPr/>
          <a:lstStyle/>
          <a:p>
            <a:pPr>
              <a:defRPr/>
            </a:pPr>
            <a:r>
              <a:rPr lang="en-US" dirty="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8613" name="Content Placeholder 2"/>
          <p:cNvSpPr>
            <a:spLocks noGrp="1"/>
          </p:cNvSpPr>
          <p:nvPr>
            <p:ph idx="1"/>
          </p:nvPr>
        </p:nvSpPr>
        <p:spPr>
          <a:xfrm>
            <a:off x="365125" y="1066800"/>
            <a:ext cx="8415338" cy="5264518"/>
          </a:xfrm>
        </p:spPr>
        <p:txBody>
          <a:bodyPr/>
          <a:lstStyle/>
          <a:p>
            <a:r>
              <a:rPr lang="en-US" altLang="en-US" dirty="0"/>
              <a:t>Internet censorship</a:t>
            </a:r>
          </a:p>
          <a:p>
            <a:pPr lvl="1"/>
            <a:r>
              <a:rPr lang="en-US" altLang="en-US" dirty="0"/>
              <a:t>The control or suppression of the publishing or accessing of information on the </a:t>
            </a:r>
            <a:r>
              <a:rPr lang="en-US" altLang="en-US" dirty="0" smtClean="0"/>
              <a:t>Internet</a:t>
            </a:r>
          </a:p>
          <a:p>
            <a:pPr lvl="1"/>
            <a:r>
              <a:rPr lang="en-US" altLang="en-US" dirty="0" smtClean="0">
                <a:solidFill>
                  <a:srgbClr val="C00000"/>
                </a:solidFill>
              </a:rPr>
              <a:t>My experience on China’s Internet platforms</a:t>
            </a:r>
            <a:endParaRPr lang="en-US" altLang="en-US" dirty="0">
              <a:solidFill>
                <a:srgbClr val="C00000"/>
              </a:solidFill>
            </a:endParaRPr>
          </a:p>
          <a:p>
            <a:r>
              <a:rPr lang="en-US" altLang="en-US" dirty="0"/>
              <a:t>Digital divide</a:t>
            </a:r>
          </a:p>
          <a:p>
            <a:pPr lvl="1"/>
            <a:r>
              <a:rPr lang="en-US" altLang="en-US" dirty="0"/>
              <a:t>A term used to describe the gulf between those who do and those who don’t have access to modern information and communications technology</a:t>
            </a:r>
          </a:p>
          <a:p>
            <a:r>
              <a:rPr lang="en-US" altLang="en-US" dirty="0"/>
              <a:t>Net neutrality</a:t>
            </a:r>
          </a:p>
          <a:p>
            <a:pPr lvl="1"/>
            <a:r>
              <a:rPr lang="en-US" altLang="en-US" dirty="0"/>
              <a:t>The principle that Internet service providers (ISPs) should be required to treat all Internet traffic running over their networks the same</a:t>
            </a:r>
          </a:p>
        </p:txBody>
      </p:sp>
    </p:spTree>
    <p:extLst>
      <p:ext uri="{BB962C8B-B14F-4D97-AF65-F5344CB8AC3E}">
        <p14:creationId xmlns:p14="http://schemas.microsoft.com/office/powerpoint/2010/main" val="197693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2"/>
                </a:solidFill>
              </a:rPr>
              <a:t>Create a shipment with UPS</a:t>
            </a:r>
            <a:endParaRPr lang="en-US" sz="4000" dirty="0">
              <a:solidFill>
                <a:schemeClr val="accent2"/>
              </a:solidFill>
            </a:endParaRPr>
          </a:p>
        </p:txBody>
      </p:sp>
      <p:sp>
        <p:nvSpPr>
          <p:cNvPr id="4" name="Slide Number Placeholder 3"/>
          <p:cNvSpPr>
            <a:spLocks noGrp="1"/>
          </p:cNvSpPr>
          <p:nvPr>
            <p:ph type="sldNum" sz="quarter" idx="12"/>
          </p:nvPr>
        </p:nvSpPr>
        <p:spPr/>
        <p:txBody>
          <a:bodyPr/>
          <a:lstStyle/>
          <a:p>
            <a:fld id="{AC392DC9-9688-4E44-A90B-C333AD8FEA09}"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609600" y="1190625"/>
            <a:ext cx="7667625" cy="5667375"/>
          </a:xfrm>
          <a:prstGeom prst="rect">
            <a:avLst/>
          </a:prstGeom>
        </p:spPr>
      </p:pic>
      <p:sp>
        <p:nvSpPr>
          <p:cNvPr id="6" name="Rectangle 5"/>
          <p:cNvSpPr/>
          <p:nvPr/>
        </p:nvSpPr>
        <p:spPr>
          <a:xfrm rot="1334261">
            <a:off x="5410200" y="44196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 </a:t>
            </a:r>
          </a:p>
          <a:p>
            <a:pPr algn="ctr"/>
            <a:r>
              <a:rPr lang="en-US" dirty="0" smtClean="0"/>
              <a:t>(running business; conducting </a:t>
            </a:r>
            <a:r>
              <a:rPr lang="en-US" dirty="0" smtClean="0"/>
              <a:t>transaction)</a:t>
            </a:r>
            <a:endParaRPr lang="en-US" dirty="0"/>
          </a:p>
        </p:txBody>
      </p:sp>
    </p:spTree>
    <p:extLst>
      <p:ext uri="{BB962C8B-B14F-4D97-AF65-F5344CB8AC3E}">
        <p14:creationId xmlns:p14="http://schemas.microsoft.com/office/powerpoint/2010/main" val="1193721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538818"/>
            <a:ext cx="8094663" cy="2259080"/>
          </a:xfrm>
        </p:spPr>
        <p:txBody>
          <a:bodyPr/>
          <a:lstStyle/>
          <a:p>
            <a:pPr marL="0" indent="0">
              <a:buNone/>
            </a:pPr>
            <a:r>
              <a:rPr lang="en-US" sz="4800" dirty="0"/>
              <a:t>Info Sys Functions (departments/groups) </a:t>
            </a:r>
            <a:endParaRPr lang="en-US" sz="4800" dirty="0" smtClean="0"/>
          </a:p>
          <a:p>
            <a:pPr marL="0" indent="0">
              <a:buNone/>
            </a:pPr>
            <a:r>
              <a:rPr lang="en-US" sz="4800" dirty="0" smtClean="0"/>
              <a:t>in </a:t>
            </a:r>
            <a:r>
              <a:rPr lang="en-US" sz="4800" dirty="0"/>
              <a:t>an Org</a:t>
            </a:r>
          </a:p>
        </p:txBody>
      </p:sp>
      <p:sp>
        <p:nvSpPr>
          <p:cNvPr id="4" name="Footer Placeholder 3"/>
          <p:cNvSpPr>
            <a:spLocks noGrp="1"/>
          </p:cNvSpPr>
          <p:nvPr>
            <p:ph type="ftr" sz="quarter" idx="10"/>
          </p:nvPr>
        </p:nvSpPr>
        <p:spPr/>
        <p:txBody>
          <a:bodyPr/>
          <a:lstStyle/>
          <a:p>
            <a:r>
              <a:rPr lang="en-US" smtClean="0"/>
              <a:t>© 2017 Cengage Learning. Edited by Dr. Yue “Jeff” Zhang, CSU-Northridge</a:t>
            </a:r>
            <a:endParaRPr lang="en-US" dirty="0"/>
          </a:p>
        </p:txBody>
      </p:sp>
    </p:spTree>
    <p:extLst>
      <p:ext uri="{BB962C8B-B14F-4D97-AF65-F5344CB8AC3E}">
        <p14:creationId xmlns:p14="http://schemas.microsoft.com/office/powerpoint/2010/main" val="3347243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z="3400" dirty="0" smtClean="0">
                <a:solidFill>
                  <a:srgbClr val="C00000"/>
                </a:solidFill>
              </a:rPr>
              <a:t>Traditional Major IS Functions</a:t>
            </a:r>
          </a:p>
        </p:txBody>
      </p:sp>
      <p:sp>
        <p:nvSpPr>
          <p:cNvPr id="3" name="Content Placeholder 2"/>
          <p:cNvSpPr>
            <a:spLocks noGrp="1"/>
          </p:cNvSpPr>
          <p:nvPr>
            <p:ph idx="1"/>
          </p:nvPr>
        </p:nvSpPr>
        <p:spPr>
          <a:xfrm>
            <a:off x="457200" y="1752600"/>
            <a:ext cx="8229600" cy="4373563"/>
          </a:xfrm>
        </p:spPr>
        <p:txBody>
          <a:bodyPr>
            <a:noAutofit/>
          </a:bodyPr>
          <a:lstStyle/>
          <a:p>
            <a:r>
              <a:rPr lang="en-US" altLang="en-US" sz="3000" dirty="0" smtClean="0"/>
              <a:t>Managing systems development and systems </a:t>
            </a:r>
            <a:r>
              <a:rPr lang="en-US" altLang="en-US" sz="3000" dirty="0" smtClean="0">
                <a:solidFill>
                  <a:srgbClr val="FF0000"/>
                </a:solidFill>
              </a:rPr>
              <a:t>project</a:t>
            </a:r>
            <a:r>
              <a:rPr lang="en-US" altLang="en-US" sz="3000" dirty="0" smtClean="0"/>
              <a:t> management</a:t>
            </a:r>
          </a:p>
          <a:p>
            <a:r>
              <a:rPr lang="en-US" altLang="en-US" sz="3000" dirty="0" smtClean="0"/>
              <a:t>Managing </a:t>
            </a:r>
            <a:r>
              <a:rPr lang="en-US" altLang="en-US" sz="3000" dirty="0" smtClean="0">
                <a:solidFill>
                  <a:srgbClr val="FF0000"/>
                </a:solidFill>
              </a:rPr>
              <a:t>computer operations</a:t>
            </a:r>
          </a:p>
          <a:p>
            <a:r>
              <a:rPr lang="en-US" altLang="en-US" sz="3000" dirty="0" smtClean="0"/>
              <a:t>Staffing, training, developing IS skills</a:t>
            </a:r>
          </a:p>
          <a:p>
            <a:r>
              <a:rPr lang="en-US" altLang="en-US" sz="3000" dirty="0" smtClean="0"/>
              <a:t>Providing </a:t>
            </a:r>
            <a:r>
              <a:rPr lang="en-US" altLang="en-US" sz="3000" dirty="0" smtClean="0">
                <a:solidFill>
                  <a:srgbClr val="FF0000"/>
                </a:solidFill>
              </a:rPr>
              <a:t>technical services</a:t>
            </a:r>
          </a:p>
          <a:p>
            <a:r>
              <a:rPr lang="en-US" altLang="en-US" sz="3000" dirty="0" smtClean="0">
                <a:solidFill>
                  <a:srgbClr val="FF0000"/>
                </a:solidFill>
              </a:rPr>
              <a:t>Infrastructure</a:t>
            </a:r>
            <a:r>
              <a:rPr lang="en-US" altLang="en-US" sz="3000" dirty="0" smtClean="0"/>
              <a:t> planning, development, control</a:t>
            </a:r>
          </a:p>
        </p:txBody>
      </p:sp>
      <p:sp>
        <p:nvSpPr>
          <p:cNvPr id="4" name="Slide Number Placeholder 1"/>
          <p:cNvSpPr>
            <a:spLocks noGrp="1"/>
          </p:cNvSpPr>
          <p:nvPr>
            <p:ph type="sldNum" sz="quarter" idx="12"/>
          </p:nvPr>
        </p:nvSpPr>
        <p:spPr>
          <a:xfrm>
            <a:off x="6553200" y="6356350"/>
            <a:ext cx="2133600" cy="365125"/>
          </a:xfrm>
        </p:spPr>
        <p:txBody>
          <a:bodyPr/>
          <a:lstStyle/>
          <a:p>
            <a:r>
              <a:rPr lang="en-US" dirty="0" smtClean="0"/>
              <a:t>35</a:t>
            </a:r>
            <a:endParaRPr lang="en-US" dirty="0"/>
          </a:p>
        </p:txBody>
      </p:sp>
    </p:spTree>
    <p:extLst>
      <p:ext uri="{BB962C8B-B14F-4D97-AF65-F5344CB8AC3E}">
        <p14:creationId xmlns:p14="http://schemas.microsoft.com/office/powerpoint/2010/main" val="710818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762000"/>
            <a:ext cx="8229600" cy="5364163"/>
          </a:xfrm>
        </p:spPr>
        <p:txBody>
          <a:bodyPr/>
          <a:lstStyle/>
          <a:p>
            <a:pPr marL="0" indent="0">
              <a:buFont typeface="Wingdings" panose="05000000000000000000" pitchFamily="2" charset="2"/>
              <a:buNone/>
            </a:pPr>
            <a:r>
              <a:rPr lang="en-US" altLang="en-US" b="1" dirty="0" smtClean="0">
                <a:solidFill>
                  <a:srgbClr val="C00000"/>
                </a:solidFill>
              </a:rPr>
              <a:t>Traditional</a:t>
            </a:r>
            <a:r>
              <a:rPr lang="en-US" altLang="en-US" b="1" dirty="0" smtClean="0"/>
              <a:t> Functions of MIS Department</a:t>
            </a:r>
          </a:p>
          <a:p>
            <a:pPr marL="0" indent="0">
              <a:buFont typeface="Wingdings" panose="05000000000000000000" pitchFamily="2" charset="2"/>
              <a:buNone/>
            </a:pPr>
            <a:endParaRPr lang="en-US" altLang="en-US" dirty="0" smtClean="0"/>
          </a:p>
          <a:p>
            <a:pPr marL="0" indent="0">
              <a:buFont typeface="Wingdings" panose="05000000000000000000" pitchFamily="2" charset="2"/>
              <a:buNone/>
            </a:pPr>
            <a:endParaRPr lang="en-US" altLang="en-US" dirty="0" smtClean="0"/>
          </a:p>
          <a:p>
            <a:pPr marL="0" indent="0">
              <a:buFont typeface="Wingdings" panose="05000000000000000000" pitchFamily="2" charset="2"/>
              <a:buNone/>
            </a:pPr>
            <a:endParaRPr lang="en-US" altLang="en-US" dirty="0" smtClean="0"/>
          </a:p>
          <a:p>
            <a:pPr marL="0" indent="0">
              <a:buFont typeface="Wingdings" panose="05000000000000000000" pitchFamily="2" charset="2"/>
              <a:buNone/>
            </a:pPr>
            <a:endParaRPr lang="en-US" altLang="en-US" sz="1100" b="1" dirty="0" smtClean="0">
              <a:solidFill>
                <a:srgbClr val="0000FF"/>
              </a:solidFill>
            </a:endParaRPr>
          </a:p>
          <a:p>
            <a:pPr marL="0" indent="0">
              <a:buFont typeface="Wingdings" panose="05000000000000000000" pitchFamily="2" charset="2"/>
              <a:buNone/>
            </a:pPr>
            <a:r>
              <a:rPr lang="en-US" altLang="en-US" b="1" dirty="0" smtClean="0">
                <a:solidFill>
                  <a:srgbClr val="0000FF"/>
                </a:solidFill>
              </a:rPr>
              <a:t>Consultative </a:t>
            </a:r>
            <a:r>
              <a:rPr lang="en-US" altLang="en-US" b="1" dirty="0" smtClean="0"/>
              <a:t>Functions of MIS Department</a:t>
            </a:r>
          </a:p>
        </p:txBody>
      </p:sp>
      <p:pic>
        <p:nvPicPr>
          <p:cNvPr id="19460" name="Picture 2" descr="http://www.startseocompany.com/wp-content/uploads/2010/10/consulting-cli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4876800"/>
            <a:ext cx="2517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http://hightech.lbl.gov/htnews/img/datacent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 y="1930683"/>
            <a:ext cx="2133600" cy="157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3733800" y="2411413"/>
            <a:ext cx="495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Example: manage data center</a:t>
            </a:r>
          </a:p>
        </p:txBody>
      </p:sp>
      <p:sp>
        <p:nvSpPr>
          <p:cNvPr id="19463" name="TextBox 6"/>
          <p:cNvSpPr txBox="1">
            <a:spLocks noChangeArrowheads="1"/>
          </p:cNvSpPr>
          <p:nvPr/>
        </p:nvSpPr>
        <p:spPr bwMode="auto">
          <a:xfrm>
            <a:off x="4138613" y="5068888"/>
            <a:ext cx="472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Example: </a:t>
            </a:r>
            <a:r>
              <a:rPr lang="en-US" altLang="en-US" sz="2400" b="1" dirty="0">
                <a:solidFill>
                  <a:srgbClr val="C00000"/>
                </a:solidFill>
              </a:rPr>
              <a:t>create business alliances</a:t>
            </a:r>
          </a:p>
        </p:txBody>
      </p:sp>
      <p:sp>
        <p:nvSpPr>
          <p:cNvPr id="7" name="Slide Number Placeholder 1"/>
          <p:cNvSpPr>
            <a:spLocks noGrp="1"/>
          </p:cNvSpPr>
          <p:nvPr>
            <p:ph type="sldNum" sz="quarter" idx="12"/>
          </p:nvPr>
        </p:nvSpPr>
        <p:spPr>
          <a:xfrm>
            <a:off x="6553200" y="6356350"/>
            <a:ext cx="2133600" cy="365125"/>
          </a:xfrm>
        </p:spPr>
        <p:txBody>
          <a:bodyPr/>
          <a:lstStyle/>
          <a:p>
            <a:r>
              <a:rPr lang="en-US" dirty="0" smtClean="0"/>
              <a:t>36</a:t>
            </a:r>
            <a:endParaRPr lang="en-US" dirty="0"/>
          </a:p>
        </p:txBody>
      </p:sp>
    </p:spTree>
    <p:extLst>
      <p:ext uri="{BB962C8B-B14F-4D97-AF65-F5344CB8AC3E}">
        <p14:creationId xmlns:p14="http://schemas.microsoft.com/office/powerpoint/2010/main" val="12876687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71948" y="304799"/>
            <a:ext cx="8382000" cy="1029929"/>
          </a:xfrm>
        </p:spPr>
        <p:txBody>
          <a:bodyPr/>
          <a:lstStyle/>
          <a:p>
            <a:r>
              <a:rPr lang="en-US" altLang="en-US" sz="3400" dirty="0" smtClean="0">
                <a:solidFill>
                  <a:srgbClr val="C00000"/>
                </a:solidFill>
              </a:rPr>
              <a:t>New (</a:t>
            </a:r>
            <a:r>
              <a:rPr lang="en-US" altLang="en-US" sz="3400" u="sng" dirty="0" smtClean="0">
                <a:solidFill>
                  <a:srgbClr val="C00000"/>
                </a:solidFill>
              </a:rPr>
              <a:t>Consultative</a:t>
            </a:r>
            <a:r>
              <a:rPr lang="en-US" altLang="en-US" sz="3400" dirty="0" smtClean="0">
                <a:solidFill>
                  <a:srgbClr val="C00000"/>
                </a:solidFill>
              </a:rPr>
              <a:t>) IS Functions</a:t>
            </a:r>
          </a:p>
        </p:txBody>
      </p:sp>
      <p:sp>
        <p:nvSpPr>
          <p:cNvPr id="3" name="Content Placeholder 2"/>
          <p:cNvSpPr>
            <a:spLocks noGrp="1"/>
          </p:cNvSpPr>
          <p:nvPr>
            <p:ph idx="1"/>
          </p:nvPr>
        </p:nvSpPr>
        <p:spPr>
          <a:xfrm>
            <a:off x="457200" y="1334728"/>
            <a:ext cx="8229600" cy="5142272"/>
          </a:xfrm>
        </p:spPr>
        <p:txBody>
          <a:bodyPr>
            <a:normAutofit fontScale="92500"/>
          </a:bodyPr>
          <a:lstStyle/>
          <a:p>
            <a:r>
              <a:rPr lang="en-US" altLang="en-US" sz="2300" dirty="0" smtClean="0"/>
              <a:t>Initiating and designing </a:t>
            </a:r>
            <a:r>
              <a:rPr lang="en-US" altLang="en-US" sz="2300" dirty="0" smtClean="0">
                <a:solidFill>
                  <a:srgbClr val="FF0000"/>
                </a:solidFill>
              </a:rPr>
              <a:t>strategic information systems</a:t>
            </a:r>
          </a:p>
          <a:p>
            <a:r>
              <a:rPr lang="en-US" altLang="en-US" sz="2300" dirty="0" smtClean="0">
                <a:solidFill>
                  <a:srgbClr val="FF0000"/>
                </a:solidFill>
              </a:rPr>
              <a:t>Incorporating the Internet and e-commerce </a:t>
            </a:r>
            <a:r>
              <a:rPr lang="en-US" altLang="en-US" sz="2300" dirty="0" smtClean="0"/>
              <a:t>into the business</a:t>
            </a:r>
          </a:p>
          <a:p>
            <a:r>
              <a:rPr lang="en-US" altLang="en-US" sz="2300" dirty="0" smtClean="0"/>
              <a:t>Managing system integration</a:t>
            </a:r>
          </a:p>
          <a:p>
            <a:r>
              <a:rPr lang="en-US" altLang="en-US" sz="2300" dirty="0" smtClean="0">
                <a:solidFill>
                  <a:srgbClr val="FF0000"/>
                </a:solidFill>
              </a:rPr>
              <a:t>Educating non-IS managers about IT</a:t>
            </a:r>
          </a:p>
          <a:p>
            <a:r>
              <a:rPr lang="en-US" altLang="en-US" sz="2300" dirty="0" smtClean="0">
                <a:solidFill>
                  <a:srgbClr val="FF0000"/>
                </a:solidFill>
              </a:rPr>
              <a:t>Educating IS staff about the business</a:t>
            </a:r>
          </a:p>
          <a:p>
            <a:r>
              <a:rPr lang="en-US" altLang="en-US" sz="2300" dirty="0" smtClean="0">
                <a:solidFill>
                  <a:srgbClr val="FF0000"/>
                </a:solidFill>
              </a:rPr>
              <a:t>Supporting end-user computing</a:t>
            </a:r>
          </a:p>
          <a:p>
            <a:r>
              <a:rPr lang="en-US" altLang="en-US" sz="2300" dirty="0" smtClean="0">
                <a:solidFill>
                  <a:srgbClr val="FF0000"/>
                </a:solidFill>
              </a:rPr>
              <a:t>Partnering with executives</a:t>
            </a:r>
          </a:p>
          <a:p>
            <a:r>
              <a:rPr lang="en-US" altLang="en-US" sz="2300" dirty="0" smtClean="0">
                <a:solidFill>
                  <a:srgbClr val="FF0000"/>
                </a:solidFill>
              </a:rPr>
              <a:t>Managing outsourcing</a:t>
            </a:r>
          </a:p>
          <a:p>
            <a:r>
              <a:rPr lang="en-US" altLang="en-US" sz="2300" dirty="0" smtClean="0">
                <a:solidFill>
                  <a:srgbClr val="FF0000"/>
                </a:solidFill>
              </a:rPr>
              <a:t>Innovate</a:t>
            </a:r>
          </a:p>
          <a:p>
            <a:r>
              <a:rPr lang="en-US" altLang="en-US" sz="2300" dirty="0" smtClean="0"/>
              <a:t>Ally with vendors and IS departments in other organizations</a:t>
            </a:r>
          </a:p>
        </p:txBody>
      </p:sp>
      <p:sp>
        <p:nvSpPr>
          <p:cNvPr id="4" name="Slide Number Placeholder 1"/>
          <p:cNvSpPr>
            <a:spLocks noGrp="1"/>
          </p:cNvSpPr>
          <p:nvPr>
            <p:ph type="sldNum" sz="quarter" idx="12"/>
          </p:nvPr>
        </p:nvSpPr>
        <p:spPr>
          <a:xfrm>
            <a:off x="6553200" y="6356350"/>
            <a:ext cx="2133600" cy="365125"/>
          </a:xfrm>
        </p:spPr>
        <p:txBody>
          <a:bodyPr/>
          <a:lstStyle/>
          <a:p>
            <a:r>
              <a:rPr lang="en-US" dirty="0" smtClean="0"/>
              <a:t>37</a:t>
            </a:r>
            <a:endParaRPr lang="en-US" dirty="0"/>
          </a:p>
        </p:txBody>
      </p:sp>
    </p:spTree>
    <p:extLst>
      <p:ext uri="{BB962C8B-B14F-4D97-AF65-F5344CB8AC3E}">
        <p14:creationId xmlns:p14="http://schemas.microsoft.com/office/powerpoint/2010/main" val="313095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8094663" cy="2259080"/>
          </a:xfrm>
        </p:spPr>
        <p:txBody>
          <a:bodyPr/>
          <a:lstStyle/>
          <a:p>
            <a:pPr marL="0" indent="0">
              <a:buNone/>
            </a:pPr>
            <a:r>
              <a:rPr lang="en-US" sz="4800" dirty="0" smtClean="0">
                <a:solidFill>
                  <a:srgbClr val="C00000"/>
                </a:solidFill>
              </a:rPr>
              <a:t>Alignment</a:t>
            </a:r>
            <a:r>
              <a:rPr lang="en-US" sz="4800" dirty="0" smtClean="0"/>
              <a:t> of Info </a:t>
            </a:r>
            <a:r>
              <a:rPr lang="en-US" sz="4800" dirty="0"/>
              <a:t>Sys Functions </a:t>
            </a:r>
            <a:r>
              <a:rPr lang="en-US" sz="4800" dirty="0" smtClean="0"/>
              <a:t>with</a:t>
            </a:r>
          </a:p>
          <a:p>
            <a:pPr marL="0" indent="0">
              <a:buNone/>
            </a:pPr>
            <a:r>
              <a:rPr lang="en-US" sz="4800" dirty="0" smtClean="0"/>
              <a:t>Organizational Strategy</a:t>
            </a:r>
            <a:endParaRPr lang="en-US" sz="4800" dirty="0"/>
          </a:p>
        </p:txBody>
      </p:sp>
      <p:sp>
        <p:nvSpPr>
          <p:cNvPr id="4" name="Footer Placeholder 3"/>
          <p:cNvSpPr>
            <a:spLocks noGrp="1"/>
          </p:cNvSpPr>
          <p:nvPr>
            <p:ph type="ftr" sz="quarter" idx="10"/>
          </p:nvPr>
        </p:nvSpPr>
        <p:spPr/>
        <p:txBody>
          <a:bodyPr/>
          <a:lstStyle/>
          <a:p>
            <a:r>
              <a:rPr lang="en-US" smtClean="0"/>
              <a:t>© 2017 Cengage Learning. Edited by Dr. Yue “Jeff” Zhang, CSU-Northridge</a:t>
            </a:r>
            <a:endParaRPr lang="en-US" dirty="0"/>
          </a:p>
        </p:txBody>
      </p:sp>
    </p:spTree>
    <p:extLst>
      <p:ext uri="{BB962C8B-B14F-4D97-AF65-F5344CB8AC3E}">
        <p14:creationId xmlns:p14="http://schemas.microsoft.com/office/powerpoint/2010/main" val="22534596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a:t>Six Characteristics of Excellent Business-IT Alignment</a:t>
            </a:r>
          </a:p>
        </p:txBody>
      </p:sp>
      <p:sp>
        <p:nvSpPr>
          <p:cNvPr id="5" name="Content Placeholder 4"/>
          <p:cNvSpPr>
            <a:spLocks noGrp="1"/>
          </p:cNvSpPr>
          <p:nvPr>
            <p:ph sz="quarter" idx="15"/>
          </p:nvPr>
        </p:nvSpPr>
        <p:spPr>
          <a:xfrm>
            <a:off x="533398" y="1511564"/>
            <a:ext cx="8164133" cy="4844786"/>
          </a:xfrm>
        </p:spPr>
        <p:txBody>
          <a:bodyPr>
            <a:normAutofit/>
          </a:bodyPr>
          <a:lstStyle/>
          <a:p>
            <a:pPr marL="514350" indent="-514350">
              <a:buFont typeface="+mj-lt"/>
              <a:buAutoNum type="arabicPeriod"/>
            </a:pPr>
            <a:r>
              <a:rPr lang="en-US" dirty="0"/>
              <a:t>Organizations </a:t>
            </a:r>
            <a:r>
              <a:rPr lang="en-US" dirty="0">
                <a:solidFill>
                  <a:srgbClr val="C00000"/>
                </a:solidFill>
              </a:rPr>
              <a:t>view IT as an engine of innovation</a:t>
            </a:r>
            <a:r>
              <a:rPr lang="en-US" dirty="0"/>
              <a:t> that continually transforms the business, often creating new revenue streams.</a:t>
            </a:r>
          </a:p>
          <a:p>
            <a:pPr marL="514350" indent="-514350">
              <a:buFont typeface="+mj-lt"/>
              <a:buAutoNum type="arabicPeriod"/>
            </a:pPr>
            <a:r>
              <a:rPr lang="en-US" dirty="0"/>
              <a:t>Organizations view their internal </a:t>
            </a:r>
            <a:r>
              <a:rPr lang="en-US" dirty="0" smtClean="0"/>
              <a:t>&amp; external </a:t>
            </a:r>
            <a:r>
              <a:rPr lang="en-US" dirty="0"/>
              <a:t>customers </a:t>
            </a:r>
            <a:r>
              <a:rPr lang="en-US" dirty="0" smtClean="0"/>
              <a:t>&amp; their </a:t>
            </a:r>
            <a:r>
              <a:rPr lang="en-US" dirty="0"/>
              <a:t>customer service function as supremely important</a:t>
            </a:r>
            <a:r>
              <a:rPr lang="en-US" dirty="0" smtClean="0"/>
              <a:t>.</a:t>
            </a:r>
          </a:p>
          <a:p>
            <a:pPr marL="514350" indent="-514350">
              <a:buFont typeface="+mj-lt"/>
              <a:buAutoNum type="arabicPeriod" startAt="3"/>
            </a:pPr>
            <a:r>
              <a:rPr lang="en-US" dirty="0"/>
              <a:t>Organizations </a:t>
            </a:r>
            <a:r>
              <a:rPr lang="en-US" dirty="0">
                <a:solidFill>
                  <a:srgbClr val="C00000"/>
                </a:solidFill>
              </a:rPr>
              <a:t>rotate business &amp; IT professionals</a:t>
            </a:r>
            <a:r>
              <a:rPr lang="en-US" dirty="0"/>
              <a:t> across departments and job functions.</a:t>
            </a:r>
          </a:p>
          <a:p>
            <a:pPr marL="514350" indent="-514350">
              <a:buFont typeface="+mj-lt"/>
              <a:buAutoNum type="arabicPeriod" startAt="3"/>
            </a:pPr>
            <a:r>
              <a:rPr lang="en-US" dirty="0"/>
              <a:t>Organizations provide </a:t>
            </a:r>
            <a:r>
              <a:rPr lang="en-US" dirty="0">
                <a:solidFill>
                  <a:srgbClr val="C00000"/>
                </a:solidFill>
              </a:rPr>
              <a:t>overarching </a:t>
            </a:r>
            <a:r>
              <a:rPr lang="en-US" u="sng" dirty="0">
                <a:solidFill>
                  <a:srgbClr val="C00000"/>
                </a:solidFill>
              </a:rPr>
              <a:t>goals</a:t>
            </a:r>
            <a:r>
              <a:rPr lang="en-US" dirty="0">
                <a:solidFill>
                  <a:srgbClr val="C00000"/>
                </a:solidFill>
              </a:rPr>
              <a:t> that are completely clear to each IT </a:t>
            </a:r>
            <a:r>
              <a:rPr lang="en-US" dirty="0"/>
              <a:t>and business employee.</a:t>
            </a:r>
          </a:p>
          <a:p>
            <a:pPr marL="514350" indent="-514350">
              <a:buFont typeface="+mj-lt"/>
              <a:buAutoNum type="arabicPeriod" startAt="5"/>
            </a:pPr>
            <a:r>
              <a:rPr lang="en-US" dirty="0"/>
              <a:t>Organizations ensure that </a:t>
            </a:r>
            <a:r>
              <a:rPr lang="en-US" dirty="0">
                <a:solidFill>
                  <a:srgbClr val="C00000"/>
                </a:solidFill>
              </a:rPr>
              <a:t>IT employees understand how the company makes (or loses) money</a:t>
            </a:r>
            <a:r>
              <a:rPr lang="en-US" dirty="0"/>
              <a:t>.</a:t>
            </a:r>
          </a:p>
          <a:p>
            <a:pPr marL="514350" indent="-514350">
              <a:buFont typeface="+mj-lt"/>
              <a:buAutoNum type="arabicPeriod" startAt="5"/>
            </a:pPr>
            <a:r>
              <a:rPr lang="en-US" dirty="0"/>
              <a:t>Organizations create a </a:t>
            </a:r>
            <a:r>
              <a:rPr lang="en-US" dirty="0">
                <a:solidFill>
                  <a:srgbClr val="C00000"/>
                </a:solidFill>
              </a:rPr>
              <a:t>vibrant and inclusive company culture</a:t>
            </a:r>
            <a:r>
              <a:rPr lang="en-US" dirty="0" smtClean="0"/>
              <a:t>.</a:t>
            </a:r>
            <a:endParaRPr lang="en-US" dirty="0"/>
          </a:p>
        </p:txBody>
      </p:sp>
      <p:sp>
        <p:nvSpPr>
          <p:cNvPr id="6" name="5-Point Star 5"/>
          <p:cNvSpPr/>
          <p:nvPr/>
        </p:nvSpPr>
        <p:spPr>
          <a:xfrm>
            <a:off x="7859332" y="23781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rot="20237306">
            <a:off x="6257473" y="612279"/>
            <a:ext cx="1535564" cy="775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Enabler</a:t>
            </a:r>
            <a:endParaRPr lang="en-US" sz="2400" b="1" dirty="0"/>
          </a:p>
        </p:txBody>
      </p:sp>
    </p:spTree>
    <p:extLst>
      <p:ext uri="{BB962C8B-B14F-4D97-AF65-F5344CB8AC3E}">
        <p14:creationId xmlns:p14="http://schemas.microsoft.com/office/powerpoint/2010/main" val="1260867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28600"/>
            <a:ext cx="8382000" cy="1143000"/>
          </a:xfrm>
        </p:spPr>
        <p:txBody>
          <a:bodyPr/>
          <a:lstStyle/>
          <a:p>
            <a:r>
              <a:rPr lang="en-US" altLang="en-US" sz="4000" b="1" dirty="0" smtClean="0">
                <a:solidFill>
                  <a:srgbClr val="C00000"/>
                </a:solidFill>
                <a:latin typeface="Arial Narrow" panose="020B0606020202030204" pitchFamily="34" charset="0"/>
              </a:rPr>
              <a:t>Efficiency and effectiveness metrics to measure the impact of IT</a:t>
            </a:r>
            <a:endParaRPr lang="en-US" altLang="en-US" sz="4000" dirty="0" smtClean="0">
              <a:solidFill>
                <a:srgbClr val="C00000"/>
              </a:solidFill>
              <a:latin typeface="Arial Narrow" panose="020B0606020202030204" pitchFamily="34" charset="0"/>
            </a:endParaRPr>
          </a:p>
        </p:txBody>
      </p:sp>
      <p:sp>
        <p:nvSpPr>
          <p:cNvPr id="72707" name="Content Placeholder 2"/>
          <p:cNvSpPr>
            <a:spLocks noGrp="1"/>
          </p:cNvSpPr>
          <p:nvPr>
            <p:ph idx="1"/>
          </p:nvPr>
        </p:nvSpPr>
        <p:spPr>
          <a:xfrm>
            <a:off x="762000" y="1510361"/>
            <a:ext cx="7654636" cy="4419600"/>
          </a:xfrm>
        </p:spPr>
        <p:txBody>
          <a:bodyPr>
            <a:noAutofit/>
          </a:bodyPr>
          <a:lstStyle/>
          <a:p>
            <a:pPr marL="514350" indent="-514350">
              <a:buFontTx/>
              <a:buAutoNum type="arabicPeriod"/>
            </a:pPr>
            <a:r>
              <a:rPr lang="en-US" altLang="en-US" sz="2400" dirty="0" smtClean="0"/>
              <a:t>Speed</a:t>
            </a:r>
          </a:p>
          <a:p>
            <a:pPr marL="514350" indent="-514350">
              <a:buFontTx/>
              <a:buAutoNum type="arabicPeriod"/>
            </a:pPr>
            <a:r>
              <a:rPr lang="en-US" altLang="en-US" sz="2400" dirty="0" smtClean="0"/>
              <a:t>Throughput</a:t>
            </a:r>
          </a:p>
          <a:p>
            <a:pPr marL="514350" indent="-514350">
              <a:buFontTx/>
              <a:buAutoNum type="arabicPeriod"/>
            </a:pPr>
            <a:endParaRPr lang="en-US" altLang="en-US" sz="1800" dirty="0" smtClean="0"/>
          </a:p>
          <a:p>
            <a:pPr marL="514350" indent="-514350">
              <a:buFontTx/>
              <a:buAutoNum type="arabicPeriod"/>
            </a:pPr>
            <a:r>
              <a:rPr lang="en-US" altLang="en-US" sz="2400" dirty="0" smtClean="0"/>
              <a:t>Performance </a:t>
            </a:r>
            <a:r>
              <a:rPr lang="en-US" altLang="zh-CN" sz="2400" dirty="0" smtClean="0">
                <a:solidFill>
                  <a:srgbClr val="FF0000"/>
                </a:solidFill>
                <a:ea typeface="SimSun" panose="02010600030101010101" pitchFamily="2" charset="-122"/>
              </a:rPr>
              <a:t>【Suggest: reliability】</a:t>
            </a:r>
          </a:p>
          <a:p>
            <a:pPr marL="514350" indent="-514350">
              <a:buFontTx/>
              <a:buAutoNum type="arabicPeriod"/>
            </a:pPr>
            <a:endParaRPr lang="en-US" altLang="en-US" dirty="0" smtClean="0">
              <a:solidFill>
                <a:srgbClr val="FF0000"/>
              </a:solidFill>
            </a:endParaRPr>
          </a:p>
          <a:p>
            <a:pPr marL="514350" indent="-514350">
              <a:buFontTx/>
              <a:buAutoNum type="arabicPeriod"/>
            </a:pPr>
            <a:r>
              <a:rPr lang="en-US" altLang="en-US" sz="2400" dirty="0" smtClean="0"/>
              <a:t>Scalability</a:t>
            </a:r>
          </a:p>
          <a:p>
            <a:pPr marL="514350" indent="-514350">
              <a:buFontTx/>
              <a:buAutoNum type="arabicPeriod"/>
            </a:pPr>
            <a:endParaRPr lang="en-US" altLang="en-US" sz="1800" dirty="0" smtClean="0"/>
          </a:p>
          <a:p>
            <a:pPr marL="514350" indent="-514350">
              <a:buFontTx/>
              <a:buAutoNum type="arabicPeriod"/>
            </a:pPr>
            <a:r>
              <a:rPr lang="en-US" altLang="en-US" sz="2400" dirty="0" smtClean="0">
                <a:solidFill>
                  <a:srgbClr val="C00000"/>
                </a:solidFill>
              </a:rPr>
              <a:t>Net Present Value (NPV)</a:t>
            </a:r>
          </a:p>
          <a:p>
            <a:pPr marL="514350" indent="-514350">
              <a:buFontTx/>
              <a:buAutoNum type="arabicPeriod"/>
            </a:pPr>
            <a:r>
              <a:rPr lang="en-US" altLang="en-US" sz="2400" dirty="0" smtClean="0">
                <a:solidFill>
                  <a:srgbClr val="C00000"/>
                </a:solidFill>
              </a:rPr>
              <a:t>Return on Investment (ROI)</a:t>
            </a:r>
          </a:p>
          <a:p>
            <a:pPr marL="514350" indent="-514350">
              <a:buFontTx/>
              <a:buAutoNum type="arabicPeriod"/>
            </a:pPr>
            <a:r>
              <a:rPr lang="en-US" altLang="en-US" sz="2400" dirty="0" smtClean="0">
                <a:solidFill>
                  <a:srgbClr val="C00000"/>
                </a:solidFill>
              </a:rPr>
              <a:t>Total Cost of Ownership (TCO)</a:t>
            </a:r>
          </a:p>
        </p:txBody>
      </p:sp>
      <p:sp>
        <p:nvSpPr>
          <p:cNvPr id="4" name="Flowchart: Manual Operation 3"/>
          <p:cNvSpPr/>
          <p:nvPr/>
        </p:nvSpPr>
        <p:spPr>
          <a:xfrm>
            <a:off x="6400800" y="4038600"/>
            <a:ext cx="2590800" cy="123666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latin typeface="Arial" panose="020B0604020202020204" pitchFamily="34" charset="0"/>
                <a:cs typeface="Arial" panose="020B0604020202020204" pitchFamily="34" charset="0"/>
              </a:rPr>
              <a:t>Indicators</a:t>
            </a:r>
            <a:r>
              <a:rPr lang="en-US" sz="1400" dirty="0">
                <a:solidFill>
                  <a:schemeClr val="bg1"/>
                </a:solidFill>
                <a:latin typeface="Arial" panose="020B0604020202020204" pitchFamily="34" charset="0"/>
                <a:cs typeface="Arial" panose="020B0604020202020204" pitchFamily="34" charset="0"/>
              </a:rPr>
              <a:t>;</a:t>
            </a:r>
          </a:p>
          <a:p>
            <a:pPr algn="ctr">
              <a:defRPr/>
            </a:pPr>
            <a:r>
              <a:rPr lang="en-US" sz="2400" dirty="0">
                <a:solidFill>
                  <a:schemeClr val="bg1"/>
                </a:solidFill>
                <a:latin typeface="Arial" panose="020B0604020202020204" pitchFamily="34" charset="0"/>
                <a:cs typeface="Arial" panose="020B0604020202020204" pitchFamily="34" charset="0"/>
              </a:rPr>
              <a:t>measures</a:t>
            </a:r>
          </a:p>
        </p:txBody>
      </p:sp>
      <p:sp>
        <p:nvSpPr>
          <p:cNvPr id="7" name="5-Point Star 6"/>
          <p:cNvSpPr/>
          <p:nvPr/>
        </p:nvSpPr>
        <p:spPr>
          <a:xfrm>
            <a:off x="7848600" y="769142"/>
            <a:ext cx="838200" cy="7620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882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a:t>Summary</a:t>
            </a:r>
          </a:p>
        </p:txBody>
      </p:sp>
      <p:sp>
        <p:nvSpPr>
          <p:cNvPr id="69635" name="Rectangle 3"/>
          <p:cNvSpPr>
            <a:spLocks noGrp="1" noChangeArrowheads="1"/>
          </p:cNvSpPr>
          <p:nvPr>
            <p:ph type="body" idx="1"/>
          </p:nvPr>
        </p:nvSpPr>
        <p:spPr>
          <a:xfrm>
            <a:off x="365125" y="1538818"/>
            <a:ext cx="8415338" cy="4401205"/>
          </a:xfrm>
        </p:spPr>
        <p:txBody>
          <a:bodyPr/>
          <a:lstStyle/>
          <a:p>
            <a:pPr eaLnBrk="1" hangingPunct="1"/>
            <a:r>
              <a:rPr lang="en-US" altLang="en-US" dirty="0"/>
              <a:t>The value of information is directly linked to how it helps decision makers achieve the organization’s </a:t>
            </a:r>
            <a:r>
              <a:rPr lang="en-US" altLang="en-US" dirty="0" smtClean="0"/>
              <a:t>goals, </a:t>
            </a:r>
            <a:r>
              <a:rPr lang="en-US" altLang="en-US" dirty="0" smtClean="0">
                <a:solidFill>
                  <a:srgbClr val="C00000"/>
                </a:solidFill>
              </a:rPr>
              <a:t>and to the daily operation of an organization</a:t>
            </a:r>
            <a:endParaRPr lang="en-US" altLang="en-US" dirty="0">
              <a:solidFill>
                <a:srgbClr val="C00000"/>
              </a:solidFill>
            </a:endParaRPr>
          </a:p>
          <a:p>
            <a:pPr eaLnBrk="1" hangingPunct="1"/>
            <a:r>
              <a:rPr lang="en-US" altLang="en-US" dirty="0"/>
              <a:t>Information systems are composed of fundamental components that must be carefully </a:t>
            </a:r>
            <a:r>
              <a:rPr lang="en-US" altLang="en-US" dirty="0">
                <a:solidFill>
                  <a:srgbClr val="C00000"/>
                </a:solidFill>
              </a:rPr>
              <a:t>assembled and integrated</a:t>
            </a:r>
            <a:r>
              <a:rPr lang="en-US" altLang="en-US" dirty="0"/>
              <a:t> to work well together</a:t>
            </a:r>
          </a:p>
          <a:p>
            <a:pPr eaLnBrk="1" hangingPunct="1"/>
            <a:r>
              <a:rPr lang="en-US" altLang="en-US" dirty="0"/>
              <a:t>Managers have an essential role to play in the </a:t>
            </a:r>
            <a:r>
              <a:rPr lang="en-US" altLang="en-US" dirty="0" smtClean="0"/>
              <a:t>successful </a:t>
            </a:r>
            <a:r>
              <a:rPr lang="en-US" altLang="en-US" u="sng" dirty="0" smtClean="0">
                <a:solidFill>
                  <a:srgbClr val="C00000"/>
                </a:solidFill>
              </a:rPr>
              <a:t>planning/design,</a:t>
            </a:r>
            <a:r>
              <a:rPr lang="en-US" altLang="en-US" u="sng" dirty="0" smtClean="0"/>
              <a:t> </a:t>
            </a:r>
            <a:r>
              <a:rPr lang="en-US" altLang="en-US" u="sng" dirty="0"/>
              <a:t>implementation and use</a:t>
            </a:r>
            <a:r>
              <a:rPr lang="en-US" altLang="en-US" dirty="0"/>
              <a:t> of information systems-that role changes depending on which type of IS system is being implemented</a:t>
            </a:r>
          </a:p>
        </p:txBody>
      </p:sp>
      <p:sp>
        <p:nvSpPr>
          <p:cNvPr id="46084" name="Rectangle 5"/>
          <p:cNvSpPr>
            <a:spLocks noGrp="1" noChangeArrowheads="1"/>
          </p:cNvSpPr>
          <p:nvPr>
            <p:ph type="ftr" sz="quarter" idx="10"/>
          </p:nvPr>
        </p:nvSpPr>
        <p:spPr>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614452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a:t>Summary</a:t>
            </a:r>
          </a:p>
        </p:txBody>
      </p:sp>
      <p:sp>
        <p:nvSpPr>
          <p:cNvPr id="71683" name="Rectangle 3"/>
          <p:cNvSpPr>
            <a:spLocks noGrp="1" noChangeArrowheads="1"/>
          </p:cNvSpPr>
          <p:nvPr>
            <p:ph type="body" idx="1"/>
          </p:nvPr>
        </p:nvSpPr>
        <p:spPr>
          <a:xfrm>
            <a:off x="373062" y="1143000"/>
            <a:ext cx="8415338" cy="5334000"/>
          </a:xfrm>
        </p:spPr>
        <p:txBody>
          <a:bodyPr/>
          <a:lstStyle/>
          <a:p>
            <a:pPr eaLnBrk="1" hangingPunct="1"/>
            <a:r>
              <a:rPr lang="en-US" altLang="en-US" dirty="0"/>
              <a:t>An organization’s infrastructure technology forms the foundation upon which its systems and applications are built</a:t>
            </a:r>
          </a:p>
          <a:p>
            <a:pPr eaLnBrk="1" hangingPunct="1"/>
            <a:r>
              <a:rPr lang="en-US" altLang="en-US" dirty="0"/>
              <a:t>Organizations employ a variety of information systems to improve the way they conduct business and make fact-based decisions</a:t>
            </a:r>
          </a:p>
          <a:p>
            <a:pPr eaLnBrk="1" hangingPunct="1"/>
            <a:r>
              <a:rPr lang="en-US" altLang="en-US" dirty="0"/>
              <a:t>Strategic planning and project management are keys to ensuring that the organization is working effectively on the right </a:t>
            </a:r>
            <a:r>
              <a:rPr lang="en-US" altLang="en-US" dirty="0" smtClean="0"/>
              <a:t>projects</a:t>
            </a:r>
          </a:p>
          <a:p>
            <a:r>
              <a:rPr lang="en-US" altLang="en-US" dirty="0"/>
              <a:t>Information systems must be applied thoughtfully and carefully so that society, organizations, and individuals around the globe can reap their enormous benefits</a:t>
            </a:r>
          </a:p>
          <a:p>
            <a:pPr eaLnBrk="1" hangingPunct="1"/>
            <a:endParaRPr lang="en-US" altLang="en-US" dirty="0"/>
          </a:p>
        </p:txBody>
      </p:sp>
      <p:sp>
        <p:nvSpPr>
          <p:cNvPr id="46084" name="Rectangle 5"/>
          <p:cNvSpPr>
            <a:spLocks noGrp="1" noChangeArrowheads="1"/>
          </p:cNvSpPr>
          <p:nvPr>
            <p:ph type="ftr" sz="quarter" idx="10"/>
          </p:nvPr>
        </p:nvSpPr>
        <p:spPr>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defRPr/>
            </a:pPr>
            <a:r>
              <a:rPr lang="en-US" sz="600" dirty="0">
                <a:solidFill>
                  <a:srgbClr val="222222"/>
                </a:solidFill>
                <a:latin typeface="Arial" charset="0"/>
              </a:rPr>
              <a:t>© 2017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6081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Choosing videos on Netflix</a:t>
            </a:r>
            <a:endParaRPr lang="en-US" dirty="0">
              <a:solidFill>
                <a:schemeClr val="accent2"/>
              </a:solidFill>
            </a:endParaRPr>
          </a:p>
        </p:txBody>
      </p:sp>
      <p:pic>
        <p:nvPicPr>
          <p:cNvPr id="5" name="Content Placeholder 4"/>
          <p:cNvPicPr>
            <a:picLocks noGrp="1" noChangeAspect="1"/>
          </p:cNvPicPr>
          <p:nvPr>
            <p:ph idx="1"/>
          </p:nvPr>
        </p:nvPicPr>
        <p:blipFill>
          <a:blip r:embed="rId2"/>
          <a:stretch>
            <a:fillRect/>
          </a:stretch>
        </p:blipFill>
        <p:spPr>
          <a:xfrm>
            <a:off x="2527" y="1371600"/>
            <a:ext cx="8443114" cy="5181600"/>
          </a:xfrm>
          <a:prstGeom prst="rect">
            <a:avLst/>
          </a:prstGeom>
        </p:spPr>
      </p:pic>
      <p:sp>
        <p:nvSpPr>
          <p:cNvPr id="4" name="Slide Number Placeholder 3"/>
          <p:cNvSpPr>
            <a:spLocks noGrp="1"/>
          </p:cNvSpPr>
          <p:nvPr>
            <p:ph type="sldNum" sz="quarter" idx="12"/>
          </p:nvPr>
        </p:nvSpPr>
        <p:spPr/>
        <p:txBody>
          <a:bodyPr/>
          <a:lstStyle/>
          <a:p>
            <a:fld id="{AC392DC9-9688-4E44-A90B-C333AD8FEA09}" type="slidenum">
              <a:rPr lang="en-US" smtClean="0"/>
              <a:pPr/>
              <a:t>7</a:t>
            </a:fld>
            <a:endParaRPr lang="en-US" dirty="0"/>
          </a:p>
        </p:txBody>
      </p:sp>
      <p:sp>
        <p:nvSpPr>
          <p:cNvPr id="6" name="Rectangle 5"/>
          <p:cNvSpPr/>
          <p:nvPr/>
        </p:nvSpPr>
        <p:spPr>
          <a:xfrm rot="1077156">
            <a:off x="6233804" y="2227904"/>
            <a:ext cx="2438400" cy="17737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 </a:t>
            </a:r>
          </a:p>
          <a:p>
            <a:pPr algn="ctr"/>
            <a:r>
              <a:rPr lang="en-US" dirty="0" smtClean="0"/>
              <a:t>(running business; conducting </a:t>
            </a:r>
            <a:r>
              <a:rPr lang="en-US" dirty="0" smtClean="0"/>
              <a:t>transaction)</a:t>
            </a:r>
            <a:endParaRPr lang="en-US" dirty="0" smtClean="0"/>
          </a:p>
          <a:p>
            <a:pPr algn="ctr"/>
            <a:r>
              <a:rPr lang="en-US" dirty="0" smtClean="0">
                <a:solidFill>
                  <a:srgbClr val="FFFF00"/>
                </a:solidFill>
              </a:rPr>
              <a:t>Make recommendation</a:t>
            </a:r>
            <a:r>
              <a:rPr lang="en-US" altLang="zh-CN" dirty="0" smtClean="0">
                <a:solidFill>
                  <a:srgbClr val="FFFF00"/>
                </a:solidFill>
              </a:rPr>
              <a:t>s</a:t>
            </a:r>
            <a:r>
              <a:rPr lang="en-US" dirty="0" smtClean="0">
                <a:solidFill>
                  <a:srgbClr val="FFFF00"/>
                </a:solidFill>
              </a:rPr>
              <a:t> based on big data</a:t>
            </a:r>
            <a:endParaRPr lang="en-US" dirty="0">
              <a:solidFill>
                <a:srgbClr val="FFFF00"/>
              </a:solidFill>
            </a:endParaRPr>
          </a:p>
        </p:txBody>
      </p:sp>
    </p:spTree>
    <p:extLst>
      <p:ext uri="{BB962C8B-B14F-4D97-AF65-F5344CB8AC3E}">
        <p14:creationId xmlns:p14="http://schemas.microsoft.com/office/powerpoint/2010/main" val="163995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Figuring out savings for retirement</a:t>
            </a:r>
            <a:endParaRPr lang="en-US" sz="3600" dirty="0">
              <a:solidFill>
                <a:schemeClr val="accent2"/>
              </a:solidFill>
            </a:endParaRPr>
          </a:p>
        </p:txBody>
      </p:sp>
      <p:pic>
        <p:nvPicPr>
          <p:cNvPr id="5" name="Content Placeholder 4"/>
          <p:cNvPicPr>
            <a:picLocks noGrp="1" noChangeAspect="1"/>
          </p:cNvPicPr>
          <p:nvPr>
            <p:ph idx="1"/>
          </p:nvPr>
        </p:nvPicPr>
        <p:blipFill>
          <a:blip r:embed="rId2"/>
          <a:stretch>
            <a:fillRect/>
          </a:stretch>
        </p:blipFill>
        <p:spPr>
          <a:xfrm>
            <a:off x="838201" y="1219200"/>
            <a:ext cx="6792260" cy="5617942"/>
          </a:xfrm>
          <a:prstGeom prst="rect">
            <a:avLst/>
          </a:prstGeom>
        </p:spPr>
      </p:pic>
      <p:sp>
        <p:nvSpPr>
          <p:cNvPr id="4" name="Slide Number Placeholder 3"/>
          <p:cNvSpPr>
            <a:spLocks noGrp="1"/>
          </p:cNvSpPr>
          <p:nvPr>
            <p:ph type="sldNum" sz="quarter" idx="12"/>
          </p:nvPr>
        </p:nvSpPr>
        <p:spPr/>
        <p:txBody>
          <a:bodyPr/>
          <a:lstStyle/>
          <a:p>
            <a:fld id="{AC392DC9-9688-4E44-A90B-C333AD8FEA09}" type="slidenum">
              <a:rPr lang="en-US" smtClean="0"/>
              <a:pPr/>
              <a:t>8</a:t>
            </a:fld>
            <a:endParaRPr lang="en-US" dirty="0"/>
          </a:p>
        </p:txBody>
      </p:sp>
      <p:sp>
        <p:nvSpPr>
          <p:cNvPr id="3" name="Rounded Rectangle 2"/>
          <p:cNvSpPr/>
          <p:nvPr/>
        </p:nvSpPr>
        <p:spPr>
          <a:xfrm rot="1016143">
            <a:off x="6019800" y="3429000"/>
            <a:ext cx="2667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Decision analysis/ Decision support</a:t>
            </a:r>
            <a:endParaRPr lang="en-US" sz="2400" dirty="0"/>
          </a:p>
        </p:txBody>
      </p:sp>
    </p:spTree>
    <p:extLst>
      <p:ext uri="{BB962C8B-B14F-4D97-AF65-F5344CB8AC3E}">
        <p14:creationId xmlns:p14="http://schemas.microsoft.com/office/powerpoint/2010/main" val="1376263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CSUN Homepage</a:t>
            </a:r>
            <a:endParaRPr lang="en-US" dirty="0">
              <a:solidFill>
                <a:schemeClr val="accent2"/>
              </a:solidFill>
            </a:endParaRPr>
          </a:p>
        </p:txBody>
      </p:sp>
      <p:pic>
        <p:nvPicPr>
          <p:cNvPr id="5" name="Content Placeholder 4"/>
          <p:cNvPicPr>
            <a:picLocks noGrp="1" noChangeAspect="1"/>
          </p:cNvPicPr>
          <p:nvPr>
            <p:ph idx="1"/>
          </p:nvPr>
        </p:nvPicPr>
        <p:blipFill>
          <a:blip r:embed="rId2"/>
          <a:stretch>
            <a:fillRect/>
          </a:stretch>
        </p:blipFill>
        <p:spPr>
          <a:xfrm>
            <a:off x="457200" y="1829419"/>
            <a:ext cx="8229600" cy="3838925"/>
          </a:xfrm>
          <a:prstGeom prst="rect">
            <a:avLst/>
          </a:prstGeom>
        </p:spPr>
      </p:pic>
      <p:sp>
        <p:nvSpPr>
          <p:cNvPr id="4" name="Slide Number Placeholder 3"/>
          <p:cNvSpPr>
            <a:spLocks noGrp="1"/>
          </p:cNvSpPr>
          <p:nvPr>
            <p:ph type="sldNum" sz="quarter" idx="12"/>
          </p:nvPr>
        </p:nvSpPr>
        <p:spPr/>
        <p:txBody>
          <a:bodyPr/>
          <a:lstStyle/>
          <a:p>
            <a:fld id="{AC392DC9-9688-4E44-A90B-C333AD8FEA09}" type="slidenum">
              <a:rPr lang="en-US" smtClean="0"/>
              <a:pPr/>
              <a:t>9</a:t>
            </a:fld>
            <a:endParaRPr lang="en-US" dirty="0"/>
          </a:p>
        </p:txBody>
      </p:sp>
      <p:sp>
        <p:nvSpPr>
          <p:cNvPr id="3" name="Oval 2"/>
          <p:cNvSpPr/>
          <p:nvPr/>
        </p:nvSpPr>
        <p:spPr>
          <a:xfrm rot="1182914">
            <a:off x="4876800" y="762000"/>
            <a:ext cx="3810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Establish/project the image/culture of the org</a:t>
            </a:r>
            <a:endParaRPr lang="en-US" sz="2400" b="1" dirty="0"/>
          </a:p>
        </p:txBody>
      </p:sp>
    </p:spTree>
    <p:extLst>
      <p:ext uri="{BB962C8B-B14F-4D97-AF65-F5344CB8AC3E}">
        <p14:creationId xmlns:p14="http://schemas.microsoft.com/office/powerpoint/2010/main" val="152351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5252</TotalTime>
  <Words>8189</Words>
  <Application>Microsoft Office PowerPoint</Application>
  <PresentationFormat>On-screen Show (4:3)</PresentationFormat>
  <Paragraphs>849</Paragraphs>
  <Slides>68</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等线</vt:lpstr>
      <vt:lpstr>SimSun</vt:lpstr>
      <vt:lpstr>Arial</vt:lpstr>
      <vt:lpstr>Arial Narrow</vt:lpstr>
      <vt:lpstr>Calibri</vt:lpstr>
      <vt:lpstr>Calibri Light</vt:lpstr>
      <vt:lpstr>Times New Roman</vt:lpstr>
      <vt:lpstr>Verdana</vt:lpstr>
      <vt:lpstr>Wingdings</vt:lpstr>
      <vt:lpstr>Office Theme</vt:lpstr>
      <vt:lpstr>Principles of Information Systems, Thirteenth Edition </vt:lpstr>
      <vt:lpstr>Objectives</vt:lpstr>
      <vt:lpstr>Objectives (cont’d):</vt:lpstr>
      <vt:lpstr>Objectives</vt:lpstr>
      <vt:lpstr>Ordering drinks at Jack in the Box</vt:lpstr>
      <vt:lpstr>Create a shipment with UPS</vt:lpstr>
      <vt:lpstr>Choosing videos on Netflix</vt:lpstr>
      <vt:lpstr>Figuring out savings for retirement</vt:lpstr>
      <vt:lpstr>CSUN Homepage</vt:lpstr>
      <vt:lpstr>Peers’ research project recommendation at ResearchGate</vt:lpstr>
      <vt:lpstr>An Introduction to Information Systems</vt:lpstr>
      <vt:lpstr>Data, Information, and Knowledge</vt:lpstr>
      <vt:lpstr>Data, Information, and Knowledge</vt:lpstr>
      <vt:lpstr>Data, Information, and Knowledge</vt:lpstr>
      <vt:lpstr>The Value of Information</vt:lpstr>
      <vt:lpstr>Characteristics of Quality Information</vt:lpstr>
      <vt:lpstr>PowerPoint Presentation</vt:lpstr>
      <vt:lpstr>What is an Information System?</vt:lpstr>
      <vt:lpstr>What is an Computer-Based Information System?</vt:lpstr>
      <vt:lpstr>Components of IS; IS in Business  (Figure by Zhang)</vt:lpstr>
      <vt:lpstr>What is an Information System?</vt:lpstr>
      <vt:lpstr>What is an Information System?</vt:lpstr>
      <vt:lpstr>Information Systems in Organizations</vt:lpstr>
      <vt:lpstr>Information Systems in Organizations</vt:lpstr>
      <vt:lpstr>Information Systems in Organizations</vt:lpstr>
      <vt:lpstr>Hardware</vt:lpstr>
      <vt:lpstr>Software</vt:lpstr>
      <vt:lpstr>Software</vt:lpstr>
      <vt:lpstr>Database Systems and Big Data</vt:lpstr>
      <vt:lpstr>Database Systems and Big Data</vt:lpstr>
      <vt:lpstr>Database Systems and Big Data</vt:lpstr>
      <vt:lpstr>Database Systems and Big Data</vt:lpstr>
      <vt:lpstr>Networks and Cloud Computing</vt:lpstr>
      <vt:lpstr>Networks and Cloud Computing</vt:lpstr>
      <vt:lpstr>Networks and Cloud Computing</vt:lpstr>
      <vt:lpstr>Networks and Cloud Computing</vt:lpstr>
      <vt:lpstr>Networks and Cloud Computing</vt:lpstr>
      <vt:lpstr>Business Information Systems</vt:lpstr>
      <vt:lpstr>Business Information Systems</vt:lpstr>
      <vt:lpstr>Electronic and Mobile Commerce</vt:lpstr>
      <vt:lpstr>Electronic and Mobile Commerce</vt:lpstr>
      <vt:lpstr>Electronic and Mobile Commerce</vt:lpstr>
      <vt:lpstr>Enterprise Systems</vt:lpstr>
      <vt:lpstr>Enterprise Systems</vt:lpstr>
      <vt:lpstr>Enterprise Systems</vt:lpstr>
      <vt:lpstr>Enterprise Systems</vt:lpstr>
      <vt:lpstr>Enterprise Systems</vt:lpstr>
      <vt:lpstr>Business Intelligence and Analytics</vt:lpstr>
      <vt:lpstr>Knowledge Management and Specialized Information Systems</vt:lpstr>
      <vt:lpstr>Planning, Acquiring, and Building Systems</vt:lpstr>
      <vt:lpstr>Strategic Planning and Project Management</vt:lpstr>
      <vt:lpstr>System Acquisition and Development (Sys Analysis &amp; Design)</vt:lpstr>
      <vt:lpstr>System Acquisition and Development</vt:lpstr>
      <vt:lpstr>Information Systems in Business and Society</vt:lpstr>
      <vt:lpstr>Cybercrime and Information System Security</vt:lpstr>
      <vt:lpstr>Cybercrime and Information System Security</vt:lpstr>
      <vt:lpstr>Ethical, Legal, and Social Issues of Information Systems</vt:lpstr>
      <vt:lpstr>Ethical, Legal, and Social Issues of Information Systems</vt:lpstr>
      <vt:lpstr>Ethical, Legal, and Social Issues of Information Systems</vt:lpstr>
      <vt:lpstr>PowerPoint Presentation</vt:lpstr>
      <vt:lpstr>Traditional Major IS Functions</vt:lpstr>
      <vt:lpstr>PowerPoint Presentation</vt:lpstr>
      <vt:lpstr>New (Consultative) IS Functions</vt:lpstr>
      <vt:lpstr>PowerPoint Presentation</vt:lpstr>
      <vt:lpstr>PowerPoint Presentation</vt:lpstr>
      <vt:lpstr>Efficiency and effectiveness metrics to measure the impact of IT</vt:lpstr>
      <vt:lpstr>Summary</vt:lpstr>
      <vt:lpstr>Summary</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dc:creator>
  <cp:lastModifiedBy>Zhang, Yue</cp:lastModifiedBy>
  <cp:revision>239</cp:revision>
  <cp:lastPrinted>2010-11-12T17:54:40Z</cp:lastPrinted>
  <dcterms:created xsi:type="dcterms:W3CDTF">2007-02-15T20:50:52Z</dcterms:created>
  <dcterms:modified xsi:type="dcterms:W3CDTF">2019-01-22T19:38:41Z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1439603344</vt:i4>
  </property>
  <property fmtid="{D5CDD505-2E9C-101B-9397-08002B2CF9AE}" pid="3" name="_NewReviewCycle">
    <vt:lpwstr/>
  </property>
  <property fmtid="{D5CDD505-2E9C-101B-9397-08002B2CF9AE}" pid="4" name="_EmailSubject">
    <vt:lpwstr>Cengage Branding/Accessibility </vt:lpwstr>
  </property>
  <property fmtid="{D5CDD505-2E9C-101B-9397-08002B2CF9AE}" pid="5" name="_AuthorEmail">
    <vt:lpwstr>maria.garguilo@cengage.com</vt:lpwstr>
  </property>
  <property fmtid="{D5CDD505-2E9C-101B-9397-08002B2CF9AE}" pid="6" name="_AuthorEmailDisplayName">
    <vt:lpwstr>Garguilo, Maria</vt:lpwstr>
  </property>
  <property fmtid="{D5CDD505-2E9C-101B-9397-08002B2CF9AE}" pid="7" name="_PreviousAdHocReviewCycleID">
    <vt:i4>1933890983</vt:i4>
  </property>
</Properties>
</file>