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0"/>
  </p:notesMasterIdLst>
  <p:handoutMasterIdLst>
    <p:handoutMasterId r:id="rId31"/>
  </p:handoutMasterIdLst>
  <p:sldIdLst>
    <p:sldId id="336" r:id="rId2"/>
    <p:sldId id="377" r:id="rId3"/>
    <p:sldId id="360" r:id="rId4"/>
    <p:sldId id="363" r:id="rId5"/>
    <p:sldId id="389" r:id="rId6"/>
    <p:sldId id="362" r:id="rId7"/>
    <p:sldId id="390" r:id="rId8"/>
    <p:sldId id="391" r:id="rId9"/>
    <p:sldId id="384" r:id="rId10"/>
    <p:sldId id="394" r:id="rId11"/>
    <p:sldId id="392" r:id="rId12"/>
    <p:sldId id="364" r:id="rId13"/>
    <p:sldId id="386" r:id="rId14"/>
    <p:sldId id="385" r:id="rId15"/>
    <p:sldId id="366" r:id="rId16"/>
    <p:sldId id="395" r:id="rId17"/>
    <p:sldId id="369" r:id="rId18"/>
    <p:sldId id="387" r:id="rId19"/>
    <p:sldId id="371" r:id="rId20"/>
    <p:sldId id="372" r:id="rId21"/>
    <p:sldId id="373" r:id="rId22"/>
    <p:sldId id="374" r:id="rId23"/>
    <p:sldId id="381" r:id="rId24"/>
    <p:sldId id="388" r:id="rId25"/>
    <p:sldId id="383" r:id="rId26"/>
    <p:sldId id="375" r:id="rId27"/>
    <p:sldId id="393" r:id="rId28"/>
    <p:sldId id="358" r:id="rId29"/>
  </p:sldIdLst>
  <p:sldSz cx="9144000" cy="6858000" type="screen4x3"/>
  <p:notesSz cx="6623050" cy="98107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  <a:srgbClr val="6600FF"/>
    <a:srgbClr val="FFFF00"/>
    <a:srgbClr val="CC00FF"/>
    <a:srgbClr val="FF0000"/>
    <a:srgbClr val="FF99FF"/>
    <a:srgbClr val="00FF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69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22.xml"/><Relationship Id="rId2" Type="http://schemas.openxmlformats.org/officeDocument/2006/relationships/slide" Target="slides/slide21.xml"/><Relationship Id="rId1" Type="http://schemas.openxmlformats.org/officeDocument/2006/relationships/slide" Target="slides/slide20.xml"/><Relationship Id="rId5" Type="http://schemas.openxmlformats.org/officeDocument/2006/relationships/slide" Target="slides/slide25.xml"/><Relationship Id="rId4" Type="http://schemas.openxmlformats.org/officeDocument/2006/relationships/slide" Target="slides/slide2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image" Target="../media/image3.emf"/><Relationship Id="rId4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5285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5285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74D9187-C5AF-4472-9E44-758A79A3B7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424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5285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8838" y="735013"/>
            <a:ext cx="4906962" cy="3679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2650" y="4660900"/>
            <a:ext cx="4857750" cy="441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5285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D1C2844-033E-4B7B-A464-295FE49847B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4711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DD140B-F9B6-4AE3-B2B0-7DF0EDDDA49F}" type="slidenum">
              <a:rPr lang="en-US"/>
              <a:pPr/>
              <a:t>1</a:t>
            </a:fld>
            <a:endParaRPr lang="en-US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37556"/>
      </p:ext>
    </p:extLst>
  </p:cSld>
  <p:clrMapOvr>
    <a:masterClrMapping/>
  </p:clrMapOvr>
  <p:transition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698150"/>
      </p:ext>
    </p:extLst>
  </p:cSld>
  <p:clrMapOvr>
    <a:masterClrMapping/>
  </p:clrMapOvr>
  <p:transition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609600"/>
            <a:ext cx="2286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609600"/>
            <a:ext cx="6705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189017"/>
      </p:ext>
    </p:extLst>
  </p:cSld>
  <p:clrMapOvr>
    <a:masterClrMapping/>
  </p:clrMapOvr>
  <p:transition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02705"/>
      </p:ext>
    </p:extLst>
  </p:cSld>
  <p:clrMapOvr>
    <a:masterClrMapping/>
  </p:clrMapOvr>
  <p:transition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5818373"/>
      </p:ext>
    </p:extLst>
  </p:cSld>
  <p:clrMapOvr>
    <a:masterClrMapping/>
  </p:clrMapOvr>
  <p:transition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844189"/>
      </p:ext>
    </p:extLst>
  </p:cSld>
  <p:clrMapOvr>
    <a:masterClrMapping/>
  </p:clrMapOvr>
  <p:transition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856612"/>
      </p:ext>
    </p:extLst>
  </p:cSld>
  <p:clrMapOvr>
    <a:masterClrMapping/>
  </p:clrMapOvr>
  <p:transition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962262"/>
      </p:ext>
    </p:extLst>
  </p:cSld>
  <p:clrMapOvr>
    <a:masterClrMapping/>
  </p:clrMapOvr>
  <p:transition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5960898"/>
      </p:ext>
    </p:extLst>
  </p:cSld>
  <p:clrMapOvr>
    <a:masterClrMapping/>
  </p:clrMapOvr>
  <p:transition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2918649"/>
      </p:ext>
    </p:extLst>
  </p:cSld>
  <p:clrMapOvr>
    <a:masterClrMapping/>
  </p:clrMapOvr>
  <p:transition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4096799"/>
      </p:ext>
    </p:extLst>
  </p:cSld>
  <p:clrMapOvr>
    <a:masterClrMapping/>
  </p:clrMapOvr>
  <p:transition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ChangeArrowheads="1"/>
          </p:cNvSpPr>
          <p:nvPr/>
        </p:nvSpPr>
        <p:spPr bwMode="auto">
          <a:xfrm>
            <a:off x="-19050" y="6000750"/>
            <a:ext cx="9258300" cy="9144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006666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8246" name="Rectangle 6"/>
          <p:cNvSpPr>
            <a:spLocks noChangeArrowheads="1"/>
          </p:cNvSpPr>
          <p:nvPr/>
        </p:nvSpPr>
        <p:spPr bwMode="auto">
          <a:xfrm>
            <a:off x="0" y="0"/>
            <a:ext cx="9201150" cy="628650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13824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8248" name="Text Box 8"/>
          <p:cNvSpPr txBox="1">
            <a:spLocks noChangeArrowheads="1"/>
          </p:cNvSpPr>
          <p:nvPr/>
        </p:nvSpPr>
        <p:spPr bwMode="auto">
          <a:xfrm>
            <a:off x="3771900" y="0"/>
            <a:ext cx="53721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2800">
                <a:solidFill>
                  <a:srgbClr val="66CCFF"/>
                </a:solidFill>
              </a:rPr>
              <a:t>International Financial Management</a:t>
            </a:r>
          </a:p>
        </p:txBody>
      </p:sp>
      <p:sp>
        <p:nvSpPr>
          <p:cNvPr id="138251" name="Text Box 11"/>
          <p:cNvSpPr txBox="1">
            <a:spLocks noChangeArrowheads="1"/>
          </p:cNvSpPr>
          <p:nvPr/>
        </p:nvSpPr>
        <p:spPr bwMode="auto">
          <a:xfrm>
            <a:off x="76200" y="184150"/>
            <a:ext cx="3733800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en-US" sz="2400">
                <a:solidFill>
                  <a:srgbClr val="00CCFF"/>
                </a:solidFill>
              </a:rPr>
              <a:t>Vicentiu Covrig</a:t>
            </a:r>
            <a:endParaRPr lang="en-US" sz="2000">
              <a:solidFill>
                <a:srgbClr val="00CCFF"/>
              </a:solidFill>
            </a:endParaRPr>
          </a:p>
        </p:txBody>
      </p:sp>
      <p:sp>
        <p:nvSpPr>
          <p:cNvPr id="138252" name="Rectangle 12"/>
          <p:cNvSpPr>
            <a:spLocks noChangeArrowheads="1"/>
          </p:cNvSpPr>
          <p:nvPr/>
        </p:nvSpPr>
        <p:spPr bwMode="auto">
          <a:xfrm>
            <a:off x="3505200" y="6553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fld id="{40E39175-16A6-43AA-955A-271000DBB372}" type="slidenum">
              <a:rPr lang="en-US" sz="16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pPr algn="ctr"/>
              <a:t>‹#›</a:t>
            </a:fld>
            <a:endParaRPr lang="en-US" sz="1600" b="1" i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pull/>
  </p:transition>
  <p:txStyles>
    <p:titleStyle>
      <a:lvl1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5000"/>
        <a:buFont typeface="Wingdings" pitchFamily="2" charset="2"/>
        <a:buChar char="n"/>
        <a:defRPr sz="3200">
          <a:solidFill>
            <a:srgbClr val="0000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-"/>
        <a:defRPr sz="2800">
          <a:solidFill>
            <a:srgbClr val="0000F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90000"/>
        <a:buFont typeface="Wingdings" pitchFamily="2" charset="2"/>
        <a:buChar char="u"/>
        <a:defRPr sz="2400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Font typeface="Wingdings" pitchFamily="2" charset="2"/>
        <a:buChar char="Ø"/>
        <a:defRPr sz="2000">
          <a:solidFill>
            <a:srgbClr val="0000F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emf"/><Relationship Id="rId4" Type="http://schemas.openxmlformats.org/officeDocument/2006/relationships/image" Target="../media/image3.emf"/><Relationship Id="rId9" Type="http://schemas.openxmlformats.org/officeDocument/2006/relationships/oleObject" Target="../embeddings/oleObject4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266" name="Picture 2" descr="coins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238" y="2284413"/>
            <a:ext cx="3941762" cy="374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990600"/>
            <a:ext cx="9144000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Currency Futures and Options</a:t>
            </a:r>
            <a:endParaRPr lang="en-US" sz="5400" dirty="0">
              <a:solidFill>
                <a:srgbClr val="66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US" sz="44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(chapter </a:t>
            </a:r>
            <a:r>
              <a:rPr lang="en-US" sz="440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7)</a:t>
            </a:r>
            <a: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sz="6600" dirty="0">
              <a:solidFill>
                <a:srgbClr val="66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-114300" y="609600"/>
            <a:ext cx="9258300" cy="9144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685800"/>
            <a:ext cx="9144000" cy="6096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600" dirty="0" smtClean="0"/>
              <a:t>Interest Rate Parity Carefully Defined</a:t>
            </a:r>
            <a:endParaRPr lang="en-US" sz="3600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54000" y="1524000"/>
            <a:ext cx="8686800" cy="44116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mtClean="0"/>
              <a:t>No matter how you quote the exchange rate ($ per </a:t>
            </a:r>
            <a:r>
              <a:rPr lang="en-US" smtClean="0">
                <a:cs typeface="Times New Roman" pitchFamily="18" charset="0"/>
              </a:rPr>
              <a:t>¥ or ¥</a:t>
            </a:r>
            <a:r>
              <a:rPr lang="en-US" smtClean="0"/>
              <a:t> per $) to find a forward rate, increase the dollars by the dollar rate and the foreign currency by the foreign currency rate:</a:t>
            </a:r>
            <a:endParaRPr lang="en-US"/>
          </a:p>
        </p:txBody>
      </p: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423863" y="4140200"/>
            <a:ext cx="8043862" cy="1112838"/>
            <a:chOff x="240" y="2260"/>
            <a:chExt cx="4561" cy="608"/>
          </a:xfrm>
        </p:grpSpPr>
        <p:grpSp>
          <p:nvGrpSpPr>
            <p:cNvPr id="6" name="Group 24"/>
            <p:cNvGrpSpPr>
              <a:grpSpLocks/>
            </p:cNvGrpSpPr>
            <p:nvPr/>
          </p:nvGrpSpPr>
          <p:grpSpPr bwMode="auto">
            <a:xfrm>
              <a:off x="3120" y="2260"/>
              <a:ext cx="1681" cy="607"/>
              <a:chOff x="2592" y="1977"/>
              <a:chExt cx="1681" cy="607"/>
            </a:xfrm>
          </p:grpSpPr>
          <p:sp>
            <p:nvSpPr>
              <p:cNvPr id="13" name="Rectangle 13"/>
              <p:cNvSpPr>
                <a:spLocks noChangeArrowheads="1"/>
              </p:cNvSpPr>
              <p:nvPr/>
            </p:nvSpPr>
            <p:spPr bwMode="auto">
              <a:xfrm>
                <a:off x="3648" y="1977"/>
                <a:ext cx="625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36" tIns="45718" rIns="91436" bIns="45718">
                <a:spAutoFit/>
              </a:bodyPr>
              <a:lstStyle/>
              <a:p>
                <a:pPr eaLnBrk="0" hangingPunct="0"/>
                <a:r>
                  <a:rPr lang="en-US" sz="3200">
                    <a:latin typeface="Times New Roman" pitchFamily="18" charset="0"/>
                  </a:rPr>
                  <a:t>1</a:t>
                </a:r>
                <a:r>
                  <a:rPr lang="en-US" sz="3200" i="1">
                    <a:latin typeface="Times New Roman" pitchFamily="18" charset="0"/>
                  </a:rPr>
                  <a:t> + i</a:t>
                </a:r>
                <a:r>
                  <a:rPr lang="en-US" sz="2700" baseline="-25000">
                    <a:latin typeface="Times New Roman" pitchFamily="18" charset="0"/>
                  </a:rPr>
                  <a:t>$</a:t>
                </a:r>
              </a:p>
            </p:txBody>
          </p:sp>
          <p:sp>
            <p:nvSpPr>
              <p:cNvPr id="14" name="Rectangle 14"/>
              <p:cNvSpPr>
                <a:spLocks noChangeArrowheads="1"/>
              </p:cNvSpPr>
              <p:nvPr/>
            </p:nvSpPr>
            <p:spPr bwMode="auto">
              <a:xfrm>
                <a:off x="3648" y="2265"/>
                <a:ext cx="625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36" tIns="45718" rIns="91436" bIns="45718">
                <a:spAutoFit/>
              </a:bodyPr>
              <a:lstStyle/>
              <a:p>
                <a:pPr eaLnBrk="0" hangingPunct="0"/>
                <a:r>
                  <a:rPr lang="en-US" sz="3200">
                    <a:latin typeface="Times New Roman" pitchFamily="18" charset="0"/>
                  </a:rPr>
                  <a:t>1</a:t>
                </a:r>
                <a:r>
                  <a:rPr lang="en-US" sz="3200" i="1">
                    <a:latin typeface="Times New Roman" pitchFamily="18" charset="0"/>
                  </a:rPr>
                  <a:t> + i</a:t>
                </a:r>
                <a:r>
                  <a:rPr lang="en-US" sz="2700" baseline="-25000">
                    <a:latin typeface="Times New Roman" pitchFamily="18" charset="0"/>
                  </a:rPr>
                  <a:t>¥</a:t>
                </a:r>
              </a:p>
            </p:txBody>
          </p:sp>
          <p:sp>
            <p:nvSpPr>
              <p:cNvPr id="15" name="Rectangle 17"/>
              <p:cNvSpPr>
                <a:spLocks noChangeArrowheads="1"/>
              </p:cNvSpPr>
              <p:nvPr/>
            </p:nvSpPr>
            <p:spPr bwMode="auto">
              <a:xfrm>
                <a:off x="2592" y="2160"/>
                <a:ext cx="115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1436" tIns="45718" rIns="91436" bIns="45718">
                <a:spAutoFit/>
              </a:bodyPr>
              <a:lstStyle/>
              <a:p>
                <a:pPr eaLnBrk="0" hangingPunct="0"/>
                <a:r>
                  <a:rPr lang="en-US" sz="3200" i="1">
                    <a:latin typeface="Times New Roman" pitchFamily="18" charset="0"/>
                  </a:rPr>
                  <a:t>F</a:t>
                </a:r>
                <a:r>
                  <a:rPr lang="en-US" sz="2700" baseline="-25000">
                    <a:latin typeface="Times New Roman" pitchFamily="18" charset="0"/>
                  </a:rPr>
                  <a:t>$/¥ </a:t>
                </a:r>
                <a:r>
                  <a:rPr lang="en-US" sz="3200">
                    <a:latin typeface="Times New Roman" pitchFamily="18" charset="0"/>
                  </a:rPr>
                  <a:t>= </a:t>
                </a:r>
                <a:r>
                  <a:rPr lang="en-US" sz="3200" i="1">
                    <a:latin typeface="Times New Roman" pitchFamily="18" charset="0"/>
                  </a:rPr>
                  <a:t>S</a:t>
                </a:r>
                <a:r>
                  <a:rPr lang="en-US" sz="2700" baseline="-25000">
                    <a:latin typeface="Times New Roman" pitchFamily="18" charset="0"/>
                  </a:rPr>
                  <a:t>$/¥ </a:t>
                </a:r>
                <a:r>
                  <a:rPr lang="en-US" sz="3200">
                    <a:latin typeface="Times New Roman" pitchFamily="18" charset="0"/>
                  </a:rPr>
                  <a:t>×</a:t>
                </a:r>
              </a:p>
            </p:txBody>
          </p:sp>
          <p:sp>
            <p:nvSpPr>
              <p:cNvPr id="16" name="Line 18"/>
              <p:cNvSpPr>
                <a:spLocks noChangeShapeType="1"/>
              </p:cNvSpPr>
              <p:nvPr/>
            </p:nvSpPr>
            <p:spPr bwMode="auto">
              <a:xfrm>
                <a:off x="3648" y="231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" name="Text Box 20"/>
            <p:cNvSpPr txBox="1">
              <a:spLocks noChangeArrowheads="1"/>
            </p:cNvSpPr>
            <p:nvPr/>
          </p:nvSpPr>
          <p:spPr bwMode="auto">
            <a:xfrm>
              <a:off x="2352" y="2448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6" tIns="45718" rIns="91436" bIns="4571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or</a:t>
              </a:r>
            </a:p>
          </p:txBody>
        </p:sp>
        <p:grpSp>
          <p:nvGrpSpPr>
            <p:cNvPr id="8" name="Group 25"/>
            <p:cNvGrpSpPr>
              <a:grpSpLocks/>
            </p:cNvGrpSpPr>
            <p:nvPr/>
          </p:nvGrpSpPr>
          <p:grpSpPr bwMode="auto">
            <a:xfrm>
              <a:off x="240" y="2261"/>
              <a:ext cx="1728" cy="607"/>
              <a:chOff x="240" y="2313"/>
              <a:chExt cx="1728" cy="607"/>
            </a:xfrm>
          </p:grpSpPr>
          <p:sp>
            <p:nvSpPr>
              <p:cNvPr id="9" name="Rectangle 5"/>
              <p:cNvSpPr>
                <a:spLocks noChangeArrowheads="1"/>
              </p:cNvSpPr>
              <p:nvPr/>
            </p:nvSpPr>
            <p:spPr bwMode="auto">
              <a:xfrm>
                <a:off x="1296" y="2601"/>
                <a:ext cx="636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36" tIns="45718" rIns="91436" bIns="45718">
                <a:spAutoFit/>
              </a:bodyPr>
              <a:lstStyle/>
              <a:p>
                <a:pPr eaLnBrk="0" hangingPunct="0"/>
                <a:r>
                  <a:rPr lang="en-US" sz="3200">
                    <a:latin typeface="Times New Roman" pitchFamily="18" charset="0"/>
                  </a:rPr>
                  <a:t>1</a:t>
                </a:r>
                <a:r>
                  <a:rPr lang="en-US" sz="3200" i="1">
                    <a:latin typeface="Times New Roman" pitchFamily="18" charset="0"/>
                  </a:rPr>
                  <a:t> + i</a:t>
                </a:r>
                <a:r>
                  <a:rPr lang="en-US" sz="3200" baseline="-25000">
                    <a:latin typeface="Times New Roman" pitchFamily="18" charset="0"/>
                  </a:rPr>
                  <a:t>$</a:t>
                </a:r>
              </a:p>
            </p:txBody>
          </p:sp>
          <p:sp>
            <p:nvSpPr>
              <p:cNvPr id="10" name="Rectangle 6"/>
              <p:cNvSpPr>
                <a:spLocks noChangeArrowheads="1"/>
              </p:cNvSpPr>
              <p:nvPr/>
            </p:nvSpPr>
            <p:spPr bwMode="auto">
              <a:xfrm>
                <a:off x="1296" y="2313"/>
                <a:ext cx="636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1436" tIns="45718" rIns="91436" bIns="45718">
                <a:spAutoFit/>
              </a:bodyPr>
              <a:lstStyle/>
              <a:p>
                <a:pPr eaLnBrk="0" hangingPunct="0"/>
                <a:r>
                  <a:rPr lang="en-US" sz="3200">
                    <a:latin typeface="Times New Roman" pitchFamily="18" charset="0"/>
                  </a:rPr>
                  <a:t>1</a:t>
                </a:r>
                <a:r>
                  <a:rPr lang="en-US" sz="3200" i="1">
                    <a:latin typeface="Times New Roman" pitchFamily="18" charset="0"/>
                  </a:rPr>
                  <a:t> + i</a:t>
                </a:r>
                <a:r>
                  <a:rPr lang="en-US" sz="3200" baseline="-25000">
                    <a:latin typeface="Times New Roman" pitchFamily="18" charset="0"/>
                  </a:rPr>
                  <a:t>¥</a:t>
                </a:r>
              </a:p>
            </p:txBody>
          </p:sp>
          <p:sp>
            <p:nvSpPr>
              <p:cNvPr id="11" name="Rectangle 10"/>
              <p:cNvSpPr>
                <a:spLocks noChangeArrowheads="1"/>
              </p:cNvSpPr>
              <p:nvPr/>
            </p:nvSpPr>
            <p:spPr bwMode="auto">
              <a:xfrm>
                <a:off x="240" y="2473"/>
                <a:ext cx="1200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1436" tIns="45718" rIns="91436" bIns="45718">
                <a:spAutoFit/>
              </a:bodyPr>
              <a:lstStyle/>
              <a:p>
                <a:pPr eaLnBrk="0" hangingPunct="0"/>
                <a:r>
                  <a:rPr lang="en-US" sz="3200" i="1">
                    <a:latin typeface="Times New Roman" pitchFamily="18" charset="0"/>
                  </a:rPr>
                  <a:t>F</a:t>
                </a:r>
                <a:r>
                  <a:rPr lang="en-US" sz="2700" baseline="-25000">
                    <a:latin typeface="Times New Roman" pitchFamily="18" charset="0"/>
                  </a:rPr>
                  <a:t>¥/$</a:t>
                </a:r>
                <a:r>
                  <a:rPr lang="en-US" sz="2700">
                    <a:latin typeface="Times New Roman" pitchFamily="18" charset="0"/>
                  </a:rPr>
                  <a:t> </a:t>
                </a:r>
                <a:r>
                  <a:rPr lang="en-US" sz="3200">
                    <a:latin typeface="Times New Roman" pitchFamily="18" charset="0"/>
                  </a:rPr>
                  <a:t>= </a:t>
                </a:r>
                <a:r>
                  <a:rPr lang="en-US" sz="3200" i="1">
                    <a:latin typeface="Times New Roman" pitchFamily="18" charset="0"/>
                  </a:rPr>
                  <a:t>S</a:t>
                </a:r>
                <a:r>
                  <a:rPr lang="en-US" sz="2700" baseline="-25000">
                    <a:latin typeface="Times New Roman" pitchFamily="18" charset="0"/>
                  </a:rPr>
                  <a:t>¥/$</a:t>
                </a:r>
                <a:r>
                  <a:rPr lang="en-US" sz="2700">
                    <a:latin typeface="Times New Roman" pitchFamily="18" charset="0"/>
                  </a:rPr>
                  <a:t> </a:t>
                </a:r>
                <a:r>
                  <a:rPr lang="en-US" sz="3200">
                    <a:latin typeface="Times New Roman" pitchFamily="18" charset="0"/>
                  </a:rPr>
                  <a:t>×</a:t>
                </a:r>
              </a:p>
            </p:txBody>
          </p:sp>
          <p:sp>
            <p:nvSpPr>
              <p:cNvPr id="12" name="Line 11"/>
              <p:cNvSpPr>
                <a:spLocks noChangeShapeType="1"/>
              </p:cNvSpPr>
              <p:nvPr/>
            </p:nvSpPr>
            <p:spPr bwMode="auto">
              <a:xfrm>
                <a:off x="1344" y="264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09472399"/>
      </p:ext>
    </p:extLst>
  </p:cSld>
  <p:clrMapOvr>
    <a:masterClrMapping/>
  </p:clrMapOvr>
  <p:transition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560388"/>
            <a:ext cx="9144000" cy="50641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600" dirty="0" smtClean="0"/>
              <a:t>Currency Futures Markets</a:t>
            </a:r>
            <a:endParaRPr lang="en-US" sz="3600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28600" y="1314450"/>
            <a:ext cx="8763000" cy="523875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The CME Group (formerly Chicago Mercantile Exchange) is by far the largest currency futures market.</a:t>
            </a:r>
          </a:p>
          <a:p>
            <a:pPr eaLnBrk="1" hangingPunct="1"/>
            <a:r>
              <a:rPr lang="en-US" sz="2400" dirty="0" smtClean="0"/>
              <a:t>CME hours are 7:20 a.m. to 2:00 p.m. CST Monday-Friday.</a:t>
            </a:r>
          </a:p>
          <a:p>
            <a:pPr eaLnBrk="1" hangingPunct="1"/>
            <a:r>
              <a:rPr lang="en-US" sz="2400" dirty="0" smtClean="0"/>
              <a:t>Extended-hours trading takes place Sunday through Thursday (local) on GLOBEX </a:t>
            </a:r>
            <a:r>
              <a:rPr lang="en-US" sz="2400" i="1" dirty="0" smtClean="0"/>
              <a:t>i.e</a:t>
            </a:r>
            <a:r>
              <a:rPr lang="en-US" sz="2400" dirty="0" smtClean="0"/>
              <a:t>. from 5:00 p.m. to 4:00 p.m. CST the next day.</a:t>
            </a:r>
          </a:p>
          <a:p>
            <a:pPr eaLnBrk="1" hangingPunct="1"/>
            <a:r>
              <a:rPr lang="en-US" sz="2400" dirty="0" smtClean="0"/>
              <a:t>The Singapore Exchange offers interchangeable contracts.</a:t>
            </a:r>
          </a:p>
          <a:p>
            <a:pPr eaLnBrk="1" hangingPunct="1"/>
            <a:r>
              <a:rPr lang="en-US" sz="2400" dirty="0" smtClean="0"/>
              <a:t>There are other markets, but none are close to CME and SIMEX trading volume.</a:t>
            </a:r>
          </a:p>
          <a:p>
            <a:pPr eaLnBrk="1" hangingPunct="1"/>
            <a:r>
              <a:rPr lang="en-US" sz="2400" dirty="0" smtClean="0"/>
              <a:t>Expiry cycle: March, June, September, December.</a:t>
            </a:r>
          </a:p>
          <a:p>
            <a:pPr eaLnBrk="1" hangingPunct="1"/>
            <a:r>
              <a:rPr lang="en-US" sz="2400" dirty="0" smtClean="0"/>
              <a:t>The delivery date is the third Wednesday of delivery month.</a:t>
            </a:r>
          </a:p>
          <a:p>
            <a:pPr eaLnBrk="1" hangingPunct="1"/>
            <a:r>
              <a:rPr lang="en-US" sz="2400" dirty="0" smtClean="0"/>
              <a:t>The last trading day is the second business day preceding the delivery day.</a:t>
            </a:r>
          </a:p>
          <a:p>
            <a:pPr eaLnBrk="1" hangingPunct="1"/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79744051"/>
      </p:ext>
    </p:extLst>
  </p:cSld>
  <p:clrMapOvr>
    <a:masterClrMapping/>
  </p:clrMapOvr>
  <p:transition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Options Contracts: Preliminaries</a:t>
            </a:r>
          </a:p>
        </p:txBody>
      </p:sp>
      <p:sp>
        <p:nvSpPr>
          <p:cNvPr id="312323" name="Rectangle 1027"/>
          <p:cNvSpPr>
            <a:spLocks noChangeArrowheads="1"/>
          </p:cNvSpPr>
          <p:nvPr/>
        </p:nvSpPr>
        <p:spPr bwMode="auto">
          <a:xfrm>
            <a:off x="263525" y="1495425"/>
            <a:ext cx="7689850" cy="422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An option gives the holder the right, </a:t>
            </a:r>
            <a:r>
              <a:rPr lang="en-US" sz="2400" i="1">
                <a:solidFill>
                  <a:srgbClr val="0000FF"/>
                </a:solidFill>
              </a:rPr>
              <a:t>but not the obligation</a:t>
            </a:r>
            <a:r>
              <a:rPr lang="en-US" sz="2400">
                <a:solidFill>
                  <a:srgbClr val="0000FF"/>
                </a:solidFill>
              </a:rPr>
              <a:t>, to buy or sell a given quantity of an asset in the future, at prices agreed upon today.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Calls vs. Puts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Call options gives the holder the right, but not the obligation, to </a:t>
            </a:r>
            <a:r>
              <a:rPr lang="en-US" sz="2400">
                <a:solidFill>
                  <a:srgbClr val="CC3300"/>
                </a:solidFill>
              </a:rPr>
              <a:t>buy</a:t>
            </a:r>
            <a:r>
              <a:rPr lang="en-US" sz="2400">
                <a:solidFill>
                  <a:srgbClr val="0000FF"/>
                </a:solidFill>
              </a:rPr>
              <a:t> a given quantity of some asset at some time in the future, at prices agreed upon today.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Put options gives the holder the right, but not the obligation, to </a:t>
            </a:r>
            <a:r>
              <a:rPr lang="en-US" sz="2400">
                <a:solidFill>
                  <a:srgbClr val="CC3300"/>
                </a:solidFill>
              </a:rPr>
              <a:t>sell</a:t>
            </a:r>
            <a:r>
              <a:rPr lang="en-US" sz="2400">
                <a:solidFill>
                  <a:srgbClr val="0000FF"/>
                </a:solidFill>
              </a:rPr>
              <a:t> a given quantity of some asset at some time in the future, at prices agreed upon today.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2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2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2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2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2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2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12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2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323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6" name="Rectangle 4"/>
          <p:cNvSpPr>
            <a:spLocks noChangeArrowheads="1"/>
          </p:cNvSpPr>
          <p:nvPr/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Options Contracts: Preliminaries</a:t>
            </a:r>
          </a:p>
        </p:txBody>
      </p:sp>
      <p:sp>
        <p:nvSpPr>
          <p:cNvPr id="335877" name="Rectangle 5"/>
          <p:cNvSpPr>
            <a:spLocks noChangeArrowheads="1"/>
          </p:cNvSpPr>
          <p:nvPr/>
        </p:nvSpPr>
        <p:spPr bwMode="auto">
          <a:xfrm>
            <a:off x="228600" y="1600200"/>
            <a:ext cx="8610600" cy="235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The premium:  the price of an option that the writer charges 			the buyer.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</a:pPr>
            <a:endParaRPr lang="en-US" sz="2400">
              <a:solidFill>
                <a:srgbClr val="0000FF"/>
              </a:solidFill>
            </a:endParaRP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For currency options the strike price is the exchange rate at 	which the option holder can buy or sell the 	contracted currency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</a:pPr>
            <a:endParaRPr lang="en-US" sz="24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2" name="Rectangle 4"/>
          <p:cNvSpPr>
            <a:spLocks noChangeArrowheads="1"/>
          </p:cNvSpPr>
          <p:nvPr/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Options Contracts: Preliminaries</a:t>
            </a:r>
          </a:p>
        </p:txBody>
      </p:sp>
      <p:sp>
        <p:nvSpPr>
          <p:cNvPr id="334853" name="Rectangle 5"/>
          <p:cNvSpPr>
            <a:spLocks noChangeArrowheads="1"/>
          </p:cNvSpPr>
          <p:nvPr/>
        </p:nvSpPr>
        <p:spPr bwMode="auto">
          <a:xfrm>
            <a:off x="228600" y="1600200"/>
            <a:ext cx="8763000" cy="422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Contract features: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	- strike/exercise price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	- size of the contract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	- delivery month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European vs. American options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European options can only be exercised on the expiration date.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American options can be exercised at any time up to and including the expiration date.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Since this option to exercise early generally has value, American options are usually worth more than European options, other things equal.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48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48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48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48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48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48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48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48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48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48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48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48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348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348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348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348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853" grpId="0" build="p" bldLvl="2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-152400" y="609600"/>
            <a:ext cx="9144000" cy="1143000"/>
          </a:xfrm>
        </p:spPr>
        <p:txBody>
          <a:bodyPr/>
          <a:lstStyle/>
          <a:p>
            <a:r>
              <a:rPr lang="en-US" sz="3200" dirty="0" smtClean="0"/>
              <a:t>Call Option</a:t>
            </a:r>
            <a:endParaRPr lang="en-US" sz="3200" dirty="0"/>
          </a:p>
        </p:txBody>
      </p:sp>
      <p:sp>
        <p:nvSpPr>
          <p:cNvPr id="314371" name="Rectangle 3"/>
          <p:cNvSpPr>
            <a:spLocks noChangeArrowheads="1"/>
          </p:cNvSpPr>
          <p:nvPr/>
        </p:nvSpPr>
        <p:spPr bwMode="auto">
          <a:xfrm>
            <a:off x="381000" y="2133600"/>
            <a:ext cx="7689850" cy="422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In</a:t>
            </a:r>
            <a:r>
              <a:rPr lang="en-US" sz="2400" dirty="0">
                <a:solidFill>
                  <a:srgbClr val="0000FF"/>
                </a:solidFill>
                <a:cs typeface="Times New Roman" pitchFamily="18" charset="0"/>
              </a:rPr>
              <a:t>-</a:t>
            </a:r>
            <a:r>
              <a:rPr lang="en-US" sz="2400" dirty="0">
                <a:solidFill>
                  <a:srgbClr val="0000FF"/>
                </a:solidFill>
              </a:rPr>
              <a:t>the</a:t>
            </a:r>
            <a:r>
              <a:rPr lang="en-US" sz="2400" dirty="0">
                <a:solidFill>
                  <a:srgbClr val="0000FF"/>
                </a:solidFill>
                <a:cs typeface="Times New Roman" pitchFamily="18" charset="0"/>
              </a:rPr>
              <a:t>-</a:t>
            </a:r>
            <a:r>
              <a:rPr lang="en-US" sz="2400" dirty="0">
                <a:solidFill>
                  <a:srgbClr val="0000FF"/>
                </a:solidFill>
              </a:rPr>
              <a:t>money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The exercise price is</a:t>
            </a:r>
            <a:r>
              <a:rPr lang="en-US" sz="2400" i="1" dirty="0">
                <a:solidFill>
                  <a:schemeClr val="bg2"/>
                </a:solidFill>
              </a:rPr>
              <a:t> less </a:t>
            </a:r>
            <a:r>
              <a:rPr lang="en-US" sz="2400" dirty="0">
                <a:solidFill>
                  <a:srgbClr val="0000FF"/>
                </a:solidFill>
              </a:rPr>
              <a:t>than the spot price of the underlying asset.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At-the-money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The exercise price is equal to the spot price of the underlying asset.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Out-of-the-money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The exercise price is </a:t>
            </a:r>
            <a:r>
              <a:rPr lang="en-US" sz="2400" i="1" dirty="0">
                <a:solidFill>
                  <a:schemeClr val="bg2"/>
                </a:solidFill>
              </a:rPr>
              <a:t>more</a:t>
            </a:r>
            <a:r>
              <a:rPr lang="en-US" sz="2400" dirty="0">
                <a:solidFill>
                  <a:srgbClr val="0000FF"/>
                </a:solidFill>
              </a:rPr>
              <a:t> than the spot price of the underlying asset.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4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4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4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4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4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4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4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4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4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4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4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4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71" grpId="0" build="p" bldLvl="2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-152400" y="609600"/>
            <a:ext cx="9144000" cy="1143000"/>
          </a:xfrm>
        </p:spPr>
        <p:txBody>
          <a:bodyPr/>
          <a:lstStyle/>
          <a:p>
            <a:r>
              <a:rPr lang="en-US" sz="3200" dirty="0" smtClean="0"/>
              <a:t>Put Option</a:t>
            </a:r>
            <a:endParaRPr lang="en-US" sz="3200" dirty="0"/>
          </a:p>
        </p:txBody>
      </p:sp>
      <p:sp>
        <p:nvSpPr>
          <p:cNvPr id="314371" name="Rectangle 3"/>
          <p:cNvSpPr>
            <a:spLocks noChangeArrowheads="1"/>
          </p:cNvSpPr>
          <p:nvPr/>
        </p:nvSpPr>
        <p:spPr bwMode="auto">
          <a:xfrm>
            <a:off x="381000" y="2133600"/>
            <a:ext cx="7689850" cy="422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In</a:t>
            </a:r>
            <a:r>
              <a:rPr lang="en-US" sz="2400" dirty="0">
                <a:solidFill>
                  <a:srgbClr val="0000FF"/>
                </a:solidFill>
                <a:cs typeface="Times New Roman" pitchFamily="18" charset="0"/>
              </a:rPr>
              <a:t>-</a:t>
            </a:r>
            <a:r>
              <a:rPr lang="en-US" sz="2400" dirty="0">
                <a:solidFill>
                  <a:srgbClr val="0000FF"/>
                </a:solidFill>
              </a:rPr>
              <a:t>the</a:t>
            </a:r>
            <a:r>
              <a:rPr lang="en-US" sz="2400" dirty="0">
                <a:solidFill>
                  <a:srgbClr val="0000FF"/>
                </a:solidFill>
                <a:cs typeface="Times New Roman" pitchFamily="18" charset="0"/>
              </a:rPr>
              <a:t>-</a:t>
            </a:r>
            <a:r>
              <a:rPr lang="en-US" sz="2400" dirty="0">
                <a:solidFill>
                  <a:srgbClr val="0000FF"/>
                </a:solidFill>
              </a:rPr>
              <a:t>money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The exercise price is </a:t>
            </a:r>
            <a:r>
              <a:rPr lang="en-US" sz="2400" i="1" dirty="0" smtClean="0">
                <a:solidFill>
                  <a:schemeClr val="bg2"/>
                </a:solidFill>
              </a:rPr>
              <a:t>greater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than the spot price of the underlying asset.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At-the-money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The exercise price is equal to the spot price of the underlying asset.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Out-of-the-money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The exercise price </a:t>
            </a:r>
            <a:r>
              <a:rPr lang="en-US" sz="2400" dirty="0" smtClean="0">
                <a:solidFill>
                  <a:srgbClr val="0000FF"/>
                </a:solidFill>
              </a:rPr>
              <a:t>is </a:t>
            </a:r>
            <a:r>
              <a:rPr lang="en-US" sz="2400" i="1" dirty="0" smtClean="0">
                <a:solidFill>
                  <a:schemeClr val="bg2"/>
                </a:solidFill>
              </a:rPr>
              <a:t>lower </a:t>
            </a:r>
            <a:r>
              <a:rPr lang="en-US" sz="2400" dirty="0">
                <a:solidFill>
                  <a:srgbClr val="0000FF"/>
                </a:solidFill>
              </a:rPr>
              <a:t>than the spot price of the underlying asset.</a:t>
            </a:r>
          </a:p>
        </p:txBody>
      </p:sp>
    </p:spTree>
    <p:extLst>
      <p:ext uri="{BB962C8B-B14F-4D97-AF65-F5344CB8AC3E}">
        <p14:creationId xmlns:p14="http://schemas.microsoft.com/office/powerpoint/2010/main" val="2027182854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4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4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4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4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4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4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4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4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4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4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4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4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71" grpId="0" build="p" bldLvl="2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Basic Option Pricing </a:t>
            </a:r>
            <a:br>
              <a:rPr lang="en-US" sz="3200"/>
            </a:br>
            <a:r>
              <a:rPr lang="en-US" sz="3200"/>
              <a:t>Relationships at Expiration</a:t>
            </a:r>
          </a:p>
        </p:txBody>
      </p:sp>
      <p:sp>
        <p:nvSpPr>
          <p:cNvPr id="317443" name="Rectangle 3"/>
          <p:cNvSpPr>
            <a:spLocks noChangeArrowheads="1"/>
          </p:cNvSpPr>
          <p:nvPr/>
        </p:nvSpPr>
        <p:spPr bwMode="auto">
          <a:xfrm>
            <a:off x="228600" y="1600200"/>
            <a:ext cx="768985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At expiration, an American call option is worth the same as a European option with the same characteristics.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If the call is in-the-money, it is worth </a:t>
            </a:r>
            <a:r>
              <a:rPr lang="en-US" sz="2400" i="1">
                <a:solidFill>
                  <a:srgbClr val="0000FF"/>
                </a:solidFill>
              </a:rPr>
              <a:t>S</a:t>
            </a:r>
            <a:r>
              <a:rPr lang="en-US" sz="2400" i="1" baseline="-25000">
                <a:solidFill>
                  <a:srgbClr val="0000FF"/>
                </a:solidFill>
              </a:rPr>
              <a:t>T</a:t>
            </a:r>
            <a:r>
              <a:rPr lang="en-US" sz="2400" i="1">
                <a:solidFill>
                  <a:srgbClr val="0000FF"/>
                </a:solidFill>
              </a:rPr>
              <a:t> – E</a:t>
            </a:r>
            <a:r>
              <a:rPr lang="en-US" sz="2400">
                <a:solidFill>
                  <a:srgbClr val="0000FF"/>
                </a:solidFill>
              </a:rPr>
              <a:t>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If the call is out-of-the-money, it is worthless.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 i="1">
                <a:solidFill>
                  <a:srgbClr val="0000FF"/>
                </a:solidFill>
              </a:rPr>
              <a:t>			C</a:t>
            </a:r>
            <a:r>
              <a:rPr lang="en-US" sz="2400" i="1" baseline="-25000">
                <a:solidFill>
                  <a:srgbClr val="0000FF"/>
                </a:solidFill>
              </a:rPr>
              <a:t>aT</a:t>
            </a:r>
            <a:r>
              <a:rPr lang="en-US" sz="2400">
                <a:solidFill>
                  <a:srgbClr val="0000FF"/>
                </a:solidFill>
              </a:rPr>
              <a:t> = </a:t>
            </a:r>
            <a:r>
              <a:rPr lang="en-US" sz="2400" i="1">
                <a:solidFill>
                  <a:srgbClr val="0000FF"/>
                </a:solidFill>
              </a:rPr>
              <a:t>C</a:t>
            </a:r>
            <a:r>
              <a:rPr lang="en-US" sz="2400" i="1" baseline="-25000">
                <a:solidFill>
                  <a:srgbClr val="0000FF"/>
                </a:solidFill>
              </a:rPr>
              <a:t>eT</a:t>
            </a:r>
            <a:r>
              <a:rPr lang="en-US" sz="2400" baseline="-25000">
                <a:solidFill>
                  <a:srgbClr val="0000FF"/>
                </a:solidFill>
              </a:rPr>
              <a:t> </a:t>
            </a:r>
            <a:r>
              <a:rPr lang="en-US" sz="2400">
                <a:solidFill>
                  <a:srgbClr val="0000FF"/>
                </a:solidFill>
              </a:rPr>
              <a:t>= </a:t>
            </a:r>
            <a:r>
              <a:rPr lang="en-US" sz="2400" i="1">
                <a:solidFill>
                  <a:srgbClr val="0000FF"/>
                </a:solidFill>
              </a:rPr>
              <a:t>Max</a:t>
            </a:r>
            <a:r>
              <a:rPr lang="en-US" sz="2400">
                <a:solidFill>
                  <a:srgbClr val="0000FF"/>
                </a:solidFill>
              </a:rPr>
              <a:t>[</a:t>
            </a:r>
            <a:r>
              <a:rPr lang="en-US" sz="2400" i="1">
                <a:solidFill>
                  <a:srgbClr val="0000FF"/>
                </a:solidFill>
              </a:rPr>
              <a:t>S</a:t>
            </a:r>
            <a:r>
              <a:rPr lang="en-US" sz="2400" i="1" baseline="-25000">
                <a:solidFill>
                  <a:srgbClr val="0000FF"/>
                </a:solidFill>
              </a:rPr>
              <a:t>T</a:t>
            </a:r>
            <a:r>
              <a:rPr lang="en-US" sz="2400" i="1">
                <a:solidFill>
                  <a:srgbClr val="0000FF"/>
                </a:solidFill>
              </a:rPr>
              <a:t> - E</a:t>
            </a:r>
            <a:r>
              <a:rPr lang="en-US" sz="2400">
                <a:solidFill>
                  <a:srgbClr val="0000FF"/>
                </a:solidFill>
              </a:rPr>
              <a:t>, 0]</a:t>
            </a:r>
          </a:p>
        </p:txBody>
      </p:sp>
      <p:sp>
        <p:nvSpPr>
          <p:cNvPr id="317444" name="Rectangle 4"/>
          <p:cNvSpPr>
            <a:spLocks noChangeArrowheads="1"/>
          </p:cNvSpPr>
          <p:nvPr/>
        </p:nvSpPr>
        <p:spPr bwMode="auto">
          <a:xfrm>
            <a:off x="304800" y="3810000"/>
            <a:ext cx="7689850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At expiry, an American put option is worth the same as a European option with the same characteristics.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If the put is in-the-money, it is worth </a:t>
            </a:r>
            <a:r>
              <a:rPr lang="en-US" sz="2400" i="1">
                <a:solidFill>
                  <a:srgbClr val="0000FF"/>
                </a:solidFill>
              </a:rPr>
              <a:t>E - S</a:t>
            </a:r>
            <a:r>
              <a:rPr lang="en-US" sz="2400" i="1" baseline="-25000">
                <a:solidFill>
                  <a:srgbClr val="0000FF"/>
                </a:solidFill>
              </a:rPr>
              <a:t>T</a:t>
            </a:r>
            <a:r>
              <a:rPr lang="en-US" sz="2400">
                <a:solidFill>
                  <a:srgbClr val="0000FF"/>
                </a:solidFill>
              </a:rPr>
              <a:t>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If the put is out-of-the-money, it is worthless.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 i="1">
                <a:solidFill>
                  <a:srgbClr val="0000FF"/>
                </a:solidFill>
              </a:rPr>
              <a:t>			P</a:t>
            </a:r>
            <a:r>
              <a:rPr lang="en-US" sz="2400" i="1" baseline="-25000">
                <a:solidFill>
                  <a:srgbClr val="0000FF"/>
                </a:solidFill>
              </a:rPr>
              <a:t>aT</a:t>
            </a:r>
            <a:r>
              <a:rPr lang="en-US" sz="2400">
                <a:solidFill>
                  <a:srgbClr val="0000FF"/>
                </a:solidFill>
              </a:rPr>
              <a:t> = </a:t>
            </a:r>
            <a:r>
              <a:rPr lang="en-US" sz="2400" i="1">
                <a:solidFill>
                  <a:srgbClr val="0000FF"/>
                </a:solidFill>
              </a:rPr>
              <a:t>P</a:t>
            </a:r>
            <a:r>
              <a:rPr lang="en-US" sz="2400" i="1" baseline="-25000">
                <a:solidFill>
                  <a:srgbClr val="0000FF"/>
                </a:solidFill>
              </a:rPr>
              <a:t>eT</a:t>
            </a:r>
            <a:r>
              <a:rPr lang="en-US" sz="2400" baseline="-25000">
                <a:solidFill>
                  <a:srgbClr val="0000FF"/>
                </a:solidFill>
              </a:rPr>
              <a:t> </a:t>
            </a:r>
            <a:r>
              <a:rPr lang="en-US" sz="2400">
                <a:solidFill>
                  <a:srgbClr val="0000FF"/>
                </a:solidFill>
              </a:rPr>
              <a:t>= </a:t>
            </a:r>
            <a:r>
              <a:rPr lang="en-US" sz="2400" i="1">
                <a:solidFill>
                  <a:srgbClr val="0000FF"/>
                </a:solidFill>
              </a:rPr>
              <a:t>Max</a:t>
            </a:r>
            <a:r>
              <a:rPr lang="en-US" sz="2400">
                <a:solidFill>
                  <a:srgbClr val="0000FF"/>
                </a:solidFill>
              </a:rPr>
              <a:t>[</a:t>
            </a:r>
            <a:r>
              <a:rPr lang="en-US" sz="2400" i="1">
                <a:solidFill>
                  <a:srgbClr val="0000FF"/>
                </a:solidFill>
              </a:rPr>
              <a:t>E - S</a:t>
            </a:r>
            <a:r>
              <a:rPr lang="en-US" sz="2400" i="1" baseline="-25000">
                <a:solidFill>
                  <a:srgbClr val="0000FF"/>
                </a:solidFill>
              </a:rPr>
              <a:t>T</a:t>
            </a:r>
            <a:r>
              <a:rPr lang="en-US" sz="2400">
                <a:solidFill>
                  <a:srgbClr val="0000FF"/>
                </a:solidFill>
              </a:rPr>
              <a:t>, 0]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7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7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7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74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74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74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74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43" grpId="0" build="p" autoUpdateAnimBg="0"/>
      <p:bldP spid="317444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900" name="Rectangle 4"/>
          <p:cNvSpPr>
            <a:spLocks noChangeArrowheads="1"/>
          </p:cNvSpPr>
          <p:nvPr/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</a:t>
            </a:r>
          </a:p>
        </p:txBody>
      </p:sp>
      <p:sp>
        <p:nvSpPr>
          <p:cNvPr id="336901" name="Rectangle 5"/>
          <p:cNvSpPr>
            <a:spLocks noChangeArrowheads="1"/>
          </p:cNvSpPr>
          <p:nvPr/>
        </p:nvSpPr>
        <p:spPr bwMode="auto">
          <a:xfrm>
            <a:off x="304800" y="1524000"/>
            <a:ext cx="7772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>
                <a:solidFill>
                  <a:srgbClr val="0000FF"/>
                </a:solidFill>
              </a:rPr>
              <a:t>You buy a call on one </a:t>
            </a:r>
            <a:r>
              <a:rPr lang="en-US" sz="2800">
                <a:solidFill>
                  <a:srgbClr val="0000FF"/>
                </a:solidFill>
                <a:cs typeface="Times New Roman" pitchFamily="18" charset="0"/>
              </a:rPr>
              <a:t>€</a:t>
            </a:r>
            <a:r>
              <a:rPr lang="en-US" sz="2800">
                <a:solidFill>
                  <a:srgbClr val="0000FF"/>
                </a:solidFill>
              </a:rPr>
              <a:t> at $1</a:t>
            </a:r>
            <a:r>
              <a:rPr lang="en-US" sz="2800">
                <a:solidFill>
                  <a:srgbClr val="0000FF"/>
                </a:solidFill>
                <a:cs typeface="Times New Roman" pitchFamily="18" charset="0"/>
              </a:rPr>
              <a:t>, expiring on June 30</a:t>
            </a:r>
            <a:r>
              <a:rPr lang="en-US" sz="2800" baseline="30000">
                <a:solidFill>
                  <a:srgbClr val="0000FF"/>
                </a:solidFill>
                <a:cs typeface="Times New Roman" pitchFamily="18" charset="0"/>
              </a:rPr>
              <a:t>th</a:t>
            </a:r>
            <a:r>
              <a:rPr lang="en-US" sz="2800">
                <a:solidFill>
                  <a:srgbClr val="0000FF"/>
                </a:solidFill>
                <a:cs typeface="Times New Roman" pitchFamily="18" charset="0"/>
              </a:rPr>
              <a:t>. You are </a:t>
            </a:r>
            <a:r>
              <a:rPr lang="en-US" sz="2800" i="1">
                <a:solidFill>
                  <a:srgbClr val="0000FF"/>
                </a:solidFill>
                <a:cs typeface="Times New Roman" pitchFamily="18" charset="0"/>
              </a:rPr>
              <a:t>long </a:t>
            </a:r>
            <a:r>
              <a:rPr lang="en-US" sz="2800">
                <a:solidFill>
                  <a:srgbClr val="0000FF"/>
                </a:solidFill>
                <a:cs typeface="Times New Roman" pitchFamily="18" charset="0"/>
              </a:rPr>
              <a:t>the call.</a:t>
            </a:r>
            <a:endParaRPr lang="en-US" sz="2800">
              <a:solidFill>
                <a:srgbClr val="0000FF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>
                <a:solidFill>
                  <a:srgbClr val="0000FF"/>
                </a:solidFill>
              </a:rPr>
              <a:t>The counter party is the writer of the call; he has the potential obligation to deliver one Euro to you at $1 if you want him to (i.e. if you </a:t>
            </a:r>
            <a:r>
              <a:rPr lang="en-US" sz="2800" i="1">
                <a:solidFill>
                  <a:srgbClr val="0000FF"/>
                </a:solidFill>
              </a:rPr>
              <a:t>exercise</a:t>
            </a:r>
            <a:r>
              <a:rPr lang="en-US" sz="2800">
                <a:solidFill>
                  <a:srgbClr val="0000FF"/>
                </a:solidFill>
              </a:rPr>
              <a:t> the option)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>
                <a:solidFill>
                  <a:srgbClr val="0000FF"/>
                </a:solidFill>
              </a:rPr>
              <a:t>If S</a:t>
            </a:r>
            <a:r>
              <a:rPr lang="en-US" sz="2800" baseline="-25000">
                <a:solidFill>
                  <a:srgbClr val="0000FF"/>
                </a:solidFill>
              </a:rPr>
              <a:t>T</a:t>
            </a:r>
            <a:r>
              <a:rPr lang="en-US" sz="2800">
                <a:solidFill>
                  <a:srgbClr val="0000FF"/>
                </a:solidFill>
              </a:rPr>
              <a:t> = $1.05</a:t>
            </a:r>
            <a:r>
              <a:rPr lang="en-US" sz="2800">
                <a:solidFill>
                  <a:srgbClr val="0000FF"/>
                </a:solidFill>
                <a:cs typeface="Times New Roman" pitchFamily="18" charset="0"/>
              </a:rPr>
              <a:t> or $</a:t>
            </a:r>
            <a:r>
              <a:rPr lang="en-US" sz="2800">
                <a:solidFill>
                  <a:srgbClr val="0000FF"/>
                </a:solidFill>
              </a:rPr>
              <a:t>1.1</a:t>
            </a:r>
            <a:r>
              <a:rPr lang="en-US" sz="2800">
                <a:solidFill>
                  <a:srgbClr val="0000FF"/>
                </a:solidFill>
                <a:cs typeface="Times New Roman" pitchFamily="18" charset="0"/>
              </a:rPr>
              <a:t>, you will exercise your right and buy € at </a:t>
            </a:r>
            <a:r>
              <a:rPr lang="en-US" sz="2800">
                <a:solidFill>
                  <a:srgbClr val="0000FF"/>
                </a:solidFill>
              </a:rPr>
              <a:t>$1</a:t>
            </a:r>
            <a:r>
              <a:rPr lang="en-US" sz="2800">
                <a:solidFill>
                  <a:srgbClr val="0000FF"/>
                </a:solidFill>
                <a:cs typeface="Times New Roman" pitchFamily="18" charset="0"/>
              </a:rPr>
              <a:t>, and make </a:t>
            </a:r>
            <a:r>
              <a:rPr lang="en-US" sz="2800">
                <a:solidFill>
                  <a:srgbClr val="0000FF"/>
                </a:solidFill>
              </a:rPr>
              <a:t>5 or 10</a:t>
            </a:r>
            <a:r>
              <a:rPr lang="en-US" sz="2800">
                <a:solidFill>
                  <a:srgbClr val="0000FF"/>
                </a:solidFill>
                <a:cs typeface="Times New Roman" pitchFamily="18" charset="0"/>
              </a:rPr>
              <a:t>¢, respectively.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>
                <a:solidFill>
                  <a:srgbClr val="0000FF"/>
                </a:solidFill>
                <a:cs typeface="Times New Roman" pitchFamily="18" charset="0"/>
              </a:rPr>
              <a:t>If </a:t>
            </a:r>
            <a:r>
              <a:rPr lang="en-US" sz="2800">
                <a:solidFill>
                  <a:srgbClr val="0000FF"/>
                </a:solidFill>
              </a:rPr>
              <a:t>S</a:t>
            </a:r>
            <a:r>
              <a:rPr lang="en-US" sz="2800" baseline="-25000">
                <a:solidFill>
                  <a:srgbClr val="0000FF"/>
                </a:solidFill>
              </a:rPr>
              <a:t>T</a:t>
            </a:r>
            <a:r>
              <a:rPr lang="en-US" sz="2800">
                <a:solidFill>
                  <a:srgbClr val="0000FF"/>
                </a:solidFill>
              </a:rPr>
              <a:t> &lt; $1</a:t>
            </a:r>
            <a:r>
              <a:rPr lang="en-US" sz="2800">
                <a:solidFill>
                  <a:srgbClr val="0000FF"/>
                </a:solidFill>
                <a:cs typeface="Times New Roman" pitchFamily="18" charset="0"/>
              </a:rPr>
              <a:t>you will not exercise.</a:t>
            </a:r>
          </a:p>
        </p:txBody>
      </p:sp>
    </p:spTree>
  </p:cSld>
  <p:clrMapOvr>
    <a:masterClrMapping/>
  </p:clrMapOvr>
  <p:transition>
    <p:pull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 descr="Parchment"/>
          <p:cNvSpPr>
            <a:spLocks noChangeArrowheads="1"/>
          </p:cNvSpPr>
          <p:nvPr/>
        </p:nvSpPr>
        <p:spPr bwMode="auto">
          <a:xfrm>
            <a:off x="1870075" y="2667000"/>
            <a:ext cx="6172200" cy="2743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0515" name="Rectangle 3"/>
          <p:cNvSpPr>
            <a:spLocks noGrp="1" noChangeArrowheads="1"/>
          </p:cNvSpPr>
          <p:nvPr/>
        </p:nvSpPr>
        <p:spPr bwMode="auto">
          <a:xfrm>
            <a:off x="2057400" y="685800"/>
            <a:ext cx="4724400" cy="762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 anchor="ctr"/>
          <a:lstStyle/>
          <a:p>
            <a:pPr algn="ctr"/>
            <a:r>
              <a:rPr lang="en-US">
                <a:solidFill>
                  <a:schemeClr val="tx2"/>
                </a:solidFill>
              </a:rPr>
              <a:t>Basic Option Profit Profiles</a:t>
            </a:r>
          </a:p>
        </p:txBody>
      </p:sp>
      <p:sp>
        <p:nvSpPr>
          <p:cNvPr id="320516" name="Rectangle 4"/>
          <p:cNvSpPr>
            <a:spLocks noGrp="1" noChangeArrowheads="1"/>
          </p:cNvSpPr>
          <p:nvPr/>
        </p:nvSpPr>
        <p:spPr bwMode="auto">
          <a:xfrm>
            <a:off x="457200" y="1876425"/>
            <a:ext cx="7689850" cy="422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/>
          <a:lstStyle/>
          <a:p>
            <a:pPr algn="ctr"/>
            <a:r>
              <a:rPr lang="en-US" sz="2800" i="1"/>
              <a:t>C</a:t>
            </a:r>
            <a:r>
              <a:rPr lang="en-US" sz="2800" i="1" baseline="-25000"/>
              <a:t>aT</a:t>
            </a:r>
            <a:r>
              <a:rPr lang="en-US" sz="2800" i="1"/>
              <a:t> = C</a:t>
            </a:r>
            <a:r>
              <a:rPr lang="en-US" sz="2800" i="1" baseline="-25000"/>
              <a:t>eT </a:t>
            </a:r>
            <a:r>
              <a:rPr lang="en-US" sz="2800" i="1"/>
              <a:t>= Max</a:t>
            </a:r>
            <a:r>
              <a:rPr lang="en-US" sz="2800"/>
              <a:t>[</a:t>
            </a:r>
            <a:r>
              <a:rPr lang="en-US" sz="2800" i="1"/>
              <a:t>S</a:t>
            </a:r>
            <a:r>
              <a:rPr lang="en-US" sz="2800" i="1" baseline="-25000"/>
              <a:t>T</a:t>
            </a:r>
            <a:r>
              <a:rPr lang="en-US" sz="2800" i="1"/>
              <a:t> - E, </a:t>
            </a:r>
            <a:r>
              <a:rPr lang="en-US" sz="2800"/>
              <a:t>0]</a:t>
            </a:r>
          </a:p>
        </p:txBody>
      </p:sp>
      <p:sp>
        <p:nvSpPr>
          <p:cNvPr id="320517" name="Line 5"/>
          <p:cNvSpPr>
            <a:spLocks noChangeShapeType="1"/>
          </p:cNvSpPr>
          <p:nvPr/>
        </p:nvSpPr>
        <p:spPr bwMode="auto">
          <a:xfrm>
            <a:off x="1870075" y="2514600"/>
            <a:ext cx="3175" cy="30432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0518" name="Line 6"/>
          <p:cNvSpPr>
            <a:spLocks noChangeShapeType="1"/>
          </p:cNvSpPr>
          <p:nvPr/>
        </p:nvSpPr>
        <p:spPr bwMode="auto">
          <a:xfrm>
            <a:off x="1874838" y="4572000"/>
            <a:ext cx="3271837" cy="15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0519" name="Line 7"/>
          <p:cNvSpPr>
            <a:spLocks noChangeShapeType="1"/>
          </p:cNvSpPr>
          <p:nvPr/>
        </p:nvSpPr>
        <p:spPr bwMode="auto">
          <a:xfrm flipV="1">
            <a:off x="5146675" y="3048000"/>
            <a:ext cx="2895600" cy="1524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0520" name="Text Box 8"/>
          <p:cNvSpPr txBox="1">
            <a:spLocks noChangeArrowheads="1"/>
          </p:cNvSpPr>
          <p:nvPr/>
        </p:nvSpPr>
        <p:spPr bwMode="auto">
          <a:xfrm>
            <a:off x="1108075" y="2971800"/>
            <a:ext cx="890588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>
            <a:spAutoFit/>
          </a:bodyPr>
          <a:lstStyle/>
          <a:p>
            <a:r>
              <a:rPr lang="en-US" sz="2100"/>
              <a:t>profit</a:t>
            </a:r>
          </a:p>
        </p:txBody>
      </p:sp>
      <p:sp>
        <p:nvSpPr>
          <p:cNvPr id="320521" name="Text Box 9"/>
          <p:cNvSpPr txBox="1">
            <a:spLocks noChangeArrowheads="1"/>
          </p:cNvSpPr>
          <p:nvPr/>
        </p:nvSpPr>
        <p:spPr bwMode="auto">
          <a:xfrm>
            <a:off x="1336675" y="5105400"/>
            <a:ext cx="617538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>
            <a:spAutoFit/>
          </a:bodyPr>
          <a:lstStyle/>
          <a:p>
            <a:r>
              <a:rPr lang="en-US" sz="2100"/>
              <a:t>loss</a:t>
            </a:r>
          </a:p>
        </p:txBody>
      </p:sp>
      <p:sp>
        <p:nvSpPr>
          <p:cNvPr id="320522" name="Text Box 10"/>
          <p:cNvSpPr txBox="1">
            <a:spLocks noChangeArrowheads="1"/>
          </p:cNvSpPr>
          <p:nvPr/>
        </p:nvSpPr>
        <p:spPr bwMode="auto">
          <a:xfrm>
            <a:off x="4918075" y="4572000"/>
            <a:ext cx="546100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>
            <a:spAutoFit/>
          </a:bodyPr>
          <a:lstStyle/>
          <a:p>
            <a:r>
              <a:rPr lang="en-US" sz="2100" i="1"/>
              <a:t>E</a:t>
            </a:r>
          </a:p>
        </p:txBody>
      </p:sp>
      <p:sp>
        <p:nvSpPr>
          <p:cNvPr id="320523" name="Text Box 11"/>
          <p:cNvSpPr txBox="1">
            <a:spLocks noChangeArrowheads="1"/>
          </p:cNvSpPr>
          <p:nvPr/>
        </p:nvSpPr>
        <p:spPr bwMode="auto">
          <a:xfrm>
            <a:off x="5603875" y="4419600"/>
            <a:ext cx="838200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>
            <a:spAutoFit/>
          </a:bodyPr>
          <a:lstStyle/>
          <a:p>
            <a:pPr algn="ctr"/>
            <a:r>
              <a:rPr lang="en-US" sz="2100" i="1"/>
              <a:t>E+C</a:t>
            </a:r>
          </a:p>
        </p:txBody>
      </p:sp>
      <p:sp>
        <p:nvSpPr>
          <p:cNvPr id="320524" name="Text Box 12"/>
          <p:cNvSpPr txBox="1">
            <a:spLocks noChangeArrowheads="1"/>
          </p:cNvSpPr>
          <p:nvPr/>
        </p:nvSpPr>
        <p:spPr bwMode="auto">
          <a:xfrm>
            <a:off x="7577138" y="4144963"/>
            <a:ext cx="541337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>
            <a:spAutoFit/>
          </a:bodyPr>
          <a:lstStyle/>
          <a:p>
            <a:r>
              <a:rPr lang="en-US" sz="2100" i="1"/>
              <a:t>S</a:t>
            </a:r>
            <a:r>
              <a:rPr lang="en-US" sz="2100" i="1" baseline="-25000"/>
              <a:t>T</a:t>
            </a:r>
            <a:endParaRPr lang="en-US" sz="2100" i="1"/>
          </a:p>
        </p:txBody>
      </p:sp>
      <p:sp>
        <p:nvSpPr>
          <p:cNvPr id="320525" name="Line 13"/>
          <p:cNvSpPr>
            <a:spLocks noChangeShapeType="1"/>
          </p:cNvSpPr>
          <p:nvPr/>
        </p:nvSpPr>
        <p:spPr bwMode="auto">
          <a:xfrm>
            <a:off x="5143500" y="4144963"/>
            <a:ext cx="3175" cy="461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0526" name="Line 14"/>
          <p:cNvSpPr>
            <a:spLocks noChangeShapeType="1"/>
          </p:cNvSpPr>
          <p:nvPr/>
        </p:nvSpPr>
        <p:spPr bwMode="auto">
          <a:xfrm>
            <a:off x="6057900" y="4144963"/>
            <a:ext cx="3175" cy="350837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0527" name="Text Box 15"/>
          <p:cNvSpPr txBox="1">
            <a:spLocks noChangeArrowheads="1"/>
          </p:cNvSpPr>
          <p:nvPr/>
        </p:nvSpPr>
        <p:spPr bwMode="auto">
          <a:xfrm rot="-1663718">
            <a:off x="6523038" y="3013075"/>
            <a:ext cx="1519237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>
            <a:spAutoFit/>
          </a:bodyPr>
          <a:lstStyle/>
          <a:p>
            <a:r>
              <a:rPr lang="en-US" sz="2100"/>
              <a:t>Long 1 call</a:t>
            </a:r>
          </a:p>
        </p:txBody>
      </p:sp>
      <p:sp>
        <p:nvSpPr>
          <p:cNvPr id="320528" name="Line 16"/>
          <p:cNvSpPr>
            <a:spLocks noChangeShapeType="1"/>
          </p:cNvSpPr>
          <p:nvPr/>
        </p:nvSpPr>
        <p:spPr bwMode="auto">
          <a:xfrm>
            <a:off x="1870075" y="4114800"/>
            <a:ext cx="617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0529" name="Text Box 17"/>
          <p:cNvSpPr txBox="1">
            <a:spLocks noChangeArrowheads="1"/>
          </p:cNvSpPr>
          <p:nvPr/>
        </p:nvSpPr>
        <p:spPr bwMode="auto">
          <a:xfrm>
            <a:off x="1295400" y="4343400"/>
            <a:ext cx="625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-C</a:t>
            </a:r>
          </a:p>
        </p:txBody>
      </p:sp>
    </p:spTree>
  </p:cSld>
  <p:clrMapOvr>
    <a:masterClrMapping/>
  </p:clrMapOvr>
  <p:transition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8" name="Text Box 2"/>
          <p:cNvSpPr txBox="1">
            <a:spLocks noChangeArrowheads="1"/>
          </p:cNvSpPr>
          <p:nvPr/>
        </p:nvSpPr>
        <p:spPr bwMode="auto">
          <a:xfrm>
            <a:off x="457200" y="914400"/>
            <a:ext cx="8305800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dirty="0"/>
              <a:t>The following sections in chapter </a:t>
            </a:r>
            <a:r>
              <a:rPr lang="en-US" dirty="0" smtClean="0"/>
              <a:t>7 </a:t>
            </a:r>
            <a:r>
              <a:rPr lang="en-US" dirty="0"/>
              <a:t>are not </a:t>
            </a:r>
          </a:p>
          <a:p>
            <a:r>
              <a:rPr lang="en-US" dirty="0"/>
              <a:t>required for the exam:</a:t>
            </a:r>
          </a:p>
          <a:p>
            <a:r>
              <a:rPr lang="en-US" dirty="0"/>
              <a:t>- </a:t>
            </a:r>
            <a:r>
              <a:rPr lang="en-US" dirty="0" smtClean="0"/>
              <a:t>American </a:t>
            </a:r>
            <a:r>
              <a:rPr lang="en-US" dirty="0"/>
              <a:t>option-pricing relationships</a:t>
            </a:r>
          </a:p>
          <a:p>
            <a:pPr>
              <a:buFontTx/>
              <a:buChar char="-"/>
            </a:pPr>
            <a:r>
              <a:rPr lang="en-US" dirty="0"/>
              <a:t> European option-pricing relationships</a:t>
            </a:r>
          </a:p>
          <a:p>
            <a:pPr>
              <a:buFontTx/>
              <a:buChar char="-"/>
            </a:pPr>
            <a:r>
              <a:rPr lang="en-US" dirty="0"/>
              <a:t> Binomial option-pricing model</a:t>
            </a:r>
          </a:p>
          <a:p>
            <a:pPr>
              <a:buFontTx/>
              <a:buChar char="-"/>
            </a:pPr>
            <a:r>
              <a:rPr lang="en-US" dirty="0"/>
              <a:t> European option-pricing formula</a:t>
            </a:r>
          </a:p>
          <a:p>
            <a:pPr>
              <a:buFontTx/>
              <a:buChar char="-"/>
            </a:pPr>
            <a:r>
              <a:rPr lang="en-US" dirty="0"/>
              <a:t> Empirical tests of currency options</a:t>
            </a:r>
          </a:p>
          <a:p>
            <a:pPr>
              <a:buFontTx/>
              <a:buChar char="-"/>
            </a:pPr>
            <a:endParaRPr lang="en-US" dirty="0"/>
          </a:p>
          <a:p>
            <a:pPr>
              <a:buFontTx/>
              <a:buChar char="-"/>
            </a:pPr>
            <a:endParaRPr lang="en-US" dirty="0"/>
          </a:p>
          <a:p>
            <a:r>
              <a:rPr lang="en-US" dirty="0"/>
              <a:t> </a:t>
            </a:r>
          </a:p>
        </p:txBody>
      </p:sp>
    </p:spTree>
  </p:cSld>
  <p:clrMapOvr>
    <a:masterClrMapping/>
  </p:clrMapOvr>
  <p:transition>
    <p:pull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 descr="Parchment"/>
          <p:cNvSpPr>
            <a:spLocks noChangeArrowheads="1"/>
          </p:cNvSpPr>
          <p:nvPr/>
        </p:nvSpPr>
        <p:spPr bwMode="auto">
          <a:xfrm>
            <a:off x="2098675" y="2819400"/>
            <a:ext cx="6172200" cy="2743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1539" name="Rectangle 3"/>
          <p:cNvSpPr>
            <a:spLocks noChangeArrowheads="1"/>
          </p:cNvSpPr>
          <p:nvPr/>
        </p:nvSpPr>
        <p:spPr bwMode="auto">
          <a:xfrm>
            <a:off x="1676400" y="762000"/>
            <a:ext cx="5105400" cy="762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Basic Option Profit Profiles</a:t>
            </a:r>
          </a:p>
        </p:txBody>
      </p:sp>
      <p:sp>
        <p:nvSpPr>
          <p:cNvPr id="321540" name="Rectangle 4"/>
          <p:cNvSpPr>
            <a:spLocks noChangeArrowheads="1"/>
          </p:cNvSpPr>
          <p:nvPr/>
        </p:nvSpPr>
        <p:spPr bwMode="auto">
          <a:xfrm>
            <a:off x="685800" y="2028825"/>
            <a:ext cx="7689850" cy="422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/>
          <a:lstStyle/>
          <a:p>
            <a:pPr marL="342900" indent="-342900" algn="ctr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i="1">
                <a:solidFill>
                  <a:srgbClr val="0000FF"/>
                </a:solidFill>
              </a:rPr>
              <a:t>C</a:t>
            </a:r>
            <a:r>
              <a:rPr lang="en-US" i="1" baseline="-25000">
                <a:solidFill>
                  <a:srgbClr val="0000FF"/>
                </a:solidFill>
              </a:rPr>
              <a:t>aT</a:t>
            </a:r>
            <a:r>
              <a:rPr lang="en-US" i="1">
                <a:solidFill>
                  <a:srgbClr val="0000FF"/>
                </a:solidFill>
              </a:rPr>
              <a:t> = C</a:t>
            </a:r>
            <a:r>
              <a:rPr lang="en-US" i="1" baseline="-25000">
                <a:solidFill>
                  <a:srgbClr val="0000FF"/>
                </a:solidFill>
              </a:rPr>
              <a:t>eT </a:t>
            </a:r>
            <a:r>
              <a:rPr lang="en-US" i="1">
                <a:solidFill>
                  <a:srgbClr val="0000FF"/>
                </a:solidFill>
              </a:rPr>
              <a:t>= Max</a:t>
            </a:r>
            <a:r>
              <a:rPr lang="en-US">
                <a:solidFill>
                  <a:srgbClr val="0000FF"/>
                </a:solidFill>
              </a:rPr>
              <a:t>[</a:t>
            </a:r>
            <a:r>
              <a:rPr lang="en-US" i="1">
                <a:solidFill>
                  <a:srgbClr val="0000FF"/>
                </a:solidFill>
              </a:rPr>
              <a:t>S</a:t>
            </a:r>
            <a:r>
              <a:rPr lang="en-US" i="1" baseline="-25000">
                <a:solidFill>
                  <a:srgbClr val="0000FF"/>
                </a:solidFill>
              </a:rPr>
              <a:t>T</a:t>
            </a:r>
            <a:r>
              <a:rPr lang="en-US" i="1">
                <a:solidFill>
                  <a:srgbClr val="0000FF"/>
                </a:solidFill>
              </a:rPr>
              <a:t> - E, </a:t>
            </a:r>
            <a:r>
              <a:rPr lang="en-US">
                <a:solidFill>
                  <a:srgbClr val="0000FF"/>
                </a:solidFill>
              </a:rPr>
              <a:t>0]</a:t>
            </a:r>
          </a:p>
        </p:txBody>
      </p:sp>
      <p:sp>
        <p:nvSpPr>
          <p:cNvPr id="321541" name="Line 5"/>
          <p:cNvSpPr>
            <a:spLocks noChangeShapeType="1"/>
          </p:cNvSpPr>
          <p:nvPr/>
        </p:nvSpPr>
        <p:spPr bwMode="auto">
          <a:xfrm>
            <a:off x="2098675" y="2743200"/>
            <a:ext cx="3175" cy="2967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1542" name="Line 6"/>
          <p:cNvSpPr>
            <a:spLocks noChangeShapeType="1"/>
          </p:cNvSpPr>
          <p:nvPr/>
        </p:nvSpPr>
        <p:spPr bwMode="auto">
          <a:xfrm>
            <a:off x="2103438" y="3733800"/>
            <a:ext cx="3271837" cy="15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1543" name="Line 7"/>
          <p:cNvSpPr>
            <a:spLocks noChangeShapeType="1"/>
          </p:cNvSpPr>
          <p:nvPr/>
        </p:nvSpPr>
        <p:spPr bwMode="auto">
          <a:xfrm>
            <a:off x="5375275" y="3733800"/>
            <a:ext cx="2667000" cy="1752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1544" name="Text Box 8"/>
          <p:cNvSpPr txBox="1">
            <a:spLocks noChangeArrowheads="1"/>
          </p:cNvSpPr>
          <p:nvPr/>
        </p:nvSpPr>
        <p:spPr bwMode="auto">
          <a:xfrm>
            <a:off x="1371600" y="2819400"/>
            <a:ext cx="890588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>
            <a:spAutoFit/>
          </a:bodyPr>
          <a:lstStyle>
            <a:lvl1pPr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04813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09625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14438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19250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764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336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908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480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100"/>
              <a:t>profit</a:t>
            </a:r>
          </a:p>
        </p:txBody>
      </p:sp>
      <p:sp>
        <p:nvSpPr>
          <p:cNvPr id="321545" name="Text Box 9"/>
          <p:cNvSpPr txBox="1">
            <a:spLocks noChangeArrowheads="1"/>
          </p:cNvSpPr>
          <p:nvPr/>
        </p:nvSpPr>
        <p:spPr bwMode="auto">
          <a:xfrm>
            <a:off x="1565275" y="5257800"/>
            <a:ext cx="617538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>
            <a:spAutoFit/>
          </a:bodyPr>
          <a:lstStyle>
            <a:lvl1pPr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04813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09625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14438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19250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764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336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908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480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100"/>
              <a:t>loss</a:t>
            </a:r>
          </a:p>
        </p:txBody>
      </p:sp>
      <p:sp>
        <p:nvSpPr>
          <p:cNvPr id="321546" name="Text Box 10"/>
          <p:cNvSpPr txBox="1">
            <a:spLocks noChangeArrowheads="1"/>
          </p:cNvSpPr>
          <p:nvPr/>
        </p:nvSpPr>
        <p:spPr bwMode="auto">
          <a:xfrm>
            <a:off x="5070475" y="4343400"/>
            <a:ext cx="546100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>
            <a:spAutoFit/>
          </a:bodyPr>
          <a:lstStyle>
            <a:lvl1pPr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04813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09625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14438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19250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764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336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908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480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100" i="1"/>
              <a:t>E</a:t>
            </a:r>
          </a:p>
        </p:txBody>
      </p:sp>
      <p:sp>
        <p:nvSpPr>
          <p:cNvPr id="321547" name="Text Box 11"/>
          <p:cNvSpPr txBox="1">
            <a:spLocks noChangeArrowheads="1"/>
          </p:cNvSpPr>
          <p:nvPr/>
        </p:nvSpPr>
        <p:spPr bwMode="auto">
          <a:xfrm>
            <a:off x="5832475" y="4572000"/>
            <a:ext cx="838200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>
            <a:spAutoFit/>
          </a:bodyPr>
          <a:lstStyle>
            <a:lvl1pPr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04813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09625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14438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19250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764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336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908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480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100" i="1"/>
              <a:t>E+C</a:t>
            </a:r>
          </a:p>
        </p:txBody>
      </p:sp>
      <p:sp>
        <p:nvSpPr>
          <p:cNvPr id="321548" name="Text Box 12"/>
          <p:cNvSpPr txBox="1">
            <a:spLocks noChangeArrowheads="1"/>
          </p:cNvSpPr>
          <p:nvPr/>
        </p:nvSpPr>
        <p:spPr bwMode="auto">
          <a:xfrm>
            <a:off x="7805738" y="4297363"/>
            <a:ext cx="541337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>
            <a:spAutoFit/>
          </a:bodyPr>
          <a:lstStyle>
            <a:lvl1pPr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04813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09625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14438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19250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764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336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908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480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100" i="1"/>
              <a:t>S</a:t>
            </a:r>
            <a:r>
              <a:rPr lang="en-US" sz="2100" i="1" baseline="-25000"/>
              <a:t>T</a:t>
            </a:r>
            <a:endParaRPr lang="en-US" sz="2100" i="1"/>
          </a:p>
        </p:txBody>
      </p:sp>
      <p:sp>
        <p:nvSpPr>
          <p:cNvPr id="321549" name="Line 13"/>
          <p:cNvSpPr>
            <a:spLocks noChangeShapeType="1"/>
          </p:cNvSpPr>
          <p:nvPr/>
        </p:nvSpPr>
        <p:spPr bwMode="auto">
          <a:xfrm>
            <a:off x="5372100" y="3805238"/>
            <a:ext cx="3175" cy="461962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1550" name="Line 14"/>
          <p:cNvSpPr>
            <a:spLocks noChangeShapeType="1"/>
          </p:cNvSpPr>
          <p:nvPr/>
        </p:nvSpPr>
        <p:spPr bwMode="auto">
          <a:xfrm>
            <a:off x="6210300" y="4297363"/>
            <a:ext cx="3175" cy="350837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1551" name="Text Box 15"/>
          <p:cNvSpPr txBox="1">
            <a:spLocks noChangeArrowheads="1"/>
          </p:cNvSpPr>
          <p:nvPr/>
        </p:nvSpPr>
        <p:spPr bwMode="auto">
          <a:xfrm rot="1991376">
            <a:off x="6594475" y="4648200"/>
            <a:ext cx="1519238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>
            <a:spAutoFit/>
          </a:bodyPr>
          <a:lstStyle>
            <a:lvl1pPr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04813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09625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14438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19250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764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336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908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480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100"/>
              <a:t>short 1 call</a:t>
            </a:r>
          </a:p>
        </p:txBody>
      </p:sp>
      <p:sp>
        <p:nvSpPr>
          <p:cNvPr id="321552" name="Line 16"/>
          <p:cNvSpPr>
            <a:spLocks noChangeShapeType="1"/>
          </p:cNvSpPr>
          <p:nvPr/>
        </p:nvSpPr>
        <p:spPr bwMode="auto">
          <a:xfrm>
            <a:off x="2098675" y="4267200"/>
            <a:ext cx="617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1553" name="Text Box 17"/>
          <p:cNvSpPr txBox="1">
            <a:spLocks noChangeArrowheads="1"/>
          </p:cNvSpPr>
          <p:nvPr/>
        </p:nvSpPr>
        <p:spPr bwMode="auto">
          <a:xfrm>
            <a:off x="1600200" y="3505200"/>
            <a:ext cx="625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C</a:t>
            </a:r>
          </a:p>
        </p:txBody>
      </p:sp>
    </p:spTree>
  </p:cSld>
  <p:clrMapOvr>
    <a:masterClrMapping/>
  </p:clrMapOvr>
  <p:transition>
    <p:pull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 descr="Parchment"/>
          <p:cNvSpPr>
            <a:spLocks noChangeArrowheads="1"/>
          </p:cNvSpPr>
          <p:nvPr/>
        </p:nvSpPr>
        <p:spPr bwMode="auto">
          <a:xfrm>
            <a:off x="2098675" y="2695575"/>
            <a:ext cx="6172200" cy="28194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2563" name="Rectangle 3"/>
          <p:cNvSpPr>
            <a:spLocks noChangeArrowheads="1"/>
          </p:cNvSpPr>
          <p:nvPr/>
        </p:nvSpPr>
        <p:spPr bwMode="auto">
          <a:xfrm>
            <a:off x="1676400" y="762000"/>
            <a:ext cx="5486400" cy="80962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Basic Option Profit Profiles</a:t>
            </a:r>
          </a:p>
        </p:txBody>
      </p:sp>
      <p:sp>
        <p:nvSpPr>
          <p:cNvPr id="322564" name="Rectangle 4"/>
          <p:cNvSpPr>
            <a:spLocks noChangeArrowheads="1"/>
          </p:cNvSpPr>
          <p:nvPr/>
        </p:nvSpPr>
        <p:spPr bwMode="auto">
          <a:xfrm>
            <a:off x="685800" y="1981200"/>
            <a:ext cx="7689850" cy="422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/>
          <a:lstStyle/>
          <a:p>
            <a:pPr marL="342900" indent="-342900" algn="ctr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i="1">
                <a:solidFill>
                  <a:srgbClr val="0000FF"/>
                </a:solidFill>
              </a:rPr>
              <a:t>P</a:t>
            </a:r>
            <a:r>
              <a:rPr lang="en-US" i="1" baseline="-25000">
                <a:solidFill>
                  <a:srgbClr val="0000FF"/>
                </a:solidFill>
              </a:rPr>
              <a:t>aT</a:t>
            </a:r>
            <a:r>
              <a:rPr lang="en-US" i="1">
                <a:solidFill>
                  <a:srgbClr val="0000FF"/>
                </a:solidFill>
              </a:rPr>
              <a:t> = P</a:t>
            </a:r>
            <a:r>
              <a:rPr lang="en-US" i="1" baseline="-25000">
                <a:solidFill>
                  <a:srgbClr val="0000FF"/>
                </a:solidFill>
              </a:rPr>
              <a:t>eT </a:t>
            </a:r>
            <a:r>
              <a:rPr lang="en-US" i="1">
                <a:solidFill>
                  <a:srgbClr val="0000FF"/>
                </a:solidFill>
              </a:rPr>
              <a:t>= Max</a:t>
            </a:r>
            <a:r>
              <a:rPr lang="en-US">
                <a:solidFill>
                  <a:srgbClr val="0000FF"/>
                </a:solidFill>
              </a:rPr>
              <a:t>[</a:t>
            </a:r>
            <a:r>
              <a:rPr lang="en-US" i="1">
                <a:solidFill>
                  <a:srgbClr val="0000FF"/>
                </a:solidFill>
              </a:rPr>
              <a:t>E - S</a:t>
            </a:r>
            <a:r>
              <a:rPr lang="en-US" i="1" baseline="-25000">
                <a:solidFill>
                  <a:srgbClr val="0000FF"/>
                </a:solidFill>
              </a:rPr>
              <a:t>T</a:t>
            </a:r>
            <a:r>
              <a:rPr lang="en-US" i="1">
                <a:solidFill>
                  <a:srgbClr val="0000FF"/>
                </a:solidFill>
              </a:rPr>
              <a:t>, </a:t>
            </a:r>
            <a:r>
              <a:rPr lang="en-US">
                <a:solidFill>
                  <a:srgbClr val="0000FF"/>
                </a:solidFill>
              </a:rPr>
              <a:t>0]</a:t>
            </a:r>
          </a:p>
        </p:txBody>
      </p:sp>
      <p:sp>
        <p:nvSpPr>
          <p:cNvPr id="322565" name="Line 5"/>
          <p:cNvSpPr>
            <a:spLocks noChangeShapeType="1"/>
          </p:cNvSpPr>
          <p:nvPr/>
        </p:nvSpPr>
        <p:spPr bwMode="auto">
          <a:xfrm>
            <a:off x="2098675" y="2619375"/>
            <a:ext cx="3175" cy="30432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2566" name="Line 6"/>
          <p:cNvSpPr>
            <a:spLocks noChangeShapeType="1"/>
          </p:cNvSpPr>
          <p:nvPr/>
        </p:nvSpPr>
        <p:spPr bwMode="auto">
          <a:xfrm>
            <a:off x="5380038" y="4829175"/>
            <a:ext cx="289083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2567" name="Line 7"/>
          <p:cNvSpPr>
            <a:spLocks noChangeShapeType="1"/>
          </p:cNvSpPr>
          <p:nvPr/>
        </p:nvSpPr>
        <p:spPr bwMode="auto">
          <a:xfrm>
            <a:off x="2098675" y="2695575"/>
            <a:ext cx="3276600" cy="2133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2568" name="Text Box 8"/>
          <p:cNvSpPr txBox="1">
            <a:spLocks noChangeArrowheads="1"/>
          </p:cNvSpPr>
          <p:nvPr/>
        </p:nvSpPr>
        <p:spPr bwMode="auto">
          <a:xfrm>
            <a:off x="1336675" y="3076575"/>
            <a:ext cx="890588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>
            <a:spAutoFit/>
          </a:bodyPr>
          <a:lstStyle>
            <a:lvl1pPr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04813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09625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14438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19250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764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336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908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480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100"/>
              <a:t>profit</a:t>
            </a:r>
          </a:p>
        </p:txBody>
      </p:sp>
      <p:sp>
        <p:nvSpPr>
          <p:cNvPr id="322569" name="Text Box 9"/>
          <p:cNvSpPr txBox="1">
            <a:spLocks noChangeArrowheads="1"/>
          </p:cNvSpPr>
          <p:nvPr/>
        </p:nvSpPr>
        <p:spPr bwMode="auto">
          <a:xfrm>
            <a:off x="1565275" y="5210175"/>
            <a:ext cx="617538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>
            <a:spAutoFit/>
          </a:bodyPr>
          <a:lstStyle>
            <a:lvl1pPr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04813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09625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14438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19250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764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336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908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480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100"/>
              <a:t>loss</a:t>
            </a:r>
          </a:p>
        </p:txBody>
      </p:sp>
      <p:sp>
        <p:nvSpPr>
          <p:cNvPr id="322570" name="Text Box 10"/>
          <p:cNvSpPr txBox="1">
            <a:spLocks noChangeArrowheads="1"/>
          </p:cNvSpPr>
          <p:nvPr/>
        </p:nvSpPr>
        <p:spPr bwMode="auto">
          <a:xfrm>
            <a:off x="5070475" y="4806950"/>
            <a:ext cx="546100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>
            <a:spAutoFit/>
          </a:bodyPr>
          <a:lstStyle>
            <a:lvl1pPr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04813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09625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14438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19250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764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336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908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480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100" i="1"/>
              <a:t>E</a:t>
            </a:r>
          </a:p>
        </p:txBody>
      </p:sp>
      <p:sp>
        <p:nvSpPr>
          <p:cNvPr id="322571" name="Text Box 11"/>
          <p:cNvSpPr txBox="1">
            <a:spLocks noChangeArrowheads="1"/>
          </p:cNvSpPr>
          <p:nvPr/>
        </p:nvSpPr>
        <p:spPr bwMode="auto">
          <a:xfrm>
            <a:off x="4079875" y="4524375"/>
            <a:ext cx="838200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>
            <a:spAutoFit/>
          </a:bodyPr>
          <a:lstStyle>
            <a:lvl1pPr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04813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09625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14438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19250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764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336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908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480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100" i="1"/>
              <a:t>E - p</a:t>
            </a:r>
          </a:p>
        </p:txBody>
      </p:sp>
      <p:sp>
        <p:nvSpPr>
          <p:cNvPr id="322572" name="Text Box 12"/>
          <p:cNvSpPr txBox="1">
            <a:spLocks noChangeArrowheads="1"/>
          </p:cNvSpPr>
          <p:nvPr/>
        </p:nvSpPr>
        <p:spPr bwMode="auto">
          <a:xfrm>
            <a:off x="7805738" y="4249738"/>
            <a:ext cx="541337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>
            <a:spAutoFit/>
          </a:bodyPr>
          <a:lstStyle>
            <a:lvl1pPr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04813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09625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14438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19250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764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336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908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480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100" i="1"/>
              <a:t>S</a:t>
            </a:r>
            <a:r>
              <a:rPr lang="en-US" sz="2100" i="1" baseline="-25000"/>
              <a:t>T</a:t>
            </a:r>
            <a:endParaRPr lang="en-US" sz="2100" i="1"/>
          </a:p>
        </p:txBody>
      </p:sp>
      <p:sp>
        <p:nvSpPr>
          <p:cNvPr id="322573" name="Line 13"/>
          <p:cNvSpPr>
            <a:spLocks noChangeShapeType="1"/>
          </p:cNvSpPr>
          <p:nvPr/>
        </p:nvSpPr>
        <p:spPr bwMode="auto">
          <a:xfrm flipV="1">
            <a:off x="5375275" y="421957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2574" name="Line 14"/>
          <p:cNvSpPr>
            <a:spLocks noChangeShapeType="1"/>
          </p:cNvSpPr>
          <p:nvPr/>
        </p:nvSpPr>
        <p:spPr bwMode="auto">
          <a:xfrm>
            <a:off x="4460875" y="4249738"/>
            <a:ext cx="3175" cy="350837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2575" name="Text Box 15"/>
          <p:cNvSpPr txBox="1">
            <a:spLocks noChangeArrowheads="1"/>
          </p:cNvSpPr>
          <p:nvPr/>
        </p:nvSpPr>
        <p:spPr bwMode="auto">
          <a:xfrm rot="1991376">
            <a:off x="2708275" y="3609975"/>
            <a:ext cx="1519238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>
            <a:spAutoFit/>
          </a:bodyPr>
          <a:lstStyle>
            <a:lvl1pPr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04813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09625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14438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19250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764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336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908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480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100"/>
              <a:t>long 1 put</a:t>
            </a:r>
          </a:p>
        </p:txBody>
      </p:sp>
      <p:sp>
        <p:nvSpPr>
          <p:cNvPr id="322576" name="Line 16"/>
          <p:cNvSpPr>
            <a:spLocks noChangeShapeType="1"/>
          </p:cNvSpPr>
          <p:nvPr/>
        </p:nvSpPr>
        <p:spPr bwMode="auto">
          <a:xfrm>
            <a:off x="2098675" y="4219575"/>
            <a:ext cx="617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2577" name="Text Box 17"/>
          <p:cNvSpPr txBox="1">
            <a:spLocks noChangeArrowheads="1"/>
          </p:cNvSpPr>
          <p:nvPr/>
        </p:nvSpPr>
        <p:spPr bwMode="auto">
          <a:xfrm>
            <a:off x="8305800" y="4572000"/>
            <a:ext cx="625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-p</a:t>
            </a:r>
          </a:p>
        </p:txBody>
      </p:sp>
    </p:spTree>
  </p:cSld>
  <p:clrMapOvr>
    <a:masterClrMapping/>
  </p:clrMapOvr>
  <p:transition>
    <p:pull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 descr="Parchment"/>
          <p:cNvSpPr>
            <a:spLocks noChangeArrowheads="1"/>
          </p:cNvSpPr>
          <p:nvPr/>
        </p:nvSpPr>
        <p:spPr bwMode="auto">
          <a:xfrm>
            <a:off x="2022475" y="2771775"/>
            <a:ext cx="6172200" cy="2743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3587" name="Rectangle 3"/>
          <p:cNvSpPr>
            <a:spLocks noChangeArrowheads="1"/>
          </p:cNvSpPr>
          <p:nvPr/>
        </p:nvSpPr>
        <p:spPr bwMode="auto">
          <a:xfrm>
            <a:off x="1905000" y="762000"/>
            <a:ext cx="5410200" cy="96202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Basic Option Profit Profiles</a:t>
            </a:r>
          </a:p>
        </p:txBody>
      </p:sp>
      <p:sp>
        <p:nvSpPr>
          <p:cNvPr id="323588" name="Rectangle 4"/>
          <p:cNvSpPr>
            <a:spLocks noChangeArrowheads="1"/>
          </p:cNvSpPr>
          <p:nvPr/>
        </p:nvSpPr>
        <p:spPr bwMode="auto">
          <a:xfrm>
            <a:off x="609600" y="1981200"/>
            <a:ext cx="7689850" cy="422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/>
          <a:lstStyle/>
          <a:p>
            <a:pPr marL="342900" indent="-342900" algn="ctr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i="1">
                <a:solidFill>
                  <a:srgbClr val="0000FF"/>
                </a:solidFill>
              </a:rPr>
              <a:t>P</a:t>
            </a:r>
            <a:r>
              <a:rPr lang="en-US" i="1" baseline="-25000">
                <a:solidFill>
                  <a:srgbClr val="0000FF"/>
                </a:solidFill>
              </a:rPr>
              <a:t>aT</a:t>
            </a:r>
            <a:r>
              <a:rPr lang="en-US" i="1">
                <a:solidFill>
                  <a:srgbClr val="0000FF"/>
                </a:solidFill>
              </a:rPr>
              <a:t> = P</a:t>
            </a:r>
            <a:r>
              <a:rPr lang="en-US" i="1" baseline="-25000">
                <a:solidFill>
                  <a:srgbClr val="0000FF"/>
                </a:solidFill>
              </a:rPr>
              <a:t>eT </a:t>
            </a:r>
            <a:r>
              <a:rPr lang="en-US" i="1">
                <a:solidFill>
                  <a:srgbClr val="0000FF"/>
                </a:solidFill>
              </a:rPr>
              <a:t>= Max</a:t>
            </a:r>
            <a:r>
              <a:rPr lang="en-US">
                <a:solidFill>
                  <a:srgbClr val="0000FF"/>
                </a:solidFill>
              </a:rPr>
              <a:t>[</a:t>
            </a:r>
            <a:r>
              <a:rPr lang="en-US" i="1">
                <a:solidFill>
                  <a:srgbClr val="0000FF"/>
                </a:solidFill>
              </a:rPr>
              <a:t>E-S</a:t>
            </a:r>
            <a:r>
              <a:rPr lang="en-US" i="1" baseline="-25000">
                <a:solidFill>
                  <a:srgbClr val="0000FF"/>
                </a:solidFill>
              </a:rPr>
              <a:t>T</a:t>
            </a:r>
            <a:r>
              <a:rPr lang="en-US"/>
              <a:t> </a:t>
            </a:r>
            <a:r>
              <a:rPr lang="en-US" i="1">
                <a:solidFill>
                  <a:srgbClr val="0000FF"/>
                </a:solidFill>
              </a:rPr>
              <a:t>, </a:t>
            </a:r>
            <a:r>
              <a:rPr lang="en-US">
                <a:solidFill>
                  <a:srgbClr val="0000FF"/>
                </a:solidFill>
              </a:rPr>
              <a:t>0]</a:t>
            </a:r>
          </a:p>
        </p:txBody>
      </p:sp>
      <p:sp>
        <p:nvSpPr>
          <p:cNvPr id="323589" name="Line 5"/>
          <p:cNvSpPr>
            <a:spLocks noChangeShapeType="1"/>
          </p:cNvSpPr>
          <p:nvPr/>
        </p:nvSpPr>
        <p:spPr bwMode="auto">
          <a:xfrm>
            <a:off x="2022475" y="2619375"/>
            <a:ext cx="3175" cy="30432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3590" name="Line 6"/>
          <p:cNvSpPr>
            <a:spLocks noChangeShapeType="1"/>
          </p:cNvSpPr>
          <p:nvPr/>
        </p:nvSpPr>
        <p:spPr bwMode="auto">
          <a:xfrm>
            <a:off x="5151438" y="3838575"/>
            <a:ext cx="289083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3591" name="Line 7"/>
          <p:cNvSpPr>
            <a:spLocks noChangeShapeType="1"/>
          </p:cNvSpPr>
          <p:nvPr/>
        </p:nvSpPr>
        <p:spPr bwMode="auto">
          <a:xfrm flipV="1">
            <a:off x="2022475" y="3838575"/>
            <a:ext cx="312420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3592" name="Text Box 8"/>
          <p:cNvSpPr txBox="1">
            <a:spLocks noChangeArrowheads="1"/>
          </p:cNvSpPr>
          <p:nvPr/>
        </p:nvSpPr>
        <p:spPr bwMode="auto">
          <a:xfrm>
            <a:off x="1260475" y="3076575"/>
            <a:ext cx="890588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>
            <a:spAutoFit/>
          </a:bodyPr>
          <a:lstStyle>
            <a:lvl1pPr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04813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09625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14438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19250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764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336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908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480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100"/>
              <a:t>profit</a:t>
            </a:r>
          </a:p>
        </p:txBody>
      </p:sp>
      <p:sp>
        <p:nvSpPr>
          <p:cNvPr id="323593" name="Text Box 9"/>
          <p:cNvSpPr txBox="1">
            <a:spLocks noChangeArrowheads="1"/>
          </p:cNvSpPr>
          <p:nvPr/>
        </p:nvSpPr>
        <p:spPr bwMode="auto">
          <a:xfrm>
            <a:off x="1489075" y="5210175"/>
            <a:ext cx="617538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>
            <a:spAutoFit/>
          </a:bodyPr>
          <a:lstStyle>
            <a:lvl1pPr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04813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09625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14438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19250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764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336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908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480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100"/>
              <a:t>loss</a:t>
            </a:r>
          </a:p>
        </p:txBody>
      </p:sp>
      <p:sp>
        <p:nvSpPr>
          <p:cNvPr id="323594" name="Text Box 10"/>
          <p:cNvSpPr txBox="1">
            <a:spLocks noChangeArrowheads="1"/>
          </p:cNvSpPr>
          <p:nvPr/>
        </p:nvSpPr>
        <p:spPr bwMode="auto">
          <a:xfrm>
            <a:off x="4918075" y="4524375"/>
            <a:ext cx="546100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>
            <a:spAutoFit/>
          </a:bodyPr>
          <a:lstStyle>
            <a:lvl1pPr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04813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09625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14438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19250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764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336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908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480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100" i="1"/>
              <a:t>E</a:t>
            </a:r>
          </a:p>
        </p:txBody>
      </p:sp>
      <p:sp>
        <p:nvSpPr>
          <p:cNvPr id="323595" name="Text Box 11"/>
          <p:cNvSpPr txBox="1">
            <a:spLocks noChangeArrowheads="1"/>
          </p:cNvSpPr>
          <p:nvPr/>
        </p:nvSpPr>
        <p:spPr bwMode="auto">
          <a:xfrm>
            <a:off x="7729538" y="4249738"/>
            <a:ext cx="541337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>
            <a:spAutoFit/>
          </a:bodyPr>
          <a:lstStyle>
            <a:lvl1pPr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04813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09625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14438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19250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764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336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908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480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100" i="1"/>
              <a:t>S</a:t>
            </a:r>
            <a:r>
              <a:rPr lang="en-US" sz="2100" i="1" baseline="-25000"/>
              <a:t>T</a:t>
            </a:r>
            <a:endParaRPr lang="en-US" sz="2100" i="1"/>
          </a:p>
        </p:txBody>
      </p:sp>
      <p:sp>
        <p:nvSpPr>
          <p:cNvPr id="323596" name="Line 12"/>
          <p:cNvSpPr>
            <a:spLocks noChangeShapeType="1"/>
          </p:cNvSpPr>
          <p:nvPr/>
        </p:nvSpPr>
        <p:spPr bwMode="auto">
          <a:xfrm>
            <a:off x="5146675" y="383857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3597" name="Line 13"/>
          <p:cNvSpPr>
            <a:spLocks noChangeShapeType="1"/>
          </p:cNvSpPr>
          <p:nvPr/>
        </p:nvSpPr>
        <p:spPr bwMode="auto">
          <a:xfrm>
            <a:off x="4384675" y="4249738"/>
            <a:ext cx="3175" cy="350837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3598" name="Text Box 14"/>
          <p:cNvSpPr txBox="1">
            <a:spLocks noChangeArrowheads="1"/>
          </p:cNvSpPr>
          <p:nvPr/>
        </p:nvSpPr>
        <p:spPr bwMode="auto">
          <a:xfrm rot="-1663718">
            <a:off x="2251075" y="4425950"/>
            <a:ext cx="1519238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>
            <a:spAutoFit/>
          </a:bodyPr>
          <a:lstStyle>
            <a:lvl1pPr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04813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09625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14438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19250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764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336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908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480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100"/>
              <a:t>Short 1 put</a:t>
            </a:r>
          </a:p>
        </p:txBody>
      </p:sp>
      <p:sp>
        <p:nvSpPr>
          <p:cNvPr id="323599" name="Text Box 15"/>
          <p:cNvSpPr txBox="1">
            <a:spLocks noChangeArrowheads="1"/>
          </p:cNvSpPr>
          <p:nvPr/>
        </p:nvSpPr>
        <p:spPr bwMode="auto">
          <a:xfrm>
            <a:off x="4003675" y="4524375"/>
            <a:ext cx="838200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>
            <a:spAutoFit/>
          </a:bodyPr>
          <a:lstStyle>
            <a:lvl1pPr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04813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809625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214438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619250" defTabSz="8096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764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336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908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48050" defTabSz="809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100" i="1"/>
              <a:t>E - p</a:t>
            </a:r>
          </a:p>
        </p:txBody>
      </p:sp>
      <p:sp>
        <p:nvSpPr>
          <p:cNvPr id="323600" name="Line 16"/>
          <p:cNvSpPr>
            <a:spLocks noChangeShapeType="1"/>
          </p:cNvSpPr>
          <p:nvPr/>
        </p:nvSpPr>
        <p:spPr bwMode="auto">
          <a:xfrm>
            <a:off x="2022475" y="4219575"/>
            <a:ext cx="617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3601" name="Text Box 17"/>
          <p:cNvSpPr txBox="1">
            <a:spLocks noChangeArrowheads="1"/>
          </p:cNvSpPr>
          <p:nvPr/>
        </p:nvSpPr>
        <p:spPr bwMode="auto">
          <a:xfrm>
            <a:off x="8229600" y="3581400"/>
            <a:ext cx="625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/>
              <a:t>p</a:t>
            </a:r>
          </a:p>
        </p:txBody>
      </p:sp>
    </p:spTree>
  </p:cSld>
  <p:clrMapOvr>
    <a:masterClrMapping/>
  </p:clrMapOvr>
  <p:transition>
    <p:pull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/>
          <p:cNvSpPr>
            <a:spLocks noChangeArrowheads="1"/>
          </p:cNvSpPr>
          <p:nvPr/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Option premium</a:t>
            </a:r>
          </a:p>
        </p:txBody>
      </p:sp>
      <p:sp>
        <p:nvSpPr>
          <p:cNvPr id="330755" name="Rectangle 3"/>
          <p:cNvSpPr>
            <a:spLocks noChangeArrowheads="1"/>
          </p:cNvSpPr>
          <p:nvPr/>
        </p:nvSpPr>
        <p:spPr bwMode="auto">
          <a:xfrm>
            <a:off x="304800" y="1752600"/>
            <a:ext cx="7689850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Intrinsic Value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The difference between the exercise price of the option and the spot price of the underlying </a:t>
            </a:r>
            <a:r>
              <a:rPr lang="en-US" sz="2400" dirty="0" smtClean="0">
                <a:solidFill>
                  <a:srgbClr val="0000FF"/>
                </a:solidFill>
              </a:rPr>
              <a:t>asset or zero.</a:t>
            </a:r>
            <a:endParaRPr lang="en-US" sz="2400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Speculative Value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The difference between the option premium and the intrinsic value of the option.</a:t>
            </a:r>
          </a:p>
        </p:txBody>
      </p:sp>
      <p:sp>
        <p:nvSpPr>
          <p:cNvPr id="330756" name="Text Box 4"/>
          <p:cNvSpPr txBox="1">
            <a:spLocks noChangeArrowheads="1"/>
          </p:cNvSpPr>
          <p:nvPr/>
        </p:nvSpPr>
        <p:spPr bwMode="auto">
          <a:xfrm>
            <a:off x="609600" y="4724400"/>
            <a:ext cx="1676400" cy="955675"/>
          </a:xfrm>
          <a:prstGeom prst="rect">
            <a:avLst/>
          </a:prstGeom>
          <a:gradFill rotWithShape="0">
            <a:gsLst>
              <a:gs pos="0">
                <a:schemeClr val="tx2"/>
              </a:gs>
              <a:gs pos="100000">
                <a:srgbClr val="D9B38D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/>
              <a:t>Option Premium</a:t>
            </a:r>
          </a:p>
        </p:txBody>
      </p:sp>
      <p:sp>
        <p:nvSpPr>
          <p:cNvPr id="330757" name="Text Box 5"/>
          <p:cNvSpPr txBox="1">
            <a:spLocks noChangeArrowheads="1"/>
          </p:cNvSpPr>
          <p:nvPr/>
        </p:nvSpPr>
        <p:spPr bwMode="auto">
          <a:xfrm>
            <a:off x="2514600" y="48768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/>
              <a:t>=</a:t>
            </a:r>
          </a:p>
        </p:txBody>
      </p:sp>
      <p:sp>
        <p:nvSpPr>
          <p:cNvPr id="330758" name="Text Box 6"/>
          <p:cNvSpPr txBox="1">
            <a:spLocks noChangeArrowheads="1"/>
          </p:cNvSpPr>
          <p:nvPr/>
        </p:nvSpPr>
        <p:spPr bwMode="auto">
          <a:xfrm>
            <a:off x="3276600" y="4800600"/>
            <a:ext cx="1524000" cy="955675"/>
          </a:xfrm>
          <a:prstGeom prst="rect">
            <a:avLst/>
          </a:prstGeom>
          <a:gradFill rotWithShape="0">
            <a:gsLst>
              <a:gs pos="0">
                <a:schemeClr val="tx2"/>
              </a:gs>
              <a:gs pos="100000">
                <a:srgbClr val="D9B38D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/>
              <a:t>Intrinsic Value</a:t>
            </a:r>
          </a:p>
        </p:txBody>
      </p:sp>
      <p:sp>
        <p:nvSpPr>
          <p:cNvPr id="330759" name="Text Box 7"/>
          <p:cNvSpPr txBox="1">
            <a:spLocks noChangeArrowheads="1"/>
          </p:cNvSpPr>
          <p:nvPr/>
        </p:nvSpPr>
        <p:spPr bwMode="auto">
          <a:xfrm>
            <a:off x="4953000" y="4876800"/>
            <a:ext cx="68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/>
              <a:t>+</a:t>
            </a:r>
          </a:p>
        </p:txBody>
      </p:sp>
      <p:sp>
        <p:nvSpPr>
          <p:cNvPr id="330760" name="Text Box 8"/>
          <p:cNvSpPr txBox="1">
            <a:spLocks noChangeArrowheads="1"/>
          </p:cNvSpPr>
          <p:nvPr/>
        </p:nvSpPr>
        <p:spPr bwMode="auto">
          <a:xfrm>
            <a:off x="5791200" y="4800600"/>
            <a:ext cx="1981200" cy="955675"/>
          </a:xfrm>
          <a:prstGeom prst="rect">
            <a:avLst/>
          </a:prstGeom>
          <a:gradFill rotWithShape="0">
            <a:gsLst>
              <a:gs pos="0">
                <a:schemeClr val="tx2"/>
              </a:gs>
              <a:gs pos="100000">
                <a:srgbClr val="D9B38D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/>
              <a:t>Speculative Value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0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0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0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0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0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0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0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0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0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0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30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0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30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30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30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30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30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30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0755" grpId="0" build="p" bldLvl="2" autoUpdateAnimBg="0"/>
      <p:bldP spid="330756" grpId="0" animBg="1" autoUpdateAnimBg="0"/>
      <p:bldP spid="330757" grpId="0" autoUpdateAnimBg="0"/>
      <p:bldP spid="330758" grpId="0" animBg="1" autoUpdateAnimBg="0"/>
      <p:bldP spid="330759" grpId="0" autoUpdateAnimBg="0"/>
      <p:bldP spid="330760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4" name="Rectangle 4"/>
          <p:cNvSpPr>
            <a:spLocks noChangeArrowheads="1"/>
          </p:cNvSpPr>
          <p:nvPr/>
        </p:nvSpPr>
        <p:spPr bwMode="auto">
          <a:xfrm>
            <a:off x="1476375" y="685800"/>
            <a:ext cx="5467350" cy="145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determinants of time value  </a:t>
            </a:r>
          </a:p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of option prices</a:t>
            </a:r>
          </a:p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37925" name="Rectangle 5"/>
          <p:cNvSpPr>
            <a:spLocks noChangeArrowheads="1"/>
          </p:cNvSpPr>
          <p:nvPr/>
        </p:nvSpPr>
        <p:spPr bwMode="auto">
          <a:xfrm>
            <a:off x="228600" y="1905000"/>
            <a:ext cx="8610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	a.	value rises with longer time to expiration.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endParaRPr lang="en-US" sz="2400">
              <a:solidFill>
                <a:srgbClr val="0000FF"/>
              </a:solidFill>
            </a:endParaRP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	b.	value rises when greater volatility in the exchange rate.</a:t>
            </a: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endParaRPr lang="en-US" sz="2400">
              <a:solidFill>
                <a:srgbClr val="0000FF"/>
              </a:solidFill>
            </a:endParaRPr>
          </a:p>
          <a:p>
            <a:pPr marL="342900" indent="-342900">
              <a:lnSpc>
                <a:spcPct val="6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	c.	Value is complicated by both 	the home and foreign interest</a:t>
            </a:r>
          </a:p>
          <a:p>
            <a:pPr marL="342900" indent="-342900">
              <a:lnSpc>
                <a:spcPct val="4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			rates.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endParaRPr lang="en-US" sz="24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</a:t>
            </a:r>
          </a:p>
        </p:txBody>
      </p:sp>
      <p:sp>
        <p:nvSpPr>
          <p:cNvPr id="332803" name="Rectangle 3"/>
          <p:cNvSpPr>
            <a:spLocks noChangeArrowheads="1"/>
          </p:cNvSpPr>
          <p:nvPr/>
        </p:nvSpPr>
        <p:spPr bwMode="auto">
          <a:xfrm>
            <a:off x="228600" y="13716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For a call on Euro with strike price k = US</a:t>
            </a:r>
            <a:r>
              <a:rPr lang="en-US" sz="2400">
                <a:solidFill>
                  <a:srgbClr val="0000FF"/>
                </a:solidFill>
                <a:cs typeface="Times New Roman" pitchFamily="18" charset="0"/>
              </a:rPr>
              <a:t>¢/€ </a:t>
            </a:r>
            <a:r>
              <a:rPr lang="en-US" sz="2400">
                <a:solidFill>
                  <a:srgbClr val="0000FF"/>
                </a:solidFill>
              </a:rPr>
              <a:t>91.5.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The intrinsic value is 5</a:t>
            </a:r>
            <a:r>
              <a:rPr lang="en-US" sz="2400">
                <a:solidFill>
                  <a:srgbClr val="0000FF"/>
                </a:solidFill>
                <a:cs typeface="Times New Roman" pitchFamily="18" charset="0"/>
              </a:rPr>
              <a:t>¢ if the spot rate is 96.5¢.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  <a:cs typeface="Times New Roman" pitchFamily="18" charset="0"/>
              </a:rPr>
              <a:t>Time value is 1¢ if the market price is 6¢.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  <a:cs typeface="Times New Roman" pitchFamily="18" charset="0"/>
              </a:rPr>
              <a:t>The intrinsic value is 0 if the spot rate is 88¢ (or any other price equal to or below 91.5¢). Time value is 2¢ if market price is 2.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  <a:cs typeface="Times New Roman" pitchFamily="18" charset="0"/>
              </a:rPr>
              <a:t>For put </a:t>
            </a:r>
            <a:r>
              <a:rPr lang="en-US" sz="2400">
                <a:solidFill>
                  <a:srgbClr val="0000FF"/>
                </a:solidFill>
              </a:rPr>
              <a:t>with strike price k = US</a:t>
            </a:r>
            <a:r>
              <a:rPr lang="en-US" sz="2400">
                <a:solidFill>
                  <a:srgbClr val="0000FF"/>
                </a:solidFill>
                <a:cs typeface="Times New Roman" pitchFamily="18" charset="0"/>
              </a:rPr>
              <a:t>¢/€ </a:t>
            </a:r>
            <a:r>
              <a:rPr lang="en-US" sz="2400">
                <a:solidFill>
                  <a:srgbClr val="0000FF"/>
                </a:solidFill>
              </a:rPr>
              <a:t>91.5.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The intrinsic value is 0</a:t>
            </a:r>
            <a:r>
              <a:rPr lang="en-US" sz="2400">
                <a:solidFill>
                  <a:srgbClr val="0000FF"/>
                </a:solidFill>
                <a:cs typeface="Times New Roman" pitchFamily="18" charset="0"/>
              </a:rPr>
              <a:t> if the spot rate is 96.5¢.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  <a:cs typeface="Times New Roman" pitchFamily="18" charset="0"/>
              </a:rPr>
              <a:t>Time value is 2 if the market price is 2¢.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  <a:cs typeface="Times New Roman" pitchFamily="18" charset="0"/>
              </a:rPr>
              <a:t>The intrinsic value is 3.5¢ if the spot rate is 88¢. Time value is 1.5¢ if market price is 5.</a:t>
            </a:r>
          </a:p>
        </p:txBody>
      </p:sp>
    </p:spTree>
  </p:cSld>
  <p:clrMapOvr>
    <a:masterClrMapping/>
  </p:clrMapOvr>
  <p:transition>
    <p:pull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Text Box 2"/>
          <p:cNvSpPr txBox="1">
            <a:spLocks noChangeArrowheads="1"/>
          </p:cNvSpPr>
          <p:nvPr/>
        </p:nvSpPr>
        <p:spPr bwMode="auto">
          <a:xfrm>
            <a:off x="152400" y="1524000"/>
            <a:ext cx="8991600" cy="447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The call premium per British pound on February 1 is $0.011; the expiration date is June, and the strike price is $1.6. You anticipates that the spot rate will increase to $1.7 by May1. If your expectation proves correct, what should be your dollar profit from speculating one pound call option (31,250 units per contract)?</a:t>
            </a:r>
          </a:p>
          <a:p>
            <a:endParaRPr lang="en-US" sz="2400">
              <a:solidFill>
                <a:srgbClr val="0000FF"/>
              </a:solidFill>
            </a:endParaRPr>
          </a:p>
          <a:p>
            <a:r>
              <a:rPr lang="en-US" sz="2400">
                <a:solidFill>
                  <a:srgbClr val="0000FF"/>
                </a:solidFill>
              </a:rPr>
              <a:t>Buy one call option on February 1		-$0.011 per pound</a:t>
            </a:r>
          </a:p>
          <a:p>
            <a:r>
              <a:rPr lang="en-US" sz="2400">
                <a:solidFill>
                  <a:srgbClr val="0000FF"/>
                </a:solidFill>
              </a:rPr>
              <a:t>Exercise the option on May 1			-$1.60 per pound</a:t>
            </a:r>
          </a:p>
          <a:p>
            <a:r>
              <a:rPr lang="en-US" sz="2400">
                <a:solidFill>
                  <a:srgbClr val="0000FF"/>
                </a:solidFill>
              </a:rPr>
              <a:t>Sell the pound on May 1			</a:t>
            </a:r>
            <a:r>
              <a:rPr lang="en-US" sz="2400" u="sng">
                <a:solidFill>
                  <a:srgbClr val="0000FF"/>
                </a:solidFill>
              </a:rPr>
              <a:t>+$1.70 per pound</a:t>
            </a:r>
          </a:p>
          <a:p>
            <a:r>
              <a:rPr lang="en-US" sz="2400">
                <a:solidFill>
                  <a:srgbClr val="0000FF"/>
                </a:solidFill>
              </a:rPr>
              <a:t>Net profit per pound				+$0.089</a:t>
            </a:r>
          </a:p>
          <a:p>
            <a:endParaRPr lang="en-US" sz="2400">
              <a:solidFill>
                <a:srgbClr val="0000FF"/>
              </a:solidFill>
            </a:endParaRPr>
          </a:p>
          <a:p>
            <a:r>
              <a:rPr lang="en-US" sz="2400">
                <a:solidFill>
                  <a:srgbClr val="0000FF"/>
                </a:solidFill>
              </a:rPr>
              <a:t>Net profit per contract: </a:t>
            </a:r>
            <a:r>
              <a:rPr lang="en-US" sz="2400">
                <a:solidFill>
                  <a:srgbClr val="0000FF"/>
                </a:solidFill>
                <a:cs typeface="Times New Roman" pitchFamily="18" charset="0"/>
              </a:rPr>
              <a:t>£</a:t>
            </a:r>
            <a:r>
              <a:rPr lang="en-US" sz="2400">
                <a:solidFill>
                  <a:srgbClr val="0000FF"/>
                </a:solidFill>
              </a:rPr>
              <a:t>31,250x $0.089=$2,781.25</a:t>
            </a:r>
          </a:p>
        </p:txBody>
      </p:sp>
      <p:sp>
        <p:nvSpPr>
          <p:cNvPr id="324611" name="Rectangle 3"/>
          <p:cNvSpPr>
            <a:spLocks noChangeArrowheads="1"/>
          </p:cNvSpPr>
          <p:nvPr/>
        </p:nvSpPr>
        <p:spPr bwMode="auto">
          <a:xfrm>
            <a:off x="685800" y="609600"/>
            <a:ext cx="7772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</a:t>
            </a:r>
          </a:p>
        </p:txBody>
      </p:sp>
    </p:spTree>
  </p:cSld>
  <p:clrMapOvr>
    <a:masterClrMapping/>
  </p:clrMapOvr>
  <p:transition>
    <p:pull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609600"/>
            <a:ext cx="9144000" cy="6096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 dirty="0" smtClean="0"/>
              <a:t>Black</a:t>
            </a:r>
            <a:r>
              <a:rPr lang="en-US" sz="2800" dirty="0" smtClean="0">
                <a:cs typeface="Times New Roman" pitchFamily="18" charset="0"/>
              </a:rPr>
              <a:t>–</a:t>
            </a:r>
            <a:r>
              <a:rPr lang="en-US" sz="2800" dirty="0" smtClean="0"/>
              <a:t>Scholes Pricing Formulae</a:t>
            </a:r>
            <a:endParaRPr lang="en-US" sz="2800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81000" y="1219200"/>
            <a:ext cx="8459788" cy="14478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marL="0" indent="0" eaLnBrk="1" hangingPunct="1">
              <a:buFont typeface="Wingdings" pitchFamily="2" charset="2"/>
              <a:buNone/>
            </a:pPr>
            <a:r>
              <a:rPr lang="en-US" sz="2800" smtClean="0"/>
              <a:t>The Black-Scholes formulae for the price of a European call and a put written on currency are:</a:t>
            </a:r>
            <a:endParaRPr lang="en-US" sz="2800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1981200" y="2209800"/>
          <a:ext cx="5167313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990" name="Equation" r:id="rId3" imgW="2120760" imgH="253800" progId="Equation.3">
                  <p:embed/>
                </p:oleObj>
              </mc:Choice>
              <mc:Fallback>
                <p:oleObj name="Equation" r:id="rId3" imgW="212076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209800"/>
                        <a:ext cx="5167313" cy="620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1905000" y="3505200"/>
          <a:ext cx="2847975" cy="1381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991" name="Equation" r:id="rId5" imgW="1307880" imgH="634680" progId="Equation.3">
                  <p:embed/>
                </p:oleObj>
              </mc:Choice>
              <mc:Fallback>
                <p:oleObj name="Equation" r:id="rId5" imgW="1307880" imgH="634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505200"/>
                        <a:ext cx="2847975" cy="1381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1905000" y="4953000"/>
          <a:ext cx="1828800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992" name="Equation" r:id="rId7" imgW="927000" imgH="241200" progId="Equation.3">
                  <p:embed/>
                </p:oleObj>
              </mc:Choice>
              <mc:Fallback>
                <p:oleObj name="Equation" r:id="rId7" imgW="92700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953000"/>
                        <a:ext cx="1828800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57200" y="5654675"/>
            <a:ext cx="8077200" cy="8001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91435" tIns="45718" rIns="91435" bIns="45718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300" dirty="0">
                <a:latin typeface="+mj-lt"/>
              </a:rPr>
              <a:t>N(</a:t>
            </a:r>
            <a:r>
              <a:rPr lang="en-US" sz="2300" i="1" dirty="0">
                <a:latin typeface="+mj-lt"/>
              </a:rPr>
              <a:t>d</a:t>
            </a:r>
            <a:r>
              <a:rPr lang="en-US" sz="2300" dirty="0">
                <a:latin typeface="+mj-lt"/>
              </a:rPr>
              <a:t>) = Probability that a standardized, normally distributed, random variable will be less than or equal to </a:t>
            </a:r>
            <a:r>
              <a:rPr lang="en-US" sz="2300" i="1" dirty="0">
                <a:latin typeface="+mj-lt"/>
              </a:rPr>
              <a:t>d</a:t>
            </a:r>
            <a:r>
              <a:rPr lang="en-US" sz="2300" dirty="0">
                <a:latin typeface="+mj-lt"/>
              </a:rPr>
              <a:t>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1905000" y="2819400"/>
          <a:ext cx="529590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993" name="Equation" r:id="rId9" imgW="2171520" imgH="241200" progId="Equation.3">
                  <p:embed/>
                </p:oleObj>
              </mc:Choice>
              <mc:Fallback>
                <p:oleObj name="Equation" r:id="rId9" imgW="217152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819400"/>
                        <a:ext cx="5295900" cy="587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11421922"/>
      </p:ext>
    </p:extLst>
  </p:cSld>
  <p:clrMapOvr>
    <a:masterClrMapping/>
  </p:clrMapOvr>
  <p:transition>
    <p:pull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Rectangle 2"/>
          <p:cNvSpPr>
            <a:spLocks noChangeArrowheads="1"/>
          </p:cNvSpPr>
          <p:nvPr/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Learning outcomes</a:t>
            </a:r>
          </a:p>
        </p:txBody>
      </p:sp>
      <p:sp>
        <p:nvSpPr>
          <p:cNvPr id="304131" name="Text Box 3"/>
          <p:cNvSpPr txBox="1">
            <a:spLocks noChangeArrowheads="1"/>
          </p:cNvSpPr>
          <p:nvPr/>
        </p:nvSpPr>
        <p:spPr bwMode="auto">
          <a:xfrm>
            <a:off x="158750" y="1520825"/>
            <a:ext cx="898525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000" dirty="0"/>
              <a:t> Discuss the similarities and differences between forward and futures.</a:t>
            </a:r>
          </a:p>
          <a:p>
            <a:pPr>
              <a:buFontTx/>
              <a:buChar char="•"/>
            </a:pPr>
            <a:r>
              <a:rPr lang="en-US" sz="2000" dirty="0"/>
              <a:t> Define the call and put options; the obligations or/and options of the buyers and</a:t>
            </a:r>
          </a:p>
          <a:p>
            <a:r>
              <a:rPr lang="en-US" sz="2000" dirty="0"/>
              <a:t>   sellers</a:t>
            </a:r>
          </a:p>
          <a:p>
            <a:pPr>
              <a:buFontTx/>
              <a:buChar char="•"/>
            </a:pPr>
            <a:r>
              <a:rPr lang="en-US" sz="2000" dirty="0"/>
              <a:t>  Explain the differences between European and American options</a:t>
            </a:r>
          </a:p>
          <a:p>
            <a:pPr>
              <a:buFontTx/>
              <a:buChar char="•"/>
            </a:pPr>
            <a:r>
              <a:rPr lang="en-US" sz="2000" dirty="0"/>
              <a:t>  Know the basic option pricing relationships at expiration</a:t>
            </a:r>
          </a:p>
          <a:p>
            <a:pPr>
              <a:buFontTx/>
              <a:buChar char="•"/>
            </a:pPr>
            <a:r>
              <a:rPr lang="en-US" sz="2000" dirty="0"/>
              <a:t>   Basic option profit profiles (all four of them)</a:t>
            </a:r>
          </a:p>
          <a:p>
            <a:pPr>
              <a:buFontTx/>
              <a:buChar char="•"/>
            </a:pPr>
            <a:r>
              <a:rPr lang="en-US" sz="2000" dirty="0"/>
              <a:t> Know how to calculate the intrinsic value and time value of the options</a:t>
            </a:r>
          </a:p>
          <a:p>
            <a:pPr>
              <a:buFontTx/>
              <a:buChar char="•"/>
            </a:pPr>
            <a:r>
              <a:rPr lang="en-US" sz="2000" dirty="0"/>
              <a:t> Know how to calculate the profit/loss of long/short call and put speculative positions</a:t>
            </a:r>
          </a:p>
          <a:p>
            <a:r>
              <a:rPr lang="en-US" sz="2000" dirty="0"/>
              <a:t>  (for example, see the numerical examples done in class)</a:t>
            </a:r>
          </a:p>
          <a:p>
            <a:pPr>
              <a:buFontTx/>
              <a:buChar char="•"/>
            </a:pPr>
            <a:r>
              <a:rPr lang="en-US" sz="2000" dirty="0"/>
              <a:t> </a:t>
            </a:r>
          </a:p>
          <a:p>
            <a:pPr>
              <a:buFontTx/>
              <a:buChar char="•"/>
            </a:pPr>
            <a:endParaRPr lang="en-US" sz="2000" dirty="0"/>
          </a:p>
          <a:p>
            <a:pPr>
              <a:buFontTx/>
              <a:buChar char="•"/>
            </a:pPr>
            <a:endParaRPr lang="en-US" sz="2000" dirty="0"/>
          </a:p>
        </p:txBody>
      </p:sp>
    </p:spTree>
  </p:cSld>
  <p:clrMapOvr>
    <a:masterClrMapping/>
  </p:clrMapOvr>
  <p:transition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Futures Contracts: Preliminaries</a:t>
            </a:r>
          </a:p>
        </p:txBody>
      </p:sp>
      <p:sp>
        <p:nvSpPr>
          <p:cNvPr id="307203" name="Rectangle 3"/>
          <p:cNvSpPr>
            <a:spLocks noChangeArrowheads="1"/>
          </p:cNvSpPr>
          <p:nvPr/>
        </p:nvSpPr>
        <p:spPr bwMode="auto">
          <a:xfrm>
            <a:off x="685800" y="1447800"/>
            <a:ext cx="6994525" cy="3830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A futures contract is </a:t>
            </a:r>
            <a:r>
              <a:rPr lang="en-US" sz="2400" i="1">
                <a:solidFill>
                  <a:srgbClr val="0000FF"/>
                </a:solidFill>
              </a:rPr>
              <a:t>like</a:t>
            </a:r>
            <a:r>
              <a:rPr lang="en-US" sz="2400">
                <a:solidFill>
                  <a:srgbClr val="0000FF"/>
                </a:solidFill>
              </a:rPr>
              <a:t> a forward contract: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It specifies that a certain currency will be exchanged for another at a specified time in the future at prices specified today.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A futures contract is </a:t>
            </a:r>
            <a:r>
              <a:rPr lang="en-US" sz="2400" i="1">
                <a:solidFill>
                  <a:srgbClr val="0000FF"/>
                </a:solidFill>
              </a:rPr>
              <a:t>different from</a:t>
            </a:r>
            <a:r>
              <a:rPr lang="en-US" sz="2400">
                <a:solidFill>
                  <a:srgbClr val="0000FF"/>
                </a:solidFill>
              </a:rPr>
              <a:t> a forward contract: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Futures are standardized contracts trading on organized exchanges with daily resettlement through a clearinghouse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endParaRPr lang="en-US" sz="28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03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Futures Contracts: Preliminaries</a:t>
            </a:r>
          </a:p>
        </p:txBody>
      </p:sp>
      <p:sp>
        <p:nvSpPr>
          <p:cNvPr id="310275" name="Rectangle 3"/>
          <p:cNvSpPr>
            <a:spLocks noChangeArrowheads="1"/>
          </p:cNvSpPr>
          <p:nvPr/>
        </p:nvSpPr>
        <p:spPr bwMode="auto">
          <a:xfrm>
            <a:off x="228600" y="1752600"/>
            <a:ext cx="7689850" cy="422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Standardizing Features: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Contract Size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Delivery Month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Daily resettlement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Initial Margin (about 4% of contract value, cash or T-bills held in a street name at your brokers).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0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0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0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0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0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0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0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0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0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0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275" grpId="0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609600"/>
            <a:ext cx="9144000" cy="8382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hangingPunct="1"/>
            <a:r>
              <a:rPr lang="en-US" dirty="0" smtClean="0"/>
              <a:t>Daily Resettlement: An Example</a:t>
            </a:r>
            <a:endParaRPr lang="en-US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3716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dirty="0" smtClean="0"/>
              <a:t>Consider a long position in the CME Euro/U.S. Dollar contract.</a:t>
            </a:r>
          </a:p>
          <a:p>
            <a:pPr eaLnBrk="1" hangingPunct="1"/>
            <a:r>
              <a:rPr lang="en-US" dirty="0" smtClean="0"/>
              <a:t>It is written on </a:t>
            </a:r>
            <a:r>
              <a:rPr lang="en-US" dirty="0" smtClean="0">
                <a:cs typeface="Times New Roman" pitchFamily="18" charset="0"/>
              </a:rPr>
              <a:t>€</a:t>
            </a:r>
            <a:r>
              <a:rPr lang="en-US" dirty="0" smtClean="0"/>
              <a:t>125,000 and quoted in $ per </a:t>
            </a:r>
            <a:r>
              <a:rPr lang="en-US" dirty="0" smtClean="0">
                <a:cs typeface="Times New Roman" pitchFamily="18" charset="0"/>
              </a:rPr>
              <a:t>€.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The futures price is $1.30</a:t>
            </a:r>
            <a:r>
              <a:rPr lang="en-US" dirty="0" smtClean="0"/>
              <a:t> per </a:t>
            </a:r>
            <a:r>
              <a:rPr lang="en-US" dirty="0" smtClean="0">
                <a:cs typeface="Times New Roman" pitchFamily="18" charset="0"/>
              </a:rPr>
              <a:t>€ the maturity is 3 months.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At initiation of the contract, the long has in the margin account $20,000.</a:t>
            </a:r>
          </a:p>
        </p:txBody>
      </p:sp>
    </p:spTree>
    <p:extLst>
      <p:ext uri="{BB962C8B-B14F-4D97-AF65-F5344CB8AC3E}">
        <p14:creationId xmlns:p14="http://schemas.microsoft.com/office/powerpoint/2010/main" val="4250138791"/>
      </p:ext>
    </p:extLst>
  </p:cSld>
  <p:clrMapOvr>
    <a:masterClrMapping/>
  </p:clrMapOvr>
  <p:transition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Daily </a:t>
            </a:r>
            <a:r>
              <a:rPr lang="en-US" sz="3200" dirty="0"/>
              <a:t>Resettlement: An Example</a:t>
            </a:r>
          </a:p>
        </p:txBody>
      </p:sp>
      <p:sp>
        <p:nvSpPr>
          <p:cNvPr id="309251" name="Rectangle 3"/>
          <p:cNvSpPr>
            <a:spLocks noChangeArrowheads="1"/>
          </p:cNvSpPr>
          <p:nvPr/>
        </p:nvSpPr>
        <p:spPr bwMode="auto">
          <a:xfrm>
            <a:off x="304800" y="1447800"/>
            <a:ext cx="861060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 dirty="0">
                <a:solidFill>
                  <a:srgbClr val="0000FF"/>
                </a:solidFill>
              </a:rPr>
              <a:t>The futures price is $1.30 per € 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If tomorrow, </a:t>
            </a:r>
            <a:r>
              <a:rPr lang="en-US" sz="2400" dirty="0">
                <a:solidFill>
                  <a:srgbClr val="0000FF"/>
                </a:solidFill>
              </a:rPr>
              <a:t>the futures rate closes at </a:t>
            </a:r>
            <a:r>
              <a:rPr lang="en-US" sz="2400" dirty="0" smtClean="0">
                <a:solidFill>
                  <a:srgbClr val="0000FF"/>
                </a:solidFill>
              </a:rPr>
              <a:t>$1.2 </a:t>
            </a:r>
            <a:r>
              <a:rPr lang="en-US" sz="2400" dirty="0">
                <a:solidFill>
                  <a:srgbClr val="0000FF"/>
                </a:solidFill>
              </a:rPr>
              <a:t>per €., then your position’s value drops.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 dirty="0">
                <a:solidFill>
                  <a:srgbClr val="0000FF"/>
                </a:solidFill>
              </a:rPr>
              <a:t>Your original agreement was to buy </a:t>
            </a:r>
            <a:r>
              <a:rPr lang="en-US" sz="2400" dirty="0" smtClean="0">
                <a:solidFill>
                  <a:srgbClr val="0000FF"/>
                </a:solidFill>
              </a:rPr>
              <a:t>€125,000 and pay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125,000 x1.3=$162,500</a:t>
            </a:r>
            <a:endParaRPr lang="en-US" sz="2400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 dirty="0">
                <a:solidFill>
                  <a:srgbClr val="0000FF"/>
                </a:solidFill>
              </a:rPr>
              <a:t>Now </a:t>
            </a:r>
            <a:r>
              <a:rPr lang="en-US" sz="2400" dirty="0" smtClean="0">
                <a:solidFill>
                  <a:srgbClr val="0000FF"/>
                </a:solidFill>
              </a:rPr>
              <a:t>€125,000 </a:t>
            </a:r>
            <a:r>
              <a:rPr lang="en-US" sz="2400" dirty="0">
                <a:solidFill>
                  <a:srgbClr val="0000FF"/>
                </a:solidFill>
              </a:rPr>
              <a:t>is </a:t>
            </a:r>
            <a:r>
              <a:rPr lang="en-US" sz="2400" dirty="0" smtClean="0">
                <a:solidFill>
                  <a:srgbClr val="0000FF"/>
                </a:solidFill>
              </a:rPr>
              <a:t>worth € 125,000 x1.2=$150,000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endParaRPr lang="en-US" sz="2400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 i="1" dirty="0">
                <a:solidFill>
                  <a:srgbClr val="FF0000"/>
                </a:solidFill>
              </a:rPr>
              <a:t>You have lost </a:t>
            </a:r>
            <a:r>
              <a:rPr lang="en-US" sz="2400" i="1" dirty="0" smtClean="0">
                <a:solidFill>
                  <a:srgbClr val="FF0000"/>
                </a:solidFill>
              </a:rPr>
              <a:t>$12,500 </a:t>
            </a:r>
            <a:r>
              <a:rPr lang="en-US" sz="2400" i="1" dirty="0">
                <a:solidFill>
                  <a:srgbClr val="FF0000"/>
                </a:solidFill>
              </a:rPr>
              <a:t>= </a:t>
            </a:r>
            <a:r>
              <a:rPr lang="en-US" sz="2400" dirty="0" smtClean="0">
                <a:solidFill>
                  <a:srgbClr val="0000FF"/>
                </a:solidFill>
              </a:rPr>
              <a:t>€ </a:t>
            </a:r>
            <a:r>
              <a:rPr lang="en-US" sz="2400" dirty="0" smtClean="0">
                <a:solidFill>
                  <a:srgbClr val="FF0000"/>
                </a:solidFill>
              </a:rPr>
              <a:t>125,000 </a:t>
            </a:r>
            <a:r>
              <a:rPr lang="en-US" sz="2400" dirty="0">
                <a:solidFill>
                  <a:srgbClr val="FF0000"/>
                </a:solidFill>
              </a:rPr>
              <a:t>x </a:t>
            </a:r>
            <a:r>
              <a:rPr lang="en-US" sz="2400" smtClean="0">
                <a:solidFill>
                  <a:srgbClr val="FF0000"/>
                </a:solidFill>
              </a:rPr>
              <a:t>(1.20-1.3</a:t>
            </a:r>
            <a:r>
              <a:rPr lang="en-US" sz="2400" dirty="0" smtClean="0">
                <a:solidFill>
                  <a:srgbClr val="FF0000"/>
                </a:solidFill>
              </a:rPr>
              <a:t>)</a:t>
            </a:r>
            <a:endParaRPr lang="en-US" sz="2400" i="1" dirty="0">
              <a:solidFill>
                <a:srgbClr val="FF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 dirty="0">
                <a:solidFill>
                  <a:srgbClr val="0000FF"/>
                </a:solidFill>
              </a:rPr>
              <a:t>The </a:t>
            </a:r>
            <a:r>
              <a:rPr lang="en-US" sz="2400" dirty="0" smtClean="0">
                <a:solidFill>
                  <a:srgbClr val="0000FF"/>
                </a:solidFill>
              </a:rPr>
              <a:t>$12,500 </a:t>
            </a:r>
            <a:r>
              <a:rPr lang="en-US" sz="2400" dirty="0">
                <a:solidFill>
                  <a:srgbClr val="0000FF"/>
                </a:solidFill>
              </a:rPr>
              <a:t>comes out of your </a:t>
            </a:r>
            <a:r>
              <a:rPr lang="en-US" sz="2400" dirty="0" smtClean="0">
                <a:solidFill>
                  <a:srgbClr val="0000FF"/>
                </a:solidFill>
              </a:rPr>
              <a:t>$20,000 </a:t>
            </a:r>
            <a:r>
              <a:rPr lang="en-US" sz="2400" dirty="0">
                <a:solidFill>
                  <a:srgbClr val="0000FF"/>
                </a:solidFill>
              </a:rPr>
              <a:t>margin </a:t>
            </a:r>
            <a:r>
              <a:rPr lang="en-US" sz="2400" dirty="0" smtClean="0">
                <a:solidFill>
                  <a:srgbClr val="0000FF"/>
                </a:solidFill>
              </a:rPr>
              <a:t>account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9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9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9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9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9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9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9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9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9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9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251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685800"/>
            <a:ext cx="9144000" cy="7318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hangingPunct="1"/>
            <a:r>
              <a:rPr lang="en-US" dirty="0" smtClean="0"/>
              <a:t>Daily Resettlement: An Example</a:t>
            </a:r>
            <a:endParaRPr lang="en-US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04800" y="1447800"/>
            <a:ext cx="8458200" cy="48768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mtClean="0"/>
              <a:t>With futures contracts, we have daily resettlement of gains and losses rather than one big settlement at maturity.</a:t>
            </a:r>
          </a:p>
          <a:p>
            <a:pPr eaLnBrk="1" hangingPunct="1"/>
            <a:r>
              <a:rPr lang="en-US" smtClean="0"/>
              <a:t>Every trading day:</a:t>
            </a:r>
          </a:p>
          <a:p>
            <a:pPr lvl="1" eaLnBrk="1" hangingPunct="1"/>
            <a:r>
              <a:rPr lang="en-US" smtClean="0"/>
              <a:t>If the price goes down, the long pays the short.</a:t>
            </a:r>
          </a:p>
          <a:p>
            <a:pPr lvl="1" eaLnBrk="1" hangingPunct="1"/>
            <a:r>
              <a:rPr lang="en-US" smtClean="0"/>
              <a:t>If the price goes up, the short pays the long.</a:t>
            </a:r>
          </a:p>
          <a:p>
            <a:pPr eaLnBrk="1" hangingPunct="1"/>
            <a:r>
              <a:rPr lang="en-US" smtClean="0"/>
              <a:t>After the daily resettlement, each party has a new contract at the new price with one-day-shorter maturity.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962488"/>
      </p:ext>
    </p:extLst>
  </p:cSld>
  <p:clrMapOvr>
    <a:masterClrMapping/>
  </p:clrMapOvr>
  <p:transition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8100" y="647700"/>
            <a:ext cx="91440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600" dirty="0" smtClean="0"/>
              <a:t>Toting Up </a:t>
            </a:r>
            <a:endParaRPr lang="en-US" sz="3600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219200"/>
            <a:ext cx="8305800" cy="54102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90000"/>
              </a:lnSpc>
            </a:pPr>
            <a:r>
              <a:rPr lang="en-US" sz="2400" dirty="0" smtClean="0"/>
              <a:t>At the end of his adventure, our investor has three ways of computing his gains and losses:</a:t>
            </a:r>
          </a:p>
          <a:p>
            <a:pPr marL="642938" lvl="1" indent="-514350" eaLnBrk="1" hangingPunct="1">
              <a:lnSpc>
                <a:spcPct val="90000"/>
              </a:lnSpc>
              <a:buFont typeface="Palatino Linotype" pitchFamily="18" charset="0"/>
              <a:buAutoNum type="arabicPeriod"/>
            </a:pPr>
            <a:r>
              <a:rPr lang="en-US" sz="2400" dirty="0" smtClean="0"/>
              <a:t>Sum of daily gains and losses.</a:t>
            </a:r>
          </a:p>
          <a:p>
            <a:pPr marL="642938" lvl="1" indent="-514350" eaLnBrk="1" hangingPunct="1">
              <a:lnSpc>
                <a:spcPct val="90000"/>
              </a:lnSpc>
              <a:buFontTx/>
              <a:buNone/>
            </a:pPr>
            <a:r>
              <a:rPr lang="en-US" sz="2400" dirty="0" smtClean="0">
                <a:cs typeface="Times New Roman" pitchFamily="18" charset="0"/>
              </a:rPr>
              <a:t>– $7,500 </a:t>
            </a:r>
            <a:r>
              <a:rPr lang="en-US" sz="2400" dirty="0" smtClean="0"/>
              <a:t>= $1,250 </a:t>
            </a:r>
            <a:r>
              <a:rPr lang="en-US" sz="2400" dirty="0" smtClean="0">
                <a:cs typeface="Times New Roman" pitchFamily="18" charset="0"/>
              </a:rPr>
              <a:t>– </a:t>
            </a:r>
            <a:r>
              <a:rPr lang="en-US" sz="2400" dirty="0" smtClean="0"/>
              <a:t>$1,250 </a:t>
            </a:r>
            <a:r>
              <a:rPr lang="en-US" sz="2400" dirty="0" smtClean="0">
                <a:cs typeface="Times New Roman" pitchFamily="18" charset="0"/>
              </a:rPr>
              <a:t>– </a:t>
            </a:r>
            <a:r>
              <a:rPr lang="en-US" sz="2400" dirty="0" smtClean="0"/>
              <a:t>$3,750 </a:t>
            </a:r>
            <a:r>
              <a:rPr lang="en-US" sz="2400" dirty="0" smtClean="0">
                <a:cs typeface="Times New Roman" pitchFamily="18" charset="0"/>
              </a:rPr>
              <a:t>– </a:t>
            </a:r>
            <a:r>
              <a:rPr lang="en-US" sz="2400" dirty="0" smtClean="0"/>
              <a:t>$1,250 </a:t>
            </a:r>
            <a:r>
              <a:rPr lang="en-US" sz="2400" dirty="0" smtClean="0">
                <a:cs typeface="Times New Roman" pitchFamily="18" charset="0"/>
              </a:rPr>
              <a:t>– </a:t>
            </a:r>
            <a:r>
              <a:rPr lang="en-US" sz="2400" dirty="0" smtClean="0"/>
              <a:t>$2,500 </a:t>
            </a:r>
          </a:p>
          <a:p>
            <a:pPr marL="642938" lvl="1" indent="-514350" eaLnBrk="1" hangingPunct="1">
              <a:lnSpc>
                <a:spcPct val="90000"/>
              </a:lnSpc>
              <a:buFont typeface="Palatino Linotype" pitchFamily="18" charset="0"/>
              <a:buAutoNum type="arabicPeriod" startAt="2"/>
            </a:pPr>
            <a:r>
              <a:rPr lang="en-US" sz="2400" dirty="0" smtClean="0"/>
              <a:t>Contract size times the difference between initial contract price and last settlement price.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>
                <a:cs typeface="Times New Roman" pitchFamily="18" charset="0"/>
              </a:rPr>
              <a:t> – $7,500 </a:t>
            </a:r>
            <a:r>
              <a:rPr lang="en-US" sz="2400" dirty="0" smtClean="0"/>
              <a:t>= ($1.24</a:t>
            </a:r>
            <a:r>
              <a:rPr lang="en-US" sz="2400" dirty="0" smtClean="0">
                <a:cs typeface="Times New Roman" pitchFamily="18" charset="0"/>
              </a:rPr>
              <a:t>/€</a:t>
            </a:r>
            <a:r>
              <a:rPr lang="en-US" sz="2400" dirty="0" smtClean="0"/>
              <a:t> </a:t>
            </a:r>
            <a:r>
              <a:rPr lang="en-US" sz="2400" dirty="0" smtClean="0">
                <a:cs typeface="Times New Roman" pitchFamily="18" charset="0"/>
              </a:rPr>
              <a:t>– $1.30/€) × €125,000</a:t>
            </a:r>
          </a:p>
          <a:p>
            <a:pPr marL="642938" lvl="1" indent="-514350" eaLnBrk="1" hangingPunct="1">
              <a:lnSpc>
                <a:spcPct val="90000"/>
              </a:lnSpc>
              <a:buFont typeface="Palatino Linotype" pitchFamily="18" charset="0"/>
              <a:buAutoNum type="arabicPeriod" startAt="3"/>
            </a:pPr>
            <a:r>
              <a:rPr lang="en-US" sz="2400" dirty="0" smtClean="0"/>
              <a:t>Ending balance on the account minus beginning balance on the account, adjusted for deposits or withdrawals.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>
                <a:cs typeface="Times New Roman" pitchFamily="18" charset="0"/>
              </a:rPr>
              <a:t> – $7,500 </a:t>
            </a:r>
            <a:r>
              <a:rPr lang="en-US" sz="2400" dirty="0" smtClean="0"/>
              <a:t>= </a:t>
            </a:r>
            <a:r>
              <a:rPr lang="en-US" sz="2400" dirty="0" smtClean="0">
                <a:cs typeface="Times New Roman" pitchFamily="18" charset="0"/>
              </a:rPr>
              <a:t> $2,750 –  ($6,500 + $3,750)</a:t>
            </a:r>
            <a:endParaRPr lang="en-US" sz="24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320064"/>
      </p:ext>
    </p:extLst>
  </p:cSld>
  <p:clrMapOvr>
    <a:masterClrMapping/>
  </p:clrMapOvr>
  <p:transition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8" name="Rectangle 4"/>
          <p:cNvSpPr>
            <a:spLocks noChangeArrowheads="1"/>
          </p:cNvSpPr>
          <p:nvPr/>
        </p:nvSpPr>
        <p:spPr bwMode="auto">
          <a:xfrm>
            <a:off x="246063" y="930275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Forward vs. Futures Contracts </a:t>
            </a:r>
          </a:p>
        </p:txBody>
      </p:sp>
      <p:sp>
        <p:nvSpPr>
          <p:cNvPr id="333829" name="Rectangle 5"/>
          <p:cNvSpPr>
            <a:spLocks noChangeArrowheads="1"/>
          </p:cNvSpPr>
          <p:nvPr/>
        </p:nvSpPr>
        <p:spPr bwMode="auto">
          <a:xfrm>
            <a:off x="381000" y="1981200"/>
            <a:ext cx="8534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	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	Basic differences: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		- Trading Locations		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		-  Contractual size			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		- Settlement 		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		-  Expiration date			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		-  Delivery     	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			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		</a:t>
            </a:r>
          </a:p>
        </p:txBody>
      </p:sp>
    </p:spTree>
  </p:cSld>
  <p:clrMapOvr>
    <a:masterClrMapping/>
  </p:clrMapOvr>
  <p:transition>
    <p:pull/>
  </p:transition>
</p:sld>
</file>

<file path=ppt/theme/theme1.xml><?xml version="1.0" encoding="utf-8"?>
<a:theme xmlns:a="http://schemas.openxmlformats.org/drawingml/2006/main" name="Template">
  <a:themeElements>
    <a:clrScheme name="">
      <a:dk1>
        <a:srgbClr val="008000"/>
      </a:dk1>
      <a:lt1>
        <a:srgbClr val="E9FFFF"/>
      </a:lt1>
      <a:dk2>
        <a:srgbClr val="FFFFFF"/>
      </a:dk2>
      <a:lt2>
        <a:srgbClr val="333333"/>
      </a:lt2>
      <a:accent1>
        <a:srgbClr val="000000"/>
      </a:accent1>
      <a:accent2>
        <a:srgbClr val="FFFF66"/>
      </a:accent2>
      <a:accent3>
        <a:srgbClr val="F2FFFF"/>
      </a:accent3>
      <a:accent4>
        <a:srgbClr val="006C00"/>
      </a:accent4>
      <a:accent5>
        <a:srgbClr val="AAAAAA"/>
      </a:accent5>
      <a:accent6>
        <a:srgbClr val="E7E75C"/>
      </a:accent6>
      <a:hlink>
        <a:srgbClr val="CCCCFF"/>
      </a:hlink>
      <a:folHlink>
        <a:srgbClr val="CC3399"/>
      </a:folHlink>
    </a:clrScheme>
    <a:fontScheme name="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P:\M_Mattson\Supplements\Projects\Bodie\Ppt\Template.pot</Template>
  <TotalTime>88335</TotalTime>
  <Words>1568</Words>
  <Application>Microsoft Office PowerPoint</Application>
  <PresentationFormat>On-screen Show (4:3)</PresentationFormat>
  <Paragraphs>213</Paragraphs>
  <Slides>28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Palatino Linotype</vt:lpstr>
      <vt:lpstr>Times New Roman</vt:lpstr>
      <vt:lpstr>Wingdings</vt:lpstr>
      <vt:lpstr>Template</vt:lpstr>
      <vt:lpstr>Equation</vt:lpstr>
      <vt:lpstr>PowerPoint Presentation</vt:lpstr>
      <vt:lpstr>PowerPoint Presentation</vt:lpstr>
      <vt:lpstr>Futures Contracts: Preliminaries</vt:lpstr>
      <vt:lpstr>Futures Contracts: Preliminaries</vt:lpstr>
      <vt:lpstr>PowerPoint Presentation</vt:lpstr>
      <vt:lpstr>Daily Resettlement: An 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Options Contracts: Preliminaries</vt:lpstr>
      <vt:lpstr>PowerPoint Presentation</vt:lpstr>
      <vt:lpstr>PowerPoint Presentation</vt:lpstr>
      <vt:lpstr>Call Option</vt:lpstr>
      <vt:lpstr>Put Option</vt:lpstr>
      <vt:lpstr>Basic Option Pricing  Relationships at Expiration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Colorado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Investments</dc:title>
  <dc:creator>Rick Johnson</dc:creator>
  <cp:lastModifiedBy>Covrig, Vicentiu M</cp:lastModifiedBy>
  <cp:revision>269</cp:revision>
  <cp:lastPrinted>2002-02-16T09:24:22Z</cp:lastPrinted>
  <dcterms:created xsi:type="dcterms:W3CDTF">1998-03-08T20:26:56Z</dcterms:created>
  <dcterms:modified xsi:type="dcterms:W3CDTF">2017-03-28T01:10:11Z</dcterms:modified>
</cp:coreProperties>
</file>