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  <p:sldMasterId id="2147483661" r:id="rId2"/>
  </p:sldMasterIdLst>
  <p:notesMasterIdLst>
    <p:notesMasterId r:id="rId20"/>
  </p:notesMasterIdLst>
  <p:handoutMasterIdLst>
    <p:handoutMasterId r:id="rId21"/>
  </p:handoutMasterIdLst>
  <p:sldIdLst>
    <p:sldId id="336" r:id="rId3"/>
    <p:sldId id="368" r:id="rId4"/>
    <p:sldId id="340" r:id="rId5"/>
    <p:sldId id="342" r:id="rId6"/>
    <p:sldId id="343" r:id="rId7"/>
    <p:sldId id="344" r:id="rId8"/>
    <p:sldId id="369" r:id="rId9"/>
    <p:sldId id="370" r:id="rId10"/>
    <p:sldId id="371" r:id="rId11"/>
    <p:sldId id="372" r:id="rId12"/>
    <p:sldId id="373" r:id="rId13"/>
    <p:sldId id="375" r:id="rId14"/>
    <p:sldId id="352" r:id="rId15"/>
    <p:sldId id="376" r:id="rId16"/>
    <p:sldId id="366" r:id="rId17"/>
    <p:sldId id="358" r:id="rId18"/>
    <p:sldId id="349" r:id="rId19"/>
  </p:sldIdLst>
  <p:sldSz cx="9144000" cy="6858000" type="screen4x3"/>
  <p:notesSz cx="6623050" cy="981075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90">
          <p15:clr>
            <a:srgbClr val="A4A3A4"/>
          </p15:clr>
        </p15:guide>
        <p15:guide id="2" pos="208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FF"/>
    <a:srgbClr val="6600FF"/>
    <a:srgbClr val="FFFF00"/>
    <a:srgbClr val="CC00FF"/>
    <a:srgbClr val="FF0000"/>
    <a:srgbClr val="FF99FF"/>
    <a:srgbClr val="00FF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746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2" d="100"/>
          <a:sy n="82" d="100"/>
        </p:scale>
        <p:origin x="-4044" y="-96"/>
      </p:cViewPr>
      <p:guideLst>
        <p:guide orient="horz" pos="3090"/>
        <p:guide pos="208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17.xml"/><Relationship Id="rId1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70200" cy="490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52850" y="0"/>
            <a:ext cx="2870200" cy="490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20213"/>
            <a:ext cx="2870200" cy="490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52850" y="9320213"/>
            <a:ext cx="2870200" cy="490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DC8F9A8-B82A-4F74-8825-635B6B64264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6167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70200" cy="490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52850" y="0"/>
            <a:ext cx="2870200" cy="490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99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8838" y="735013"/>
            <a:ext cx="4906962" cy="36798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99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2650" y="4660900"/>
            <a:ext cx="4857750" cy="4414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20213"/>
            <a:ext cx="2870200" cy="490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52850" y="9320213"/>
            <a:ext cx="2870200" cy="490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C70BBDD-91F8-4732-8DFB-800E46A1FBA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4400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6B5413-3189-49D6-BB11-CA8976DF8D86}" type="slidenum">
              <a:rPr lang="en-US"/>
              <a:pPr/>
              <a:t>1</a:t>
            </a:fld>
            <a:endParaRPr lang="en-US"/>
          </a:p>
        </p:txBody>
      </p:sp>
      <p:sp>
        <p:nvSpPr>
          <p:cNvPr id="140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1216832"/>
      </p:ext>
    </p:extLst>
  </p:cSld>
  <p:clrMapOvr>
    <a:masterClrMapping/>
  </p:clrMapOvr>
  <p:transition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99100390"/>
      </p:ext>
    </p:extLst>
  </p:cSld>
  <p:clrMapOvr>
    <a:masterClrMapping/>
  </p:clrMapOvr>
  <p:transition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978922"/>
      </p:ext>
    </p:extLst>
  </p:cSld>
  <p:clrMapOvr>
    <a:masterClrMapping/>
  </p:clrMapOvr>
  <p:transition>
    <p:pull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609600"/>
            <a:ext cx="22860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609600"/>
            <a:ext cx="67056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259723"/>
      </p:ext>
    </p:extLst>
  </p:cSld>
  <p:clrMapOvr>
    <a:masterClrMapping/>
  </p:clrMapOvr>
  <p:transition>
    <p:pull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776EF-E317-48FF-BCFE-2EC9A2655127}" type="datetimeFigureOut">
              <a:rPr lang="en-US" smtClean="0"/>
              <a:t>3/13/2017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2BE4-1B21-43CC-81CB-8A561EEFE9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4789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776EF-E317-48FF-BCFE-2EC9A2655127}" type="datetimeFigureOut">
              <a:rPr lang="en-US" smtClean="0"/>
              <a:t>3/13/2017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2BE4-1B21-43CC-81CB-8A561EEFE9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1373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776EF-E317-48FF-BCFE-2EC9A2655127}" type="datetimeFigureOut">
              <a:rPr lang="en-US" smtClean="0"/>
              <a:t>3/13/2017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2BE4-1B21-43CC-81CB-8A561EEFE9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1172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776EF-E317-48FF-BCFE-2EC9A2655127}" type="datetimeFigureOut">
              <a:rPr lang="en-US" smtClean="0"/>
              <a:t>3/13/2017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2BE4-1B21-43CC-81CB-8A561EEFE9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1466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776EF-E317-48FF-BCFE-2EC9A2655127}" type="datetimeFigureOut">
              <a:rPr lang="en-US" smtClean="0"/>
              <a:t>3/13/2017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2BE4-1B21-43CC-81CB-8A561EEFE9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0265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776EF-E317-48FF-BCFE-2EC9A2655127}" type="datetimeFigureOut">
              <a:rPr lang="en-US" smtClean="0"/>
              <a:t>3/13/2017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2BE4-1B21-43CC-81CB-8A561EEFE9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60298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776EF-E317-48FF-BCFE-2EC9A2655127}" type="datetimeFigureOut">
              <a:rPr lang="en-US" smtClean="0"/>
              <a:t>3/13/2017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2BE4-1B21-43CC-81CB-8A561EEFE9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206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73610591"/>
      </p:ext>
    </p:extLst>
  </p:cSld>
  <p:clrMapOvr>
    <a:masterClrMapping/>
  </p:clrMapOvr>
  <p:transition>
    <p:pull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776EF-E317-48FF-BCFE-2EC9A2655127}" type="datetimeFigureOut">
              <a:rPr lang="en-US" smtClean="0"/>
              <a:t>3/13/2017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2BE4-1B21-43CC-81CB-8A561EEFE9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9447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776EF-E317-48FF-BCFE-2EC9A2655127}" type="datetimeFigureOut">
              <a:rPr lang="en-US" smtClean="0"/>
              <a:t>3/13/2017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2BE4-1B21-43CC-81CB-8A561EEFE9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5560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776EF-E317-48FF-BCFE-2EC9A2655127}" type="datetimeFigureOut">
              <a:rPr lang="en-US" smtClean="0"/>
              <a:t>3/13/2017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2BE4-1B21-43CC-81CB-8A561EEFE9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54807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776EF-E317-48FF-BCFE-2EC9A2655127}" type="datetimeFigureOut">
              <a:rPr lang="en-US" smtClean="0"/>
              <a:t>3/13/2017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2BE4-1B21-43CC-81CB-8A561EEFE9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738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293553"/>
      </p:ext>
    </p:extLst>
  </p:cSld>
  <p:clrMapOvr>
    <a:masterClrMapping/>
  </p:clrMapOvr>
  <p:transition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74508842"/>
      </p:ext>
    </p:extLst>
  </p:cSld>
  <p:clrMapOvr>
    <a:masterClrMapping/>
  </p:clrMapOvr>
  <p:transition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703235"/>
      </p:ext>
    </p:extLst>
  </p:cSld>
  <p:clrMapOvr>
    <a:masterClrMapping/>
  </p:clrMapOvr>
  <p:transition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461479"/>
      </p:ext>
    </p:extLst>
  </p:cSld>
  <p:clrMapOvr>
    <a:masterClrMapping/>
  </p:clrMapOvr>
  <p:transition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496364"/>
      </p:ext>
    </p:extLst>
  </p:cSld>
  <p:clrMapOvr>
    <a:masterClrMapping/>
  </p:clrMapOvr>
  <p:transition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20531814"/>
      </p:ext>
    </p:extLst>
  </p:cSld>
  <p:clrMapOvr>
    <a:masterClrMapping/>
  </p:clrMapOvr>
  <p:transition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56183469"/>
      </p:ext>
    </p:extLst>
  </p:cSld>
  <p:clrMapOvr>
    <a:masterClrMapping/>
  </p:clrMapOvr>
  <p:transition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ChangeArrowheads="1"/>
          </p:cNvSpPr>
          <p:nvPr/>
        </p:nvSpPr>
        <p:spPr bwMode="auto">
          <a:xfrm>
            <a:off x="-19050" y="6000750"/>
            <a:ext cx="9258300" cy="9144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rgbClr val="006666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8246" name="Rectangle 6"/>
          <p:cNvSpPr>
            <a:spLocks noChangeArrowheads="1"/>
          </p:cNvSpPr>
          <p:nvPr/>
        </p:nvSpPr>
        <p:spPr bwMode="auto">
          <a:xfrm>
            <a:off x="0" y="0"/>
            <a:ext cx="9201150" cy="628650"/>
          </a:xfrm>
          <a:prstGeom prst="rect">
            <a:avLst/>
          </a:prstGeom>
          <a:solidFill>
            <a:srgbClr val="0066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2400">
              <a:solidFill>
                <a:srgbClr val="0000FF"/>
              </a:solidFill>
            </a:endParaRPr>
          </a:p>
        </p:txBody>
      </p:sp>
      <p:sp>
        <p:nvSpPr>
          <p:cNvPr id="13824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0" y="609600"/>
            <a:ext cx="9144000" cy="1143000"/>
          </a:xfrm>
          <a:prstGeom prst="rect">
            <a:avLst/>
          </a:prstGeom>
          <a:gradFill rotWithShape="0">
            <a:gsLst>
              <a:gs pos="0">
                <a:srgbClr val="006666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8251" name="Text Box 11"/>
          <p:cNvSpPr txBox="1">
            <a:spLocks noChangeArrowheads="1"/>
          </p:cNvSpPr>
          <p:nvPr/>
        </p:nvSpPr>
        <p:spPr bwMode="auto">
          <a:xfrm>
            <a:off x="76200" y="184150"/>
            <a:ext cx="3733800" cy="347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70000"/>
              </a:lnSpc>
            </a:pPr>
            <a:r>
              <a:rPr lang="en-US" sz="2400">
                <a:solidFill>
                  <a:srgbClr val="00CCFF"/>
                </a:solidFill>
              </a:rPr>
              <a:t>Vicentiu Covrig</a:t>
            </a:r>
            <a:endParaRPr lang="en-US" sz="2000">
              <a:solidFill>
                <a:srgbClr val="00CCFF"/>
              </a:solidFill>
            </a:endParaRPr>
          </a:p>
        </p:txBody>
      </p:sp>
      <p:sp>
        <p:nvSpPr>
          <p:cNvPr id="138252" name="Rectangle 12"/>
          <p:cNvSpPr>
            <a:spLocks noChangeArrowheads="1"/>
          </p:cNvSpPr>
          <p:nvPr/>
        </p:nvSpPr>
        <p:spPr bwMode="auto">
          <a:xfrm>
            <a:off x="3505200" y="65532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fld id="{D0D180D3-56B3-4E52-A303-EACDCE9F6969}" type="slidenum">
              <a:rPr lang="en-US" sz="1600" b="1" i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pPr algn="ctr"/>
              <a:t>‹#›</a:t>
            </a:fld>
            <a:endParaRPr lang="en-US" sz="1600" b="1" i="1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73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>
    <p:pull/>
  </p:transition>
  <p:txStyles>
    <p:titleStyle>
      <a:lvl1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75000"/>
        <a:buFont typeface="Wingdings" pitchFamily="2" charset="2"/>
        <a:buChar char="n"/>
        <a:defRPr sz="3200">
          <a:solidFill>
            <a:srgbClr val="0000FF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Char char="-"/>
        <a:defRPr sz="2800">
          <a:solidFill>
            <a:srgbClr val="0000FF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90000"/>
        <a:buFont typeface="Wingdings" pitchFamily="2" charset="2"/>
        <a:buChar char="u"/>
        <a:defRPr sz="2400">
          <a:solidFill>
            <a:srgbClr val="0000FF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Font typeface="Wingdings" pitchFamily="2" charset="2"/>
        <a:buChar char="Ø"/>
        <a:defRPr sz="2000">
          <a:solidFill>
            <a:srgbClr val="0000FF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Char char="»"/>
        <a:defRPr sz="2000">
          <a:solidFill>
            <a:srgbClr val="0000FF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Char char="»"/>
        <a:defRPr sz="2000">
          <a:solidFill>
            <a:srgbClr val="0000FF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Char char="»"/>
        <a:defRPr sz="2000">
          <a:solidFill>
            <a:srgbClr val="0000FF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Char char="»"/>
        <a:defRPr sz="2000">
          <a:solidFill>
            <a:srgbClr val="0000FF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Char char="»"/>
        <a:defRPr sz="2000">
          <a:solidFill>
            <a:srgbClr val="0000FF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1776EF-E317-48FF-BCFE-2EC9A2655127}" type="datetimeFigureOut">
              <a:rPr lang="en-US" smtClean="0"/>
              <a:t>3/13/2017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0F2BE4-1B21-43CC-81CB-8A561EEFE9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923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9266" name="Picture 2" descr="coins cop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0238" y="2284413"/>
            <a:ext cx="3941762" cy="3749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9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990600"/>
            <a:ext cx="9144000" cy="1752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6600" dirty="0" smtClean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en-US" sz="6600" dirty="0" smtClean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sz="6600" dirty="0" smtClean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The Market for Foreign Exchange</a:t>
            </a:r>
            <a:endParaRPr lang="en-US" sz="5400" dirty="0" smtClean="0">
              <a:solidFill>
                <a:srgbClr val="66CC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lnSpc>
                <a:spcPct val="80000"/>
              </a:lnSpc>
            </a:pPr>
            <a:r>
              <a:rPr lang="en-US" sz="4400" dirty="0" smtClean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</a:t>
            </a:r>
            <a:r>
              <a:rPr lang="en-US" sz="4400" dirty="0" err="1" smtClean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Eun</a:t>
            </a:r>
            <a:r>
              <a:rPr lang="en-US" sz="4400" dirty="0" smtClean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and </a:t>
            </a:r>
            <a:r>
              <a:rPr lang="en-US" sz="4400" dirty="0" err="1" smtClean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Resnick</a:t>
            </a:r>
            <a:r>
              <a:rPr lang="en-US" sz="4400" dirty="0" smtClean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chapter 5)</a:t>
            </a:r>
            <a:r>
              <a:rPr lang="en-US" sz="6600" dirty="0" smtClean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en-US" sz="6600" dirty="0" smtClean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en-US" sz="6600" dirty="0">
              <a:solidFill>
                <a:srgbClr val="66CC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39268" name="Rectangle 4"/>
          <p:cNvSpPr>
            <a:spLocks noChangeArrowheads="1"/>
          </p:cNvSpPr>
          <p:nvPr/>
        </p:nvSpPr>
        <p:spPr bwMode="auto">
          <a:xfrm>
            <a:off x="-114300" y="609600"/>
            <a:ext cx="9258300" cy="914400"/>
          </a:xfrm>
          <a:prstGeom prst="rect">
            <a:avLst/>
          </a:prstGeom>
          <a:gradFill rotWithShape="0">
            <a:gsLst>
              <a:gs pos="0">
                <a:srgbClr val="006666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457200" y="685800"/>
            <a:ext cx="8229600" cy="73183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eaLnBrk="1" hangingPunct="1"/>
            <a:r>
              <a:rPr lang="en-US" dirty="0" smtClean="0"/>
              <a:t>Forward Rate Quotations</a:t>
            </a:r>
            <a:endParaRPr lang="en-US" dirty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pPr eaLnBrk="1" hangingPunct="1"/>
            <a:r>
              <a:rPr lang="en-US" smtClean="0"/>
              <a:t>The forward market for FX involves agreements to buy and sell foreign currencies in the future at prices agreed upon today.</a:t>
            </a:r>
          </a:p>
          <a:p>
            <a:pPr eaLnBrk="1" hangingPunct="1"/>
            <a:r>
              <a:rPr lang="en-US" smtClean="0"/>
              <a:t>Bank quotes for 1, 3, 6, 9, and 12 month maturities are readily available for forward contracts.</a:t>
            </a:r>
          </a:p>
          <a:p>
            <a:pPr eaLnBrk="1" hangingPunct="1"/>
            <a:r>
              <a:rPr lang="en-US" smtClean="0"/>
              <a:t>Longer-term swaps are available.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957188"/>
      </p:ext>
    </p:extLst>
  </p:cSld>
  <p:clrMapOvr>
    <a:masterClrMapping/>
  </p:clrMapOvr>
  <p:transition>
    <p:pull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457200" y="685800"/>
            <a:ext cx="8229600" cy="73183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eaLnBrk="1" hangingPunct="1"/>
            <a:r>
              <a:rPr lang="en-US" dirty="0" smtClean="0"/>
              <a:t>Forward Rate Quotations</a:t>
            </a:r>
            <a:endParaRPr lang="en-US" dirty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228600" y="1752600"/>
            <a:ext cx="4121150" cy="4833938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pPr marL="0" indent="0" eaLnBrk="1" hangingPunct="1">
              <a:buFont typeface="Wingdings" pitchFamily="2" charset="2"/>
              <a:buNone/>
            </a:pPr>
            <a:r>
              <a:rPr lang="en-US" sz="2800" smtClean="0"/>
              <a:t>Consider the exchange rates shown to the right. For British pounds, the spot exchange rate is 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2800" smtClean="0">
                <a:cs typeface="Times New Roman" pitchFamily="18" charset="0"/>
              </a:rPr>
              <a:t>$1.9717</a:t>
            </a:r>
            <a:r>
              <a:rPr lang="en-US" sz="2800" smtClean="0"/>
              <a:t> = </a:t>
            </a:r>
            <a:r>
              <a:rPr lang="en-US" sz="2800" smtClean="0">
                <a:cs typeface="Times New Roman" pitchFamily="18" charset="0"/>
              </a:rPr>
              <a:t>£</a:t>
            </a:r>
            <a:r>
              <a:rPr lang="en-US" sz="2800" smtClean="0"/>
              <a:t>1.00 while the 180-day forward rate is </a:t>
            </a:r>
            <a:r>
              <a:rPr lang="en-US" sz="2800" smtClean="0">
                <a:cs typeface="Times New Roman" pitchFamily="18" charset="0"/>
              </a:rPr>
              <a:t>$1.9593</a:t>
            </a:r>
            <a:r>
              <a:rPr lang="en-US" sz="2800" smtClean="0"/>
              <a:t> = </a:t>
            </a:r>
            <a:r>
              <a:rPr lang="en-US" sz="2800" smtClean="0">
                <a:cs typeface="Times New Roman" pitchFamily="18" charset="0"/>
              </a:rPr>
              <a:t>£</a:t>
            </a:r>
            <a:r>
              <a:rPr lang="en-US" sz="2800" smtClean="0"/>
              <a:t>1.00</a:t>
            </a:r>
          </a:p>
          <a:p>
            <a:pPr marL="0" indent="0" eaLnBrk="1" hangingPunct="1"/>
            <a:r>
              <a:rPr lang="en-US" sz="2800" smtClean="0"/>
              <a:t>What’s up with that?</a:t>
            </a:r>
          </a:p>
          <a:p>
            <a:pPr marL="0" indent="0" eaLnBrk="1" hangingPunct="1"/>
            <a:endParaRPr lang="en-US" sz="2800"/>
          </a:p>
        </p:txBody>
      </p:sp>
      <p:graphicFrame>
        <p:nvGraphicFramePr>
          <p:cNvPr id="4" name="Group 23"/>
          <p:cNvGraphicFramePr>
            <a:graphicFrameLocks noGrp="1"/>
          </p:cNvGraphicFramePr>
          <p:nvPr/>
        </p:nvGraphicFramePr>
        <p:xfrm>
          <a:off x="4487863" y="2008188"/>
          <a:ext cx="4656137" cy="2127620"/>
        </p:xfrm>
        <a:graphic>
          <a:graphicData uri="http://schemas.openxmlformats.org/drawingml/2006/table">
            <a:tbl>
              <a:tblPr/>
              <a:tblGrid>
                <a:gridCol w="2466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1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77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25450">
                <a:tc>
                  <a:txBody>
                    <a:bodyPr/>
                    <a:lstStyle/>
                    <a:p>
                      <a:pPr marL="0" marR="0" lvl="0" indent="0" algn="l" defTabSz="8096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Country/currency</a:t>
                      </a:r>
                      <a:endParaRPr kumimoji="0" lang="en-US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01600" marR="101600" marT="52742" marB="5274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096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 US$ </a:t>
                      </a:r>
                      <a:endParaRPr kumimoji="0" lang="en-US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01600" marR="101600" marT="52742" marB="5274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096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per US$</a:t>
                      </a:r>
                      <a:endParaRPr kumimoji="0" lang="en-US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01600" marR="101600" marT="52742" marB="5274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8096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UK </a:t>
                      </a:r>
                      <a:r>
                        <a:rPr kumimoji="0" lang="en-US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pound</a:t>
                      </a:r>
                      <a:endParaRPr kumimoji="0" lang="en-US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01600" marR="101600" marT="52742" marB="5274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096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1.9717</a:t>
                      </a:r>
                      <a:endParaRPr kumimoji="0" lang="en-US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01600" marR="101600" marT="52742" marB="5274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57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096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.5072</a:t>
                      </a:r>
                      <a:endParaRPr kumimoji="0" lang="en-US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01600" marR="101600" marT="52742" marB="5274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8096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1-mos forward</a:t>
                      </a:r>
                      <a:endParaRPr kumimoji="0" lang="en-US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01600" marR="101600" marT="52742" marB="5274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096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1.9700</a:t>
                      </a:r>
                      <a:endParaRPr kumimoji="0" lang="en-US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01600" marR="101600" marT="52742" marB="5274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096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.5076</a:t>
                      </a:r>
                      <a:endParaRPr kumimoji="0" lang="en-US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01600" marR="101600" marT="52742" marB="5274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8096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3-most forward</a:t>
                      </a:r>
                      <a:endParaRPr kumimoji="0" lang="en-US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01600" marR="101600" marT="52742" marB="5274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096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1.9663</a:t>
                      </a:r>
                      <a:endParaRPr kumimoji="0" lang="en-US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01600" marR="101600" marT="52742" marB="5274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096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.5086</a:t>
                      </a:r>
                      <a:endParaRPr kumimoji="0" lang="en-US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01600" marR="101600" marT="52742" marB="5274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8096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6-mos forward</a:t>
                      </a:r>
                      <a:endParaRPr kumimoji="0" lang="en-US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01600" marR="101600" marT="52742" marB="5274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096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1.9593</a:t>
                      </a:r>
                      <a:endParaRPr kumimoji="0" lang="en-US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01600" marR="101600" marT="52742" marB="5274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57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096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.5104</a:t>
                      </a:r>
                      <a:endParaRPr kumimoji="0" lang="en-US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01600" marR="101600" marT="52742" marB="5274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Text Box 35"/>
          <p:cNvSpPr txBox="1">
            <a:spLocks noChangeArrowheads="1"/>
          </p:cNvSpPr>
          <p:nvPr/>
        </p:nvSpPr>
        <p:spPr bwMode="auto">
          <a:xfrm>
            <a:off x="4487863" y="4573588"/>
            <a:ext cx="4572000" cy="182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3236" tIns="51618" rIns="103236" bIns="516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>
                <a:latin typeface="Times New Roman" pitchFamily="18" charset="0"/>
              </a:rPr>
              <a:t>Clearly market participants expect that the pound will be worth </a:t>
            </a:r>
            <a:r>
              <a:rPr lang="en-US" sz="2800" i="1">
                <a:latin typeface="Times New Roman" pitchFamily="18" charset="0"/>
              </a:rPr>
              <a:t>less</a:t>
            </a:r>
            <a:r>
              <a:rPr lang="en-US" sz="2800">
                <a:latin typeface="Times New Roman" pitchFamily="18" charset="0"/>
              </a:rPr>
              <a:t> in dollars in six months.</a:t>
            </a:r>
          </a:p>
        </p:txBody>
      </p:sp>
    </p:spTree>
    <p:extLst>
      <p:ext uri="{BB962C8B-B14F-4D97-AF65-F5344CB8AC3E}">
        <p14:creationId xmlns:p14="http://schemas.microsoft.com/office/powerpoint/2010/main" val="2994877986"/>
      </p:ext>
    </p:extLst>
  </p:cSld>
  <p:clrMapOvr>
    <a:masterClrMapping/>
  </p:clrMapOvr>
  <p:transition>
    <p:pull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457200" y="685800"/>
            <a:ext cx="8229600" cy="73183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eaLnBrk="1" hangingPunct="1"/>
            <a:r>
              <a:rPr lang="en-US" dirty="0" smtClean="0"/>
              <a:t>Forward Premium</a:t>
            </a:r>
            <a:endParaRPr lang="en-US" dirty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457200" y="1719263"/>
            <a:ext cx="8229600" cy="305435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pPr eaLnBrk="1" hangingPunct="1"/>
            <a:r>
              <a:rPr lang="en-US" smtClean="0"/>
              <a:t>The interest rate differential implied by forward premium or discount.</a:t>
            </a:r>
          </a:p>
          <a:p>
            <a:pPr eaLnBrk="1" hangingPunct="1"/>
            <a:r>
              <a:rPr lang="en-US" smtClean="0"/>
              <a:t>For example, suppose the € is appreciating from </a:t>
            </a:r>
            <a:r>
              <a:rPr lang="en-US" i="1" smtClean="0"/>
              <a:t>S</a:t>
            </a:r>
            <a:r>
              <a:rPr lang="en-US" smtClean="0"/>
              <a:t>($/€) = 1.55 to </a:t>
            </a:r>
            <a:r>
              <a:rPr lang="en-US" i="1" smtClean="0"/>
              <a:t>F</a:t>
            </a:r>
            <a:r>
              <a:rPr lang="en-US" baseline="-25000" smtClean="0"/>
              <a:t>180</a:t>
            </a:r>
            <a:r>
              <a:rPr lang="en-US" smtClean="0"/>
              <a:t>($/€) = 1.60.</a:t>
            </a:r>
          </a:p>
          <a:p>
            <a:pPr eaLnBrk="1" hangingPunct="1"/>
            <a:r>
              <a:rPr lang="en-US" smtClean="0"/>
              <a:t>The 180-day forward premium is given by:</a:t>
            </a:r>
            <a:endParaRPr lang="en-US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905000" y="5715000"/>
            <a:ext cx="4862513" cy="51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3236" tIns="51618" rIns="103236" bIns="516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700">
                <a:latin typeface="Times New Roman" pitchFamily="18" charset="0"/>
              </a:rPr>
              <a:t>= 0.0645, or 6.45%</a:t>
            </a:r>
          </a:p>
        </p:txBody>
      </p:sp>
      <p:grpSp>
        <p:nvGrpSpPr>
          <p:cNvPr id="5" name="Group 5"/>
          <p:cNvGrpSpPr>
            <a:grpSpLocks/>
          </p:cNvGrpSpPr>
          <p:nvPr/>
        </p:nvGrpSpPr>
        <p:grpSpPr bwMode="auto">
          <a:xfrm>
            <a:off x="5791200" y="4648200"/>
            <a:ext cx="2794000" cy="942975"/>
            <a:chOff x="2880" y="2544"/>
            <a:chExt cx="1584" cy="514"/>
          </a:xfrm>
        </p:grpSpPr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3120" y="2544"/>
              <a:ext cx="1032" cy="2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700">
                  <a:latin typeface="Times New Roman" pitchFamily="18" charset="0"/>
                </a:rPr>
                <a:t>1.60 – 1.55</a:t>
              </a:r>
            </a:p>
          </p:txBody>
        </p:sp>
        <p:sp>
          <p:nvSpPr>
            <p:cNvPr id="7" name="Text Box 7"/>
            <p:cNvSpPr txBox="1">
              <a:spLocks noChangeArrowheads="1"/>
            </p:cNvSpPr>
            <p:nvPr/>
          </p:nvSpPr>
          <p:spPr bwMode="auto">
            <a:xfrm>
              <a:off x="3252" y="2784"/>
              <a:ext cx="768" cy="2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700">
                  <a:latin typeface="Times New Roman" pitchFamily="18" charset="0"/>
                </a:rPr>
                <a:t>1.55</a:t>
              </a:r>
            </a:p>
          </p:txBody>
        </p:sp>
        <p:sp>
          <p:nvSpPr>
            <p:cNvPr id="8" name="Line 8"/>
            <p:cNvSpPr>
              <a:spLocks noChangeShapeType="1"/>
            </p:cNvSpPr>
            <p:nvPr/>
          </p:nvSpPr>
          <p:spPr bwMode="auto">
            <a:xfrm>
              <a:off x="3198" y="2832"/>
              <a:ext cx="87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4032" y="2688"/>
              <a:ext cx="432" cy="2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700">
                  <a:latin typeface="Times New Roman" pitchFamily="18" charset="0"/>
                </a:rPr>
                <a:t>× 2</a:t>
              </a:r>
            </a:p>
          </p:txBody>
        </p:sp>
        <p:sp>
          <p:nvSpPr>
            <p:cNvPr id="10" name="Text Box 10"/>
            <p:cNvSpPr txBox="1">
              <a:spLocks noChangeArrowheads="1"/>
            </p:cNvSpPr>
            <p:nvPr/>
          </p:nvSpPr>
          <p:spPr bwMode="auto">
            <a:xfrm>
              <a:off x="2880" y="2688"/>
              <a:ext cx="288" cy="2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700">
                  <a:latin typeface="Times New Roman" pitchFamily="18" charset="0"/>
                </a:rPr>
                <a:t>=</a:t>
              </a:r>
            </a:p>
          </p:txBody>
        </p:sp>
      </p:grpSp>
      <p:grpSp>
        <p:nvGrpSpPr>
          <p:cNvPr id="11" name="Group 11"/>
          <p:cNvGrpSpPr>
            <a:grpSpLocks/>
          </p:cNvGrpSpPr>
          <p:nvPr/>
        </p:nvGrpSpPr>
        <p:grpSpPr bwMode="auto">
          <a:xfrm>
            <a:off x="1066800" y="4648200"/>
            <a:ext cx="4762500" cy="942975"/>
            <a:chOff x="240" y="2544"/>
            <a:chExt cx="2700" cy="514"/>
          </a:xfrm>
        </p:grpSpPr>
        <p:sp>
          <p:nvSpPr>
            <p:cNvPr id="12" name="Text Box 12"/>
            <p:cNvSpPr txBox="1">
              <a:spLocks noChangeArrowheads="1"/>
            </p:cNvSpPr>
            <p:nvPr/>
          </p:nvSpPr>
          <p:spPr bwMode="auto">
            <a:xfrm>
              <a:off x="240" y="2688"/>
              <a:ext cx="912" cy="2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700" i="1">
                  <a:latin typeface="Times New Roman" pitchFamily="18" charset="0"/>
                </a:rPr>
                <a:t>f</a:t>
              </a:r>
              <a:r>
                <a:rPr lang="en-US" sz="2300" baseline="-25000">
                  <a:latin typeface="Times New Roman" pitchFamily="18" charset="0"/>
                </a:rPr>
                <a:t>180,€</a:t>
              </a:r>
              <a:r>
                <a:rPr lang="en-US" sz="2300" i="1" baseline="-25000">
                  <a:latin typeface="Times New Roman" pitchFamily="18" charset="0"/>
                </a:rPr>
                <a:t>v</a:t>
              </a:r>
              <a:r>
                <a:rPr lang="en-US" sz="2300" baseline="-25000">
                  <a:latin typeface="Times New Roman" pitchFamily="18" charset="0"/>
                </a:rPr>
                <a:t>$</a:t>
              </a:r>
            </a:p>
          </p:txBody>
        </p:sp>
        <p:sp>
          <p:nvSpPr>
            <p:cNvPr id="13" name="Text Box 13"/>
            <p:cNvSpPr txBox="1">
              <a:spLocks noChangeArrowheads="1"/>
            </p:cNvSpPr>
            <p:nvPr/>
          </p:nvSpPr>
          <p:spPr bwMode="auto">
            <a:xfrm>
              <a:off x="816" y="2544"/>
              <a:ext cx="1680" cy="2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700" i="1">
                  <a:latin typeface="Times New Roman" pitchFamily="18" charset="0"/>
                </a:rPr>
                <a:t>F</a:t>
              </a:r>
              <a:r>
                <a:rPr lang="en-US" sz="2700" baseline="-25000">
                  <a:latin typeface="Times New Roman" pitchFamily="18" charset="0"/>
                </a:rPr>
                <a:t>180</a:t>
              </a:r>
              <a:r>
                <a:rPr lang="en-US" sz="2700">
                  <a:latin typeface="Times New Roman" pitchFamily="18" charset="0"/>
                </a:rPr>
                <a:t>($/€) – </a:t>
              </a:r>
              <a:r>
                <a:rPr lang="en-US" sz="2700" i="1">
                  <a:latin typeface="Times New Roman" pitchFamily="18" charset="0"/>
                </a:rPr>
                <a:t>S</a:t>
              </a:r>
              <a:r>
                <a:rPr lang="en-US" sz="2700">
                  <a:latin typeface="Times New Roman" pitchFamily="18" charset="0"/>
                </a:rPr>
                <a:t>($/€) </a:t>
              </a:r>
            </a:p>
          </p:txBody>
        </p:sp>
        <p:sp>
          <p:nvSpPr>
            <p:cNvPr id="14" name="Text Box 14"/>
            <p:cNvSpPr txBox="1">
              <a:spLocks noChangeArrowheads="1"/>
            </p:cNvSpPr>
            <p:nvPr/>
          </p:nvSpPr>
          <p:spPr bwMode="auto">
            <a:xfrm>
              <a:off x="1344" y="2784"/>
              <a:ext cx="768" cy="2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700" i="1">
                  <a:latin typeface="Times New Roman" pitchFamily="18" charset="0"/>
                </a:rPr>
                <a:t>S</a:t>
              </a:r>
              <a:r>
                <a:rPr lang="en-US" sz="2700">
                  <a:latin typeface="Times New Roman" pitchFamily="18" charset="0"/>
                </a:rPr>
                <a:t>($/€)</a:t>
              </a:r>
            </a:p>
          </p:txBody>
        </p:sp>
        <p:sp>
          <p:nvSpPr>
            <p:cNvPr id="15" name="Line 15"/>
            <p:cNvSpPr>
              <a:spLocks noChangeShapeType="1"/>
            </p:cNvSpPr>
            <p:nvPr/>
          </p:nvSpPr>
          <p:spPr bwMode="auto">
            <a:xfrm>
              <a:off x="960" y="2832"/>
              <a:ext cx="139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Text Box 16"/>
            <p:cNvSpPr txBox="1">
              <a:spLocks noChangeArrowheads="1"/>
            </p:cNvSpPr>
            <p:nvPr/>
          </p:nvSpPr>
          <p:spPr bwMode="auto">
            <a:xfrm>
              <a:off x="720" y="2688"/>
              <a:ext cx="192" cy="2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700">
                  <a:latin typeface="Times New Roman" pitchFamily="18" charset="0"/>
                </a:rPr>
                <a:t>=</a:t>
              </a:r>
            </a:p>
          </p:txBody>
        </p:sp>
        <p:sp>
          <p:nvSpPr>
            <p:cNvPr id="17" name="Text Box 17"/>
            <p:cNvSpPr txBox="1">
              <a:spLocks noChangeArrowheads="1"/>
            </p:cNvSpPr>
            <p:nvPr/>
          </p:nvSpPr>
          <p:spPr bwMode="auto">
            <a:xfrm>
              <a:off x="2304" y="2688"/>
              <a:ext cx="240" cy="2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sz="2700">
                  <a:latin typeface="Times New Roman" pitchFamily="18" charset="0"/>
                </a:rPr>
                <a:t>×</a:t>
              </a:r>
            </a:p>
          </p:txBody>
        </p:sp>
        <p:sp>
          <p:nvSpPr>
            <p:cNvPr id="18" name="Text Box 18"/>
            <p:cNvSpPr txBox="1">
              <a:spLocks noChangeArrowheads="1"/>
            </p:cNvSpPr>
            <p:nvPr/>
          </p:nvSpPr>
          <p:spPr bwMode="auto">
            <a:xfrm>
              <a:off x="2502" y="2544"/>
              <a:ext cx="432" cy="2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700">
                  <a:latin typeface="Times New Roman" pitchFamily="18" charset="0"/>
                </a:rPr>
                <a:t>360</a:t>
              </a:r>
            </a:p>
          </p:txBody>
        </p:sp>
        <p:sp>
          <p:nvSpPr>
            <p:cNvPr id="19" name="Text Box 19"/>
            <p:cNvSpPr txBox="1">
              <a:spLocks noChangeArrowheads="1"/>
            </p:cNvSpPr>
            <p:nvPr/>
          </p:nvSpPr>
          <p:spPr bwMode="auto">
            <a:xfrm>
              <a:off x="2496" y="2784"/>
              <a:ext cx="444" cy="2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700">
                  <a:latin typeface="Times New Roman" pitchFamily="18" charset="0"/>
                </a:rPr>
                <a:t>180</a:t>
              </a:r>
            </a:p>
          </p:txBody>
        </p:sp>
        <p:sp>
          <p:nvSpPr>
            <p:cNvPr id="20" name="Line 20"/>
            <p:cNvSpPr>
              <a:spLocks noChangeShapeType="1"/>
            </p:cNvSpPr>
            <p:nvPr/>
          </p:nvSpPr>
          <p:spPr bwMode="auto">
            <a:xfrm>
              <a:off x="2562" y="2832"/>
              <a:ext cx="311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193302117"/>
      </p:ext>
    </p:extLst>
  </p:cSld>
  <p:clrMapOvr>
    <a:masterClrMapping/>
  </p:clrMapOvr>
  <p:transition>
    <p:pull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Long and Short Forward Positions</a:t>
            </a:r>
          </a:p>
        </p:txBody>
      </p:sp>
      <p:sp>
        <p:nvSpPr>
          <p:cNvPr id="297987" name="Rectangle 3"/>
          <p:cNvSpPr>
            <a:spLocks noChangeArrowheads="1"/>
          </p:cNvSpPr>
          <p:nvPr/>
        </p:nvSpPr>
        <p:spPr bwMode="auto">
          <a:xfrm>
            <a:off x="228600" y="1600200"/>
            <a:ext cx="7689850" cy="4224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0988" tIns="40494" rIns="80988" bIns="40494"/>
          <a:lstStyle/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If you have agreed to </a:t>
            </a:r>
            <a:r>
              <a:rPr lang="en-US" sz="2400">
                <a:solidFill>
                  <a:srgbClr val="FF0000"/>
                </a:solidFill>
              </a:rPr>
              <a:t>s</a:t>
            </a:r>
            <a:r>
              <a:rPr lang="en-US" sz="2400">
                <a:solidFill>
                  <a:srgbClr val="0000FF"/>
                </a:solidFill>
              </a:rPr>
              <a:t>ell anything (spot or forward), you are “</a:t>
            </a:r>
            <a:r>
              <a:rPr lang="en-US" sz="2400">
                <a:solidFill>
                  <a:srgbClr val="FF0000"/>
                </a:solidFill>
              </a:rPr>
              <a:t>s</a:t>
            </a:r>
            <a:r>
              <a:rPr lang="en-US" sz="2400">
                <a:solidFill>
                  <a:srgbClr val="0000FF"/>
                </a:solidFill>
              </a:rPr>
              <a:t>hort”.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If you have agreed to buy anything (forward or spot), you are “long”.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If you have agreed to </a:t>
            </a:r>
            <a:r>
              <a:rPr lang="en-US" sz="2400" u="sng">
                <a:solidFill>
                  <a:srgbClr val="0000FF"/>
                </a:solidFill>
              </a:rPr>
              <a:t>s</a:t>
            </a:r>
            <a:r>
              <a:rPr lang="en-US" sz="2400">
                <a:solidFill>
                  <a:srgbClr val="0000FF"/>
                </a:solidFill>
              </a:rPr>
              <a:t>ell forex forward, you are </a:t>
            </a:r>
            <a:r>
              <a:rPr lang="en-US" sz="2400" u="sng">
                <a:solidFill>
                  <a:srgbClr val="0000FF"/>
                </a:solidFill>
              </a:rPr>
              <a:t>s</a:t>
            </a:r>
            <a:r>
              <a:rPr lang="en-US" sz="2400">
                <a:solidFill>
                  <a:srgbClr val="0000FF"/>
                </a:solidFill>
              </a:rPr>
              <a:t>hort.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If you have agreed to buy forex forward, you are long.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endParaRPr lang="en-US" sz="240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7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7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7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7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7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97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7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97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987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1"/>
          <p:cNvSpPr>
            <a:spLocks noGrp="1"/>
          </p:cNvSpPr>
          <p:nvPr>
            <p:ph type="title"/>
          </p:nvPr>
        </p:nvSpPr>
        <p:spPr>
          <a:xfrm>
            <a:off x="990600" y="533400"/>
            <a:ext cx="7239000" cy="931863"/>
          </a:xfrm>
        </p:spPr>
        <p:txBody>
          <a:bodyPr/>
          <a:lstStyle/>
          <a:p>
            <a:pPr algn="l" eaLnBrk="1" hangingPunct="1"/>
            <a:r>
              <a:rPr lang="en-US" smtClean="0"/>
              <a:t>Payoff Profiles </a:t>
            </a:r>
          </a:p>
        </p:txBody>
      </p:sp>
      <p:cxnSp>
        <p:nvCxnSpPr>
          <p:cNvPr id="30" name="Straight Connector 4"/>
          <p:cNvCxnSpPr>
            <a:cxnSpLocks noChangeShapeType="1"/>
          </p:cNvCxnSpPr>
          <p:nvPr/>
        </p:nvCxnSpPr>
        <p:spPr bwMode="auto">
          <a:xfrm rot="5400000">
            <a:off x="-1533524" y="3868737"/>
            <a:ext cx="5099050" cy="3175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" name="Straight Connector 5"/>
          <p:cNvCxnSpPr>
            <a:cxnSpLocks noChangeShapeType="1"/>
          </p:cNvCxnSpPr>
          <p:nvPr/>
        </p:nvCxnSpPr>
        <p:spPr bwMode="auto">
          <a:xfrm rot="10800000">
            <a:off x="1016000" y="3954463"/>
            <a:ext cx="6775450" cy="1587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2" name="Text Box 13"/>
          <p:cNvSpPr txBox="1">
            <a:spLocks noChangeArrowheads="1"/>
          </p:cNvSpPr>
          <p:nvPr/>
        </p:nvSpPr>
        <p:spPr bwMode="auto">
          <a:xfrm rot="16200000">
            <a:off x="30956" y="1723232"/>
            <a:ext cx="12668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5" tIns="45718" rIns="91435" bIns="45718">
            <a:spAutoFit/>
          </a:bodyPr>
          <a:lstStyle>
            <a:lvl1pPr defTabSz="91281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1281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1281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1281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1281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profit</a:t>
            </a:r>
          </a:p>
        </p:txBody>
      </p:sp>
      <p:sp>
        <p:nvSpPr>
          <p:cNvPr id="33" name="Text Box 13"/>
          <p:cNvSpPr txBox="1">
            <a:spLocks noChangeArrowheads="1"/>
          </p:cNvSpPr>
          <p:nvPr/>
        </p:nvSpPr>
        <p:spPr bwMode="auto">
          <a:xfrm rot="16200000">
            <a:off x="30956" y="5555457"/>
            <a:ext cx="12668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5" tIns="45718" rIns="91435" bIns="45718">
            <a:spAutoFit/>
          </a:bodyPr>
          <a:lstStyle>
            <a:lvl1pPr defTabSz="91281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1281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1281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1281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1281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loss</a:t>
            </a:r>
          </a:p>
        </p:txBody>
      </p:sp>
      <p:sp>
        <p:nvSpPr>
          <p:cNvPr id="34" name="Text Box 13"/>
          <p:cNvSpPr txBox="1">
            <a:spLocks noChangeArrowheads="1"/>
          </p:cNvSpPr>
          <p:nvPr/>
        </p:nvSpPr>
        <p:spPr bwMode="auto">
          <a:xfrm>
            <a:off x="5164138" y="3956050"/>
            <a:ext cx="3810000" cy="449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5" tIns="45718" rIns="91435" bIns="45718">
            <a:spAutoFit/>
          </a:bodyPr>
          <a:lstStyle>
            <a:lvl1pPr defTabSz="91281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1281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1281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1281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1281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 sz="2300">
                <a:latin typeface="Times New Roman" pitchFamily="18" charset="0"/>
              </a:rPr>
              <a:t>Spot exchange in 6 months </a:t>
            </a:r>
            <a:r>
              <a:rPr lang="en-US" sz="2300">
                <a:latin typeface="Times New Roman" pitchFamily="18" charset="0"/>
                <a:cs typeface="Times New Roman" pitchFamily="18" charset="0"/>
              </a:rPr>
              <a:t>$/£</a:t>
            </a:r>
            <a:endParaRPr lang="en-US" sz="2300">
              <a:latin typeface="Times New Roman" pitchFamily="18" charset="0"/>
            </a:endParaRPr>
          </a:p>
        </p:txBody>
      </p:sp>
      <p:cxnSp>
        <p:nvCxnSpPr>
          <p:cNvPr id="35" name="Straight Connector 10"/>
          <p:cNvCxnSpPr>
            <a:cxnSpLocks noChangeShapeType="1"/>
          </p:cNvCxnSpPr>
          <p:nvPr/>
        </p:nvCxnSpPr>
        <p:spPr bwMode="auto">
          <a:xfrm rot="10800000" flipV="1">
            <a:off x="1185863" y="1670050"/>
            <a:ext cx="4064000" cy="4221163"/>
          </a:xfrm>
          <a:prstGeom prst="line">
            <a:avLst/>
          </a:prstGeom>
          <a:noFill/>
          <a:ln w="28575" algn="ctr">
            <a:solidFill>
              <a:srgbClr val="FF0000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6" name="Text Box 13"/>
          <p:cNvSpPr txBox="1">
            <a:spLocks noChangeArrowheads="1"/>
          </p:cNvSpPr>
          <p:nvPr/>
        </p:nvSpPr>
        <p:spPr bwMode="auto">
          <a:xfrm rot="18943586">
            <a:off x="4130675" y="950913"/>
            <a:ext cx="2709863" cy="839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5" tIns="45718" rIns="91435" bIns="45718">
            <a:spAutoFit/>
          </a:bodyPr>
          <a:lstStyle>
            <a:lvl1pPr defTabSz="91281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1281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1281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1281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1281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  <a:latin typeface="Times New Roman" pitchFamily="18" charset="0"/>
              </a:rPr>
              <a:t>Payoff from long position in £10,000</a:t>
            </a:r>
          </a:p>
        </p:txBody>
      </p:sp>
      <p:cxnSp>
        <p:nvCxnSpPr>
          <p:cNvPr id="37" name="Straight Arrow Connector 21"/>
          <p:cNvCxnSpPr>
            <a:cxnSpLocks noChangeShapeType="1"/>
          </p:cNvCxnSpPr>
          <p:nvPr/>
        </p:nvCxnSpPr>
        <p:spPr bwMode="auto">
          <a:xfrm rot="5400000" flipH="1" flipV="1">
            <a:off x="2734469" y="4356894"/>
            <a:ext cx="627063" cy="317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38" name="Group 4"/>
          <p:cNvGraphicFramePr>
            <a:graphicFrameLocks noGrp="1"/>
          </p:cNvGraphicFramePr>
          <p:nvPr/>
        </p:nvGraphicFramePr>
        <p:xfrm>
          <a:off x="4487863" y="4495800"/>
          <a:ext cx="4656137" cy="2127620"/>
        </p:xfrm>
        <a:graphic>
          <a:graphicData uri="http://schemas.openxmlformats.org/drawingml/2006/table">
            <a:tbl>
              <a:tblPr/>
              <a:tblGrid>
                <a:gridCol w="24683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01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76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25450">
                <a:tc>
                  <a:txBody>
                    <a:bodyPr/>
                    <a:lstStyle/>
                    <a:p>
                      <a:pPr marL="0" marR="0" lvl="0" indent="0" algn="l" defTabSz="8096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Country/currency</a:t>
                      </a:r>
                      <a:endParaRPr kumimoji="0" lang="en-US" sz="2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01588" marR="101588" marT="52742" marB="52742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096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 US$ </a:t>
                      </a:r>
                      <a:endParaRPr kumimoji="0" lang="en-US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01588" marR="101588" marT="52742" marB="52742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096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per US$</a:t>
                      </a:r>
                      <a:endParaRPr kumimoji="0" lang="en-US" sz="2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01588" marR="101588" marT="52742" marB="52742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8096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UK </a:t>
                      </a:r>
                      <a:r>
                        <a:rPr kumimoji="0" lang="en-US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pound</a:t>
                      </a:r>
                      <a:endParaRPr kumimoji="0" lang="en-US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01588" marR="101588" marT="52742" marB="52742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096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1.9717</a:t>
                      </a:r>
                      <a:endParaRPr kumimoji="0" lang="en-US" sz="2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01588" marR="101588" marT="52742" marB="5274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096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.5072</a:t>
                      </a:r>
                      <a:endParaRPr kumimoji="0" lang="en-US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01588" marR="101588" marT="52742" marB="52742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8096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1-mos forward</a:t>
                      </a:r>
                      <a:endParaRPr kumimoji="0" lang="en-US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01588" marR="101588" marT="52742" marB="52742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096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1.9700</a:t>
                      </a:r>
                      <a:endParaRPr kumimoji="0" lang="en-US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01588" marR="101588" marT="52742" marB="5274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096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.5076</a:t>
                      </a:r>
                      <a:endParaRPr kumimoji="0" lang="en-US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01588" marR="101588" marT="52742" marB="52742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8096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3-most forward</a:t>
                      </a:r>
                      <a:endParaRPr kumimoji="0" lang="en-US" sz="2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01588" marR="101588" marT="52742" marB="52742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096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1.9663</a:t>
                      </a:r>
                      <a:endParaRPr kumimoji="0" lang="en-US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01588" marR="101588" marT="52742" marB="5274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096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.5086</a:t>
                      </a:r>
                      <a:endParaRPr kumimoji="0" lang="en-US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01588" marR="101588" marT="52742" marB="52742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8096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6-mos forward</a:t>
                      </a:r>
                      <a:endParaRPr kumimoji="0" lang="en-US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01588" marR="101588" marT="52742" marB="52742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096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1.9593</a:t>
                      </a:r>
                      <a:endParaRPr kumimoji="0" lang="en-US" sz="2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01588" marR="101588" marT="52742" marB="5274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096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.5104</a:t>
                      </a:r>
                      <a:endParaRPr kumimoji="0" lang="en-US" sz="2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01588" marR="101588" marT="52742" marB="52742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9" name="Rectangle 14"/>
          <p:cNvSpPr>
            <a:spLocks noChangeArrowheads="1"/>
          </p:cNvSpPr>
          <p:nvPr/>
        </p:nvSpPr>
        <p:spPr bwMode="auto">
          <a:xfrm>
            <a:off x="2430463" y="4659313"/>
            <a:ext cx="1138237" cy="382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3236" tIns="51618" rIns="103236" bIns="51618">
            <a:spAutoFit/>
          </a:bodyPr>
          <a:lstStyle/>
          <a:p>
            <a:pPr defTabSz="912813"/>
            <a:r>
              <a:rPr lang="en-US">
                <a:latin typeface="Times New Roman" pitchFamily="18" charset="0"/>
                <a:cs typeface="Times New Roman" pitchFamily="18" charset="0"/>
              </a:rPr>
              <a:t>$1.9593/£</a:t>
            </a:r>
            <a:endParaRPr lang="en-US">
              <a:latin typeface="Times New Roman" pitchFamily="18" charset="0"/>
            </a:endParaRPr>
          </a:p>
        </p:txBody>
      </p:sp>
      <p:grpSp>
        <p:nvGrpSpPr>
          <p:cNvPr id="40" name="Group 43"/>
          <p:cNvGrpSpPr>
            <a:grpSpLocks/>
          </p:cNvGrpSpPr>
          <p:nvPr/>
        </p:nvGrpSpPr>
        <p:grpSpPr bwMode="auto">
          <a:xfrm>
            <a:off x="3540125" y="2962275"/>
            <a:ext cx="884238" cy="1743075"/>
            <a:chOff x="3185781" y="2566801"/>
            <a:chExt cx="796051" cy="1511042"/>
          </a:xfrm>
        </p:grpSpPr>
        <p:sp>
          <p:nvSpPr>
            <p:cNvPr id="41" name="Rectangle 15"/>
            <p:cNvSpPr>
              <a:spLocks noChangeArrowheads="1"/>
            </p:cNvSpPr>
            <p:nvPr/>
          </p:nvSpPr>
          <p:spPr bwMode="auto">
            <a:xfrm>
              <a:off x="3185781" y="3757794"/>
              <a:ext cx="796051" cy="3200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defTabSz="912813"/>
              <a:r>
                <a:rPr lang="en-US">
                  <a:latin typeface="Times New Roman" pitchFamily="18" charset="0"/>
                  <a:cs typeface="Times New Roman" pitchFamily="18" charset="0"/>
                </a:rPr>
                <a:t>$2.10/£</a:t>
              </a:r>
              <a:endParaRPr lang="en-US">
                <a:latin typeface="Times New Roman" pitchFamily="18" charset="0"/>
              </a:endParaRPr>
            </a:p>
          </p:txBody>
        </p:sp>
        <p:cxnSp>
          <p:nvCxnSpPr>
            <p:cNvPr id="42" name="Straight Arrow Connector 20"/>
            <p:cNvCxnSpPr>
              <a:cxnSpLocks noChangeShapeType="1"/>
            </p:cNvCxnSpPr>
            <p:nvPr/>
          </p:nvCxnSpPr>
          <p:spPr bwMode="auto">
            <a:xfrm rot="5400000" flipH="1" flipV="1">
              <a:off x="3501273" y="3555296"/>
              <a:ext cx="252593" cy="1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3" name="Straight Connector 26"/>
            <p:cNvCxnSpPr>
              <a:cxnSpLocks noChangeShapeType="1"/>
            </p:cNvCxnSpPr>
            <p:nvPr/>
          </p:nvCxnSpPr>
          <p:spPr bwMode="auto">
            <a:xfrm rot="5400000" flipH="1" flipV="1">
              <a:off x="3158366" y="3035997"/>
              <a:ext cx="938395" cy="4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44" name="Group 44"/>
          <p:cNvGrpSpPr>
            <a:grpSpLocks/>
          </p:cNvGrpSpPr>
          <p:nvPr/>
        </p:nvGrpSpPr>
        <p:grpSpPr bwMode="auto">
          <a:xfrm>
            <a:off x="106363" y="2738438"/>
            <a:ext cx="3924300" cy="369887"/>
            <a:chOff x="94945" y="2373868"/>
            <a:chExt cx="3532625" cy="319607"/>
          </a:xfrm>
        </p:grpSpPr>
        <p:cxnSp>
          <p:nvCxnSpPr>
            <p:cNvPr id="45" name="Straight Connector 28"/>
            <p:cNvCxnSpPr>
              <a:cxnSpLocks noChangeShapeType="1"/>
            </p:cNvCxnSpPr>
            <p:nvPr/>
          </p:nvCxnSpPr>
          <p:spPr bwMode="auto">
            <a:xfrm rot="10800000">
              <a:off x="915195" y="2566804"/>
              <a:ext cx="2712375" cy="1588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6" name="Rectangle 31"/>
            <p:cNvSpPr>
              <a:spLocks noChangeArrowheads="1"/>
            </p:cNvSpPr>
            <p:nvPr/>
          </p:nvSpPr>
          <p:spPr bwMode="auto">
            <a:xfrm>
              <a:off x="94945" y="2373868"/>
              <a:ext cx="737601" cy="3196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defTabSz="912813"/>
              <a:r>
                <a:rPr lang="en-US">
                  <a:latin typeface="Times New Roman" pitchFamily="18" charset="0"/>
                  <a:cs typeface="Times New Roman" pitchFamily="18" charset="0"/>
                </a:rPr>
                <a:t>$1,407</a:t>
              </a:r>
              <a:endParaRPr lang="en-US">
                <a:latin typeface="Times New Roman" pitchFamily="18" charset="0"/>
              </a:endParaRPr>
            </a:p>
          </p:txBody>
        </p:sp>
      </p:grpSp>
      <p:grpSp>
        <p:nvGrpSpPr>
          <p:cNvPr id="47" name="Group 45"/>
          <p:cNvGrpSpPr>
            <a:grpSpLocks/>
          </p:cNvGrpSpPr>
          <p:nvPr/>
        </p:nvGrpSpPr>
        <p:grpSpPr bwMode="auto">
          <a:xfrm>
            <a:off x="1524000" y="3929063"/>
            <a:ext cx="884238" cy="1082675"/>
            <a:chOff x="1371600" y="3405015"/>
            <a:chExt cx="794621" cy="938385"/>
          </a:xfrm>
        </p:grpSpPr>
        <p:sp>
          <p:nvSpPr>
            <p:cNvPr id="48" name="Rectangle 32"/>
            <p:cNvSpPr>
              <a:spLocks noChangeArrowheads="1"/>
            </p:cNvSpPr>
            <p:nvPr/>
          </p:nvSpPr>
          <p:spPr bwMode="auto">
            <a:xfrm>
              <a:off x="1371600" y="3593068"/>
              <a:ext cx="794621" cy="3201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defTabSz="912813"/>
              <a:r>
                <a:rPr lang="en-US">
                  <a:latin typeface="Times New Roman" pitchFamily="18" charset="0"/>
                  <a:cs typeface="Times New Roman" pitchFamily="18" charset="0"/>
                </a:rPr>
                <a:t>$1.90/£</a:t>
              </a:r>
              <a:endParaRPr lang="en-US">
                <a:latin typeface="Times New Roman" pitchFamily="18" charset="0"/>
              </a:endParaRPr>
            </a:p>
          </p:txBody>
        </p:sp>
        <p:cxnSp>
          <p:nvCxnSpPr>
            <p:cNvPr id="49" name="Straight Arrow Connector 33"/>
            <p:cNvCxnSpPr>
              <a:cxnSpLocks noChangeShapeType="1"/>
            </p:cNvCxnSpPr>
            <p:nvPr/>
          </p:nvCxnSpPr>
          <p:spPr bwMode="auto">
            <a:xfrm rot="5400000" flipH="1" flipV="1">
              <a:off x="1687096" y="3531307"/>
              <a:ext cx="252585" cy="1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0" name="Straight Connector 34"/>
            <p:cNvCxnSpPr>
              <a:cxnSpLocks noChangeShapeType="1"/>
            </p:cNvCxnSpPr>
            <p:nvPr/>
          </p:nvCxnSpPr>
          <p:spPr bwMode="auto">
            <a:xfrm rot="5400000" flipH="1" flipV="1">
              <a:off x="1660986" y="4191000"/>
              <a:ext cx="304799" cy="1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51" name="Group 46"/>
          <p:cNvGrpSpPr>
            <a:grpSpLocks/>
          </p:cNvGrpSpPr>
          <p:nvPr/>
        </p:nvGrpSpPr>
        <p:grpSpPr bwMode="auto">
          <a:xfrm>
            <a:off x="153988" y="4748213"/>
            <a:ext cx="1860550" cy="368300"/>
            <a:chOff x="138225" y="4114800"/>
            <a:chExt cx="1675165" cy="319606"/>
          </a:xfrm>
        </p:grpSpPr>
        <p:cxnSp>
          <p:nvCxnSpPr>
            <p:cNvPr id="52" name="Straight Connector 39"/>
            <p:cNvCxnSpPr>
              <a:cxnSpLocks noChangeShapeType="1"/>
            </p:cNvCxnSpPr>
            <p:nvPr/>
          </p:nvCxnSpPr>
          <p:spPr bwMode="auto">
            <a:xfrm rot="10800000">
              <a:off x="914403" y="4341812"/>
              <a:ext cx="898987" cy="1588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3" name="Rectangle 41"/>
            <p:cNvSpPr>
              <a:spLocks noChangeArrowheads="1"/>
            </p:cNvSpPr>
            <p:nvPr/>
          </p:nvSpPr>
          <p:spPr bwMode="auto">
            <a:xfrm>
              <a:off x="138225" y="4114800"/>
              <a:ext cx="698705" cy="3196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defTabSz="912813"/>
              <a:r>
                <a:rPr lang="en-US">
                  <a:latin typeface="Times New Roman" pitchFamily="18" charset="0"/>
                  <a:cs typeface="Times New Roman" pitchFamily="18" charset="0"/>
                </a:rPr>
                <a:t>−$593</a:t>
              </a:r>
              <a:endParaRPr lang="en-US">
                <a:latin typeface="Times New Roman" pitchFamily="18" charset="0"/>
              </a:endParaRPr>
            </a:p>
          </p:txBody>
        </p:sp>
      </p:grpSp>
      <p:sp>
        <p:nvSpPr>
          <p:cNvPr id="54" name="Rectangle 42"/>
          <p:cNvSpPr>
            <a:spLocks noChangeArrowheads="1"/>
          </p:cNvSpPr>
          <p:nvPr/>
        </p:nvSpPr>
        <p:spPr bwMode="auto">
          <a:xfrm>
            <a:off x="5588000" y="1846263"/>
            <a:ext cx="3744913" cy="156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3236" tIns="51618" rIns="103236" bIns="51618">
            <a:spAutoFit/>
          </a:bodyPr>
          <a:lstStyle/>
          <a:p>
            <a:r>
              <a:rPr lang="en-US" sz="2400">
                <a:latin typeface="Times New Roman" pitchFamily="18" charset="0"/>
              </a:rPr>
              <a:t>Consider the payoffs at maturity to a long position in a six month forward contract on £10,000.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2330643325"/>
      </p:ext>
    </p:extLst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348" name="Rectangle 4"/>
          <p:cNvSpPr>
            <a:spLocks noChangeArrowheads="1"/>
          </p:cNvSpPr>
          <p:nvPr/>
        </p:nvSpPr>
        <p:spPr bwMode="auto">
          <a:xfrm>
            <a:off x="0" y="609600"/>
            <a:ext cx="9144000" cy="1143000"/>
          </a:xfrm>
          <a:prstGeom prst="rect">
            <a:avLst/>
          </a:prstGeom>
          <a:gradFill rotWithShape="0">
            <a:gsLst>
              <a:gs pos="0">
                <a:srgbClr val="006666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70000"/>
              </a:lnSpc>
            </a:pPr>
            <a:r>
              <a:rPr 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Profit and losses of forward positions:</a:t>
            </a:r>
            <a:br>
              <a:rPr 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examples</a:t>
            </a:r>
          </a:p>
        </p:txBody>
      </p:sp>
      <p:sp>
        <p:nvSpPr>
          <p:cNvPr id="313349" name="Text Box 5"/>
          <p:cNvSpPr txBox="1">
            <a:spLocks noChangeArrowheads="1"/>
          </p:cNvSpPr>
          <p:nvPr/>
        </p:nvSpPr>
        <p:spPr bwMode="auto">
          <a:xfrm>
            <a:off x="241300" y="1698625"/>
            <a:ext cx="8220075" cy="410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The following quotations exist for the Australian dollar (AUD):</a:t>
            </a:r>
          </a:p>
          <a:p>
            <a:r>
              <a:rPr lang="en-US"/>
              <a:t>Present spot rate($/AUD)				$0.50</a:t>
            </a:r>
          </a:p>
          <a:p>
            <a:r>
              <a:rPr lang="en-US"/>
              <a:t>90-day forward rate					$0.52</a:t>
            </a:r>
          </a:p>
          <a:p>
            <a:r>
              <a:rPr lang="en-US"/>
              <a:t>Your expectation of the spot rate in 90days		$0.55</a:t>
            </a:r>
          </a:p>
          <a:p>
            <a:endParaRPr lang="en-US"/>
          </a:p>
          <a:p>
            <a:r>
              <a:rPr lang="en-US"/>
              <a:t> If your expectations prove correct, what would be your </a:t>
            </a:r>
          </a:p>
          <a:p>
            <a:r>
              <a:rPr lang="en-US"/>
              <a:t>US dollar profit or loss from investing $4,000 in the spot market?</a:t>
            </a:r>
          </a:p>
          <a:p>
            <a:endParaRPr lang="en-US"/>
          </a:p>
          <a:p>
            <a:r>
              <a:rPr lang="en-US"/>
              <a:t>If your expectations prove correct, what would be your US dollar </a:t>
            </a:r>
          </a:p>
          <a:p>
            <a:r>
              <a:rPr lang="en-US"/>
              <a:t>profit or loss from investing $4,000 in the forward market?</a:t>
            </a:r>
          </a:p>
          <a:p>
            <a:pPr>
              <a:buFontTx/>
              <a:buAutoNum type="alphaLcPeriod"/>
            </a:pPr>
            <a:endParaRPr lang="en-US"/>
          </a:p>
        </p:txBody>
      </p:sp>
    </p:spTree>
  </p:cSld>
  <p:clrMapOvr>
    <a:masterClrMapping/>
  </p:clrMapOvr>
  <p:transition>
    <p:pull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130" name="Text Box 2"/>
          <p:cNvSpPr txBox="1">
            <a:spLocks noChangeArrowheads="1"/>
          </p:cNvSpPr>
          <p:nvPr/>
        </p:nvSpPr>
        <p:spPr bwMode="auto">
          <a:xfrm>
            <a:off x="517525" y="1162050"/>
            <a:ext cx="8321675" cy="31085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800" dirty="0"/>
              <a:t>The following sections in chapter </a:t>
            </a:r>
            <a:r>
              <a:rPr lang="en-US" sz="2800" dirty="0" smtClean="0"/>
              <a:t>5 </a:t>
            </a:r>
            <a:r>
              <a:rPr lang="en-US" sz="2800" dirty="0"/>
              <a:t>are not </a:t>
            </a:r>
          </a:p>
          <a:p>
            <a:r>
              <a:rPr lang="en-US" sz="2800" dirty="0"/>
              <a:t>required for the exam:</a:t>
            </a:r>
          </a:p>
          <a:p>
            <a:endParaRPr lang="en-US" sz="2800" dirty="0"/>
          </a:p>
          <a:p>
            <a:pPr>
              <a:buFontTx/>
              <a:buChar char="-"/>
            </a:pPr>
            <a:r>
              <a:rPr lang="en-US" sz="2800" dirty="0"/>
              <a:t> Triangular Arbitrage</a:t>
            </a:r>
          </a:p>
          <a:p>
            <a:pPr>
              <a:buFontTx/>
              <a:buChar char="-"/>
            </a:pPr>
            <a:r>
              <a:rPr lang="en-US" sz="2800" dirty="0"/>
              <a:t>Spot Foreign Exchange Microstructure</a:t>
            </a:r>
          </a:p>
          <a:p>
            <a:pPr>
              <a:buFontTx/>
              <a:buChar char="-"/>
            </a:pPr>
            <a:r>
              <a:rPr lang="en-US" sz="2800" dirty="0"/>
              <a:t> Swap transactions</a:t>
            </a:r>
          </a:p>
          <a:p>
            <a:r>
              <a:rPr lang="en-US" sz="2800" dirty="0"/>
              <a:t> </a:t>
            </a:r>
            <a:endParaRPr lang="en-US" sz="2800" dirty="0" smtClean="0"/>
          </a:p>
        </p:txBody>
      </p:sp>
    </p:spTree>
  </p:cSld>
  <p:clrMapOvr>
    <a:masterClrMapping/>
  </p:clrMapOvr>
  <p:transition>
    <p:pull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914" name="Rectangle 2"/>
          <p:cNvSpPr>
            <a:spLocks noChangeArrowheads="1"/>
          </p:cNvSpPr>
          <p:nvPr/>
        </p:nvSpPr>
        <p:spPr bwMode="auto">
          <a:xfrm>
            <a:off x="0" y="609600"/>
            <a:ext cx="9144000" cy="1143000"/>
          </a:xfrm>
          <a:prstGeom prst="rect">
            <a:avLst/>
          </a:prstGeom>
          <a:gradFill rotWithShape="0">
            <a:gsLst>
              <a:gs pos="0">
                <a:srgbClr val="006666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70000"/>
              </a:lnSpc>
            </a:pPr>
            <a:r>
              <a:rPr 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Learning outcomes</a:t>
            </a:r>
          </a:p>
        </p:txBody>
      </p:sp>
      <p:sp>
        <p:nvSpPr>
          <p:cNvPr id="294915" name="Text Box 3"/>
          <p:cNvSpPr txBox="1">
            <a:spLocks noChangeArrowheads="1"/>
          </p:cNvSpPr>
          <p:nvPr/>
        </p:nvSpPr>
        <p:spPr bwMode="auto">
          <a:xfrm>
            <a:off x="158750" y="1520825"/>
            <a:ext cx="8756650" cy="4401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 sz="2000" dirty="0"/>
              <a:t> Know the structure of the FX market</a:t>
            </a:r>
          </a:p>
          <a:p>
            <a:pPr>
              <a:buFontTx/>
              <a:buChar char="•"/>
            </a:pPr>
            <a:r>
              <a:rPr lang="en-US" sz="2000" dirty="0"/>
              <a:t> Know the difference between wholesale (interbank) market and retail market</a:t>
            </a:r>
          </a:p>
          <a:p>
            <a:pPr>
              <a:buFontTx/>
              <a:buChar char="•"/>
            </a:pPr>
            <a:r>
              <a:rPr lang="en-US" sz="2000" dirty="0"/>
              <a:t> Who are the participants in the FX market?</a:t>
            </a:r>
          </a:p>
          <a:p>
            <a:pPr>
              <a:buFontTx/>
              <a:buChar char="•"/>
            </a:pPr>
            <a:r>
              <a:rPr lang="en-US" sz="2000" dirty="0"/>
              <a:t> Explain how are foreign exchange transactions between international</a:t>
            </a:r>
          </a:p>
          <a:p>
            <a:r>
              <a:rPr lang="en-US" sz="2000" dirty="0"/>
              <a:t>  banks settled</a:t>
            </a:r>
          </a:p>
          <a:p>
            <a:pPr>
              <a:buFontTx/>
              <a:buChar char="•"/>
            </a:pPr>
            <a:r>
              <a:rPr lang="en-US" sz="2000" dirty="0"/>
              <a:t> Know how to read/use spot and forward quotes; direct and indirect method</a:t>
            </a:r>
          </a:p>
          <a:p>
            <a:pPr>
              <a:buFontTx/>
              <a:buChar char="•"/>
            </a:pPr>
            <a:r>
              <a:rPr lang="en-US" sz="2000" dirty="0"/>
              <a:t>Calculate currency cross-rates, without bid-ask quotes, when </a:t>
            </a:r>
          </a:p>
          <a:p>
            <a:r>
              <a:rPr lang="en-US" sz="2000" dirty="0"/>
              <a:t>  given two spot or forward FX quotations involving three currencies</a:t>
            </a:r>
          </a:p>
          <a:p>
            <a:pPr>
              <a:buFontTx/>
              <a:buChar char="•"/>
            </a:pPr>
            <a:r>
              <a:rPr lang="en-US" sz="2000" dirty="0"/>
              <a:t>Calculate the profit or loss of short and long forward positions</a:t>
            </a:r>
          </a:p>
          <a:p>
            <a:pPr>
              <a:buFontTx/>
              <a:buChar char="•"/>
            </a:pPr>
            <a:r>
              <a:rPr lang="en-US" sz="2000" dirty="0"/>
              <a:t> Define and calculate the forward discount or premium, both as the </a:t>
            </a:r>
          </a:p>
          <a:p>
            <a:r>
              <a:rPr lang="en-US" sz="2000" dirty="0"/>
              <a:t>  difference and as an annualized % from the spot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000" dirty="0" smtClean="0"/>
              <a:t>Recommended questions:1, 2, 3, 5, 6, 8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000" dirty="0" smtClean="0"/>
              <a:t>Recommended problems: 1, 2, 3, 6, </a:t>
            </a:r>
          </a:p>
          <a:p>
            <a:pPr>
              <a:buFontTx/>
              <a:buChar char="•"/>
            </a:pPr>
            <a:endParaRPr lang="en-US" sz="2000" dirty="0"/>
          </a:p>
        </p:txBody>
      </p:sp>
    </p:spTree>
  </p:cSld>
  <p:clrMapOvr>
    <a:masterClrMapping/>
  </p:clrMapOvr>
  <p:transition>
    <p:pul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457200" y="609600"/>
            <a:ext cx="8229600" cy="80803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3600" dirty="0" smtClean="0"/>
              <a:t>FX Market Participants</a:t>
            </a:r>
            <a:endParaRPr lang="en-US" sz="3600" dirty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304800" y="1417638"/>
            <a:ext cx="8610600" cy="544036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The FX market is a two-tiered market: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Interbank market (wholesale)</a:t>
            </a:r>
          </a:p>
          <a:p>
            <a:pPr lvl="2" eaLnBrk="1" hangingPunct="1">
              <a:lnSpc>
                <a:spcPct val="90000"/>
              </a:lnSpc>
            </a:pPr>
            <a:r>
              <a:rPr lang="en-US" dirty="0" smtClean="0"/>
              <a:t>About 100-200 banks worldwide stand ready to make a market in foreign exchange.</a:t>
            </a:r>
          </a:p>
          <a:p>
            <a:pPr lvl="2" eaLnBrk="1" hangingPunct="1">
              <a:lnSpc>
                <a:spcPct val="90000"/>
              </a:lnSpc>
            </a:pPr>
            <a:r>
              <a:rPr lang="en-US" dirty="0" smtClean="0"/>
              <a:t>Nonbank dealers account for about 40% of the market.</a:t>
            </a:r>
          </a:p>
          <a:p>
            <a:pPr lvl="2" eaLnBrk="1" hangingPunct="1">
              <a:lnSpc>
                <a:spcPct val="90000"/>
              </a:lnSpc>
            </a:pPr>
            <a:r>
              <a:rPr lang="en-US" dirty="0" smtClean="0"/>
              <a:t>There are FX brokers who match buy and sell orders but do not carry inventory and FX specialists.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Client market (retail)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Market participants include international banks, their customers, nonbank dealers, FX brokers, and central banks.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Why is the trading volume so large in the FOREX market</a:t>
            </a:r>
            <a:r>
              <a:rPr lang="en-US" sz="2400" dirty="0" smtClean="0"/>
              <a:t>?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Largest in the world:  </a:t>
            </a:r>
            <a:r>
              <a:rPr lang="en-US" sz="2400" dirty="0" smtClean="0"/>
              <a:t>$4 </a:t>
            </a:r>
            <a:r>
              <a:rPr lang="en-US" sz="2400" dirty="0"/>
              <a:t>trillion daily</a:t>
            </a:r>
          </a:p>
          <a:p>
            <a:pPr eaLnBrk="1" hangingPunct="1">
              <a:lnSpc>
                <a:spcPct val="90000"/>
              </a:lnSpc>
            </a:pPr>
            <a:endParaRPr lang="en-US" sz="2400" dirty="0"/>
          </a:p>
          <a:p>
            <a:pPr eaLnBrk="1" hangingPunct="1">
              <a:lnSpc>
                <a:spcPct val="90000"/>
              </a:lnSpc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33877571"/>
      </p:ext>
    </p:extLst>
  </p:cSld>
  <p:clrMapOvr>
    <a:masterClrMapping/>
  </p:clrMapOvr>
  <p:transition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The Spot Market</a:t>
            </a:r>
          </a:p>
        </p:txBody>
      </p:sp>
      <p:sp>
        <p:nvSpPr>
          <p:cNvPr id="285699" name="Rectangle 3"/>
          <p:cNvSpPr>
            <a:spLocks noChangeArrowheads="1"/>
          </p:cNvSpPr>
          <p:nvPr/>
        </p:nvSpPr>
        <p:spPr bwMode="auto">
          <a:xfrm>
            <a:off x="304800" y="1371600"/>
            <a:ext cx="8839200" cy="629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chemeClr val="accent1"/>
              </a:buClr>
              <a:buSzPct val="65000"/>
              <a:buFont typeface="Wingdings" pitchFamily="2" charset="2"/>
              <a:buChar char="l"/>
            </a:pPr>
            <a:r>
              <a:rPr lang="en-US" sz="2400">
                <a:solidFill>
                  <a:srgbClr val="0000FF"/>
                </a:solidFill>
              </a:rPr>
              <a:t>The spot market involves immediate purchase or sale of foreign exchange</a:t>
            </a:r>
          </a:p>
          <a:p>
            <a:pPr>
              <a:spcBef>
                <a:spcPct val="50000"/>
              </a:spcBef>
              <a:buClr>
                <a:schemeClr val="accent1"/>
              </a:buClr>
              <a:buSzPct val="65000"/>
              <a:buFont typeface="Wingdings" pitchFamily="2" charset="2"/>
              <a:buChar char="l"/>
            </a:pPr>
            <a:r>
              <a:rPr lang="en-US" sz="2400">
                <a:solidFill>
                  <a:srgbClr val="0000FF"/>
                </a:solidFill>
              </a:rPr>
              <a:t>Direct quotation from US perspective</a:t>
            </a:r>
          </a:p>
          <a:p>
            <a:pPr lvl="1">
              <a:spcBef>
                <a:spcPct val="5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the U.S. dollar equivalent</a:t>
            </a:r>
          </a:p>
          <a:p>
            <a:pPr lvl="1">
              <a:spcBef>
                <a:spcPct val="5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the price of one unit of the foreign currency in US Dollars</a:t>
            </a:r>
          </a:p>
          <a:p>
            <a:pPr>
              <a:spcBef>
                <a:spcPct val="50000"/>
              </a:spcBef>
              <a:buClr>
                <a:schemeClr val="accent1"/>
              </a:buClr>
              <a:buSzPct val="65000"/>
              <a:buFont typeface="Wingdings" pitchFamily="2" charset="2"/>
              <a:buChar char="l"/>
            </a:pPr>
            <a:r>
              <a:rPr lang="en-US" sz="2400">
                <a:solidFill>
                  <a:srgbClr val="0000FF"/>
                </a:solidFill>
              </a:rPr>
              <a:t> Indirect Quotation from US perspective</a:t>
            </a:r>
          </a:p>
          <a:p>
            <a:pPr lvl="1">
              <a:spcBef>
                <a:spcPct val="5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the price of a U.S. dollar in the foreign currency</a:t>
            </a:r>
          </a:p>
          <a:p>
            <a:pPr lvl="1">
              <a:spcBef>
                <a:spcPct val="5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</a:pPr>
            <a:r>
              <a:rPr lang="en-US" sz="2400" i="1">
                <a:solidFill>
                  <a:srgbClr val="0000FF"/>
                </a:solidFill>
              </a:rPr>
              <a:t>e.g.</a:t>
            </a:r>
            <a:r>
              <a:rPr lang="en-US" sz="2400">
                <a:solidFill>
                  <a:srgbClr val="0000FF"/>
                </a:solidFill>
              </a:rPr>
              <a:t> “you get 100 yen to the dollar”</a:t>
            </a:r>
          </a:p>
          <a:p>
            <a:pPr>
              <a:spcBef>
                <a:spcPct val="50000"/>
              </a:spcBef>
              <a:buClr>
                <a:schemeClr val="accent1"/>
              </a:buClr>
              <a:buSzPct val="65000"/>
              <a:buFont typeface="Wingdings" pitchFamily="2" charset="2"/>
              <a:buChar char="l"/>
            </a:pPr>
            <a:r>
              <a:rPr lang="en-US" sz="2400">
                <a:solidFill>
                  <a:srgbClr val="0000FF"/>
                </a:solidFill>
              </a:rPr>
              <a:t>The direct quote is the reciprocal of the indirect quote</a:t>
            </a:r>
          </a:p>
          <a:p>
            <a:pPr>
              <a:spcBef>
                <a:spcPct val="5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endParaRPr lang="en-US" sz="2400">
              <a:solidFill>
                <a:srgbClr val="0000FF"/>
              </a:solidFill>
            </a:endParaRPr>
          </a:p>
          <a:p>
            <a:pPr lvl="1">
              <a:spcBef>
                <a:spcPct val="50000"/>
              </a:spcBef>
              <a:buClr>
                <a:schemeClr val="accent2"/>
              </a:buClr>
              <a:buSzPct val="65000"/>
              <a:buFont typeface="Wingdings" pitchFamily="2" charset="2"/>
              <a:buNone/>
            </a:pPr>
            <a:endParaRPr lang="en-US" sz="2400">
              <a:solidFill>
                <a:srgbClr val="0000FF"/>
              </a:solidFill>
            </a:endParaRPr>
          </a:p>
          <a:p>
            <a:pPr lvl="1">
              <a:spcBef>
                <a:spcPct val="5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</a:pPr>
            <a:endParaRPr lang="en-US" sz="240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The Bid-Ask Spread</a:t>
            </a:r>
          </a:p>
        </p:txBody>
      </p:sp>
      <p:sp>
        <p:nvSpPr>
          <p:cNvPr id="287747" name="Rectangle 3"/>
          <p:cNvSpPr>
            <a:spLocks noChangeArrowheads="1"/>
          </p:cNvSpPr>
          <p:nvPr/>
        </p:nvSpPr>
        <p:spPr bwMode="auto">
          <a:xfrm>
            <a:off x="228600" y="1447800"/>
            <a:ext cx="7689850" cy="4224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0988" tIns="40494" rIns="80988" bIns="40494"/>
          <a:lstStyle/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In general, banks do not charge commissions on foreign currency transactions. They profit from bid-ask spread 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The bid-ask spread is the difference between the bid and ask prices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The bid price is the price a dealer is willing to pay you for something (our case foreign currency); always listed first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The ask price is the amount the dealer wants you to pay for the thing (our case foreign currency); listed second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endParaRPr lang="en-US" sz="2400">
              <a:solidFill>
                <a:srgbClr val="0000FF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endParaRPr lang="en-US" sz="240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7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7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7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7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7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7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7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7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7747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The Bid-Ask Spread</a:t>
            </a:r>
          </a:p>
        </p:txBody>
      </p:sp>
      <p:sp>
        <p:nvSpPr>
          <p:cNvPr id="288771" name="Text Box 3"/>
          <p:cNvSpPr txBox="1">
            <a:spLocks noChangeArrowheads="1"/>
          </p:cNvSpPr>
          <p:nvPr/>
        </p:nvSpPr>
        <p:spPr bwMode="auto">
          <a:xfrm>
            <a:off x="0" y="1649413"/>
            <a:ext cx="9144000" cy="5057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r>
              <a:rPr lang="en-US" sz="2400">
                <a:solidFill>
                  <a:srgbClr val="0000FF"/>
                </a:solidFill>
              </a:rPr>
              <a:t>Interbank dealer quotes: </a:t>
            </a:r>
          </a:p>
          <a:p>
            <a:pPr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r>
              <a:rPr lang="en-US" sz="2400">
                <a:solidFill>
                  <a:srgbClr val="0000FF"/>
                </a:solidFill>
              </a:rPr>
              <a:t>	- American terms: Euro, British Pound, Australian Dollar</a:t>
            </a:r>
          </a:p>
          <a:p>
            <a:pPr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r>
              <a:rPr lang="en-US" sz="2400">
                <a:solidFill>
                  <a:srgbClr val="0000FF"/>
                </a:solidFill>
              </a:rPr>
              <a:t>	- European terms: all others</a:t>
            </a:r>
          </a:p>
          <a:p>
            <a:pPr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r>
              <a:rPr lang="en-US" sz="2400"/>
              <a:t>Ex: You want to transact with a dealer that gives you the following</a:t>
            </a:r>
          </a:p>
          <a:p>
            <a:r>
              <a:rPr lang="en-US" sz="2400"/>
              <a:t> quotations: $1.6625(bid) - 1.6635(ask)/</a:t>
            </a:r>
            <a:r>
              <a:rPr lang="en-US" sz="2400">
                <a:cs typeface="Times New Roman" pitchFamily="18" charset="0"/>
              </a:rPr>
              <a:t>£</a:t>
            </a:r>
            <a:r>
              <a:rPr lang="en-US" sz="2400"/>
              <a:t>. </a:t>
            </a:r>
          </a:p>
          <a:p>
            <a:r>
              <a:rPr lang="en-US" sz="2400"/>
              <a:t>The dealer buys (gets)  one pound from you for  $1.6625 </a:t>
            </a:r>
          </a:p>
          <a:p>
            <a:r>
              <a:rPr lang="en-US" sz="2400"/>
              <a:t>The dealer sells (gives) one pound to you for  $1.6635 </a:t>
            </a:r>
          </a:p>
          <a:p>
            <a:endParaRPr lang="en-US" sz="2400"/>
          </a:p>
          <a:p>
            <a:r>
              <a:rPr lang="en-US" sz="2400">
                <a:solidFill>
                  <a:srgbClr val="0000FF"/>
                </a:solidFill>
              </a:rPr>
              <a:t>The bid-ask spread is a function of liquidity of the market, the XR </a:t>
            </a:r>
          </a:p>
          <a:p>
            <a:r>
              <a:rPr lang="en-US" sz="2400">
                <a:solidFill>
                  <a:srgbClr val="0000FF"/>
                </a:solidFill>
              </a:rPr>
              <a:t>volatility as well as dealers’ inventory</a:t>
            </a:r>
          </a:p>
          <a:p>
            <a:r>
              <a:rPr lang="en-US" sz="2400">
                <a:solidFill>
                  <a:srgbClr val="0000FF"/>
                </a:solidFill>
              </a:rPr>
              <a:t>The retail bid-ask spread is wider than interbank spread</a:t>
            </a:r>
          </a:p>
          <a:p>
            <a:endParaRPr lang="en-US" sz="2400">
              <a:solidFill>
                <a:srgbClr val="0000FF"/>
              </a:solidFill>
            </a:endParaRPr>
          </a:p>
          <a:p>
            <a:endParaRPr lang="en-US" sz="2400"/>
          </a:p>
        </p:txBody>
      </p:sp>
    </p:spTree>
  </p:cSld>
  <p:clrMapOvr>
    <a:masterClrMapping/>
  </p:clrMapOvr>
  <p:transition>
    <p:pul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Cross Rates</a:t>
            </a:r>
          </a:p>
        </p:txBody>
      </p:sp>
      <p:sp>
        <p:nvSpPr>
          <p:cNvPr id="289795" name="Rectangle 3"/>
          <p:cNvSpPr>
            <a:spLocks noChangeArrowheads="1"/>
          </p:cNvSpPr>
          <p:nvPr/>
        </p:nvSpPr>
        <p:spPr bwMode="auto">
          <a:xfrm>
            <a:off x="539750" y="1447800"/>
            <a:ext cx="7689850" cy="2438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0988" tIns="40494" rIns="80988" bIns="40494"/>
          <a:lstStyle/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 dirty="0">
                <a:solidFill>
                  <a:srgbClr val="0000FF"/>
                </a:solidFill>
              </a:rPr>
              <a:t>The cross rate is the rate of exchange between two non-US currencies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r>
              <a:rPr lang="en-US" sz="2400" dirty="0">
                <a:solidFill>
                  <a:srgbClr val="0000FF"/>
                </a:solidFill>
              </a:rPr>
              <a:t>Suppose that </a:t>
            </a:r>
            <a:r>
              <a:rPr lang="en-US" sz="2400" i="1" dirty="0" smtClean="0">
                <a:solidFill>
                  <a:srgbClr val="0000FF"/>
                </a:solidFill>
              </a:rPr>
              <a:t>S</a:t>
            </a:r>
            <a:r>
              <a:rPr lang="en-US" sz="2400" dirty="0" smtClean="0">
                <a:solidFill>
                  <a:srgbClr val="0000FF"/>
                </a:solidFill>
              </a:rPr>
              <a:t>(Euro/$) </a:t>
            </a:r>
            <a:r>
              <a:rPr lang="en-US" sz="2400" dirty="0">
                <a:solidFill>
                  <a:srgbClr val="0000FF"/>
                </a:solidFill>
              </a:rPr>
              <a:t>= 1.25 and that </a:t>
            </a:r>
            <a:r>
              <a:rPr lang="en-US" sz="2400" i="1" dirty="0" smtClean="0">
                <a:solidFill>
                  <a:srgbClr val="0000FF"/>
                </a:solidFill>
              </a:rPr>
              <a:t>S</a:t>
            </a:r>
            <a:r>
              <a:rPr lang="en-US" sz="2400" dirty="0" smtClean="0">
                <a:solidFill>
                  <a:srgbClr val="0000FF"/>
                </a:solidFill>
              </a:rPr>
              <a:t>($/Yen) </a:t>
            </a:r>
            <a:r>
              <a:rPr lang="en-US" sz="2400" dirty="0">
                <a:solidFill>
                  <a:srgbClr val="0000FF"/>
                </a:solidFill>
              </a:rPr>
              <a:t>= 110 Yen What must the </a:t>
            </a:r>
            <a:r>
              <a:rPr lang="en-US" sz="2400" dirty="0" smtClean="0">
                <a:solidFill>
                  <a:srgbClr val="0000FF"/>
                </a:solidFill>
              </a:rPr>
              <a:t>Euro/Yen </a:t>
            </a:r>
            <a:r>
              <a:rPr lang="en-US" sz="2400" dirty="0">
                <a:solidFill>
                  <a:srgbClr val="0000FF"/>
                </a:solidFill>
              </a:rPr>
              <a:t>cross rate be?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Euro/Yen= ($/Yen)x(Euro/$) </a:t>
            </a:r>
            <a:r>
              <a:rPr lang="en-US" sz="2400" dirty="0">
                <a:solidFill>
                  <a:srgbClr val="0000FF"/>
                </a:solidFill>
              </a:rPr>
              <a:t>= 110x1.25= 137.5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endParaRPr lang="en-US" sz="2400" dirty="0">
              <a:solidFill>
                <a:srgbClr val="0000FF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endParaRPr lang="en-US" sz="2400" dirty="0">
              <a:solidFill>
                <a:srgbClr val="0000FF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r>
              <a:rPr lang="en-US" sz="2400" dirty="0">
                <a:solidFill>
                  <a:srgbClr val="0000FF"/>
                </a:solidFill>
              </a:rPr>
              <a:t>Suppose that </a:t>
            </a:r>
            <a:r>
              <a:rPr lang="en-US" sz="2400" i="1" dirty="0" smtClean="0">
                <a:solidFill>
                  <a:srgbClr val="0000FF"/>
                </a:solidFill>
              </a:rPr>
              <a:t>S</a:t>
            </a:r>
            <a:r>
              <a:rPr lang="en-US" sz="2400" dirty="0" smtClean="0">
                <a:solidFill>
                  <a:srgbClr val="0000FF"/>
                </a:solidFill>
              </a:rPr>
              <a:t>(Euro/$) </a:t>
            </a:r>
            <a:r>
              <a:rPr lang="en-US" sz="2400" dirty="0">
                <a:solidFill>
                  <a:srgbClr val="0000FF"/>
                </a:solidFill>
              </a:rPr>
              <a:t>= 1.25 and that </a:t>
            </a:r>
            <a:r>
              <a:rPr lang="en-US" sz="2400" i="1" dirty="0" smtClean="0">
                <a:solidFill>
                  <a:srgbClr val="0000FF"/>
                </a:solidFill>
              </a:rPr>
              <a:t>S</a:t>
            </a:r>
            <a:r>
              <a:rPr lang="en-US" sz="2400" dirty="0" smtClean="0">
                <a:solidFill>
                  <a:srgbClr val="0000FF"/>
                </a:solidFill>
              </a:rPr>
              <a:t>(AUD/$) </a:t>
            </a:r>
            <a:r>
              <a:rPr lang="en-US" sz="2400" dirty="0">
                <a:solidFill>
                  <a:srgbClr val="0000FF"/>
                </a:solidFill>
              </a:rPr>
              <a:t>= 0.5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r>
              <a:rPr lang="en-US" sz="2400" dirty="0">
                <a:solidFill>
                  <a:srgbClr val="0000FF"/>
                </a:solidFill>
              </a:rPr>
              <a:t>What must </a:t>
            </a:r>
            <a:r>
              <a:rPr lang="en-US" sz="2400">
                <a:solidFill>
                  <a:srgbClr val="0000FF"/>
                </a:solidFill>
              </a:rPr>
              <a:t>the </a:t>
            </a:r>
            <a:r>
              <a:rPr lang="en-US" sz="2400" smtClean="0">
                <a:solidFill>
                  <a:srgbClr val="0000FF"/>
                </a:solidFill>
              </a:rPr>
              <a:t>Euro/AUD </a:t>
            </a:r>
            <a:r>
              <a:rPr lang="en-US" sz="2400" dirty="0">
                <a:solidFill>
                  <a:srgbClr val="0000FF"/>
                </a:solidFill>
              </a:rPr>
              <a:t>cross rate be?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endParaRPr lang="en-US" sz="24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9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9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9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9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9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9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9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9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89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89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9795" grpId="0" build="p" bldLvl="2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152400" y="4525963"/>
            <a:ext cx="8839200" cy="102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en-US" sz="2700" b="1" kern="0" dirty="0">
                <a:latin typeface="Bradley Hand ITC" pitchFamily="66" charset="0"/>
              </a:rPr>
              <a:t>He sells €250,000 at the dealer’s bid price:</a:t>
            </a:r>
          </a:p>
        </p:txBody>
      </p:sp>
      <p:grpSp>
        <p:nvGrpSpPr>
          <p:cNvPr id="4" name="Group 23"/>
          <p:cNvGrpSpPr>
            <a:grpSpLocks/>
          </p:cNvGrpSpPr>
          <p:nvPr/>
        </p:nvGrpSpPr>
        <p:grpSpPr bwMode="auto">
          <a:xfrm>
            <a:off x="3886200" y="4830763"/>
            <a:ext cx="5386388" cy="836612"/>
            <a:chOff x="2130" y="1673"/>
            <a:chExt cx="3054" cy="456"/>
          </a:xfrm>
        </p:grpSpPr>
        <p:sp>
          <p:nvSpPr>
            <p:cNvPr id="5" name="Text Box 7"/>
            <p:cNvSpPr txBox="1">
              <a:spLocks noChangeArrowheads="1"/>
            </p:cNvSpPr>
            <p:nvPr/>
          </p:nvSpPr>
          <p:spPr bwMode="auto">
            <a:xfrm>
              <a:off x="2130" y="1736"/>
              <a:ext cx="1080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sz="2400" b="1">
                  <a:latin typeface="Bradley Hand ITC" pitchFamily="66" charset="0"/>
                </a:rPr>
                <a:t>€250,000 x</a:t>
              </a:r>
            </a:p>
          </p:txBody>
        </p:sp>
        <p:sp>
          <p:nvSpPr>
            <p:cNvPr id="6" name="Text Box 8"/>
            <p:cNvSpPr txBox="1">
              <a:spLocks noChangeArrowheads="1"/>
            </p:cNvSpPr>
            <p:nvPr/>
          </p:nvSpPr>
          <p:spPr bwMode="auto">
            <a:xfrm>
              <a:off x="3120" y="1673"/>
              <a:ext cx="906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400" b="1">
                  <a:latin typeface="Bradley Hand ITC" pitchFamily="66" charset="0"/>
                </a:rPr>
                <a:t>$1.4739</a:t>
              </a:r>
            </a:p>
          </p:txBody>
        </p:sp>
        <p:sp>
          <p:nvSpPr>
            <p:cNvPr id="7" name="Text Box 9"/>
            <p:cNvSpPr txBox="1">
              <a:spLocks noChangeArrowheads="1"/>
            </p:cNvSpPr>
            <p:nvPr/>
          </p:nvSpPr>
          <p:spPr bwMode="auto">
            <a:xfrm>
              <a:off x="3126" y="1880"/>
              <a:ext cx="872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400" b="1">
                  <a:latin typeface="Bradley Hand ITC" pitchFamily="66" charset="0"/>
                </a:rPr>
                <a:t>€1.00</a:t>
              </a:r>
            </a:p>
          </p:txBody>
        </p:sp>
        <p:sp>
          <p:nvSpPr>
            <p:cNvPr id="8" name="Line 10"/>
            <p:cNvSpPr>
              <a:spLocks noChangeShapeType="1"/>
            </p:cNvSpPr>
            <p:nvPr/>
          </p:nvSpPr>
          <p:spPr bwMode="auto">
            <a:xfrm>
              <a:off x="3222" y="1880"/>
              <a:ext cx="68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Text Box 11"/>
            <p:cNvSpPr txBox="1">
              <a:spLocks noChangeArrowheads="1"/>
            </p:cNvSpPr>
            <p:nvPr/>
          </p:nvSpPr>
          <p:spPr bwMode="auto">
            <a:xfrm>
              <a:off x="3982" y="1736"/>
              <a:ext cx="120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400" b="1">
                  <a:latin typeface="Bradley Hand ITC" pitchFamily="66" charset="0"/>
                </a:rPr>
                <a:t>=$368,475</a:t>
              </a:r>
            </a:p>
          </p:txBody>
        </p:sp>
      </p:grp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125413" y="5391150"/>
            <a:ext cx="7342187" cy="9352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3236" tIns="51618" rIns="103236" bIns="51618">
            <a:spAutoFit/>
          </a:bodyPr>
          <a:lstStyle/>
          <a:p>
            <a:pPr eaLnBrk="0" hangingPunct="0"/>
            <a:r>
              <a:rPr lang="en-US" sz="2700" b="1" dirty="0">
                <a:latin typeface="Bradley Hand ITC" pitchFamily="66" charset="0"/>
              </a:rPr>
              <a:t>He sells £500,000 </a:t>
            </a:r>
            <a:r>
              <a:rPr lang="en-US" sz="2700" b="1" dirty="0" smtClean="0">
                <a:latin typeface="Bradley Hand ITC" pitchFamily="66" charset="0"/>
              </a:rPr>
              <a:t>(BUY USD) at </a:t>
            </a:r>
            <a:r>
              <a:rPr lang="en-US" sz="2700" b="1" dirty="0">
                <a:latin typeface="Bradley Hand ITC" pitchFamily="66" charset="0"/>
              </a:rPr>
              <a:t>the dealer’s ask price:</a:t>
            </a:r>
          </a:p>
        </p:txBody>
      </p:sp>
      <p:grpSp>
        <p:nvGrpSpPr>
          <p:cNvPr id="11" name="Group 24"/>
          <p:cNvGrpSpPr>
            <a:grpSpLocks/>
          </p:cNvGrpSpPr>
          <p:nvPr/>
        </p:nvGrpSpPr>
        <p:grpSpPr bwMode="auto">
          <a:xfrm>
            <a:off x="3886200" y="5748338"/>
            <a:ext cx="5259388" cy="766762"/>
            <a:chOff x="1944" y="2854"/>
            <a:chExt cx="2981" cy="419"/>
          </a:xfrm>
        </p:grpSpPr>
        <p:grpSp>
          <p:nvGrpSpPr>
            <p:cNvPr id="12" name="Group 13"/>
            <p:cNvGrpSpPr>
              <a:grpSpLocks/>
            </p:cNvGrpSpPr>
            <p:nvPr/>
          </p:nvGrpSpPr>
          <p:grpSpPr bwMode="auto">
            <a:xfrm>
              <a:off x="1944" y="2854"/>
              <a:ext cx="1818" cy="419"/>
              <a:chOff x="3462" y="630"/>
              <a:chExt cx="1818" cy="419"/>
            </a:xfrm>
          </p:grpSpPr>
          <p:sp>
            <p:nvSpPr>
              <p:cNvPr id="14" name="Text Box 14"/>
              <p:cNvSpPr txBox="1">
                <a:spLocks noChangeArrowheads="1"/>
              </p:cNvSpPr>
              <p:nvPr/>
            </p:nvSpPr>
            <p:spPr bwMode="auto">
              <a:xfrm>
                <a:off x="3462" y="694"/>
                <a:ext cx="1080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r">
                  <a:spcBef>
                    <a:spcPct val="50000"/>
                  </a:spcBef>
                </a:pPr>
                <a:r>
                  <a:rPr lang="en-US" sz="2400" b="1">
                    <a:latin typeface="Bradley Hand ITC" pitchFamily="66" charset="0"/>
                  </a:rPr>
                  <a:t>£500,000 x</a:t>
                </a:r>
              </a:p>
            </p:txBody>
          </p:sp>
          <p:sp>
            <p:nvSpPr>
              <p:cNvPr id="15" name="Text Box 15"/>
              <p:cNvSpPr txBox="1">
                <a:spLocks noChangeArrowheads="1"/>
              </p:cNvSpPr>
              <p:nvPr/>
            </p:nvSpPr>
            <p:spPr bwMode="auto">
              <a:xfrm>
                <a:off x="4504" y="630"/>
                <a:ext cx="680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400" b="1">
                    <a:latin typeface="Bradley Hand ITC" pitchFamily="66" charset="0"/>
                  </a:rPr>
                  <a:t>$1.00</a:t>
                </a:r>
              </a:p>
            </p:txBody>
          </p:sp>
          <p:sp>
            <p:nvSpPr>
              <p:cNvPr id="16" name="Text Box 16"/>
              <p:cNvSpPr txBox="1">
                <a:spLocks noChangeArrowheads="1"/>
              </p:cNvSpPr>
              <p:nvPr/>
            </p:nvSpPr>
            <p:spPr bwMode="auto">
              <a:xfrm>
                <a:off x="4408" y="799"/>
                <a:ext cx="872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400" b="1">
                    <a:latin typeface="Bradley Hand ITC" pitchFamily="66" charset="0"/>
                  </a:rPr>
                  <a:t>£.5076</a:t>
                </a:r>
              </a:p>
            </p:txBody>
          </p:sp>
          <p:sp>
            <p:nvSpPr>
              <p:cNvPr id="17" name="Line 17"/>
              <p:cNvSpPr>
                <a:spLocks noChangeShapeType="1"/>
              </p:cNvSpPr>
              <p:nvPr/>
            </p:nvSpPr>
            <p:spPr bwMode="auto">
              <a:xfrm>
                <a:off x="4504" y="838"/>
                <a:ext cx="68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3" name="Text Box 18"/>
            <p:cNvSpPr txBox="1">
              <a:spLocks noChangeArrowheads="1"/>
            </p:cNvSpPr>
            <p:nvPr/>
          </p:nvSpPr>
          <p:spPr bwMode="auto">
            <a:xfrm>
              <a:off x="3469" y="2918"/>
              <a:ext cx="145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sz="2400" b="1">
                  <a:latin typeface="Bradley Hand ITC" pitchFamily="66" charset="0"/>
                </a:rPr>
                <a:t>=$985,027.58</a:t>
              </a:r>
            </a:p>
          </p:txBody>
        </p:sp>
      </p:grpSp>
      <p:grpSp>
        <p:nvGrpSpPr>
          <p:cNvPr id="18" name="Group 20"/>
          <p:cNvGrpSpPr>
            <a:grpSpLocks/>
          </p:cNvGrpSpPr>
          <p:nvPr/>
        </p:nvGrpSpPr>
        <p:grpSpPr bwMode="auto">
          <a:xfrm>
            <a:off x="6253163" y="6257925"/>
            <a:ext cx="2890837" cy="477838"/>
            <a:chOff x="3400" y="3294"/>
            <a:chExt cx="1639" cy="261"/>
          </a:xfrm>
        </p:grpSpPr>
        <p:sp>
          <p:nvSpPr>
            <p:cNvPr id="19" name="Text Box 21"/>
            <p:cNvSpPr txBox="1">
              <a:spLocks noChangeArrowheads="1"/>
            </p:cNvSpPr>
            <p:nvPr/>
          </p:nvSpPr>
          <p:spPr bwMode="auto">
            <a:xfrm>
              <a:off x="3400" y="3305"/>
              <a:ext cx="163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sz="2400" b="1">
                  <a:latin typeface="Bradley Hand ITC" pitchFamily="66" charset="0"/>
                </a:rPr>
                <a:t>$1,353,502.58</a:t>
              </a:r>
            </a:p>
          </p:txBody>
        </p:sp>
        <p:sp>
          <p:nvSpPr>
            <p:cNvPr id="20" name="Line 22"/>
            <p:cNvSpPr>
              <a:spLocks noChangeShapeType="1"/>
            </p:cNvSpPr>
            <p:nvPr/>
          </p:nvSpPr>
          <p:spPr bwMode="auto">
            <a:xfrm>
              <a:off x="3762" y="3294"/>
              <a:ext cx="127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1" name="Rectangle 2"/>
          <p:cNvSpPr txBox="1">
            <a:spLocks noChangeArrowheads="1"/>
          </p:cNvSpPr>
          <p:nvPr/>
        </p:nvSpPr>
        <p:spPr bwMode="auto">
          <a:xfrm>
            <a:off x="457200" y="609600"/>
            <a:ext cx="8229600" cy="1143000"/>
          </a:xfrm>
          <a:prstGeom prst="rect">
            <a:avLst/>
          </a:prstGeom>
          <a:gradFill rotWithShape="0">
            <a:gsLst>
              <a:gs pos="0">
                <a:srgbClr val="006666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3600" dirty="0" smtClean="0"/>
              <a:t>Currency conversion </a:t>
            </a:r>
            <a:endParaRPr lang="en-US" sz="3600" dirty="0"/>
          </a:p>
        </p:txBody>
      </p:sp>
      <p:sp>
        <p:nvSpPr>
          <p:cNvPr id="22" name="Rectangle 3"/>
          <p:cNvSpPr txBox="1">
            <a:spLocks noChangeArrowheads="1"/>
          </p:cNvSpPr>
          <p:nvPr/>
        </p:nvSpPr>
        <p:spPr>
          <a:xfrm>
            <a:off x="0" y="1523999"/>
            <a:ext cx="8915400" cy="2773363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pPr eaLnBrk="1" hangingPunct="1"/>
            <a:r>
              <a:rPr lang="en-US" sz="2400" dirty="0" smtClean="0"/>
              <a:t>A businessman has just completed transactions in Italy and England. He is now holding €250,000 and £500,000 and wants to convert to U.S. dollars.</a:t>
            </a:r>
          </a:p>
          <a:p>
            <a:pPr eaLnBrk="1" hangingPunct="1"/>
            <a:r>
              <a:rPr lang="en-US" sz="2400" dirty="0" smtClean="0"/>
              <a:t>His currency dealer provides this quotation:</a:t>
            </a:r>
          </a:p>
          <a:p>
            <a:pPr lvl="1" eaLnBrk="1" hangingPunct="1">
              <a:buFontTx/>
              <a:buNone/>
            </a:pPr>
            <a:r>
              <a:rPr lang="en-US" sz="2400" dirty="0" smtClean="0"/>
              <a:t>USD/GBP	 0.5025 – 76</a:t>
            </a:r>
          </a:p>
          <a:p>
            <a:pPr lvl="1" eaLnBrk="1" hangingPunct="1">
              <a:buFontTx/>
              <a:buNone/>
            </a:pPr>
            <a:r>
              <a:rPr lang="en-US" sz="2400" dirty="0" smtClean="0"/>
              <a:t>EUR/USD	 1.4739 – 44</a:t>
            </a:r>
          </a:p>
          <a:p>
            <a:pPr lvl="1" eaLnBrk="1" hangingPunct="1">
              <a:buFontTx/>
              <a:buNone/>
            </a:pPr>
            <a:endParaRPr lang="en-US" sz="2400" dirty="0"/>
          </a:p>
        </p:txBody>
      </p:sp>
      <p:sp>
        <p:nvSpPr>
          <p:cNvPr id="23" name="Rectangle 4"/>
          <p:cNvSpPr>
            <a:spLocks noChangeArrowheads="1"/>
          </p:cNvSpPr>
          <p:nvPr/>
        </p:nvSpPr>
        <p:spPr bwMode="auto">
          <a:xfrm>
            <a:off x="80963" y="4068763"/>
            <a:ext cx="8910637" cy="531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3236" tIns="51618" rIns="103236" bIns="51618">
            <a:spAutoFit/>
          </a:bodyPr>
          <a:lstStyle/>
          <a:p>
            <a:pPr marL="328613" indent="-328613" eaLnBrk="0" hangingPunct="0">
              <a:spcBef>
                <a:spcPct val="20000"/>
              </a:spcBef>
              <a:buClr>
                <a:schemeClr val="tx2"/>
              </a:buClr>
              <a:buSzPct val="85000"/>
              <a:buFont typeface="Wingdings" pitchFamily="2" charset="2"/>
              <a:buChar char="§"/>
            </a:pPr>
            <a:r>
              <a:rPr lang="en-US" sz="2800">
                <a:latin typeface="Palatino Linotype" pitchFamily="18" charset="0"/>
              </a:rPr>
              <a:t>What are his proceeds from conversion? </a:t>
            </a:r>
          </a:p>
        </p:txBody>
      </p:sp>
    </p:spTree>
    <p:extLst>
      <p:ext uri="{BB962C8B-B14F-4D97-AF65-F5344CB8AC3E}">
        <p14:creationId xmlns:p14="http://schemas.microsoft.com/office/powerpoint/2010/main" val="3240036157"/>
      </p:ext>
    </p:extLst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895600" y="3557588"/>
            <a:ext cx="501650" cy="327025"/>
          </a:xfrm>
          <a:prstGeom prst="rect">
            <a:avLst/>
          </a:prstGeom>
          <a:solidFill>
            <a:srgbClr val="FFFF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03236" tIns="51618" rIns="103236" bIns="51618"/>
          <a:lstStyle/>
          <a:p>
            <a:endParaRPr lang="en-US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5672138" y="2917825"/>
            <a:ext cx="1346200" cy="527050"/>
          </a:xfrm>
          <a:prstGeom prst="rect">
            <a:avLst/>
          </a:prstGeom>
          <a:solidFill>
            <a:srgbClr val="FFFF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03236" tIns="51618" rIns="103236" bIns="51618"/>
          <a:lstStyle/>
          <a:p>
            <a:endParaRPr lang="en-US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540000" y="2390775"/>
            <a:ext cx="1346200" cy="527050"/>
          </a:xfrm>
          <a:prstGeom prst="rect">
            <a:avLst/>
          </a:prstGeom>
          <a:solidFill>
            <a:srgbClr val="FFFF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03236" tIns="51618" rIns="103236" bIns="51618"/>
          <a:lstStyle/>
          <a:p>
            <a:endParaRPr lang="en-US"/>
          </a:p>
        </p:txBody>
      </p:sp>
      <p:sp>
        <p:nvSpPr>
          <p:cNvPr id="5" name="Rectangle 50"/>
          <p:cNvSpPr>
            <a:spLocks noChangeArrowheads="1"/>
          </p:cNvSpPr>
          <p:nvPr/>
        </p:nvSpPr>
        <p:spPr bwMode="auto">
          <a:xfrm>
            <a:off x="169863" y="889000"/>
            <a:ext cx="1454150" cy="5254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03236" tIns="51618" rIns="103236" bIns="51618"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2700" b="1">
                <a:latin typeface="Bradley Hand ITC" pitchFamily="66" charset="0"/>
              </a:rPr>
              <a:t>£10,000</a:t>
            </a:r>
          </a:p>
        </p:txBody>
      </p:sp>
      <p:grpSp>
        <p:nvGrpSpPr>
          <p:cNvPr id="6" name="Group 24"/>
          <p:cNvGrpSpPr>
            <a:grpSpLocks/>
          </p:cNvGrpSpPr>
          <p:nvPr/>
        </p:nvGrpSpPr>
        <p:grpSpPr bwMode="auto">
          <a:xfrm>
            <a:off x="1693863" y="736600"/>
            <a:ext cx="2051050" cy="844550"/>
            <a:chOff x="1524000" y="0"/>
            <a:chExt cx="1846594" cy="731837"/>
          </a:xfrm>
        </p:grpSpPr>
        <p:sp>
          <p:nvSpPr>
            <p:cNvPr id="7" name="Rectangle 18"/>
            <p:cNvSpPr>
              <a:spLocks noChangeArrowheads="1"/>
            </p:cNvSpPr>
            <p:nvPr/>
          </p:nvSpPr>
          <p:spPr bwMode="auto">
            <a:xfrm>
              <a:off x="1524000" y="152695"/>
              <a:ext cx="1846594" cy="4360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700" b="1">
                  <a:solidFill>
                    <a:srgbClr val="000000"/>
                  </a:solidFill>
                  <a:latin typeface="Bradley Hand ITC" pitchFamily="66" charset="0"/>
                </a:rPr>
                <a:t>sell £ at bid</a:t>
              </a:r>
              <a:endParaRPr lang="en-US"/>
            </a:p>
          </p:txBody>
        </p:sp>
        <p:sp>
          <p:nvSpPr>
            <p:cNvPr id="8" name="Right Arrow 20"/>
            <p:cNvSpPr>
              <a:spLocks noChangeArrowheads="1"/>
            </p:cNvSpPr>
            <p:nvPr/>
          </p:nvSpPr>
          <p:spPr bwMode="auto">
            <a:xfrm>
              <a:off x="1524000" y="0"/>
              <a:ext cx="1806575" cy="731837"/>
            </a:xfrm>
            <a:prstGeom prst="rightArrow">
              <a:avLst>
                <a:gd name="adj1" fmla="val 50000"/>
                <a:gd name="adj2" fmla="val 50000"/>
              </a:avLst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" name="Rectangle 50"/>
          <p:cNvSpPr>
            <a:spLocks noChangeArrowheads="1"/>
          </p:cNvSpPr>
          <p:nvPr/>
        </p:nvSpPr>
        <p:spPr bwMode="auto">
          <a:xfrm>
            <a:off x="3810000" y="889000"/>
            <a:ext cx="1454150" cy="5254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03236" tIns="51618" rIns="103236" bIns="51618"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2700" b="1">
                <a:latin typeface="Bradley Hand ITC" pitchFamily="66" charset="0"/>
              </a:rPr>
              <a:t>$19,712</a:t>
            </a:r>
          </a:p>
        </p:txBody>
      </p:sp>
      <p:grpSp>
        <p:nvGrpSpPr>
          <p:cNvPr id="10" name="Group 25"/>
          <p:cNvGrpSpPr>
            <a:grpSpLocks/>
          </p:cNvGrpSpPr>
          <p:nvPr/>
        </p:nvGrpSpPr>
        <p:grpSpPr bwMode="auto">
          <a:xfrm>
            <a:off x="5334000" y="736600"/>
            <a:ext cx="2227263" cy="844550"/>
            <a:chOff x="4724400" y="0"/>
            <a:chExt cx="2004750" cy="731837"/>
          </a:xfrm>
        </p:grpSpPr>
        <p:sp>
          <p:nvSpPr>
            <p:cNvPr id="11" name="Rectangle 19"/>
            <p:cNvSpPr>
              <a:spLocks noChangeArrowheads="1"/>
            </p:cNvSpPr>
            <p:nvPr/>
          </p:nvSpPr>
          <p:spPr bwMode="auto">
            <a:xfrm>
              <a:off x="4724400" y="148568"/>
              <a:ext cx="1931876" cy="4360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700" b="1">
                  <a:solidFill>
                    <a:srgbClr val="000000"/>
                  </a:solidFill>
                  <a:latin typeface="Bradley Hand ITC" pitchFamily="66" charset="0"/>
                </a:rPr>
                <a:t>buy € at ask</a:t>
              </a: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" name="Right Arrow 22"/>
            <p:cNvSpPr>
              <a:spLocks noChangeArrowheads="1"/>
            </p:cNvSpPr>
            <p:nvPr/>
          </p:nvSpPr>
          <p:spPr bwMode="auto">
            <a:xfrm>
              <a:off x="4724400" y="0"/>
              <a:ext cx="2004750" cy="731837"/>
            </a:xfrm>
            <a:prstGeom prst="rightArrow">
              <a:avLst>
                <a:gd name="adj1" fmla="val 50000"/>
                <a:gd name="adj2" fmla="val 50006"/>
              </a:avLst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" name="Rectangle 50"/>
          <p:cNvSpPr>
            <a:spLocks noChangeArrowheads="1"/>
          </p:cNvSpPr>
          <p:nvPr/>
        </p:nvSpPr>
        <p:spPr bwMode="auto">
          <a:xfrm>
            <a:off x="7645400" y="889000"/>
            <a:ext cx="1454150" cy="5254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03236" tIns="51618" rIns="103236" bIns="51618"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2700" b="1">
                <a:latin typeface="Bradley Hand ITC" pitchFamily="66" charset="0"/>
              </a:rPr>
              <a:t>€13,371</a:t>
            </a:r>
          </a:p>
        </p:txBody>
      </p:sp>
      <p:grpSp>
        <p:nvGrpSpPr>
          <p:cNvPr id="14" name="Group 38"/>
          <p:cNvGrpSpPr>
            <a:grpSpLocks/>
          </p:cNvGrpSpPr>
          <p:nvPr/>
        </p:nvGrpSpPr>
        <p:grpSpPr bwMode="auto">
          <a:xfrm>
            <a:off x="0" y="-266700"/>
            <a:ext cx="9296400" cy="6934200"/>
            <a:chOff x="0" y="0"/>
            <a:chExt cx="9296400" cy="6934200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grpSp>
          <p:nvGrpSpPr>
            <p:cNvPr id="16" name="Group 1"/>
            <p:cNvGrpSpPr>
              <a:grpSpLocks/>
            </p:cNvGrpSpPr>
            <p:nvPr/>
          </p:nvGrpSpPr>
          <p:grpSpPr bwMode="auto">
            <a:xfrm>
              <a:off x="0" y="0"/>
              <a:ext cx="9296400" cy="6934200"/>
              <a:chOff x="0" y="0"/>
              <a:chExt cx="9296400" cy="6934200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0" y="0"/>
                <a:ext cx="9144000" cy="685800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grpSp>
            <p:nvGrpSpPr>
              <p:cNvPr id="18" name="Group 23"/>
              <p:cNvGrpSpPr>
                <a:grpSpLocks/>
              </p:cNvGrpSpPr>
              <p:nvPr/>
            </p:nvGrpSpPr>
            <p:grpSpPr bwMode="auto">
              <a:xfrm>
                <a:off x="0" y="0"/>
                <a:ext cx="9296400" cy="6934200"/>
                <a:chOff x="0" y="0"/>
                <a:chExt cx="9296400" cy="6934200"/>
              </a:xfrm>
            </p:grpSpPr>
            <p:pic>
              <p:nvPicPr>
                <p:cNvPr id="19" name="Picture 17"/>
                <p:cNvPicPr>
                  <a:picLocks noChangeAspect="1" noChangeArrowheads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20000"/>
                <a:stretch>
                  <a:fillRect/>
                </a:stretch>
              </p:blipFill>
              <p:spPr bwMode="auto">
                <a:xfrm flipH="1" flipV="1">
                  <a:off x="0" y="6629400"/>
                  <a:ext cx="9144000" cy="3048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grpSp>
              <p:nvGrpSpPr>
                <p:cNvPr id="20" name="Group 4"/>
                <p:cNvGrpSpPr>
                  <a:grpSpLocks/>
                </p:cNvGrpSpPr>
                <p:nvPr/>
              </p:nvGrpSpPr>
              <p:grpSpPr bwMode="auto">
                <a:xfrm>
                  <a:off x="0" y="0"/>
                  <a:ext cx="9296400" cy="457200"/>
                  <a:chOff x="0" y="0"/>
                  <a:chExt cx="9296400" cy="457200"/>
                </a:xfrm>
              </p:grpSpPr>
              <p:pic>
                <p:nvPicPr>
                  <p:cNvPr id="21" name="Picture 17"/>
                  <p:cNvPicPr>
                    <a:picLocks noChangeAspect="1" noChangeArrowheads="1"/>
                  </p:cNvPicPr>
                  <p:nvPr/>
                </p:nvPicPr>
                <p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b="83333"/>
                  <a:stretch>
                    <a:fillRect/>
                  </a:stretch>
                </p:blipFill>
                <p:spPr bwMode="auto">
                  <a:xfrm flipH="1" flipV="1">
                    <a:off x="0" y="304800"/>
                    <a:ext cx="9144000" cy="15240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</p:pic>
              <p:pic>
                <p:nvPicPr>
                  <p:cNvPr id="22" name="Picture 14"/>
                  <p:cNvPicPr>
                    <a:picLocks noChangeAspect="1" noChangeArrowheads="1"/>
                  </p:cNvPicPr>
                  <p:nvPr/>
                </p:nvPicPr>
                <p:blipFill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r="-1666" b="76469"/>
                  <a:stretch>
                    <a:fillRect/>
                  </a:stretch>
                </p:blipFill>
                <p:spPr bwMode="auto">
                  <a:xfrm>
                    <a:off x="0" y="0"/>
                    <a:ext cx="9296400" cy="30480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</p:pic>
            </p:grpSp>
          </p:grpSp>
        </p:grpSp>
      </p:grpSp>
      <p:sp>
        <p:nvSpPr>
          <p:cNvPr id="23" name="Rectangle 2"/>
          <p:cNvSpPr txBox="1">
            <a:spLocks noChangeArrowheads="1"/>
          </p:cNvSpPr>
          <p:nvPr/>
        </p:nvSpPr>
        <p:spPr>
          <a:xfrm>
            <a:off x="0" y="381000"/>
            <a:ext cx="9144000" cy="74295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4000" dirty="0" smtClean="0"/>
              <a:t>Cross Rates with Bid-Ask Spreads</a:t>
            </a:r>
            <a:endParaRPr lang="en-US" sz="4000" dirty="0"/>
          </a:p>
        </p:txBody>
      </p:sp>
      <p:sp>
        <p:nvSpPr>
          <p:cNvPr id="24" name="Rectangle 3"/>
          <p:cNvSpPr txBox="1">
            <a:spLocks noChangeArrowheads="1"/>
          </p:cNvSpPr>
          <p:nvPr/>
        </p:nvSpPr>
        <p:spPr>
          <a:xfrm>
            <a:off x="0" y="3505200"/>
            <a:ext cx="9144000" cy="592138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pPr marL="0" indent="0" eaLnBrk="1" hangingPunct="1">
              <a:buFont typeface="Wingdings" pitchFamily="2" charset="2"/>
              <a:buNone/>
            </a:pPr>
            <a:r>
              <a:rPr lang="en-US" sz="2400" smtClean="0"/>
              <a:t>To find the €/£ cross bid rate, consider a retail customer who:</a:t>
            </a:r>
            <a:endParaRPr lang="en-US" sz="2400"/>
          </a:p>
        </p:txBody>
      </p:sp>
      <p:graphicFrame>
        <p:nvGraphicFramePr>
          <p:cNvPr id="25" name="Group 4"/>
          <p:cNvGraphicFramePr>
            <a:graphicFrameLocks noGrp="1"/>
          </p:cNvGraphicFramePr>
          <p:nvPr/>
        </p:nvGraphicFramePr>
        <p:xfrm>
          <a:off x="450850" y="1335088"/>
          <a:ext cx="8258175" cy="2109788"/>
        </p:xfrm>
        <a:graphic>
          <a:graphicData uri="http://schemas.openxmlformats.org/drawingml/2006/table">
            <a:tbl>
              <a:tblPr/>
              <a:tblGrid>
                <a:gridCol w="20748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71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1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525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525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7050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itchFamily="18" charset="0"/>
                          <a:cs typeface="Times New Roman" pitchFamily="18" charset="0"/>
                        </a:rPr>
                        <a:t>USD Bank Quotations</a:t>
                      </a:r>
                      <a:endParaRPr kumimoji="0" lang="en-US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itchFamily="18" charset="0"/>
                      </a:endParaRPr>
                    </a:p>
                  </a:txBody>
                  <a:tcPr marL="101600" marR="101600" marT="52754" marB="52754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itchFamily="18" charset="0"/>
                          <a:cs typeface="Times New Roman" pitchFamily="18" charset="0"/>
                        </a:rPr>
                        <a:t>American Terms</a:t>
                      </a:r>
                      <a:endParaRPr kumimoji="0" lang="en-US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itchFamily="18" charset="0"/>
                      </a:endParaRPr>
                    </a:p>
                  </a:txBody>
                  <a:tcPr marL="101600" marR="101600" marT="52754" marB="52754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itchFamily="18" charset="0"/>
                          <a:cs typeface="Times New Roman" pitchFamily="18" charset="0"/>
                        </a:rPr>
                        <a:t>European Terms</a:t>
                      </a:r>
                      <a:endParaRPr kumimoji="0" lang="en-US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itchFamily="18" charset="0"/>
                      </a:endParaRPr>
                    </a:p>
                  </a:txBody>
                  <a:tcPr marL="101600" marR="101600" marT="52754" marB="52754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863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itchFamily="18" charset="0"/>
                          <a:cs typeface="Times New Roman" pitchFamily="18" charset="0"/>
                        </a:rPr>
                        <a:t>Bid</a:t>
                      </a:r>
                      <a:endParaRPr kumimoji="0" lang="en-US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itchFamily="18" charset="0"/>
                      </a:endParaRPr>
                    </a:p>
                  </a:txBody>
                  <a:tcPr marL="101600" marR="101600" marT="52754" marB="52754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itchFamily="18" charset="0"/>
                          <a:cs typeface="Times New Roman" pitchFamily="18" charset="0"/>
                        </a:rPr>
                        <a:t>Ask</a:t>
                      </a:r>
                      <a:endParaRPr kumimoji="0" lang="en-US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itchFamily="18" charset="0"/>
                      </a:endParaRPr>
                    </a:p>
                  </a:txBody>
                  <a:tcPr marL="101600" marR="101600" marT="52754" marB="52754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itchFamily="18" charset="0"/>
                          <a:cs typeface="Times New Roman" pitchFamily="18" charset="0"/>
                        </a:rPr>
                        <a:t>Bid</a:t>
                      </a:r>
                      <a:endParaRPr kumimoji="0" lang="en-US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itchFamily="18" charset="0"/>
                      </a:endParaRPr>
                    </a:p>
                  </a:txBody>
                  <a:tcPr marL="101600" marR="101600" marT="52754" marB="52754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itchFamily="18" charset="0"/>
                          <a:cs typeface="Times New Roman" pitchFamily="18" charset="0"/>
                        </a:rPr>
                        <a:t>Ask</a:t>
                      </a:r>
                      <a:endParaRPr kumimoji="0" lang="en-US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itchFamily="18" charset="0"/>
                      </a:endParaRPr>
                    </a:p>
                  </a:txBody>
                  <a:tcPr marL="101600" marR="101600" marT="52754" marB="52754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7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itchFamily="18" charset="0"/>
                          <a:cs typeface="Times New Roman" pitchFamily="18" charset="0"/>
                        </a:rPr>
                        <a:t>Pounds</a:t>
                      </a:r>
                      <a:endParaRPr kumimoji="0" lang="en-US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itchFamily="18" charset="0"/>
                      </a:endParaRPr>
                    </a:p>
                  </a:txBody>
                  <a:tcPr marL="101600" marR="101600" marT="52754" marB="52754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itchFamily="18" charset="0"/>
                          <a:cs typeface="Times New Roman" pitchFamily="18" charset="0"/>
                        </a:rPr>
                        <a:t>1.9712</a:t>
                      </a:r>
                      <a:endParaRPr kumimoji="0" lang="en-US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itchFamily="18" charset="0"/>
                      </a:endParaRPr>
                    </a:p>
                  </a:txBody>
                  <a:tcPr marL="101600" marR="101600" marT="52754" marB="52754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itchFamily="18" charset="0"/>
                          <a:cs typeface="Times New Roman" pitchFamily="18" charset="0"/>
                        </a:rPr>
                        <a:t>1.9717</a:t>
                      </a:r>
                      <a:endParaRPr kumimoji="0" lang="en-US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itchFamily="18" charset="0"/>
                      </a:endParaRPr>
                    </a:p>
                  </a:txBody>
                  <a:tcPr marL="101600" marR="101600" marT="52754" marB="52754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itchFamily="18" charset="0"/>
                          <a:cs typeface="Times New Roman" pitchFamily="18" charset="0"/>
                        </a:rPr>
                        <a:t>.5072</a:t>
                      </a:r>
                      <a:endParaRPr kumimoji="0" lang="en-US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itchFamily="18" charset="0"/>
                      </a:endParaRPr>
                    </a:p>
                  </a:txBody>
                  <a:tcPr marL="101600" marR="101600" marT="52754" marB="52754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itchFamily="18" charset="0"/>
                          <a:cs typeface="Times New Roman" pitchFamily="18" charset="0"/>
                        </a:rPr>
                        <a:t>.5073</a:t>
                      </a:r>
                      <a:endParaRPr kumimoji="0" lang="en-US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itchFamily="18" charset="0"/>
                      </a:endParaRPr>
                    </a:p>
                  </a:txBody>
                  <a:tcPr marL="101600" marR="101600" marT="52754" marB="52754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7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itchFamily="18" charset="0"/>
                          <a:cs typeface="Times New Roman" pitchFamily="18" charset="0"/>
                        </a:rPr>
                        <a:t>Euros</a:t>
                      </a:r>
                      <a:endParaRPr kumimoji="0" lang="en-US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itchFamily="18" charset="0"/>
                      </a:endParaRPr>
                    </a:p>
                  </a:txBody>
                  <a:tcPr marL="101600" marR="101600" marT="52754" marB="52754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itchFamily="18" charset="0"/>
                          <a:cs typeface="Times New Roman" pitchFamily="18" charset="0"/>
                        </a:rPr>
                        <a:t>1.4738</a:t>
                      </a:r>
                      <a:endParaRPr kumimoji="0" lang="en-US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itchFamily="18" charset="0"/>
                      </a:endParaRPr>
                    </a:p>
                  </a:txBody>
                  <a:tcPr marL="101600" marR="101600" marT="52754" marB="52754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itchFamily="18" charset="0"/>
                          <a:cs typeface="Times New Roman" pitchFamily="18" charset="0"/>
                        </a:rPr>
                        <a:t>1.4742</a:t>
                      </a:r>
                      <a:endParaRPr kumimoji="0" lang="en-US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itchFamily="18" charset="0"/>
                      </a:endParaRPr>
                    </a:p>
                  </a:txBody>
                  <a:tcPr marL="101600" marR="101600" marT="52754" marB="52754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itchFamily="18" charset="0"/>
                          <a:cs typeface="Times New Roman" pitchFamily="18" charset="0"/>
                        </a:rPr>
                        <a:t>.6783</a:t>
                      </a:r>
                      <a:endParaRPr kumimoji="0" lang="en-US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itchFamily="18" charset="0"/>
                      </a:endParaRPr>
                    </a:p>
                  </a:txBody>
                  <a:tcPr marL="101600" marR="101600" marT="52754" marB="52754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itchFamily="18" charset="0"/>
                          <a:cs typeface="Times New Roman" pitchFamily="18" charset="0"/>
                        </a:rPr>
                        <a:t>.6785</a:t>
                      </a:r>
                      <a:endParaRPr kumimoji="0" lang="en-US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itchFamily="18" charset="0"/>
                      </a:endParaRPr>
                    </a:p>
                  </a:txBody>
                  <a:tcPr marL="101600" marR="101600" marT="52754" marB="52754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6" name="Rectangle 39"/>
          <p:cNvSpPr>
            <a:spLocks noChangeArrowheads="1"/>
          </p:cNvSpPr>
          <p:nvPr/>
        </p:nvSpPr>
        <p:spPr bwMode="auto">
          <a:xfrm>
            <a:off x="560388" y="4900613"/>
            <a:ext cx="1601787" cy="515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3236" tIns="51618" rIns="103236" bIns="51618">
            <a:spAutoFit/>
          </a:bodyPr>
          <a:lstStyle/>
          <a:p>
            <a:pPr eaLnBrk="0" hangingPunct="0"/>
            <a:r>
              <a:rPr lang="en-US" sz="2700">
                <a:latin typeface="Times New Roman" pitchFamily="18" charset="0"/>
              </a:rPr>
              <a:t>£10,000 </a:t>
            </a:r>
            <a:r>
              <a:rPr lang="en-US" sz="2700" b="1">
                <a:latin typeface="Times New Roman" pitchFamily="18" charset="0"/>
              </a:rPr>
              <a:t>×</a:t>
            </a:r>
          </a:p>
        </p:txBody>
      </p:sp>
      <p:grpSp>
        <p:nvGrpSpPr>
          <p:cNvPr id="27" name="Group 40"/>
          <p:cNvGrpSpPr>
            <a:grpSpLocks/>
          </p:cNvGrpSpPr>
          <p:nvPr/>
        </p:nvGrpSpPr>
        <p:grpSpPr bwMode="auto">
          <a:xfrm>
            <a:off x="2112963" y="4652963"/>
            <a:ext cx="1298575" cy="942975"/>
            <a:chOff x="1782" y="2971"/>
            <a:chExt cx="736" cy="515"/>
          </a:xfrm>
        </p:grpSpPr>
        <p:sp>
          <p:nvSpPr>
            <p:cNvPr id="28" name="Rectangle 41"/>
            <p:cNvSpPr>
              <a:spLocks noChangeArrowheads="1"/>
            </p:cNvSpPr>
            <p:nvPr/>
          </p:nvSpPr>
          <p:spPr bwMode="auto">
            <a:xfrm>
              <a:off x="1782" y="2971"/>
              <a:ext cx="736" cy="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700">
                  <a:latin typeface="Times New Roman" pitchFamily="18" charset="0"/>
                </a:rPr>
                <a:t>$1.9712</a:t>
              </a:r>
            </a:p>
          </p:txBody>
        </p:sp>
        <p:sp>
          <p:nvSpPr>
            <p:cNvPr id="29" name="Rectangle 42"/>
            <p:cNvSpPr>
              <a:spLocks noChangeArrowheads="1"/>
            </p:cNvSpPr>
            <p:nvPr/>
          </p:nvSpPr>
          <p:spPr bwMode="auto">
            <a:xfrm>
              <a:off x="1878" y="3211"/>
              <a:ext cx="542" cy="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700">
                  <a:latin typeface="Times New Roman" pitchFamily="18" charset="0"/>
                </a:rPr>
                <a:t>£1.00</a:t>
              </a:r>
            </a:p>
          </p:txBody>
        </p:sp>
        <p:sp>
          <p:nvSpPr>
            <p:cNvPr id="30" name="Line 43"/>
            <p:cNvSpPr>
              <a:spLocks noChangeShapeType="1"/>
            </p:cNvSpPr>
            <p:nvPr/>
          </p:nvSpPr>
          <p:spPr bwMode="auto">
            <a:xfrm>
              <a:off x="1822" y="3251"/>
              <a:ext cx="62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1" name="Group 44"/>
          <p:cNvGrpSpPr>
            <a:grpSpLocks/>
          </p:cNvGrpSpPr>
          <p:nvPr/>
        </p:nvGrpSpPr>
        <p:grpSpPr bwMode="auto">
          <a:xfrm>
            <a:off x="3784600" y="4652963"/>
            <a:ext cx="1127125" cy="942975"/>
            <a:chOff x="2730" y="2971"/>
            <a:chExt cx="639" cy="515"/>
          </a:xfrm>
        </p:grpSpPr>
        <p:sp>
          <p:nvSpPr>
            <p:cNvPr id="32" name="Rectangle 45"/>
            <p:cNvSpPr>
              <a:spLocks noChangeArrowheads="1"/>
            </p:cNvSpPr>
            <p:nvPr/>
          </p:nvSpPr>
          <p:spPr bwMode="auto">
            <a:xfrm>
              <a:off x="2730" y="2971"/>
              <a:ext cx="639" cy="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700">
                  <a:latin typeface="Times New Roman" pitchFamily="18" charset="0"/>
                </a:rPr>
                <a:t>€.6783</a:t>
              </a:r>
            </a:p>
          </p:txBody>
        </p:sp>
        <p:sp>
          <p:nvSpPr>
            <p:cNvPr id="33" name="Rectangle 46"/>
            <p:cNvSpPr>
              <a:spLocks noChangeArrowheads="1"/>
            </p:cNvSpPr>
            <p:nvPr/>
          </p:nvSpPr>
          <p:spPr bwMode="auto">
            <a:xfrm>
              <a:off x="2778" y="3211"/>
              <a:ext cx="541" cy="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700">
                  <a:latin typeface="Times New Roman" pitchFamily="18" charset="0"/>
                </a:rPr>
                <a:t>$1.00</a:t>
              </a:r>
            </a:p>
          </p:txBody>
        </p:sp>
        <p:sp>
          <p:nvSpPr>
            <p:cNvPr id="34" name="Line 47"/>
            <p:cNvSpPr>
              <a:spLocks noChangeShapeType="1"/>
            </p:cNvSpPr>
            <p:nvPr/>
          </p:nvSpPr>
          <p:spPr bwMode="auto">
            <a:xfrm>
              <a:off x="2742" y="3251"/>
              <a:ext cx="60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5" name="Rectangle 48"/>
          <p:cNvSpPr>
            <a:spLocks noChangeArrowheads="1"/>
          </p:cNvSpPr>
          <p:nvPr/>
        </p:nvSpPr>
        <p:spPr bwMode="auto">
          <a:xfrm>
            <a:off x="3368675" y="4916488"/>
            <a:ext cx="401638" cy="515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3236" tIns="51618" rIns="103236" bIns="51618">
            <a:spAutoFit/>
          </a:bodyPr>
          <a:lstStyle/>
          <a:p>
            <a:pPr eaLnBrk="0" hangingPunct="0"/>
            <a:r>
              <a:rPr lang="en-US" sz="2700" b="1">
                <a:latin typeface="Times New Roman" pitchFamily="18" charset="0"/>
              </a:rPr>
              <a:t>×</a:t>
            </a:r>
          </a:p>
        </p:txBody>
      </p:sp>
      <p:sp>
        <p:nvSpPr>
          <p:cNvPr id="36" name="Rectangle 49"/>
          <p:cNvSpPr>
            <a:spLocks noChangeArrowheads="1"/>
          </p:cNvSpPr>
          <p:nvPr/>
        </p:nvSpPr>
        <p:spPr bwMode="auto">
          <a:xfrm>
            <a:off x="5005388" y="4886325"/>
            <a:ext cx="2028825" cy="51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3236" tIns="51618" rIns="103236" bIns="51618">
            <a:spAutoFit/>
          </a:bodyPr>
          <a:lstStyle/>
          <a:p>
            <a:pPr eaLnBrk="0" hangingPunct="0"/>
            <a:r>
              <a:rPr lang="en-US" sz="2700">
                <a:latin typeface="Times New Roman" pitchFamily="18" charset="0"/>
              </a:rPr>
              <a:t>= €13,370.65</a:t>
            </a:r>
            <a:endParaRPr lang="en-US" sz="2700" b="1">
              <a:latin typeface="Times New Roman" pitchFamily="18" charset="0"/>
            </a:endParaRPr>
          </a:p>
        </p:txBody>
      </p:sp>
      <p:sp>
        <p:nvSpPr>
          <p:cNvPr id="37" name="Rectangle 50"/>
          <p:cNvSpPr>
            <a:spLocks noChangeArrowheads="1"/>
          </p:cNvSpPr>
          <p:nvPr/>
        </p:nvSpPr>
        <p:spPr bwMode="auto">
          <a:xfrm>
            <a:off x="457200" y="4019550"/>
            <a:ext cx="6819900" cy="51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3236" tIns="51618" rIns="103236" bIns="51618"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2700">
                <a:latin typeface="Palatino Linotype" pitchFamily="18" charset="0"/>
              </a:rPr>
              <a:t>Starts with £10,000, sells £ for $, and buys €:</a:t>
            </a:r>
          </a:p>
        </p:txBody>
      </p:sp>
      <p:sp>
        <p:nvSpPr>
          <p:cNvPr id="38" name="Rectangle 51"/>
          <p:cNvSpPr>
            <a:spLocks noChangeArrowheads="1"/>
          </p:cNvSpPr>
          <p:nvPr/>
        </p:nvSpPr>
        <p:spPr bwMode="auto">
          <a:xfrm>
            <a:off x="0" y="5638800"/>
            <a:ext cx="8710613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3236" tIns="51618" rIns="103236" bIns="51618">
            <a:spAutoFit/>
          </a:bodyPr>
          <a:lstStyle/>
          <a:p>
            <a:pPr eaLnBrk="0" hangingPunct="0"/>
            <a:r>
              <a:rPr lang="en-US" sz="2400">
                <a:latin typeface="Palatino Linotype" pitchFamily="18" charset="0"/>
              </a:rPr>
              <a:t>He has effectively sold £ at a €/£ bid price of €1.3371/£.</a:t>
            </a:r>
          </a:p>
        </p:txBody>
      </p:sp>
    </p:spTree>
    <p:extLst>
      <p:ext uri="{BB962C8B-B14F-4D97-AF65-F5344CB8AC3E}">
        <p14:creationId xmlns:p14="http://schemas.microsoft.com/office/powerpoint/2010/main" val="425053199"/>
      </p:ext>
    </p:extLst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9" grpId="0" animBg="1"/>
      <p:bldP spid="13" grpId="0" animBg="1"/>
      <p:bldP spid="26" grpId="0"/>
      <p:bldP spid="35" grpId="0"/>
      <p:bldP spid="36" grpId="0"/>
      <p:bldP spid="37" grpId="0"/>
      <p:bldP spid="3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457200" y="609600"/>
            <a:ext cx="8229600" cy="6096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eaLnBrk="1" hangingPunct="1"/>
            <a:r>
              <a:rPr lang="en-US" dirty="0" smtClean="0"/>
              <a:t>Triangular Arbitrage</a:t>
            </a:r>
            <a:endParaRPr lang="en-US" dirty="0"/>
          </a:p>
        </p:txBody>
      </p:sp>
      <p:graphicFrame>
        <p:nvGraphicFramePr>
          <p:cNvPr id="3" name="Group 3"/>
          <p:cNvGraphicFramePr>
            <a:graphicFrameLocks noGrp="1"/>
          </p:cNvGraphicFramePr>
          <p:nvPr/>
        </p:nvGraphicFramePr>
        <p:xfrm>
          <a:off x="1143000" y="1247775"/>
          <a:ext cx="6705600" cy="2638425"/>
        </p:xfrm>
        <a:graphic>
          <a:graphicData uri="http://schemas.openxmlformats.org/drawingml/2006/table">
            <a:tbl>
              <a:tblPr/>
              <a:tblGrid>
                <a:gridCol w="31305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778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972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276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Bank Quotations</a:t>
                      </a:r>
                    </a:p>
                  </a:txBody>
                  <a:tcPr marL="101589" marR="101589" marT="52769" marB="52769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Bid</a:t>
                      </a:r>
                      <a:endParaRPr kumimoji="0" lang="en-US" sz="2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01589" marR="101589" marT="52769" marB="52769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Ask</a:t>
                      </a:r>
                      <a:endParaRPr kumimoji="0" lang="en-US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01589" marR="101589" marT="52769" marB="52769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768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Deutsche Bank £:$</a:t>
                      </a:r>
                      <a:endParaRPr kumimoji="0" lang="en-US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01589" marR="101589" marT="52769" marB="52769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$1.9712</a:t>
                      </a:r>
                      <a:endParaRPr kumimoji="0" lang="en-US" sz="2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01589" marR="101589" marT="52769" marB="52769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$1.9717</a:t>
                      </a:r>
                      <a:endParaRPr kumimoji="0" lang="en-US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01589" marR="101589" marT="52769" marB="52769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768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Credit Lyonnais €:$</a:t>
                      </a:r>
                      <a:endParaRPr kumimoji="0" lang="en-US" sz="2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01589" marR="101589" marT="52769" marB="52769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$1.4738</a:t>
                      </a:r>
                      <a:endParaRPr kumimoji="0" lang="en-US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01589" marR="101589" marT="52769" marB="52769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$1.4742</a:t>
                      </a:r>
                      <a:endParaRPr kumimoji="0" lang="en-US" sz="2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01589" marR="101589" marT="52769" marB="52769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768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Credit Agricole  £:€</a:t>
                      </a:r>
                    </a:p>
                  </a:txBody>
                  <a:tcPr marL="101589" marR="101589" marT="52769" marB="52769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€1.3310</a:t>
                      </a:r>
                    </a:p>
                  </a:txBody>
                  <a:tcPr marL="101589" marR="101589" marT="52769" marB="52769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€1.3317</a:t>
                      </a:r>
                    </a:p>
                  </a:txBody>
                  <a:tcPr marL="101589" marR="101589" marT="52769" marB="52769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768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“No Arbitrage”  £:€</a:t>
                      </a:r>
                    </a:p>
                  </a:txBody>
                  <a:tcPr marL="101589" marR="101589" marT="52769" marB="52769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€1.3371</a:t>
                      </a:r>
                    </a:p>
                  </a:txBody>
                  <a:tcPr marL="101589" marR="101589" marT="52769" marB="52769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€1.3378</a:t>
                      </a:r>
                    </a:p>
                  </a:txBody>
                  <a:tcPr marL="101589" marR="101589" marT="52769" marB="52769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Rectangle 32"/>
          <p:cNvSpPr>
            <a:spLocks noChangeArrowheads="1"/>
          </p:cNvSpPr>
          <p:nvPr/>
        </p:nvSpPr>
        <p:spPr bwMode="auto">
          <a:xfrm>
            <a:off x="0" y="3962400"/>
            <a:ext cx="9144000" cy="174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3236" tIns="51618" rIns="103236" bIns="51618">
            <a:spAutoFit/>
          </a:bodyPr>
          <a:lstStyle/>
          <a:p>
            <a:pPr eaLnBrk="0" hangingPunct="0"/>
            <a:r>
              <a:rPr lang="en-US" sz="2700">
                <a:latin typeface="Palatino Linotype" pitchFamily="18" charset="0"/>
              </a:rPr>
              <a:t>Suppose we observe these banks posting these exchange rates. As we have calculated the “no arbitrage” £/€ cross bid and ask rates, we can see that there is an arbitrage opportunity:</a:t>
            </a:r>
          </a:p>
        </p:txBody>
      </p:sp>
      <p:grpSp>
        <p:nvGrpSpPr>
          <p:cNvPr id="5" name="Group 33"/>
          <p:cNvGrpSpPr>
            <a:grpSpLocks/>
          </p:cNvGrpSpPr>
          <p:nvPr/>
        </p:nvGrpSpPr>
        <p:grpSpPr bwMode="auto">
          <a:xfrm>
            <a:off x="2209800" y="5486400"/>
            <a:ext cx="5164138" cy="942975"/>
            <a:chOff x="166" y="3104"/>
            <a:chExt cx="2928" cy="515"/>
          </a:xfrm>
        </p:grpSpPr>
        <p:sp>
          <p:nvSpPr>
            <p:cNvPr id="6" name="Rectangle 34"/>
            <p:cNvSpPr>
              <a:spLocks noChangeArrowheads="1"/>
            </p:cNvSpPr>
            <p:nvPr/>
          </p:nvSpPr>
          <p:spPr bwMode="auto">
            <a:xfrm>
              <a:off x="166" y="3240"/>
              <a:ext cx="458" cy="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700">
                  <a:latin typeface="Times New Roman" pitchFamily="18" charset="0"/>
                </a:rPr>
                <a:t>£1 </a:t>
              </a:r>
              <a:r>
                <a:rPr lang="en-US" sz="2700" b="1">
                  <a:latin typeface="Times New Roman" pitchFamily="18" charset="0"/>
                </a:rPr>
                <a:t>×</a:t>
              </a:r>
            </a:p>
          </p:txBody>
        </p:sp>
        <p:sp>
          <p:nvSpPr>
            <p:cNvPr id="7" name="Rectangle 35"/>
            <p:cNvSpPr>
              <a:spLocks noChangeArrowheads="1"/>
            </p:cNvSpPr>
            <p:nvPr/>
          </p:nvSpPr>
          <p:spPr bwMode="auto">
            <a:xfrm>
              <a:off x="631" y="3104"/>
              <a:ext cx="737" cy="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700">
                  <a:latin typeface="Times New Roman" pitchFamily="18" charset="0"/>
                </a:rPr>
                <a:t>$1.9712</a:t>
              </a:r>
            </a:p>
          </p:txBody>
        </p:sp>
        <p:sp>
          <p:nvSpPr>
            <p:cNvPr id="8" name="Rectangle 36"/>
            <p:cNvSpPr>
              <a:spLocks noChangeArrowheads="1"/>
            </p:cNvSpPr>
            <p:nvPr/>
          </p:nvSpPr>
          <p:spPr bwMode="auto">
            <a:xfrm>
              <a:off x="727" y="3344"/>
              <a:ext cx="542" cy="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700">
                  <a:latin typeface="Times New Roman" pitchFamily="18" charset="0"/>
                </a:rPr>
                <a:t>£1.00</a:t>
              </a:r>
            </a:p>
          </p:txBody>
        </p:sp>
        <p:sp>
          <p:nvSpPr>
            <p:cNvPr id="9" name="Line 37"/>
            <p:cNvSpPr>
              <a:spLocks noChangeShapeType="1"/>
            </p:cNvSpPr>
            <p:nvPr/>
          </p:nvSpPr>
          <p:spPr bwMode="auto">
            <a:xfrm>
              <a:off x="671" y="3384"/>
              <a:ext cx="62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Rectangle 38"/>
            <p:cNvSpPr>
              <a:spLocks noChangeArrowheads="1"/>
            </p:cNvSpPr>
            <p:nvPr/>
          </p:nvSpPr>
          <p:spPr bwMode="auto">
            <a:xfrm>
              <a:off x="1627" y="3104"/>
              <a:ext cx="542" cy="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700">
                  <a:latin typeface="Times New Roman" pitchFamily="18" charset="0"/>
                </a:rPr>
                <a:t>€1.00</a:t>
              </a:r>
            </a:p>
          </p:txBody>
        </p:sp>
        <p:sp>
          <p:nvSpPr>
            <p:cNvPr id="11" name="Rectangle 39"/>
            <p:cNvSpPr>
              <a:spLocks noChangeArrowheads="1"/>
            </p:cNvSpPr>
            <p:nvPr/>
          </p:nvSpPr>
          <p:spPr bwMode="auto">
            <a:xfrm>
              <a:off x="1531" y="3344"/>
              <a:ext cx="737" cy="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700">
                  <a:latin typeface="Times New Roman" pitchFamily="18" charset="0"/>
                </a:rPr>
                <a:t>$1.4742</a:t>
              </a:r>
            </a:p>
          </p:txBody>
        </p:sp>
        <p:sp>
          <p:nvSpPr>
            <p:cNvPr id="12" name="Line 40"/>
            <p:cNvSpPr>
              <a:spLocks noChangeShapeType="1"/>
            </p:cNvSpPr>
            <p:nvPr/>
          </p:nvSpPr>
          <p:spPr bwMode="auto">
            <a:xfrm>
              <a:off x="1591" y="3384"/>
              <a:ext cx="60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Rectangle 41"/>
            <p:cNvSpPr>
              <a:spLocks noChangeArrowheads="1"/>
            </p:cNvSpPr>
            <p:nvPr/>
          </p:nvSpPr>
          <p:spPr bwMode="auto">
            <a:xfrm>
              <a:off x="1343" y="3248"/>
              <a:ext cx="215" cy="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700" b="1">
                  <a:latin typeface="Times New Roman" pitchFamily="18" charset="0"/>
                </a:rPr>
                <a:t>×</a:t>
              </a:r>
            </a:p>
          </p:txBody>
        </p:sp>
        <p:sp>
          <p:nvSpPr>
            <p:cNvPr id="14" name="Rectangle 42"/>
            <p:cNvSpPr>
              <a:spLocks noChangeArrowheads="1"/>
            </p:cNvSpPr>
            <p:nvPr/>
          </p:nvSpPr>
          <p:spPr bwMode="auto">
            <a:xfrm>
              <a:off x="2199" y="3232"/>
              <a:ext cx="895" cy="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700">
                  <a:latin typeface="Times New Roman" pitchFamily="18" charset="0"/>
                </a:rPr>
                <a:t>= €1.3371</a:t>
              </a:r>
              <a:endParaRPr lang="en-US" sz="2700" b="1">
                <a:latin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31051302"/>
      </p:ext>
    </p:extLst>
  </p:cSld>
  <p:clrMapOvr>
    <a:masterClrMapping/>
  </p:clrMapOvr>
  <p:transition>
    <p:pull/>
  </p:transition>
</p:sld>
</file>

<file path=ppt/theme/theme1.xml><?xml version="1.0" encoding="utf-8"?>
<a:theme xmlns:a="http://schemas.openxmlformats.org/drawingml/2006/main" name="Template">
  <a:themeElements>
    <a:clrScheme name="">
      <a:dk1>
        <a:srgbClr val="008000"/>
      </a:dk1>
      <a:lt1>
        <a:srgbClr val="E9FFFF"/>
      </a:lt1>
      <a:dk2>
        <a:srgbClr val="FFFFFF"/>
      </a:dk2>
      <a:lt2>
        <a:srgbClr val="333333"/>
      </a:lt2>
      <a:accent1>
        <a:srgbClr val="000000"/>
      </a:accent1>
      <a:accent2>
        <a:srgbClr val="FFFF66"/>
      </a:accent2>
      <a:accent3>
        <a:srgbClr val="F2FFFF"/>
      </a:accent3>
      <a:accent4>
        <a:srgbClr val="006C00"/>
      </a:accent4>
      <a:accent5>
        <a:srgbClr val="AAAAAA"/>
      </a:accent5>
      <a:accent6>
        <a:srgbClr val="E7E75C"/>
      </a:accent6>
      <a:hlink>
        <a:srgbClr val="CCCCFF"/>
      </a:hlink>
      <a:folHlink>
        <a:srgbClr val="CC3399"/>
      </a:folHlink>
    </a:clrScheme>
    <a:fontScheme name="Templat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P:\M_Mattson\Supplements\Projects\Bodie\Ppt\Template.pot</Template>
  <TotalTime>47392</TotalTime>
  <Words>1160</Words>
  <Application>Microsoft Office PowerPoint</Application>
  <PresentationFormat>On-screen Show (4:3)</PresentationFormat>
  <Paragraphs>225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Arial</vt:lpstr>
      <vt:lpstr>Bradley Hand ITC</vt:lpstr>
      <vt:lpstr>Calibri</vt:lpstr>
      <vt:lpstr>Palatino Linotype</vt:lpstr>
      <vt:lpstr>Times New Roman</vt:lpstr>
      <vt:lpstr>Wingdings</vt:lpstr>
      <vt:lpstr>Template</vt:lpstr>
      <vt:lpstr>Custom Design</vt:lpstr>
      <vt:lpstr>PowerPoint Presentation</vt:lpstr>
      <vt:lpstr>PowerPoint Presentation</vt:lpstr>
      <vt:lpstr>The Spot Market</vt:lpstr>
      <vt:lpstr>The Bid-Ask Spread</vt:lpstr>
      <vt:lpstr>The Bid-Ask Spread</vt:lpstr>
      <vt:lpstr>Cross Rates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Long and Short Forward Positions</vt:lpstr>
      <vt:lpstr>Payoff Profiles </vt:lpstr>
      <vt:lpstr>PowerPoint Presentation</vt:lpstr>
      <vt:lpstr>PowerPoint Presentation</vt:lpstr>
      <vt:lpstr>PowerPoint Presentation</vt:lpstr>
    </vt:vector>
  </TitlesOfParts>
  <Company>Colorado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Investments</dc:title>
  <dc:creator>Rick Johnson</dc:creator>
  <cp:lastModifiedBy>Covrig, Vicentiu M</cp:lastModifiedBy>
  <cp:revision>256</cp:revision>
  <cp:lastPrinted>2002-02-16T09:24:22Z</cp:lastPrinted>
  <dcterms:created xsi:type="dcterms:W3CDTF">1998-03-08T20:26:56Z</dcterms:created>
  <dcterms:modified xsi:type="dcterms:W3CDTF">2017-03-14T01:26:01Z</dcterms:modified>
</cp:coreProperties>
</file>