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41" r:id="rId2"/>
    <p:sldId id="438" r:id="rId3"/>
    <p:sldId id="439" r:id="rId4"/>
    <p:sldId id="440" r:id="rId5"/>
    <p:sldId id="389" r:id="rId6"/>
    <p:sldId id="390" r:id="rId7"/>
    <p:sldId id="391" r:id="rId8"/>
    <p:sldId id="395" r:id="rId9"/>
    <p:sldId id="396" r:id="rId10"/>
    <p:sldId id="397" r:id="rId11"/>
    <p:sldId id="401" r:id="rId12"/>
    <p:sldId id="44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F5C"/>
    <a:srgbClr val="E3DE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8" autoAdjust="0"/>
    <p:restoredTop sz="99761" autoAdjust="0"/>
  </p:normalViewPr>
  <p:slideViewPr>
    <p:cSldViewPr>
      <p:cViewPr varScale="1">
        <p:scale>
          <a:sx n="73" d="100"/>
          <a:sy n="73" d="100"/>
        </p:scale>
        <p:origin x="148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28752529-71CB-4076-BFB2-F2B9AFD789A8}" type="datetimeFigureOut">
              <a:rPr lang="en-US"/>
              <a:pPr>
                <a:defRPr/>
              </a:pPr>
              <a:t>4/10/2017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C2B138C5-3938-4CCC-BFB4-7C32818C1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152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Alternative Formulations </a:t>
            </a:r>
            <a:r>
              <a:rPr lang="en-US" i="1" smtClean="0"/>
              <a:t>CF</a:t>
            </a:r>
            <a:r>
              <a:rPr lang="en-US" i="1" baseline="-25000" smtClean="0"/>
              <a:t>t</a:t>
            </a:r>
            <a:r>
              <a:rPr lang="en-US" i="1" smtClean="0"/>
              <a:t> </a:t>
            </a:r>
          </a:p>
          <a:p>
            <a:pPr>
              <a:spcBef>
                <a:spcPct val="0"/>
              </a:spcBef>
            </a:pPr>
            <a:r>
              <a:rPr lang="en-US" i="1" smtClean="0">
                <a:latin typeface="Times New Roman" pitchFamily="18" charset="0"/>
              </a:rPr>
              <a:t>CF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= </a:t>
            </a:r>
            <a:r>
              <a:rPr lang="en-US" smtClean="0">
                <a:latin typeface="Times New Roman" pitchFamily="18" charset="0"/>
              </a:rPr>
              <a:t>(</a:t>
            </a:r>
            <a:r>
              <a:rPr lang="en-US" i="1" smtClean="0">
                <a:latin typeface="Times New Roman" pitchFamily="18" charset="0"/>
              </a:rPr>
              <a:t>R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– OC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– D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– I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smtClean="0">
                <a:latin typeface="Times New Roman" pitchFamily="18" charset="0"/>
              </a:rPr>
              <a:t>)(1</a:t>
            </a:r>
            <a:r>
              <a:rPr lang="en-US" i="1" smtClean="0">
                <a:latin typeface="Times New Roman" pitchFamily="18" charset="0"/>
              </a:rPr>
              <a:t> –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smtClean="0">
                <a:latin typeface="Times New Roman" pitchFamily="18" charset="0"/>
              </a:rPr>
              <a:t>)</a:t>
            </a:r>
            <a:r>
              <a:rPr lang="en-US" i="1" smtClean="0">
                <a:latin typeface="Times New Roman" pitchFamily="18" charset="0"/>
              </a:rPr>
              <a:t> + D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+ I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</a:rPr>
              <a:t>(1</a:t>
            </a:r>
            <a:r>
              <a:rPr lang="en-US" i="1" smtClean="0">
                <a:latin typeface="Times New Roman" pitchFamily="18" charset="0"/>
              </a:rPr>
              <a:t> –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smtClean="0">
                <a:latin typeface="Times New Roman" pitchFamily="18" charset="0"/>
              </a:rPr>
              <a:t>)</a:t>
            </a:r>
            <a:endParaRPr lang="en-US" i="1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i="1" smtClean="0">
                <a:latin typeface="Times New Roman" pitchFamily="18" charset="0"/>
              </a:rPr>
              <a:t>CF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= </a:t>
            </a:r>
            <a:r>
              <a:rPr lang="en-US" smtClean="0">
                <a:latin typeface="Times New Roman" pitchFamily="18" charset="0"/>
              </a:rPr>
              <a:t>(</a:t>
            </a:r>
            <a:r>
              <a:rPr lang="en-US" i="1" smtClean="0">
                <a:latin typeface="Times New Roman" pitchFamily="18" charset="0"/>
              </a:rPr>
              <a:t>NI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+ D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+ I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</a:rPr>
              <a:t>(1</a:t>
            </a:r>
            <a:r>
              <a:rPr lang="en-US" i="1" smtClean="0">
                <a:latin typeface="Times New Roman" pitchFamily="18" charset="0"/>
              </a:rPr>
              <a:t> –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smtClean="0">
                <a:latin typeface="Times New Roman" pitchFamily="18" charset="0"/>
              </a:rPr>
              <a:t>)</a:t>
            </a:r>
            <a:endParaRPr lang="en-US" i="1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i="1" smtClean="0">
                <a:latin typeface="Times New Roman" pitchFamily="18" charset="0"/>
              </a:rPr>
              <a:t>CF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= </a:t>
            </a:r>
            <a:r>
              <a:rPr lang="en-US" smtClean="0">
                <a:latin typeface="Times New Roman" pitchFamily="18" charset="0"/>
              </a:rPr>
              <a:t>(</a:t>
            </a:r>
            <a:r>
              <a:rPr lang="en-US" i="1" smtClean="0">
                <a:latin typeface="Times New Roman" pitchFamily="18" charset="0"/>
              </a:rPr>
              <a:t>R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– OC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– D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smtClean="0">
                <a:latin typeface="Times New Roman" pitchFamily="18" charset="0"/>
              </a:rPr>
              <a:t>(1</a:t>
            </a:r>
            <a:r>
              <a:rPr lang="en-US" i="1" smtClean="0">
                <a:latin typeface="Times New Roman" pitchFamily="18" charset="0"/>
              </a:rPr>
              <a:t> –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smtClean="0">
                <a:latin typeface="Times New Roman" pitchFamily="18" charset="0"/>
              </a:rPr>
              <a:t>)</a:t>
            </a:r>
            <a:r>
              <a:rPr lang="en-US" i="1" smtClean="0">
                <a:latin typeface="Times New Roman" pitchFamily="18" charset="0"/>
              </a:rPr>
              <a:t> + D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endParaRPr lang="en-US" i="1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i="1" smtClean="0">
                <a:latin typeface="Times New Roman" pitchFamily="18" charset="0"/>
              </a:rPr>
              <a:t>CF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= </a:t>
            </a:r>
            <a:r>
              <a:rPr lang="en-US" smtClean="0">
                <a:latin typeface="Times New Roman" pitchFamily="18" charset="0"/>
              </a:rPr>
              <a:t>(</a:t>
            </a:r>
            <a:r>
              <a:rPr lang="en-US" i="1" smtClean="0">
                <a:latin typeface="Times New Roman" pitchFamily="18" charset="0"/>
              </a:rPr>
              <a:t>NOI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smtClean="0">
                <a:latin typeface="Times New Roman" pitchFamily="18" charset="0"/>
              </a:rPr>
              <a:t>)(1</a:t>
            </a:r>
            <a:r>
              <a:rPr lang="en-US" i="1" smtClean="0">
                <a:latin typeface="Times New Roman" pitchFamily="18" charset="0"/>
              </a:rPr>
              <a:t> –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smtClean="0">
                <a:latin typeface="Times New Roman" pitchFamily="18" charset="0"/>
              </a:rPr>
              <a:t>)</a:t>
            </a:r>
            <a:r>
              <a:rPr lang="en-US" i="1" smtClean="0">
                <a:latin typeface="Times New Roman" pitchFamily="18" charset="0"/>
              </a:rPr>
              <a:t> + D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endParaRPr lang="en-US" i="1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i="1" smtClean="0">
                <a:latin typeface="Times New Roman" pitchFamily="18" charset="0"/>
              </a:rPr>
              <a:t>CF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= </a:t>
            </a:r>
            <a:r>
              <a:rPr lang="en-US" smtClean="0">
                <a:latin typeface="Times New Roman" pitchFamily="18" charset="0"/>
              </a:rPr>
              <a:t>(</a:t>
            </a:r>
            <a:r>
              <a:rPr lang="en-US" i="1" smtClean="0">
                <a:latin typeface="Times New Roman" pitchFamily="18" charset="0"/>
              </a:rPr>
              <a:t>R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– OC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smtClean="0">
                <a:latin typeface="Times New Roman" pitchFamily="18" charset="0"/>
              </a:rPr>
              <a:t>)(1</a:t>
            </a:r>
            <a:r>
              <a:rPr lang="en-US" i="1" smtClean="0">
                <a:latin typeface="Times New Roman" pitchFamily="18" charset="0"/>
              </a:rPr>
              <a:t> –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smtClean="0">
                <a:latin typeface="Times New Roman" pitchFamily="18" charset="0"/>
              </a:rPr>
              <a:t>)</a:t>
            </a:r>
            <a:r>
              <a:rPr lang="en-US" i="1" smtClean="0">
                <a:latin typeface="Times New Roman" pitchFamily="18" charset="0"/>
              </a:rPr>
              <a:t> +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i="1" smtClean="0">
                <a:latin typeface="Times New Roman" pitchFamily="18" charset="0"/>
              </a:rPr>
              <a:t> D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endParaRPr lang="en-US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r>
              <a:rPr lang="en-US" i="1" smtClean="0">
                <a:latin typeface="Times New Roman" pitchFamily="18" charset="0"/>
              </a:rPr>
              <a:t>CF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i="1" smtClean="0">
                <a:latin typeface="Times New Roman" pitchFamily="18" charset="0"/>
              </a:rPr>
              <a:t> = </a:t>
            </a:r>
            <a:r>
              <a:rPr lang="en-US" smtClean="0">
                <a:latin typeface="Times New Roman" pitchFamily="18" charset="0"/>
              </a:rPr>
              <a:t>(</a:t>
            </a:r>
            <a:r>
              <a:rPr lang="en-US" i="1" smtClean="0">
                <a:latin typeface="Times New Roman" pitchFamily="18" charset="0"/>
              </a:rPr>
              <a:t>OCF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r>
              <a:rPr lang="en-US" smtClean="0">
                <a:latin typeface="Times New Roman" pitchFamily="18" charset="0"/>
              </a:rPr>
              <a:t>)(1</a:t>
            </a:r>
            <a:r>
              <a:rPr lang="en-US" i="1" smtClean="0">
                <a:latin typeface="Times New Roman" pitchFamily="18" charset="0"/>
              </a:rPr>
              <a:t> –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smtClean="0">
                <a:latin typeface="Times New Roman" pitchFamily="18" charset="0"/>
              </a:rPr>
              <a:t>)</a:t>
            </a:r>
            <a:r>
              <a:rPr lang="en-US" i="1" smtClean="0">
                <a:latin typeface="Times New Roman" pitchFamily="18" charset="0"/>
              </a:rPr>
              <a:t> +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i="1" smtClean="0">
                <a:latin typeface="Times New Roman" pitchFamily="18" charset="0"/>
              </a:rPr>
              <a:t> D</a:t>
            </a:r>
            <a:r>
              <a:rPr lang="en-US" i="1" baseline="-25000" smtClean="0">
                <a:latin typeface="Times New Roman" pitchFamily="18" charset="0"/>
              </a:rPr>
              <a:t>t</a:t>
            </a:r>
            <a:endParaRPr lang="en-US" smtClean="0">
              <a:latin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29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1AA2FBD-5FE1-4E67-8831-DC67BB9D5600}" type="slidenum">
              <a:rPr lang="en-US" sz="1200"/>
              <a:pPr algn="r" eaLnBrk="1" hangingPunct="1"/>
              <a:t>4</a:t>
            </a:fld>
            <a:endParaRPr 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CF6FEEC-30BF-48BF-8D00-3DAFDD7FE097}" type="slidenum">
              <a:rPr lang="en-US"/>
              <a:pPr eaLnBrk="1" hangingPunct="1"/>
              <a:t>11</a:t>
            </a:fld>
            <a:endParaRPr lang="en-US"/>
          </a:p>
        </p:txBody>
      </p:sp>
      <p:sp>
        <p:nvSpPr>
          <p:cNvPr id="5222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Rectangle 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32" name="Rectangle 7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95400"/>
            <a:ext cx="9144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025" y="1924050"/>
            <a:ext cx="4143375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13"/>
          <p:cNvSpPr>
            <a:spLocks noChangeArrowheads="1"/>
          </p:cNvSpPr>
          <p:nvPr userDrawn="1"/>
        </p:nvSpPr>
        <p:spPr bwMode="auto">
          <a:xfrm>
            <a:off x="77788" y="6607175"/>
            <a:ext cx="121126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宋体" pitchFamily="2" charset="-122"/>
              </a:rPr>
              <a:t>McGraw-Hill/Irwin</a:t>
            </a:r>
          </a:p>
        </p:txBody>
      </p:sp>
      <p:sp>
        <p:nvSpPr>
          <p:cNvPr id="8" name="Rectangle 14"/>
          <p:cNvSpPr>
            <a:spLocks noChangeArrowheads="1"/>
          </p:cNvSpPr>
          <p:nvPr userDrawn="1"/>
        </p:nvSpPr>
        <p:spPr bwMode="auto">
          <a:xfrm>
            <a:off x="4911725" y="6613525"/>
            <a:ext cx="4152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宋体" pitchFamily="2" charset="-122"/>
              </a:rPr>
              <a:t>Copyright © 2012 by The McGraw-Hill Companies, Inc. All rights reserved.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295400"/>
          </a:xfrm>
        </p:spPr>
        <p:txBody>
          <a:bodyPr/>
          <a:lstStyle>
            <a:lvl1pPr>
              <a:defRPr>
                <a:solidFill>
                  <a:srgbClr val="E3DEC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295400"/>
            <a:ext cx="9144000" cy="990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rgbClr val="001F5C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914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9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71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91440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7975"/>
            <a:ext cx="91440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1"/>
          <p:cNvSpPr txBox="1">
            <a:spLocks noChangeArrowheads="1"/>
          </p:cNvSpPr>
          <p:nvPr userDrawn="1"/>
        </p:nvSpPr>
        <p:spPr bwMode="auto">
          <a:xfrm>
            <a:off x="8305800" y="65913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  <a:latin typeface="Times New Roman" pitchFamily="18" charset="0"/>
                <a:ea typeface="宋体" pitchFamily="2" charset="-122"/>
              </a:rPr>
              <a:t>18-</a:t>
            </a:r>
            <a:fld id="{7A78BEA7-61D2-438F-878C-5E30207620ED}" type="slidenum">
              <a:rPr lang="en-US" sz="1400">
                <a:solidFill>
                  <a:schemeClr val="bg1"/>
                </a:solidFill>
                <a:latin typeface="Times New Roman" pitchFamily="18" charset="0"/>
                <a:ea typeface="宋体" pitchFamily="2" charset="-122"/>
              </a:rPr>
              <a:pPr eaLnBrk="1" hangingPunct="1">
                <a:spcBef>
                  <a:spcPct val="50000"/>
                </a:spcBef>
              </a:pPr>
              <a:t>‹#›</a:t>
            </a:fld>
            <a:endParaRPr lang="en-US" sz="1400">
              <a:solidFill>
                <a:schemeClr val="bg1"/>
              </a:solidFill>
              <a:latin typeface="Times New Roman" pitchFamily="18" charset="0"/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30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8060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0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686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23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0611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3218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884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8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9144000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0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57975"/>
            <a:ext cx="91440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0485" name="Text Box 21"/>
          <p:cNvSpPr txBox="1">
            <a:spLocks noChangeArrowheads="1"/>
          </p:cNvSpPr>
          <p:nvPr userDrawn="1"/>
        </p:nvSpPr>
        <p:spPr bwMode="auto">
          <a:xfrm>
            <a:off x="8305800" y="6591300"/>
            <a:ext cx="838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>
                <a:solidFill>
                  <a:schemeClr val="bg1"/>
                </a:solidFill>
                <a:latin typeface="Times New Roman" pitchFamily="18" charset="0"/>
                <a:ea typeface="宋体" pitchFamily="2" charset="-122"/>
              </a:rPr>
              <a:t>18-</a:t>
            </a:r>
            <a:fld id="{487BA342-1BD3-4A49-A56B-8A20A8D20C23}" type="slidenum">
              <a:rPr lang="en-US" sz="1400">
                <a:solidFill>
                  <a:schemeClr val="bg1"/>
                </a:solidFill>
                <a:latin typeface="Times New Roman" pitchFamily="18" charset="0"/>
                <a:ea typeface="宋体" pitchFamily="2" charset="-122"/>
              </a:rPr>
              <a:pPr eaLnBrk="1" hangingPunct="1">
                <a:spcBef>
                  <a:spcPct val="50000"/>
                </a:spcBef>
              </a:pPr>
              <a:t>‹#›</a:t>
            </a:fld>
            <a:endParaRPr lang="en-US" sz="1400">
              <a:solidFill>
                <a:schemeClr val="bg1"/>
              </a:solidFill>
              <a:latin typeface="Times New Roman" pitchFamily="18" charset="0"/>
              <a:ea typeface="宋体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v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oins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990600"/>
            <a:ext cx="91440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6600" kern="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kern="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kern="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International Capital Budgeting</a:t>
            </a:r>
            <a:endParaRPr lang="en-US" sz="5400" kern="0" dirty="0" smtClean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en-US" sz="4400" kern="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en-US" sz="4400" kern="0" dirty="0" err="1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Eun</a:t>
            </a:r>
            <a:r>
              <a:rPr lang="en-US" sz="4400" kern="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4400" kern="0" dirty="0" err="1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Resnick</a:t>
            </a:r>
            <a:r>
              <a:rPr lang="en-US" sz="4400" kern="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chapter 18)</a:t>
            </a:r>
            <a:r>
              <a:rPr lang="en-US" sz="6600" kern="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kern="0" dirty="0" smtClean="0">
                <a:solidFill>
                  <a:srgbClr val="66CC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6600" kern="0" dirty="0">
              <a:solidFill>
                <a:srgbClr val="66CC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517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0" y="3505200"/>
            <a:ext cx="9067800" cy="3124200"/>
            <a:chOff x="0" y="3505200"/>
            <a:chExt cx="9067800" cy="3124200"/>
          </a:xfrm>
        </p:grpSpPr>
        <p:sp>
          <p:nvSpPr>
            <p:cNvPr id="17485" name="Rectangle 4"/>
            <p:cNvSpPr>
              <a:spLocks noChangeArrowheads="1"/>
            </p:cNvSpPr>
            <p:nvPr/>
          </p:nvSpPr>
          <p:spPr bwMode="auto">
            <a:xfrm>
              <a:off x="4529667" y="4607169"/>
              <a:ext cx="4538133" cy="2022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/>
            <a:p>
              <a:pPr marL="341313" indent="-341313" algn="r" defTabSz="912813"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accent1"/>
                </a:buClr>
                <a:buSzPct val="65000"/>
              </a:pPr>
              <a:r>
                <a:rPr lang="en-US" sz="2700">
                  <a:solidFill>
                    <a:srgbClr val="CC3300"/>
                  </a:solidFill>
                  <a:latin typeface="Times New Roman" pitchFamily="18" charset="0"/>
                </a:rPr>
                <a:t>   Denotes the present value (in the parent’s currency) of any </a:t>
              </a:r>
              <a:r>
                <a:rPr lang="en-US" sz="2700" i="1">
                  <a:solidFill>
                    <a:srgbClr val="CC3300"/>
                  </a:solidFill>
                  <a:latin typeface="Times New Roman" pitchFamily="18" charset="0"/>
                </a:rPr>
                <a:t>concessionary loans,</a:t>
              </a:r>
              <a:r>
                <a:rPr lang="en-US" sz="2700">
                  <a:solidFill>
                    <a:srgbClr val="CC3300"/>
                  </a:solidFill>
                  <a:latin typeface="Times New Roman" pitchFamily="18" charset="0"/>
                </a:rPr>
                <a:t> </a:t>
              </a:r>
              <a:r>
                <a:rPr lang="en-US" sz="2700" i="1">
                  <a:solidFill>
                    <a:srgbClr val="CC3300"/>
                  </a:solidFill>
                  <a:latin typeface="Times New Roman" pitchFamily="18" charset="0"/>
                </a:rPr>
                <a:t>CL</a:t>
              </a:r>
              <a:r>
                <a:rPr lang="en-US" sz="2700" i="1" baseline="-25000">
                  <a:solidFill>
                    <a:srgbClr val="CC3300"/>
                  </a:solidFill>
                  <a:latin typeface="Times New Roman" pitchFamily="18" charset="0"/>
                </a:rPr>
                <a:t>0</a:t>
              </a:r>
              <a:r>
                <a:rPr lang="en-US" sz="2700">
                  <a:solidFill>
                    <a:srgbClr val="CC3300"/>
                  </a:solidFill>
                  <a:latin typeface="Times New Roman" pitchFamily="18" charset="0"/>
                </a:rPr>
                <a:t>, and loan payments, </a:t>
              </a:r>
              <a:r>
                <a:rPr lang="en-US" sz="2700" i="1">
                  <a:solidFill>
                    <a:srgbClr val="CC3300"/>
                  </a:solidFill>
                  <a:latin typeface="Times New Roman" pitchFamily="18" charset="0"/>
                </a:rPr>
                <a:t>LP</a:t>
              </a:r>
              <a:r>
                <a:rPr lang="en-US" sz="2700" i="1" baseline="-25000">
                  <a:solidFill>
                    <a:srgbClr val="CC3300"/>
                  </a:solidFill>
                  <a:latin typeface="Times New Roman" pitchFamily="18" charset="0"/>
                </a:rPr>
                <a:t>t </a:t>
              </a:r>
              <a:r>
                <a:rPr lang="en-US" sz="2700">
                  <a:solidFill>
                    <a:srgbClr val="CC3300"/>
                  </a:solidFill>
                  <a:latin typeface="Times New Roman" pitchFamily="18" charset="0"/>
                </a:rPr>
                <a:t>, discounted at</a:t>
              </a:r>
              <a:r>
                <a:rPr lang="en-US" sz="2700" i="1">
                  <a:solidFill>
                    <a:srgbClr val="CC3300"/>
                  </a:solidFill>
                  <a:latin typeface="Times New Roman" pitchFamily="18" charset="0"/>
                </a:rPr>
                <a:t> i</a:t>
              </a:r>
              <a:r>
                <a:rPr lang="en-US" sz="2700" i="1" baseline="-25000">
                  <a:solidFill>
                    <a:srgbClr val="CC3300"/>
                  </a:solidFill>
                  <a:latin typeface="Times New Roman" pitchFamily="18" charset="0"/>
                </a:rPr>
                <a:t>d </a:t>
              </a:r>
              <a:r>
                <a:rPr lang="en-US" sz="2700">
                  <a:solidFill>
                    <a:srgbClr val="CC3300"/>
                  </a:solidFill>
                  <a:latin typeface="Times New Roman" pitchFamily="18" charset="0"/>
                </a:rPr>
                <a:t>.</a:t>
              </a:r>
            </a:p>
          </p:txBody>
        </p:sp>
        <p:grpSp>
          <p:nvGrpSpPr>
            <p:cNvPr id="17486" name="Group 5"/>
            <p:cNvGrpSpPr>
              <a:grpSpLocks/>
            </p:cNvGrpSpPr>
            <p:nvPr/>
          </p:nvGrpSpPr>
          <p:grpSpPr bwMode="auto">
            <a:xfrm>
              <a:off x="3302000" y="3505200"/>
              <a:ext cx="2286000" cy="1055077"/>
              <a:chOff x="1440" y="1728"/>
              <a:chExt cx="1440" cy="672"/>
            </a:xfrm>
          </p:grpSpPr>
          <p:sp>
            <p:nvSpPr>
              <p:cNvPr id="17489" name="Oval 6"/>
              <p:cNvSpPr>
                <a:spLocks noChangeArrowheads="1"/>
              </p:cNvSpPr>
              <p:nvPr/>
            </p:nvSpPr>
            <p:spPr bwMode="auto">
              <a:xfrm>
                <a:off x="2208" y="1728"/>
                <a:ext cx="672" cy="432"/>
              </a:xfrm>
              <a:prstGeom prst="ellips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90" name="Line 7"/>
              <p:cNvSpPr>
                <a:spLocks noChangeShapeType="1"/>
              </p:cNvSpPr>
              <p:nvPr/>
            </p:nvSpPr>
            <p:spPr bwMode="auto">
              <a:xfrm flipV="1">
                <a:off x="1440" y="2064"/>
                <a:ext cx="816" cy="336"/>
              </a:xfrm>
              <a:prstGeom prst="lin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87" name="AutoShape 55"/>
            <p:cNvSpPr>
              <a:spLocks/>
            </p:cNvSpPr>
            <p:nvPr/>
          </p:nvSpPr>
          <p:spPr bwMode="auto">
            <a:xfrm rot="-5400000">
              <a:off x="7020821" y="3117687"/>
              <a:ext cx="351692" cy="2709333"/>
            </a:xfrm>
            <a:prstGeom prst="leftBrace">
              <a:avLst>
                <a:gd name="adj1" fmla="val 66658"/>
                <a:gd name="adj2" fmla="val 50000"/>
              </a:avLst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03236" tIns="51618" rIns="103236" bIns="51618" anchor="ctr"/>
            <a:lstStyle/>
            <a:p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0" y="4648200"/>
              <a:ext cx="4572000" cy="169227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i="1" kern="0" dirty="0">
                  <a:solidFill>
                    <a:srgbClr val="CC3300"/>
                  </a:solidFill>
                  <a:latin typeface="Palatino Linotype"/>
                </a:rPr>
                <a:t> S</a:t>
              </a:r>
              <a:r>
                <a:rPr lang="en-US" sz="2600" i="1" kern="0" baseline="-25000" dirty="0">
                  <a:solidFill>
                    <a:srgbClr val="CC3300"/>
                  </a:solidFill>
                  <a:latin typeface="Palatino Linotype"/>
                </a:rPr>
                <a:t>0</a:t>
              </a:r>
              <a:r>
                <a:rPr lang="en-US" sz="2600" i="1" kern="0" dirty="0">
                  <a:solidFill>
                    <a:srgbClr val="CC3300"/>
                  </a:solidFill>
                  <a:latin typeface="Palatino Linotype"/>
                </a:rPr>
                <a:t>RF</a:t>
              </a:r>
              <a:r>
                <a:rPr lang="en-US" sz="2600" i="1" kern="0" baseline="-25000" dirty="0">
                  <a:solidFill>
                    <a:srgbClr val="CC3300"/>
                  </a:solidFill>
                  <a:latin typeface="Palatino Linotype"/>
                </a:rPr>
                <a:t>0</a:t>
              </a:r>
              <a:r>
                <a:rPr lang="en-US" sz="2600" kern="0" dirty="0">
                  <a:solidFill>
                    <a:srgbClr val="CC3300"/>
                  </a:solidFill>
                  <a:latin typeface="Palatino Linotype"/>
                </a:rPr>
                <a:t> represents the value of accumulated restricted funds (in the amount of </a:t>
              </a:r>
              <a:r>
                <a:rPr lang="en-US" sz="2600" i="1" kern="0" dirty="0">
                  <a:solidFill>
                    <a:srgbClr val="CC3300"/>
                  </a:solidFill>
                  <a:latin typeface="Palatino Linotype"/>
                </a:rPr>
                <a:t>RF</a:t>
              </a:r>
              <a:r>
                <a:rPr lang="en-US" sz="2600" i="1" kern="0" baseline="-25000" dirty="0">
                  <a:solidFill>
                    <a:srgbClr val="CC3300"/>
                  </a:solidFill>
                  <a:latin typeface="Palatino Linotype"/>
                </a:rPr>
                <a:t>0</a:t>
              </a:r>
              <a:r>
                <a:rPr lang="en-US" sz="2600" kern="0" dirty="0">
                  <a:solidFill>
                    <a:srgbClr val="CC3300"/>
                  </a:solidFill>
                  <a:latin typeface="Palatino Linotype"/>
                </a:rPr>
                <a:t>) </a:t>
              </a:r>
              <a:r>
                <a:rPr lang="en-US" sz="2600" i="1" kern="0" dirty="0">
                  <a:solidFill>
                    <a:srgbClr val="CC3300"/>
                  </a:solidFill>
                  <a:latin typeface="Palatino Linotype"/>
                </a:rPr>
                <a:t>that are freed up by the project</a:t>
              </a:r>
              <a:r>
                <a:rPr lang="en-US" sz="2600" kern="0" dirty="0">
                  <a:solidFill>
                    <a:srgbClr val="CC3300"/>
                  </a:solidFill>
                  <a:latin typeface="Palatino Linotype"/>
                </a:rPr>
                <a:t>.</a:t>
              </a:r>
              <a:endParaRPr lang="en-US" dirty="0">
                <a:latin typeface="Arial" charset="0"/>
              </a:endParaRPr>
            </a:p>
          </p:txBody>
        </p:sp>
      </p:grp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0" y="1941513"/>
            <a:ext cx="9144000" cy="4494212"/>
            <a:chOff x="0" y="1941024"/>
            <a:chExt cx="9144000" cy="4495257"/>
          </a:xfrm>
        </p:grpSpPr>
        <p:sp>
          <p:nvSpPr>
            <p:cNvPr id="17479" name="Rectangle 4"/>
            <p:cNvSpPr>
              <a:spLocks noChangeArrowheads="1"/>
            </p:cNvSpPr>
            <p:nvPr/>
          </p:nvSpPr>
          <p:spPr bwMode="auto">
            <a:xfrm>
              <a:off x="4910667" y="4308231"/>
              <a:ext cx="4233333" cy="15826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35" tIns="45718" rIns="91435" bIns="45718"/>
            <a:lstStyle/>
            <a:p>
              <a:pPr marL="341313" indent="-341313" defTabSz="912813" eaLnBrk="0" hangingPunct="0">
                <a:lnSpc>
                  <a:spcPct val="90000"/>
                </a:lnSpc>
                <a:spcBef>
                  <a:spcPct val="20000"/>
                </a:spcBef>
                <a:buClr>
                  <a:schemeClr val="accent1"/>
                </a:buClr>
                <a:buSzPct val="65000"/>
              </a:pPr>
              <a:r>
                <a:rPr lang="en-US" sz="2700">
                  <a:solidFill>
                    <a:srgbClr val="CC3300"/>
                  </a:solidFill>
                  <a:latin typeface="Times New Roman" pitchFamily="18" charset="0"/>
                </a:rPr>
                <a:t>The marginal corporate tax rate, </a:t>
              </a:r>
              <a:r>
                <a:rPr lang="en-US" sz="2700">
                  <a:solidFill>
                    <a:srgbClr val="CC3300"/>
                  </a:solidFill>
                  <a:latin typeface="Times New Roman" pitchFamily="18" charset="0"/>
                  <a:sym typeface="Symbol" pitchFamily="18" charset="2"/>
                </a:rPr>
                <a:t>,</a:t>
              </a:r>
              <a:r>
                <a:rPr lang="en-US" sz="2700">
                  <a:solidFill>
                    <a:srgbClr val="CC3300"/>
                  </a:solidFill>
                  <a:latin typeface="Times New Roman" pitchFamily="18" charset="0"/>
                </a:rPr>
                <a:t> is the larger of the parent’s or foreign subsidiary’s.</a:t>
              </a:r>
            </a:p>
          </p:txBody>
        </p:sp>
        <p:sp>
          <p:nvSpPr>
            <p:cNvPr id="17480" name="Line 6"/>
            <p:cNvSpPr>
              <a:spLocks noChangeShapeType="1"/>
            </p:cNvSpPr>
            <p:nvPr/>
          </p:nvSpPr>
          <p:spPr bwMode="auto">
            <a:xfrm flipH="1" flipV="1">
              <a:off x="4951160" y="2556485"/>
              <a:ext cx="1060174" cy="1934308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1" name="Oval 7"/>
            <p:cNvSpPr>
              <a:spLocks noChangeArrowheads="1"/>
            </p:cNvSpPr>
            <p:nvPr/>
          </p:nvSpPr>
          <p:spPr bwMode="auto">
            <a:xfrm>
              <a:off x="4656667" y="1941024"/>
              <a:ext cx="353391" cy="703385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2" name="Oval 9"/>
            <p:cNvSpPr>
              <a:spLocks noChangeArrowheads="1"/>
            </p:cNvSpPr>
            <p:nvPr/>
          </p:nvSpPr>
          <p:spPr bwMode="auto">
            <a:xfrm>
              <a:off x="2032000" y="2028947"/>
              <a:ext cx="1016000" cy="654875"/>
            </a:xfrm>
            <a:prstGeom prst="ellips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83" name="Line 10"/>
            <p:cNvSpPr>
              <a:spLocks noChangeShapeType="1"/>
            </p:cNvSpPr>
            <p:nvPr/>
          </p:nvSpPr>
          <p:spPr bwMode="auto">
            <a:xfrm flipV="1">
              <a:off x="1862667" y="2683822"/>
              <a:ext cx="677333" cy="1719048"/>
            </a:xfrm>
            <a:prstGeom prst="line">
              <a:avLst/>
            </a:prstGeom>
            <a:noFill/>
            <a:ln w="28575">
              <a:solidFill>
                <a:srgbClr val="CC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0" y="4343469"/>
              <a:ext cx="4572000" cy="209281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600" i="1" kern="0" dirty="0">
                  <a:solidFill>
                    <a:srgbClr val="CC3300"/>
                  </a:solidFill>
                  <a:latin typeface="Palatino Linotype"/>
                </a:rPr>
                <a:t> </a:t>
              </a:r>
              <a:r>
                <a:rPr lang="en-US" sz="2600" i="1" kern="0" dirty="0" err="1">
                  <a:solidFill>
                    <a:srgbClr val="CC3300"/>
                  </a:solidFill>
                  <a:latin typeface="Palatino Linotype"/>
                </a:rPr>
                <a:t>OCF</a:t>
              </a:r>
              <a:r>
                <a:rPr lang="en-US" sz="2600" i="1" kern="0" baseline="-25000" dirty="0" err="1">
                  <a:solidFill>
                    <a:srgbClr val="CC3300"/>
                  </a:solidFill>
                  <a:latin typeface="Palatino Linotype"/>
                </a:rPr>
                <a:t>t</a:t>
              </a:r>
              <a:r>
                <a:rPr lang="en-US" sz="2600" kern="0" dirty="0">
                  <a:solidFill>
                    <a:srgbClr val="CC3300"/>
                  </a:solidFill>
                  <a:latin typeface="Palatino Linotype"/>
                </a:rPr>
                <a:t> represents only the portion of operating cash flows available for remittance that can be legally remitted to the parent firm.</a:t>
              </a:r>
              <a:endParaRPr lang="en-US" dirty="0">
                <a:latin typeface="Arial" charset="0"/>
              </a:endParaRPr>
            </a:p>
          </p:txBody>
        </p:sp>
      </p:grpSp>
      <p:grpSp>
        <p:nvGrpSpPr>
          <p:cNvPr id="5" name="Group 58"/>
          <p:cNvGrpSpPr>
            <a:grpSpLocks/>
          </p:cNvGrpSpPr>
          <p:nvPr/>
        </p:nvGrpSpPr>
        <p:grpSpPr bwMode="auto">
          <a:xfrm>
            <a:off x="914400" y="1963738"/>
            <a:ext cx="8229600" cy="4030662"/>
            <a:chOff x="914400" y="1963616"/>
            <a:chExt cx="8229600" cy="4030312"/>
          </a:xfrm>
        </p:grpSpPr>
        <p:grpSp>
          <p:nvGrpSpPr>
            <p:cNvPr id="17471" name="Group 59"/>
            <p:cNvGrpSpPr>
              <a:grpSpLocks/>
            </p:cNvGrpSpPr>
            <p:nvPr/>
          </p:nvGrpSpPr>
          <p:grpSpPr bwMode="auto">
            <a:xfrm>
              <a:off x="1778000" y="1963616"/>
              <a:ext cx="508000" cy="2549769"/>
              <a:chOff x="1778000" y="1963616"/>
              <a:chExt cx="508000" cy="2549769"/>
            </a:xfrm>
          </p:grpSpPr>
          <p:sp>
            <p:nvSpPr>
              <p:cNvPr id="17477" name="Oval 5"/>
              <p:cNvSpPr>
                <a:spLocks noChangeArrowheads="1"/>
              </p:cNvSpPr>
              <p:nvPr/>
            </p:nvSpPr>
            <p:spPr bwMode="auto">
              <a:xfrm>
                <a:off x="1778000" y="1963616"/>
                <a:ext cx="508000" cy="703385"/>
              </a:xfrm>
              <a:prstGeom prst="ellips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478" name="Line 6"/>
              <p:cNvSpPr>
                <a:spLocks noChangeShapeType="1"/>
              </p:cNvSpPr>
              <p:nvPr/>
            </p:nvSpPr>
            <p:spPr bwMode="auto">
              <a:xfrm flipV="1">
                <a:off x="2032000" y="2754924"/>
                <a:ext cx="0" cy="1758461"/>
              </a:xfrm>
              <a:prstGeom prst="lin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7472" name="Group 60"/>
            <p:cNvGrpSpPr>
              <a:grpSpLocks/>
            </p:cNvGrpSpPr>
            <p:nvPr/>
          </p:nvGrpSpPr>
          <p:grpSpPr bwMode="auto">
            <a:xfrm>
              <a:off x="2709334" y="2491154"/>
              <a:ext cx="2709333" cy="2022231"/>
              <a:chOff x="2709334" y="2491154"/>
              <a:chExt cx="2709333" cy="2022231"/>
            </a:xfrm>
          </p:grpSpPr>
          <p:sp>
            <p:nvSpPr>
              <p:cNvPr id="17475" name="Line 9"/>
              <p:cNvSpPr>
                <a:spLocks noChangeShapeType="1"/>
              </p:cNvSpPr>
              <p:nvPr/>
            </p:nvSpPr>
            <p:spPr bwMode="auto">
              <a:xfrm flipH="1" flipV="1">
                <a:off x="3302001" y="3106616"/>
                <a:ext cx="2116666" cy="1406769"/>
              </a:xfrm>
              <a:prstGeom prst="lin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76" name="Oval 10"/>
              <p:cNvSpPr>
                <a:spLocks noChangeArrowheads="1"/>
              </p:cNvSpPr>
              <p:nvPr/>
            </p:nvSpPr>
            <p:spPr bwMode="auto">
              <a:xfrm>
                <a:off x="2709334" y="2491154"/>
                <a:ext cx="677333" cy="703385"/>
              </a:xfrm>
              <a:prstGeom prst="ellipse">
                <a:avLst/>
              </a:prstGeom>
              <a:noFill/>
              <a:ln w="28575">
                <a:solidFill>
                  <a:srgbClr val="CC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473" name="Rectangle 61"/>
            <p:cNvSpPr>
              <a:spLocks noChangeArrowheads="1"/>
            </p:cNvSpPr>
            <p:nvPr/>
          </p:nvSpPr>
          <p:spPr bwMode="auto">
            <a:xfrm>
              <a:off x="5181600" y="4584073"/>
              <a:ext cx="3962400" cy="10895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marL="341313" indent="-341313" defTabSz="912813" eaLnBrk="0" hangingPunct="0">
                <a:lnSpc>
                  <a:spcPct val="90000"/>
                </a:lnSpc>
                <a:spcBef>
                  <a:spcPct val="20000"/>
                </a:spcBef>
                <a:buClr>
                  <a:srgbClr val="BBE0E3"/>
                </a:buClr>
                <a:buSzPct val="65000"/>
              </a:pPr>
              <a:r>
                <a:rPr lang="en-US" sz="2400">
                  <a:solidFill>
                    <a:srgbClr val="CC3300"/>
                  </a:solidFill>
                  <a:latin typeface="Times New Roman" pitchFamily="18" charset="0"/>
                </a:rPr>
                <a:t>The operating cash flows must be discounted at the unlevered domestic rate</a:t>
              </a:r>
            </a:p>
          </p:txBody>
        </p:sp>
        <p:sp>
          <p:nvSpPr>
            <p:cNvPr id="17474" name="Rectangle 62"/>
            <p:cNvSpPr>
              <a:spLocks noChangeArrowheads="1"/>
            </p:cNvSpPr>
            <p:nvPr/>
          </p:nvSpPr>
          <p:spPr bwMode="auto">
            <a:xfrm>
              <a:off x="914400" y="4572000"/>
              <a:ext cx="4572000" cy="142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  <a:buFont typeface="Wingdings" pitchFamily="2" charset="2"/>
                <a:buNone/>
              </a:pPr>
              <a:r>
                <a:rPr lang="en-US" sz="2400">
                  <a:solidFill>
                    <a:srgbClr val="CC3300"/>
                  </a:solidFill>
                  <a:latin typeface="Times New Roman" pitchFamily="18" charset="0"/>
                  <a:cs typeface="Times New Roman" pitchFamily="18" charset="0"/>
                </a:rPr>
                <a:t>The operating cash flows must be translated back into the parent firm’s currency at the spot rate expected to prevail in each period.</a:t>
              </a:r>
            </a:p>
          </p:txBody>
        </p:sp>
      </p:grpSp>
      <p:grpSp>
        <p:nvGrpSpPr>
          <p:cNvPr id="8" name="Group 49"/>
          <p:cNvGrpSpPr>
            <a:grpSpLocks/>
          </p:cNvGrpSpPr>
          <p:nvPr/>
        </p:nvGrpSpPr>
        <p:grpSpPr bwMode="auto">
          <a:xfrm>
            <a:off x="0" y="-190500"/>
            <a:ext cx="9296400" cy="6858000"/>
            <a:chOff x="0" y="0"/>
            <a:chExt cx="9296400" cy="6934200"/>
          </a:xfrm>
        </p:grpSpPr>
        <p:sp>
          <p:nvSpPr>
            <p:cNvPr id="51" name="Rectangle 50"/>
            <p:cNvSpPr/>
            <p:nvPr/>
          </p:nvSpPr>
          <p:spPr>
            <a:xfrm>
              <a:off x="0" y="0"/>
              <a:ext cx="9144000" cy="685875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17464" name="Group 1"/>
            <p:cNvGrpSpPr>
              <a:grpSpLocks/>
            </p:cNvGrpSpPr>
            <p:nvPr/>
          </p:nvGrpSpPr>
          <p:grpSpPr bwMode="auto">
            <a:xfrm>
              <a:off x="0" y="0"/>
              <a:ext cx="9296400" cy="6934200"/>
              <a:chOff x="0" y="0"/>
              <a:chExt cx="9296400" cy="6934200"/>
            </a:xfrm>
          </p:grpSpPr>
          <p:sp>
            <p:nvSpPr>
              <p:cNvPr id="53" name="Rectangle 52"/>
              <p:cNvSpPr/>
              <p:nvPr/>
            </p:nvSpPr>
            <p:spPr>
              <a:xfrm>
                <a:off x="0" y="0"/>
                <a:ext cx="9144000" cy="6858759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17466" name="Group 37"/>
              <p:cNvGrpSpPr>
                <a:grpSpLocks/>
              </p:cNvGrpSpPr>
              <p:nvPr/>
            </p:nvGrpSpPr>
            <p:grpSpPr bwMode="auto">
              <a:xfrm>
                <a:off x="0" y="0"/>
                <a:ext cx="9296400" cy="6934200"/>
                <a:chOff x="0" y="0"/>
                <a:chExt cx="9296400" cy="6934200"/>
              </a:xfrm>
            </p:grpSpPr>
            <p:pic>
              <p:nvPicPr>
                <p:cNvPr id="17467" name="Picture 17"/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0000"/>
                <a:stretch>
                  <a:fillRect/>
                </a:stretch>
              </p:blipFill>
              <p:spPr bwMode="auto">
                <a:xfrm flipH="1" flipV="1">
                  <a:off x="0" y="6629400"/>
                  <a:ext cx="9144000" cy="304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grpSp>
              <p:nvGrpSpPr>
                <p:cNvPr id="17468" name="Group 4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9296400" cy="457200"/>
                  <a:chOff x="0" y="0"/>
                  <a:chExt cx="9296400" cy="457200"/>
                </a:xfrm>
              </p:grpSpPr>
              <p:pic>
                <p:nvPicPr>
                  <p:cNvPr id="17469" name="Picture 17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b="83333"/>
                  <a:stretch>
                    <a:fillRect/>
                  </a:stretch>
                </p:blipFill>
                <p:spPr bwMode="auto">
                  <a:xfrm flipH="1" flipV="1">
                    <a:off x="0" y="304800"/>
                    <a:ext cx="9144000" cy="1524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pic>
                <p:nvPicPr>
                  <p:cNvPr id="17470" name="Picture 14"/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r="-1666" b="76469"/>
                  <a:stretch>
                    <a:fillRect/>
                  </a:stretch>
                </p:blipFill>
                <p:spPr bwMode="auto">
                  <a:xfrm>
                    <a:off x="0" y="0"/>
                    <a:ext cx="9296400" cy="304800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</p:grpSp>
          </p:grpSp>
        </p:grpSp>
      </p:grpSp>
      <p:sp>
        <p:nvSpPr>
          <p:cNvPr id="174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17513"/>
            <a:ext cx="9144000" cy="1143000"/>
          </a:xfrm>
        </p:spPr>
        <p:txBody>
          <a:bodyPr/>
          <a:lstStyle/>
          <a:p>
            <a:r>
              <a:rPr lang="en-US" sz="3500" smtClean="0"/>
              <a:t>APV Model of Capital Budgeting from the Parent Firm’s Perspective</a:t>
            </a:r>
          </a:p>
        </p:txBody>
      </p:sp>
      <p:grpSp>
        <p:nvGrpSpPr>
          <p:cNvPr id="17415" name="Group 3"/>
          <p:cNvGrpSpPr>
            <a:grpSpLocks/>
          </p:cNvGrpSpPr>
          <p:nvPr/>
        </p:nvGrpSpPr>
        <p:grpSpPr bwMode="auto">
          <a:xfrm>
            <a:off x="254000" y="1901825"/>
            <a:ext cx="8297863" cy="2593975"/>
            <a:chOff x="144" y="960"/>
            <a:chExt cx="4704" cy="1416"/>
          </a:xfrm>
        </p:grpSpPr>
        <p:sp>
          <p:nvSpPr>
            <p:cNvPr id="17417" name="Text Box 4"/>
            <p:cNvSpPr txBox="1">
              <a:spLocks noChangeArrowheads="1"/>
            </p:cNvSpPr>
            <p:nvPr/>
          </p:nvSpPr>
          <p:spPr bwMode="auto">
            <a:xfrm>
              <a:off x="144" y="1152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APV =</a:t>
              </a:r>
              <a:endParaRPr lang="en-US" sz="4500">
                <a:latin typeface="Symbol" pitchFamily="18" charset="2"/>
              </a:endParaRPr>
            </a:p>
          </p:txBody>
        </p:sp>
        <p:sp>
          <p:nvSpPr>
            <p:cNvPr id="17418" name="Rectangle 5"/>
            <p:cNvSpPr>
              <a:spLocks noChangeArrowheads="1"/>
            </p:cNvSpPr>
            <p:nvPr/>
          </p:nvSpPr>
          <p:spPr bwMode="auto">
            <a:xfrm>
              <a:off x="759" y="1014"/>
              <a:ext cx="3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sp>
          <p:nvSpPr>
            <p:cNvPr id="17419" name="Text Box 6"/>
            <p:cNvSpPr txBox="1">
              <a:spLocks noChangeArrowheads="1"/>
            </p:cNvSpPr>
            <p:nvPr/>
          </p:nvSpPr>
          <p:spPr bwMode="auto">
            <a:xfrm>
              <a:off x="672" y="1372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7420" name="Text Box 7"/>
            <p:cNvSpPr txBox="1">
              <a:spLocks noChangeArrowheads="1"/>
            </p:cNvSpPr>
            <p:nvPr/>
          </p:nvSpPr>
          <p:spPr bwMode="auto">
            <a:xfrm>
              <a:off x="672" y="960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7421" name="Text Box 8"/>
            <p:cNvSpPr txBox="1">
              <a:spLocks noChangeArrowheads="1"/>
            </p:cNvSpPr>
            <p:nvPr/>
          </p:nvSpPr>
          <p:spPr bwMode="auto">
            <a:xfrm>
              <a:off x="1080" y="1296"/>
              <a:ext cx="9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 i="1" baseline="-25000">
                  <a:latin typeface="Times New Roman" pitchFamily="18" charset="0"/>
                </a:rPr>
                <a:t>ud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7422" name="Line 9"/>
            <p:cNvSpPr>
              <a:spLocks noChangeShapeType="1"/>
            </p:cNvSpPr>
            <p:nvPr/>
          </p:nvSpPr>
          <p:spPr bwMode="auto">
            <a:xfrm>
              <a:off x="1074" y="1296"/>
              <a:ext cx="10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3" name="Text Box 10"/>
            <p:cNvSpPr txBox="1">
              <a:spLocks noChangeArrowheads="1"/>
            </p:cNvSpPr>
            <p:nvPr/>
          </p:nvSpPr>
          <p:spPr bwMode="auto">
            <a:xfrm>
              <a:off x="1224" y="1728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TV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endParaRPr lang="en-US" sz="2700">
                <a:latin typeface="Times New Roman" pitchFamily="18" charset="0"/>
              </a:endParaRPr>
            </a:p>
          </p:txBody>
        </p:sp>
        <p:sp>
          <p:nvSpPr>
            <p:cNvPr id="17424" name="Text Box 11"/>
            <p:cNvSpPr txBox="1">
              <a:spLocks noChangeArrowheads="1"/>
            </p:cNvSpPr>
            <p:nvPr/>
          </p:nvSpPr>
          <p:spPr bwMode="auto">
            <a:xfrm>
              <a:off x="960" y="2016"/>
              <a:ext cx="9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K</a:t>
              </a:r>
              <a:r>
                <a:rPr lang="en-US" sz="2700" i="1" baseline="-25000">
                  <a:latin typeface="Times New Roman" pitchFamily="18" charset="0"/>
                </a:rPr>
                <a:t>ud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7425" name="Line 12"/>
            <p:cNvSpPr>
              <a:spLocks noChangeShapeType="1"/>
            </p:cNvSpPr>
            <p:nvPr/>
          </p:nvSpPr>
          <p:spPr bwMode="auto">
            <a:xfrm>
              <a:off x="1056" y="2016"/>
              <a:ext cx="7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6" name="Text Box 13"/>
            <p:cNvSpPr txBox="1">
              <a:spLocks noChangeArrowheads="1"/>
            </p:cNvSpPr>
            <p:nvPr/>
          </p:nvSpPr>
          <p:spPr bwMode="auto">
            <a:xfrm>
              <a:off x="864" y="1872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7427" name="Rectangle 14"/>
            <p:cNvSpPr>
              <a:spLocks noChangeArrowheads="1"/>
            </p:cNvSpPr>
            <p:nvPr/>
          </p:nvSpPr>
          <p:spPr bwMode="auto">
            <a:xfrm>
              <a:off x="2640" y="1008"/>
              <a:ext cx="415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D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7428" name="Text Box 15"/>
            <p:cNvSpPr txBox="1">
              <a:spLocks noChangeArrowheads="1"/>
            </p:cNvSpPr>
            <p:nvPr/>
          </p:nvSpPr>
          <p:spPr bwMode="auto">
            <a:xfrm>
              <a:off x="2448" y="1296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i</a:t>
              </a:r>
              <a:r>
                <a:rPr lang="en-US" sz="2700" i="1" baseline="-25000">
                  <a:latin typeface="Times New Roman" pitchFamily="18" charset="0"/>
                </a:rPr>
                <a:t>d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7429" name="Line 16"/>
            <p:cNvSpPr>
              <a:spLocks noChangeShapeType="1"/>
            </p:cNvSpPr>
            <p:nvPr/>
          </p:nvSpPr>
          <p:spPr bwMode="auto">
            <a:xfrm>
              <a:off x="2538" y="1296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Text Box 17"/>
            <p:cNvSpPr txBox="1">
              <a:spLocks noChangeArrowheads="1"/>
            </p:cNvSpPr>
            <p:nvPr/>
          </p:nvSpPr>
          <p:spPr bwMode="auto">
            <a:xfrm>
              <a:off x="2136" y="1152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7431" name="Text Box 18"/>
            <p:cNvSpPr txBox="1">
              <a:spLocks noChangeArrowheads="1"/>
            </p:cNvSpPr>
            <p:nvPr/>
          </p:nvSpPr>
          <p:spPr bwMode="auto">
            <a:xfrm>
              <a:off x="1848" y="1872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–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7432" name="Text Box 19"/>
            <p:cNvSpPr txBox="1">
              <a:spLocks noChangeArrowheads="1"/>
            </p:cNvSpPr>
            <p:nvPr/>
          </p:nvSpPr>
          <p:spPr bwMode="auto">
            <a:xfrm>
              <a:off x="1008" y="1008"/>
              <a:ext cx="13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S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OCF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– </a:t>
              </a:r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>
                  <a:latin typeface="Times New Roman" pitchFamily="18" charset="0"/>
                </a:rPr>
                <a:t>)</a:t>
              </a:r>
            </a:p>
          </p:txBody>
        </p:sp>
        <p:sp>
          <p:nvSpPr>
            <p:cNvPr id="17433" name="Text Box 20"/>
            <p:cNvSpPr txBox="1">
              <a:spLocks noChangeArrowheads="1"/>
            </p:cNvSpPr>
            <p:nvPr/>
          </p:nvSpPr>
          <p:spPr bwMode="auto">
            <a:xfrm>
              <a:off x="2016" y="1872"/>
              <a:ext cx="196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 dirty="0">
                  <a:latin typeface="Times New Roman" pitchFamily="18" charset="0"/>
                </a:rPr>
                <a:t>S</a:t>
              </a:r>
              <a:r>
                <a:rPr lang="en-US" sz="2700" baseline="-25000" dirty="0">
                  <a:latin typeface="Times New Roman" pitchFamily="18" charset="0"/>
                </a:rPr>
                <a:t>0</a:t>
              </a:r>
              <a:r>
                <a:rPr lang="en-US" sz="2700" i="1" dirty="0">
                  <a:latin typeface="Times New Roman" pitchFamily="18" charset="0"/>
                </a:rPr>
                <a:t>C</a:t>
              </a:r>
              <a:r>
                <a:rPr lang="en-US" sz="2700" baseline="-25000" dirty="0">
                  <a:latin typeface="Times New Roman" pitchFamily="18" charset="0"/>
                </a:rPr>
                <a:t>0 </a:t>
              </a:r>
              <a:r>
                <a:rPr lang="en-US" sz="2700" i="1" dirty="0">
                  <a:latin typeface="Times New Roman" pitchFamily="18" charset="0"/>
                </a:rPr>
                <a:t>+ S</a:t>
              </a:r>
              <a:r>
                <a:rPr lang="en-US" sz="2700" baseline="-25000" dirty="0">
                  <a:latin typeface="Times New Roman" pitchFamily="18" charset="0"/>
                </a:rPr>
                <a:t>0</a:t>
              </a:r>
              <a:r>
                <a:rPr lang="en-US" sz="2700" i="1" dirty="0">
                  <a:latin typeface="Times New Roman" pitchFamily="18" charset="0"/>
                </a:rPr>
                <a:t>RF</a:t>
              </a:r>
              <a:r>
                <a:rPr lang="en-US" sz="2700" baseline="-25000" dirty="0">
                  <a:latin typeface="Times New Roman" pitchFamily="18" charset="0"/>
                </a:rPr>
                <a:t>0 </a:t>
              </a:r>
              <a:r>
                <a:rPr lang="en-US" sz="2700" i="1" dirty="0">
                  <a:latin typeface="Times New Roman" pitchFamily="18" charset="0"/>
                </a:rPr>
                <a:t>+ </a:t>
              </a:r>
              <a:r>
                <a:rPr lang="en-US" sz="2700" i="1" dirty="0" smtClean="0">
                  <a:latin typeface="Times New Roman" pitchFamily="18" charset="0"/>
                </a:rPr>
                <a:t>S</a:t>
              </a:r>
              <a:r>
                <a:rPr lang="en-US" sz="2700" baseline="-25000" dirty="0" smtClean="0">
                  <a:latin typeface="Times New Roman" pitchFamily="18" charset="0"/>
                </a:rPr>
                <a:t>0</a:t>
              </a:r>
              <a:r>
                <a:rPr lang="en-US" sz="2700" i="1" dirty="0" smtClean="0">
                  <a:latin typeface="Times New Roman" pitchFamily="18" charset="0"/>
                </a:rPr>
                <a:t>CL</a:t>
              </a:r>
              <a:r>
                <a:rPr lang="en-US" sz="2700" i="1" baseline="-25000" dirty="0" smtClean="0">
                  <a:latin typeface="Times New Roman" pitchFamily="18" charset="0"/>
                </a:rPr>
                <a:t>0</a:t>
              </a:r>
              <a:r>
                <a:rPr lang="en-US" sz="2700" i="1" dirty="0" smtClean="0">
                  <a:latin typeface="Times New Roman" pitchFamily="18" charset="0"/>
                </a:rPr>
                <a:t> - </a:t>
              </a:r>
              <a:endParaRPr lang="en-US" sz="2700" baseline="-25000" dirty="0">
                <a:latin typeface="Times New Roman" pitchFamily="18" charset="0"/>
              </a:endParaRPr>
            </a:p>
            <a:p>
              <a:pPr>
                <a:spcBef>
                  <a:spcPct val="50000"/>
                </a:spcBef>
              </a:pPr>
              <a:endParaRPr lang="en-US" sz="2700" baseline="-25000" dirty="0">
                <a:latin typeface="Times New Roman" pitchFamily="18" charset="0"/>
              </a:endParaRPr>
            </a:p>
          </p:txBody>
        </p:sp>
        <p:sp>
          <p:nvSpPr>
            <p:cNvPr id="17434" name="Line 21"/>
            <p:cNvSpPr>
              <a:spLocks noChangeShapeType="1"/>
            </p:cNvSpPr>
            <p:nvPr/>
          </p:nvSpPr>
          <p:spPr bwMode="auto">
            <a:xfrm>
              <a:off x="1056" y="1056"/>
              <a:ext cx="14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35" name="Rectangle 22"/>
            <p:cNvSpPr>
              <a:spLocks noChangeArrowheads="1"/>
            </p:cNvSpPr>
            <p:nvPr/>
          </p:nvSpPr>
          <p:spPr bwMode="auto">
            <a:xfrm>
              <a:off x="2247" y="1014"/>
              <a:ext cx="3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sp>
          <p:nvSpPr>
            <p:cNvPr id="17436" name="Text Box 23"/>
            <p:cNvSpPr txBox="1">
              <a:spLocks noChangeArrowheads="1"/>
            </p:cNvSpPr>
            <p:nvPr/>
          </p:nvSpPr>
          <p:spPr bwMode="auto">
            <a:xfrm>
              <a:off x="2160" y="1372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7437" name="Text Box 24"/>
            <p:cNvSpPr txBox="1">
              <a:spLocks noChangeArrowheads="1"/>
            </p:cNvSpPr>
            <p:nvPr/>
          </p:nvSpPr>
          <p:spPr bwMode="auto">
            <a:xfrm>
              <a:off x="2160" y="960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  <p:grpSp>
          <p:nvGrpSpPr>
            <p:cNvPr id="17438" name="Group 25"/>
            <p:cNvGrpSpPr>
              <a:grpSpLocks/>
            </p:cNvGrpSpPr>
            <p:nvPr/>
          </p:nvGrpSpPr>
          <p:grpSpPr bwMode="auto">
            <a:xfrm>
              <a:off x="2488" y="1008"/>
              <a:ext cx="239" cy="277"/>
              <a:chOff x="2488" y="1008"/>
              <a:chExt cx="239" cy="277"/>
            </a:xfrm>
          </p:grpSpPr>
          <p:sp>
            <p:nvSpPr>
              <p:cNvPr id="17461" name="Line 26"/>
              <p:cNvSpPr>
                <a:spLocks noChangeShapeType="1"/>
              </p:cNvSpPr>
              <p:nvPr/>
            </p:nvSpPr>
            <p:spPr bwMode="auto">
              <a:xfrm>
                <a:off x="2544" y="1056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2" name="Rectangle 27"/>
              <p:cNvSpPr>
                <a:spLocks noChangeArrowheads="1"/>
              </p:cNvSpPr>
              <p:nvPr/>
            </p:nvSpPr>
            <p:spPr bwMode="auto">
              <a:xfrm>
                <a:off x="2488" y="1008"/>
                <a:ext cx="239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700" i="1">
                    <a:latin typeface="Times New Roman" pitchFamily="18" charset="0"/>
                  </a:rPr>
                  <a:t>S</a:t>
                </a:r>
                <a:r>
                  <a:rPr lang="en-US" sz="2700" i="1" baseline="-25000">
                    <a:latin typeface="Times New Roman" pitchFamily="18" charset="0"/>
                  </a:rPr>
                  <a:t>t</a:t>
                </a:r>
              </a:p>
            </p:txBody>
          </p:sp>
        </p:grpSp>
        <p:sp>
          <p:nvSpPr>
            <p:cNvPr id="17439" name="Rectangle 28"/>
            <p:cNvSpPr>
              <a:spLocks noChangeArrowheads="1"/>
            </p:cNvSpPr>
            <p:nvPr/>
          </p:nvSpPr>
          <p:spPr bwMode="auto">
            <a:xfrm>
              <a:off x="3657" y="1008"/>
              <a:ext cx="342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I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7440" name="Text Box 29"/>
            <p:cNvSpPr txBox="1">
              <a:spLocks noChangeArrowheads="1"/>
            </p:cNvSpPr>
            <p:nvPr/>
          </p:nvSpPr>
          <p:spPr bwMode="auto">
            <a:xfrm>
              <a:off x="3465" y="1296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i</a:t>
              </a:r>
              <a:r>
                <a:rPr lang="en-US" sz="2700" i="1" baseline="-25000">
                  <a:latin typeface="Times New Roman" pitchFamily="18" charset="0"/>
                </a:rPr>
                <a:t>d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7441" name="Line 30"/>
            <p:cNvSpPr>
              <a:spLocks noChangeShapeType="1"/>
            </p:cNvSpPr>
            <p:nvPr/>
          </p:nvSpPr>
          <p:spPr bwMode="auto">
            <a:xfrm>
              <a:off x="3555" y="1296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2" name="Rectangle 31"/>
            <p:cNvSpPr>
              <a:spLocks noChangeArrowheads="1"/>
            </p:cNvSpPr>
            <p:nvPr/>
          </p:nvSpPr>
          <p:spPr bwMode="auto">
            <a:xfrm>
              <a:off x="3264" y="1014"/>
              <a:ext cx="3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grpSp>
          <p:nvGrpSpPr>
            <p:cNvPr id="17443" name="Group 32"/>
            <p:cNvGrpSpPr>
              <a:grpSpLocks/>
            </p:cNvGrpSpPr>
            <p:nvPr/>
          </p:nvGrpSpPr>
          <p:grpSpPr bwMode="auto">
            <a:xfrm>
              <a:off x="3505" y="1008"/>
              <a:ext cx="239" cy="277"/>
              <a:chOff x="2488" y="1008"/>
              <a:chExt cx="239" cy="277"/>
            </a:xfrm>
          </p:grpSpPr>
          <p:sp>
            <p:nvSpPr>
              <p:cNvPr id="17459" name="Line 33"/>
              <p:cNvSpPr>
                <a:spLocks noChangeShapeType="1"/>
              </p:cNvSpPr>
              <p:nvPr/>
            </p:nvSpPr>
            <p:spPr bwMode="auto">
              <a:xfrm>
                <a:off x="2544" y="1056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60" name="Rectangle 34"/>
              <p:cNvSpPr>
                <a:spLocks noChangeArrowheads="1"/>
              </p:cNvSpPr>
              <p:nvPr/>
            </p:nvSpPr>
            <p:spPr bwMode="auto">
              <a:xfrm>
                <a:off x="2488" y="1008"/>
                <a:ext cx="239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700" i="1">
                    <a:latin typeface="Times New Roman" pitchFamily="18" charset="0"/>
                  </a:rPr>
                  <a:t>S</a:t>
                </a:r>
                <a:r>
                  <a:rPr lang="en-US" sz="2700" i="1" baseline="-25000">
                    <a:latin typeface="Times New Roman" pitchFamily="18" charset="0"/>
                  </a:rPr>
                  <a:t>t</a:t>
                </a:r>
              </a:p>
            </p:txBody>
          </p:sp>
        </p:grpSp>
        <p:sp>
          <p:nvSpPr>
            <p:cNvPr id="17444" name="Text Box 35"/>
            <p:cNvSpPr txBox="1">
              <a:spLocks noChangeArrowheads="1"/>
            </p:cNvSpPr>
            <p:nvPr/>
          </p:nvSpPr>
          <p:spPr bwMode="auto">
            <a:xfrm>
              <a:off x="3168" y="1152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7445" name="Text Box 36"/>
            <p:cNvSpPr txBox="1">
              <a:spLocks noChangeArrowheads="1"/>
            </p:cNvSpPr>
            <p:nvPr/>
          </p:nvSpPr>
          <p:spPr bwMode="auto">
            <a:xfrm>
              <a:off x="3168" y="1372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7446" name="Text Box 37"/>
            <p:cNvSpPr txBox="1">
              <a:spLocks noChangeArrowheads="1"/>
            </p:cNvSpPr>
            <p:nvPr/>
          </p:nvSpPr>
          <p:spPr bwMode="auto">
            <a:xfrm>
              <a:off x="3168" y="960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  <p:grpSp>
          <p:nvGrpSpPr>
            <p:cNvPr id="17447" name="Group 38"/>
            <p:cNvGrpSpPr>
              <a:grpSpLocks/>
            </p:cNvGrpSpPr>
            <p:nvPr/>
          </p:nvGrpSpPr>
          <p:grpSpPr bwMode="auto">
            <a:xfrm>
              <a:off x="1144" y="1728"/>
              <a:ext cx="239" cy="277"/>
              <a:chOff x="2488" y="1008"/>
              <a:chExt cx="239" cy="277"/>
            </a:xfrm>
          </p:grpSpPr>
          <p:sp>
            <p:nvSpPr>
              <p:cNvPr id="17457" name="Line 39"/>
              <p:cNvSpPr>
                <a:spLocks noChangeShapeType="1"/>
              </p:cNvSpPr>
              <p:nvPr/>
            </p:nvSpPr>
            <p:spPr bwMode="auto">
              <a:xfrm>
                <a:off x="2544" y="1056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8" name="Rectangle 40"/>
              <p:cNvSpPr>
                <a:spLocks noChangeArrowheads="1"/>
              </p:cNvSpPr>
              <p:nvPr/>
            </p:nvSpPr>
            <p:spPr bwMode="auto">
              <a:xfrm>
                <a:off x="2488" y="1008"/>
                <a:ext cx="239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700" i="1">
                    <a:latin typeface="Times New Roman" pitchFamily="18" charset="0"/>
                  </a:rPr>
                  <a:t>S</a:t>
                </a:r>
                <a:r>
                  <a:rPr lang="en-US" sz="2700" i="1" baseline="-25000">
                    <a:latin typeface="Times New Roman" pitchFamily="18" charset="0"/>
                  </a:rPr>
                  <a:t>t</a:t>
                </a:r>
              </a:p>
            </p:txBody>
          </p:sp>
        </p:grpSp>
        <p:sp>
          <p:nvSpPr>
            <p:cNvPr id="17448" name="Rectangle 41"/>
            <p:cNvSpPr>
              <a:spLocks noChangeArrowheads="1"/>
            </p:cNvSpPr>
            <p:nvPr/>
          </p:nvSpPr>
          <p:spPr bwMode="auto">
            <a:xfrm>
              <a:off x="4272" y="1780"/>
              <a:ext cx="3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Times New Roman" pitchFamily="18" charset="0"/>
                </a:rPr>
                <a:t>LP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7449" name="Text Box 42"/>
            <p:cNvSpPr txBox="1">
              <a:spLocks noChangeArrowheads="1"/>
            </p:cNvSpPr>
            <p:nvPr/>
          </p:nvSpPr>
          <p:spPr bwMode="auto">
            <a:xfrm>
              <a:off x="4080" y="206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dirty="0">
                  <a:latin typeface="Times New Roman" pitchFamily="18" charset="0"/>
                </a:rPr>
                <a:t>(1</a:t>
              </a:r>
              <a:r>
                <a:rPr lang="en-US" sz="2300" i="1" dirty="0">
                  <a:latin typeface="Times New Roman" pitchFamily="18" charset="0"/>
                </a:rPr>
                <a:t> </a:t>
              </a:r>
              <a:r>
                <a:rPr lang="en-US" sz="2700" i="1" dirty="0">
                  <a:latin typeface="Times New Roman" pitchFamily="18" charset="0"/>
                </a:rPr>
                <a:t>+</a:t>
              </a:r>
              <a:r>
                <a:rPr lang="en-US" sz="2300" i="1" dirty="0">
                  <a:latin typeface="Times New Roman" pitchFamily="18" charset="0"/>
                </a:rPr>
                <a:t> </a:t>
              </a:r>
              <a:r>
                <a:rPr lang="en-US" sz="2700" i="1" dirty="0">
                  <a:latin typeface="Times New Roman" pitchFamily="18" charset="0"/>
                </a:rPr>
                <a:t>i</a:t>
              </a:r>
              <a:r>
                <a:rPr lang="en-US" sz="2700" i="1" baseline="-25000" dirty="0">
                  <a:latin typeface="Times New Roman" pitchFamily="18" charset="0"/>
                </a:rPr>
                <a:t>d</a:t>
              </a:r>
              <a:r>
                <a:rPr lang="en-US" sz="2700" dirty="0">
                  <a:latin typeface="Times New Roman" pitchFamily="18" charset="0"/>
                </a:rPr>
                <a:t>)</a:t>
              </a:r>
              <a:r>
                <a:rPr lang="en-US" sz="2700" i="1" baseline="30000" dirty="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7450" name="Line 43"/>
            <p:cNvSpPr>
              <a:spLocks noChangeShapeType="1"/>
            </p:cNvSpPr>
            <p:nvPr/>
          </p:nvSpPr>
          <p:spPr bwMode="auto">
            <a:xfrm>
              <a:off x="4170" y="2064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51" name="Rectangle 44"/>
            <p:cNvSpPr>
              <a:spLocks noChangeArrowheads="1"/>
            </p:cNvSpPr>
            <p:nvPr/>
          </p:nvSpPr>
          <p:spPr bwMode="auto">
            <a:xfrm>
              <a:off x="3879" y="1782"/>
              <a:ext cx="3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 dirty="0">
                  <a:latin typeface="Symbol" pitchFamily="18" charset="2"/>
                </a:rPr>
                <a:t>S</a:t>
              </a:r>
            </a:p>
          </p:txBody>
        </p:sp>
        <p:grpSp>
          <p:nvGrpSpPr>
            <p:cNvPr id="17452" name="Group 45"/>
            <p:cNvGrpSpPr>
              <a:grpSpLocks/>
            </p:cNvGrpSpPr>
            <p:nvPr/>
          </p:nvGrpSpPr>
          <p:grpSpPr bwMode="auto">
            <a:xfrm>
              <a:off x="4120" y="1776"/>
              <a:ext cx="239" cy="277"/>
              <a:chOff x="2488" y="1008"/>
              <a:chExt cx="239" cy="277"/>
            </a:xfrm>
          </p:grpSpPr>
          <p:sp>
            <p:nvSpPr>
              <p:cNvPr id="17455" name="Line 46"/>
              <p:cNvSpPr>
                <a:spLocks noChangeShapeType="1"/>
              </p:cNvSpPr>
              <p:nvPr/>
            </p:nvSpPr>
            <p:spPr bwMode="auto">
              <a:xfrm>
                <a:off x="2544" y="1056"/>
                <a:ext cx="14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56" name="Rectangle 47"/>
              <p:cNvSpPr>
                <a:spLocks noChangeArrowheads="1"/>
              </p:cNvSpPr>
              <p:nvPr/>
            </p:nvSpPr>
            <p:spPr bwMode="auto">
              <a:xfrm>
                <a:off x="2488" y="1008"/>
                <a:ext cx="239" cy="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700" i="1" dirty="0">
                    <a:latin typeface="Times New Roman" pitchFamily="18" charset="0"/>
                  </a:rPr>
                  <a:t>S</a:t>
                </a:r>
                <a:r>
                  <a:rPr lang="en-US" sz="2700" i="1" baseline="-25000" dirty="0">
                    <a:latin typeface="Times New Roman" pitchFamily="18" charset="0"/>
                  </a:rPr>
                  <a:t>t</a:t>
                </a:r>
              </a:p>
            </p:txBody>
          </p:sp>
        </p:grpSp>
        <p:sp>
          <p:nvSpPr>
            <p:cNvPr id="17453" name="Text Box 48"/>
            <p:cNvSpPr txBox="1">
              <a:spLocks noChangeArrowheads="1"/>
            </p:cNvSpPr>
            <p:nvPr/>
          </p:nvSpPr>
          <p:spPr bwMode="auto">
            <a:xfrm>
              <a:off x="3792" y="2140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7454" name="Text Box 49"/>
            <p:cNvSpPr txBox="1">
              <a:spLocks noChangeArrowheads="1"/>
            </p:cNvSpPr>
            <p:nvPr/>
          </p:nvSpPr>
          <p:spPr bwMode="auto">
            <a:xfrm>
              <a:off x="3792" y="1756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 dirty="0">
                  <a:latin typeface="Times New Roman" pitchFamily="18" charset="0"/>
                </a:rPr>
                <a:t>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41338" y="1812925"/>
            <a:ext cx="8001000" cy="4587875"/>
          </a:xfrm>
        </p:spPr>
        <p:txBody>
          <a:bodyPr lIns="90480" tIns="44446" rIns="90480" bIns="44446"/>
          <a:lstStyle/>
          <a:p>
            <a:r>
              <a:rPr lang="en-US" smtClean="0"/>
              <a:t>One recipe for international decision makers:</a:t>
            </a:r>
          </a:p>
          <a:p>
            <a:pPr marL="903288" lvl="1" indent="-644525"/>
            <a:r>
              <a:rPr lang="en-US" smtClean="0"/>
              <a:t>Estimate future cash flows in foreign currency.</a:t>
            </a:r>
          </a:p>
          <a:p>
            <a:pPr marL="903288" lvl="1" indent="-644525"/>
            <a:r>
              <a:rPr lang="en-US" smtClean="0"/>
              <a:t>Convert to the home currency at the predicted exchange rate.</a:t>
            </a:r>
          </a:p>
          <a:p>
            <a:pPr lvl="2"/>
            <a:r>
              <a:rPr lang="en-US" smtClean="0"/>
              <a:t>Use PPP, IRP, </a:t>
            </a:r>
            <a:r>
              <a:rPr lang="en-US" i="1" smtClean="0"/>
              <a:t>et cetera</a:t>
            </a:r>
            <a:r>
              <a:rPr lang="en-US" smtClean="0"/>
              <a:t> for the predictions.</a:t>
            </a:r>
          </a:p>
          <a:p>
            <a:pPr marL="903288" lvl="1" indent="-644525"/>
            <a:r>
              <a:rPr lang="en-US" smtClean="0"/>
              <a:t>Calculate </a:t>
            </a:r>
            <a:r>
              <a:rPr lang="en-US" i="1" smtClean="0"/>
              <a:t>NPV</a:t>
            </a:r>
            <a:r>
              <a:rPr lang="en-US" smtClean="0"/>
              <a:t> using the home currency cost of capital.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pPr defTabSz="1031875"/>
            <a:r>
              <a:rPr lang="en-US" smtClean="0"/>
              <a:t>Capital Budgeting from the Parent Firm’s Perspective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Dorchester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Read the case carefully from the text</a:t>
            </a:r>
          </a:p>
          <a:p>
            <a:r>
              <a:rPr lang="en-US" dirty="0" smtClean="0"/>
              <a:t>Develop and present all the calculations in Excel</a:t>
            </a:r>
          </a:p>
          <a:p>
            <a:r>
              <a:rPr lang="en-US" dirty="0" smtClean="0"/>
              <a:t>The goal is to calculate the APV (formula 18.7 in the text)</a:t>
            </a:r>
          </a:p>
          <a:p>
            <a:r>
              <a:rPr lang="en-US" dirty="0" smtClean="0"/>
              <a:t>Follow the methodology described for Centralia in the text</a:t>
            </a:r>
          </a:p>
          <a:p>
            <a:r>
              <a:rPr lang="en-US" dirty="0" smtClean="0"/>
              <a:t>First exhibit summarizes the assumptions and the simple calculations</a:t>
            </a:r>
          </a:p>
          <a:p>
            <a:r>
              <a:rPr lang="en-US" dirty="0" smtClean="0"/>
              <a:t>Prepare the same exhibits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987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Identify the </a:t>
            </a:r>
            <a:r>
              <a:rPr lang="en-US" sz="2800" i="1" smtClean="0"/>
              <a:t>size</a:t>
            </a:r>
            <a:r>
              <a:rPr lang="en-US" sz="2800" smtClean="0"/>
              <a:t> and </a:t>
            </a:r>
            <a:r>
              <a:rPr lang="en-US" sz="2800" i="1" smtClean="0"/>
              <a:t>timing</a:t>
            </a:r>
            <a:r>
              <a:rPr lang="en-US" sz="2800" smtClean="0"/>
              <a:t> of all relevant cash flows on a time line.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Identify the </a:t>
            </a:r>
            <a:r>
              <a:rPr lang="en-US" sz="2800" i="1" smtClean="0"/>
              <a:t>riskiness</a:t>
            </a:r>
            <a:r>
              <a:rPr lang="en-US" sz="2800" smtClean="0"/>
              <a:t> of the cash flows to determine the appropriate discount rate.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Find </a:t>
            </a:r>
            <a:r>
              <a:rPr lang="en-US" sz="2800" i="1" smtClean="0"/>
              <a:t>NPV</a:t>
            </a:r>
            <a:r>
              <a:rPr lang="en-US" sz="2800" smtClean="0"/>
              <a:t> by discounting the cash flows at the appropriate discount rate.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Compare the value of competing cash flow streams at the same point in time.	</a:t>
            </a:r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0" y="274638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000">
                <a:solidFill>
                  <a:schemeClr val="tx2"/>
                </a:solidFill>
                <a:latin typeface="Palatino Linotype" pitchFamily="18" charset="0"/>
              </a:rPr>
              <a:t>Review of Domestic Capital Budgeting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4000" smtClean="0"/>
              <a:t>Review of Domestic Capital Budgeting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219200"/>
            <a:ext cx="8229600" cy="666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The basic net present value equation is</a:t>
            </a:r>
          </a:p>
        </p:txBody>
      </p:sp>
      <p:graphicFrame>
        <p:nvGraphicFramePr>
          <p:cNvPr id="80900" name="Object 4"/>
          <p:cNvGraphicFramePr>
            <a:graphicFrameLocks noChangeAspect="1"/>
          </p:cNvGraphicFramePr>
          <p:nvPr/>
        </p:nvGraphicFramePr>
        <p:xfrm>
          <a:off x="1947863" y="1785938"/>
          <a:ext cx="5248275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13" name="Equation" r:id="rId3" imgW="2120760" imgH="431640" progId="Equation.3">
                  <p:embed/>
                </p:oleObj>
              </mc:Choice>
              <mc:Fallback>
                <p:oleObj name="Equation" r:id="rId3" imgW="21207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1785938"/>
                        <a:ext cx="5248275" cy="1108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2373" name="Rectangle 5"/>
          <p:cNvSpPr>
            <a:spLocks noChangeArrowheads="1"/>
          </p:cNvSpPr>
          <p:nvPr/>
        </p:nvSpPr>
        <p:spPr bwMode="auto">
          <a:xfrm>
            <a:off x="338138" y="2663825"/>
            <a:ext cx="8805862" cy="396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5" tIns="45718" rIns="91435" bIns="45718"/>
          <a:lstStyle/>
          <a:p>
            <a:pPr marL="341313" indent="-341313" defTabSz="912813" eaLnBrk="0" hangingPunct="0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700">
                <a:latin typeface="Times New Roman" pitchFamily="18" charset="0"/>
              </a:rPr>
              <a:t>Where:</a:t>
            </a:r>
          </a:p>
          <a:p>
            <a:pPr marL="341313" indent="-341313" defTabSz="912813" eaLnBrk="0" hangingPunct="0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700" i="1">
                <a:latin typeface="Times New Roman" pitchFamily="18" charset="0"/>
              </a:rPr>
              <a:t>  CF</a:t>
            </a:r>
            <a:r>
              <a:rPr lang="en-US" sz="2700" i="1" baseline="-25000">
                <a:latin typeface="Times New Roman" pitchFamily="18" charset="0"/>
              </a:rPr>
              <a:t>t</a:t>
            </a:r>
            <a:r>
              <a:rPr lang="en-US" sz="2700">
                <a:latin typeface="Times New Roman" pitchFamily="18" charset="0"/>
              </a:rPr>
              <a:t>	= expected incremental after-tax cash flow in year </a:t>
            </a:r>
            <a:r>
              <a:rPr lang="en-US" sz="2700" i="1">
                <a:latin typeface="Times New Roman" pitchFamily="18" charset="0"/>
              </a:rPr>
              <a:t>t</a:t>
            </a:r>
            <a:endParaRPr lang="en-US" sz="2700">
              <a:latin typeface="Times New Roman" pitchFamily="18" charset="0"/>
            </a:endParaRPr>
          </a:p>
          <a:p>
            <a:pPr marL="341313" indent="-341313" defTabSz="912813" eaLnBrk="0" hangingPunct="0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700" i="1">
                <a:latin typeface="Times New Roman" pitchFamily="18" charset="0"/>
              </a:rPr>
              <a:t>  TV</a:t>
            </a:r>
            <a:r>
              <a:rPr lang="en-US" sz="2700" i="1" baseline="-25000">
                <a:latin typeface="Times New Roman" pitchFamily="18" charset="0"/>
              </a:rPr>
              <a:t>T</a:t>
            </a:r>
            <a:r>
              <a:rPr lang="en-US" sz="2700">
                <a:latin typeface="Times New Roman" pitchFamily="18" charset="0"/>
              </a:rPr>
              <a:t> 	= expected after-tax terminal value including return of 		net working capital</a:t>
            </a:r>
          </a:p>
          <a:p>
            <a:pPr marL="341313" indent="-341313" defTabSz="912813" eaLnBrk="0" hangingPunct="0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700" i="1">
                <a:latin typeface="Times New Roman" pitchFamily="18" charset="0"/>
              </a:rPr>
              <a:t>   C</a:t>
            </a:r>
            <a:r>
              <a:rPr lang="en-US" sz="2700" baseline="-25000">
                <a:latin typeface="Times New Roman" pitchFamily="18" charset="0"/>
              </a:rPr>
              <a:t>0</a:t>
            </a:r>
            <a:r>
              <a:rPr lang="en-US" sz="2700">
                <a:latin typeface="Times New Roman" pitchFamily="18" charset="0"/>
              </a:rPr>
              <a:t> 	= initial investment at inception</a:t>
            </a:r>
          </a:p>
          <a:p>
            <a:pPr marL="341313" indent="-341313" defTabSz="912813" eaLnBrk="0" hangingPunct="0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700" i="1">
                <a:latin typeface="Times New Roman" pitchFamily="18" charset="0"/>
              </a:rPr>
              <a:t>    K</a:t>
            </a:r>
            <a:r>
              <a:rPr lang="en-US" sz="2700">
                <a:latin typeface="Times New Roman" pitchFamily="18" charset="0"/>
              </a:rPr>
              <a:t> 	= weighted average cost of capital</a:t>
            </a:r>
          </a:p>
          <a:p>
            <a:pPr marL="341313" indent="-341313" defTabSz="912813" eaLnBrk="0" hangingPunct="0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700" i="1">
                <a:latin typeface="Times New Roman" pitchFamily="18" charset="0"/>
              </a:rPr>
              <a:t>    T</a:t>
            </a:r>
            <a:r>
              <a:rPr lang="en-US" sz="2700">
                <a:latin typeface="Times New Roman" pitchFamily="18" charset="0"/>
              </a:rPr>
              <a:t> 	= economic life of the project in years</a:t>
            </a:r>
          </a:p>
          <a:p>
            <a:pPr marL="341313" indent="-341313" defTabSz="912813">
              <a:spcBef>
                <a:spcPct val="20000"/>
              </a:spcBef>
            </a:pPr>
            <a:r>
              <a:rPr lang="en-US" sz="3200">
                <a:solidFill>
                  <a:srgbClr val="000000"/>
                </a:solidFill>
                <a:latin typeface="Palatino Linotype" pitchFamily="18" charset="0"/>
              </a:rPr>
              <a:t>The </a:t>
            </a:r>
            <a:r>
              <a:rPr lang="en-US" sz="3200" i="1">
                <a:solidFill>
                  <a:srgbClr val="000000"/>
                </a:solidFill>
                <a:latin typeface="Palatino Linotype" pitchFamily="18" charset="0"/>
              </a:rPr>
              <a:t>NPV</a:t>
            </a:r>
            <a:r>
              <a:rPr lang="en-US" sz="3200">
                <a:solidFill>
                  <a:srgbClr val="000000"/>
                </a:solidFill>
                <a:latin typeface="Palatino Linotype" pitchFamily="18" charset="0"/>
              </a:rPr>
              <a:t> rule is to accept a project if </a:t>
            </a:r>
            <a:r>
              <a:rPr lang="en-US" sz="3200" i="1">
                <a:solidFill>
                  <a:srgbClr val="000000"/>
                </a:solidFill>
                <a:latin typeface="Palatino Linotype" pitchFamily="18" charset="0"/>
              </a:rPr>
              <a:t>NPV</a:t>
            </a:r>
            <a:r>
              <a:rPr lang="en-US" sz="3200">
                <a:solidFill>
                  <a:srgbClr val="000000"/>
                </a:solidFill>
                <a:latin typeface="Palatino Linotype" pitchFamily="18" charset="0"/>
              </a:rPr>
              <a:t> </a:t>
            </a:r>
            <a:r>
              <a:rPr lang="en-US" sz="3200">
                <a:solidFill>
                  <a:srgbClr val="000000"/>
                </a:solidFill>
                <a:latin typeface="Palatino Linotype" pitchFamily="18" charset="0"/>
                <a:sym typeface="Symbol" pitchFamily="18" charset="2"/>
              </a:rPr>
              <a:t> 0</a:t>
            </a:r>
            <a:endParaRPr lang="en-US" sz="3200">
              <a:solidFill>
                <a:srgbClr val="000000"/>
              </a:solidFill>
              <a:latin typeface="Palatino Linotype" pitchFamily="18" charset="0"/>
            </a:endParaRPr>
          </a:p>
          <a:p>
            <a:pPr marL="341313" indent="-341313" defTabSz="912813" eaLnBrk="0" hangingPunct="0">
              <a:spcBef>
                <a:spcPct val="20000"/>
              </a:spcBef>
              <a:buClr>
                <a:schemeClr val="accent1"/>
              </a:buClr>
              <a:buSzPct val="65000"/>
            </a:pPr>
            <a:endParaRPr lang="en-US" sz="270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sz="4000" smtClean="0"/>
              <a:t>Review of Domestic Capital Budgeting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719263"/>
            <a:ext cx="8229600" cy="42465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	For our purposes it is necessary to expand the </a:t>
            </a:r>
            <a:r>
              <a:rPr lang="en-US" i="1" smtClean="0"/>
              <a:t>NPV</a:t>
            </a:r>
            <a:r>
              <a:rPr lang="en-US" smtClean="0"/>
              <a:t> equation.</a:t>
            </a:r>
          </a:p>
        </p:txBody>
      </p:sp>
      <p:sp>
        <p:nvSpPr>
          <p:cNvPr id="444420" name="Text Box 4"/>
          <p:cNvSpPr txBox="1">
            <a:spLocks noChangeArrowheads="1"/>
          </p:cNvSpPr>
          <p:nvPr/>
        </p:nvSpPr>
        <p:spPr bwMode="auto">
          <a:xfrm>
            <a:off x="304800" y="3810000"/>
            <a:ext cx="4403725" cy="2181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 i="1" dirty="0" err="1">
                <a:latin typeface="Times New Roman" pitchFamily="18" charset="0"/>
              </a:rPr>
              <a:t>R</a:t>
            </a:r>
            <a:r>
              <a:rPr lang="en-US" sz="2700" i="1" baseline="-25000" dirty="0" err="1">
                <a:latin typeface="Times New Roman" pitchFamily="18" charset="0"/>
              </a:rPr>
              <a:t>t</a:t>
            </a:r>
            <a:r>
              <a:rPr lang="en-US" sz="2700" dirty="0">
                <a:latin typeface="Times New Roman" pitchFamily="18" charset="0"/>
              </a:rPr>
              <a:t> is incremental revenue</a:t>
            </a:r>
          </a:p>
          <a:p>
            <a:pPr>
              <a:spcBef>
                <a:spcPct val="50000"/>
              </a:spcBef>
            </a:pPr>
            <a:r>
              <a:rPr lang="en-US" sz="2700" i="1" dirty="0" err="1">
                <a:latin typeface="Times New Roman" pitchFamily="18" charset="0"/>
              </a:rPr>
              <a:t>OC</a:t>
            </a:r>
            <a:r>
              <a:rPr lang="en-US" sz="2700" i="1" baseline="-25000" dirty="0" err="1">
                <a:latin typeface="Times New Roman" pitchFamily="18" charset="0"/>
              </a:rPr>
              <a:t>t</a:t>
            </a:r>
            <a:r>
              <a:rPr lang="en-US" sz="2700" dirty="0">
                <a:latin typeface="Times New Roman" pitchFamily="18" charset="0"/>
              </a:rPr>
              <a:t> is incremental operating </a:t>
            </a:r>
            <a:r>
              <a:rPr lang="en-US" sz="2700" dirty="0" smtClean="0">
                <a:latin typeface="Times New Roman" pitchFamily="18" charset="0"/>
              </a:rPr>
              <a:t>costs</a:t>
            </a:r>
            <a:endParaRPr lang="en-US" sz="27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700" i="1" dirty="0">
                <a:latin typeface="Times New Roman" pitchFamily="18" charset="0"/>
              </a:rPr>
              <a:t>D</a:t>
            </a:r>
            <a:r>
              <a:rPr lang="en-US" sz="2700" i="1" baseline="-25000" dirty="0">
                <a:latin typeface="Times New Roman" pitchFamily="18" charset="0"/>
              </a:rPr>
              <a:t>t</a:t>
            </a:r>
            <a:r>
              <a:rPr lang="en-US" sz="2700" dirty="0">
                <a:latin typeface="Times New Roman" pitchFamily="18" charset="0"/>
              </a:rPr>
              <a:t> is incremental depreciation</a:t>
            </a:r>
          </a:p>
        </p:txBody>
      </p:sp>
      <p:sp>
        <p:nvSpPr>
          <p:cNvPr id="444421" name="Text Box 5"/>
          <p:cNvSpPr txBox="1">
            <a:spLocks noChangeArrowheads="1"/>
          </p:cNvSpPr>
          <p:nvPr/>
        </p:nvSpPr>
        <p:spPr bwMode="auto">
          <a:xfrm>
            <a:off x="4800600" y="3810000"/>
            <a:ext cx="4572000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700" i="1">
                <a:latin typeface="Times New Roman" pitchFamily="18" charset="0"/>
              </a:rPr>
              <a:t>I</a:t>
            </a:r>
            <a:r>
              <a:rPr lang="en-US" sz="2700" i="1" baseline="-25000">
                <a:latin typeface="Times New Roman" pitchFamily="18" charset="0"/>
              </a:rPr>
              <a:t>t</a:t>
            </a:r>
            <a:r>
              <a:rPr lang="en-US" sz="2700">
                <a:latin typeface="Times New Roman" pitchFamily="18" charset="0"/>
              </a:rPr>
              <a:t> is incremental interest expense </a:t>
            </a:r>
          </a:p>
          <a:p>
            <a:pPr>
              <a:spcBef>
                <a:spcPct val="50000"/>
              </a:spcBef>
            </a:pPr>
            <a:r>
              <a:rPr lang="en-US" sz="2700">
                <a:latin typeface="Times New Roman" pitchFamily="18" charset="0"/>
                <a:sym typeface="Symbol" pitchFamily="18" charset="2"/>
              </a:rPr>
              <a:t> is the marginal tax rate </a:t>
            </a:r>
            <a:endParaRPr lang="en-US" sz="2700">
              <a:latin typeface="Times New Roman" pitchFamily="18" charset="0"/>
            </a:endParaRP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490538" y="3740150"/>
            <a:ext cx="207962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endParaRPr lang="en-US" sz="2700">
              <a:latin typeface="Times New Roman" pitchFamily="18" charset="0"/>
            </a:endParaRPr>
          </a:p>
        </p:txBody>
      </p:sp>
      <p:sp>
        <p:nvSpPr>
          <p:cNvPr id="444423" name="Text Box 7"/>
          <p:cNvSpPr txBox="1">
            <a:spLocks noChangeArrowheads="1"/>
          </p:cNvSpPr>
          <p:nvPr/>
        </p:nvSpPr>
        <p:spPr bwMode="auto">
          <a:xfrm>
            <a:off x="592138" y="2989263"/>
            <a:ext cx="8323262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i="1">
                <a:latin typeface="Times New Roman" pitchFamily="18" charset="0"/>
              </a:rPr>
              <a:t>CF</a:t>
            </a:r>
            <a:r>
              <a:rPr lang="en-US" sz="3200" i="1" baseline="-25000">
                <a:latin typeface="Times New Roman" pitchFamily="18" charset="0"/>
              </a:rPr>
              <a:t>t</a:t>
            </a:r>
            <a:r>
              <a:rPr lang="en-US" sz="3200" i="1">
                <a:latin typeface="Times New Roman" pitchFamily="18" charset="0"/>
              </a:rPr>
              <a:t> = </a:t>
            </a:r>
            <a:r>
              <a:rPr lang="en-US" sz="3200">
                <a:latin typeface="Times New Roman" pitchFamily="18" charset="0"/>
              </a:rPr>
              <a:t>(</a:t>
            </a:r>
            <a:r>
              <a:rPr lang="en-US" sz="3200" i="1">
                <a:latin typeface="Times New Roman" pitchFamily="18" charset="0"/>
              </a:rPr>
              <a:t>R</a:t>
            </a:r>
            <a:r>
              <a:rPr lang="en-US" sz="3200" i="1" baseline="-25000">
                <a:latin typeface="Times New Roman" pitchFamily="18" charset="0"/>
              </a:rPr>
              <a:t>t</a:t>
            </a:r>
            <a:r>
              <a:rPr lang="en-US" sz="3200" i="1">
                <a:latin typeface="Times New Roman" pitchFamily="18" charset="0"/>
              </a:rPr>
              <a:t> – OC</a:t>
            </a:r>
            <a:r>
              <a:rPr lang="en-US" sz="3200" i="1" baseline="-25000">
                <a:latin typeface="Times New Roman" pitchFamily="18" charset="0"/>
              </a:rPr>
              <a:t>t</a:t>
            </a:r>
            <a:r>
              <a:rPr lang="en-US" sz="3200" i="1">
                <a:latin typeface="Times New Roman" pitchFamily="18" charset="0"/>
              </a:rPr>
              <a:t> – D</a:t>
            </a:r>
            <a:r>
              <a:rPr lang="en-US" sz="3200" i="1" baseline="-25000">
                <a:latin typeface="Times New Roman" pitchFamily="18" charset="0"/>
              </a:rPr>
              <a:t>t</a:t>
            </a:r>
            <a:r>
              <a:rPr lang="en-US" sz="3200" i="1">
                <a:latin typeface="Times New Roman" pitchFamily="18" charset="0"/>
              </a:rPr>
              <a:t> – I</a:t>
            </a:r>
            <a:r>
              <a:rPr lang="en-US" sz="3200" i="1" baseline="-25000">
                <a:latin typeface="Times New Roman" pitchFamily="18" charset="0"/>
              </a:rPr>
              <a:t>t</a:t>
            </a:r>
            <a:r>
              <a:rPr lang="en-US" sz="3200">
                <a:latin typeface="Times New Roman" pitchFamily="18" charset="0"/>
              </a:rPr>
              <a:t>)(1</a:t>
            </a:r>
            <a:r>
              <a:rPr lang="en-US" sz="3200" i="1">
                <a:latin typeface="Times New Roman" pitchFamily="18" charset="0"/>
              </a:rPr>
              <a:t> – </a:t>
            </a:r>
            <a:r>
              <a:rPr lang="en-US" sz="3200" i="1">
                <a:latin typeface="Symbol" pitchFamily="18" charset="2"/>
              </a:rPr>
              <a:t>t</a:t>
            </a:r>
            <a:r>
              <a:rPr lang="en-US" sz="3200">
                <a:latin typeface="Times New Roman" pitchFamily="18" charset="0"/>
              </a:rPr>
              <a:t>)</a:t>
            </a:r>
            <a:r>
              <a:rPr lang="en-US" sz="3200" i="1">
                <a:latin typeface="Times New Roman" pitchFamily="18" charset="0"/>
              </a:rPr>
              <a:t> + D</a:t>
            </a:r>
            <a:r>
              <a:rPr lang="en-US" sz="3200" i="1" baseline="-25000">
                <a:latin typeface="Times New Roman" pitchFamily="18" charset="0"/>
              </a:rPr>
              <a:t>t</a:t>
            </a:r>
            <a:r>
              <a:rPr lang="en-US" sz="3200" i="1">
                <a:latin typeface="Times New Roman" pitchFamily="18" charset="0"/>
              </a:rPr>
              <a:t> + I</a:t>
            </a:r>
            <a:r>
              <a:rPr lang="en-US" sz="3200" i="1" baseline="-25000">
                <a:latin typeface="Times New Roman" pitchFamily="18" charset="0"/>
              </a:rPr>
              <a:t>t</a:t>
            </a:r>
            <a:r>
              <a:rPr lang="en-US" sz="3200" i="1">
                <a:latin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</a:rPr>
              <a:t>(1</a:t>
            </a:r>
            <a:r>
              <a:rPr lang="en-US" sz="3200" i="1">
                <a:latin typeface="Times New Roman" pitchFamily="18" charset="0"/>
              </a:rPr>
              <a:t> – </a:t>
            </a:r>
            <a:r>
              <a:rPr lang="en-US" sz="3200" i="1">
                <a:latin typeface="Symbol" pitchFamily="18" charset="2"/>
              </a:rPr>
              <a:t>t</a:t>
            </a:r>
            <a:r>
              <a:rPr lang="en-US" sz="3200">
                <a:latin typeface="Times New Roman" pitchFamily="18" charset="0"/>
              </a:rPr>
              <a:t>)</a:t>
            </a:r>
            <a:endParaRPr lang="en-US" sz="3200" i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Review of Domestic Capital Budgeting</a:t>
            </a:r>
          </a:p>
        </p:txBody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82708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We can use </a:t>
            </a:r>
            <a:r>
              <a:rPr lang="en-US" i="1" smtClean="0"/>
              <a:t>CF</a:t>
            </a:r>
            <a:r>
              <a:rPr lang="en-US" i="1" baseline="-25000" smtClean="0"/>
              <a:t>t</a:t>
            </a:r>
            <a:r>
              <a:rPr lang="en-US" i="1" smtClean="0"/>
              <a:t> = </a:t>
            </a:r>
            <a:r>
              <a:rPr lang="en-US" smtClean="0"/>
              <a:t>(</a:t>
            </a:r>
            <a:r>
              <a:rPr lang="en-US" i="1" smtClean="0"/>
              <a:t>OCF</a:t>
            </a:r>
            <a:r>
              <a:rPr lang="en-US" i="1" baseline="-25000" smtClean="0"/>
              <a:t>t</a:t>
            </a:r>
            <a:r>
              <a:rPr lang="en-US" smtClean="0"/>
              <a:t>)(1</a:t>
            </a:r>
            <a:r>
              <a:rPr lang="en-US" i="1" smtClean="0"/>
              <a:t> –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smtClean="0"/>
              <a:t>)</a:t>
            </a:r>
            <a:r>
              <a:rPr lang="en-US" i="1" smtClean="0"/>
              <a:t> + </a:t>
            </a:r>
            <a:r>
              <a:rPr lang="en-US" i="1" smtClean="0">
                <a:latin typeface="Symbol" pitchFamily="18" charset="2"/>
              </a:rPr>
              <a:t>t</a:t>
            </a:r>
            <a:r>
              <a:rPr lang="en-US" i="1" smtClean="0"/>
              <a:t> D</a:t>
            </a:r>
            <a:r>
              <a:rPr lang="en-US" i="1" baseline="-25000" smtClean="0"/>
              <a:t>t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446468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60960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000">
                <a:latin typeface="Palatino Linotype" pitchFamily="18" charset="0"/>
              </a:rPr>
              <a:t>to restate the </a:t>
            </a:r>
            <a:r>
              <a:rPr lang="en-US" sz="3000" i="1">
                <a:latin typeface="Palatino Linotype" pitchFamily="18" charset="0"/>
              </a:rPr>
              <a:t>NPV</a:t>
            </a:r>
            <a:r>
              <a:rPr lang="en-US" sz="3000">
                <a:latin typeface="Palatino Linotype" pitchFamily="18" charset="0"/>
              </a:rPr>
              <a:t> equation,</a:t>
            </a:r>
          </a:p>
        </p:txBody>
      </p:sp>
      <p:sp>
        <p:nvSpPr>
          <p:cNvPr id="446469" name="Text Box 5"/>
          <p:cNvSpPr txBox="1">
            <a:spLocks noChangeArrowheads="1"/>
          </p:cNvSpPr>
          <p:nvPr/>
        </p:nvSpPr>
        <p:spPr bwMode="auto">
          <a:xfrm>
            <a:off x="338138" y="4237038"/>
            <a:ext cx="60960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236" tIns="51618" rIns="103236" bIns="5161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as: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2000" y="3165475"/>
            <a:ext cx="6011863" cy="1143000"/>
            <a:chOff x="432" y="1728"/>
            <a:chExt cx="3408" cy="624"/>
          </a:xfrm>
        </p:grpSpPr>
        <p:sp>
          <p:nvSpPr>
            <p:cNvPr id="10261" name="Text Box 7"/>
            <p:cNvSpPr txBox="1">
              <a:spLocks noChangeArrowheads="1"/>
            </p:cNvSpPr>
            <p:nvPr/>
          </p:nvSpPr>
          <p:spPr bwMode="auto">
            <a:xfrm>
              <a:off x="432" y="1920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NPV =</a:t>
              </a:r>
              <a:endParaRPr lang="en-US" sz="4500">
                <a:latin typeface="Symbol" pitchFamily="18" charset="2"/>
              </a:endParaRPr>
            </a:p>
          </p:txBody>
        </p:sp>
        <p:sp>
          <p:nvSpPr>
            <p:cNvPr id="10262" name="Rectangle 8"/>
            <p:cNvSpPr>
              <a:spLocks noChangeArrowheads="1"/>
            </p:cNvSpPr>
            <p:nvPr/>
          </p:nvSpPr>
          <p:spPr bwMode="auto">
            <a:xfrm>
              <a:off x="1071" y="1782"/>
              <a:ext cx="3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sp>
          <p:nvSpPr>
            <p:cNvPr id="10263" name="Text Box 9"/>
            <p:cNvSpPr txBox="1">
              <a:spLocks noChangeArrowheads="1"/>
            </p:cNvSpPr>
            <p:nvPr/>
          </p:nvSpPr>
          <p:spPr bwMode="auto">
            <a:xfrm>
              <a:off x="984" y="2140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0264" name="Text Box 10"/>
            <p:cNvSpPr txBox="1">
              <a:spLocks noChangeArrowheads="1"/>
            </p:cNvSpPr>
            <p:nvPr/>
          </p:nvSpPr>
          <p:spPr bwMode="auto">
            <a:xfrm>
              <a:off x="984" y="1728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0265" name="Text Box 11"/>
            <p:cNvSpPr txBox="1">
              <a:spLocks noChangeArrowheads="1"/>
            </p:cNvSpPr>
            <p:nvPr/>
          </p:nvSpPr>
          <p:spPr bwMode="auto">
            <a:xfrm>
              <a:off x="1416" y="1776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CF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endParaRPr lang="en-US" sz="2700">
                <a:latin typeface="Times New Roman" pitchFamily="18" charset="0"/>
              </a:endParaRPr>
            </a:p>
          </p:txBody>
        </p:sp>
        <p:sp>
          <p:nvSpPr>
            <p:cNvPr id="10266" name="Text Box 12"/>
            <p:cNvSpPr txBox="1">
              <a:spLocks noChangeArrowheads="1"/>
            </p:cNvSpPr>
            <p:nvPr/>
          </p:nvSpPr>
          <p:spPr bwMode="auto">
            <a:xfrm>
              <a:off x="1296" y="206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0267" name="Text Box 13"/>
            <p:cNvSpPr txBox="1">
              <a:spLocks noChangeArrowheads="1"/>
            </p:cNvSpPr>
            <p:nvPr/>
          </p:nvSpPr>
          <p:spPr bwMode="auto">
            <a:xfrm>
              <a:off x="3024" y="1920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–  </a:t>
              </a:r>
              <a:r>
                <a:rPr lang="en-US" sz="2700" i="1">
                  <a:latin typeface="Times New Roman" pitchFamily="18" charset="0"/>
                </a:rPr>
                <a:t>C</a:t>
              </a:r>
              <a:r>
                <a:rPr lang="en-US" sz="27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0268" name="Line 14"/>
            <p:cNvSpPr>
              <a:spLocks noChangeShapeType="1"/>
            </p:cNvSpPr>
            <p:nvPr/>
          </p:nvSpPr>
          <p:spPr bwMode="auto">
            <a:xfrm>
              <a:off x="1416" y="206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9" name="Text Box 15"/>
            <p:cNvSpPr txBox="1">
              <a:spLocks noChangeArrowheads="1"/>
            </p:cNvSpPr>
            <p:nvPr/>
          </p:nvSpPr>
          <p:spPr bwMode="auto">
            <a:xfrm>
              <a:off x="2376" y="1776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TV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endParaRPr lang="en-US" sz="2700">
                <a:latin typeface="Times New Roman" pitchFamily="18" charset="0"/>
              </a:endParaRPr>
            </a:p>
          </p:txBody>
        </p:sp>
        <p:sp>
          <p:nvSpPr>
            <p:cNvPr id="10270" name="Text Box 16"/>
            <p:cNvSpPr txBox="1">
              <a:spLocks noChangeArrowheads="1"/>
            </p:cNvSpPr>
            <p:nvPr/>
          </p:nvSpPr>
          <p:spPr bwMode="auto">
            <a:xfrm>
              <a:off x="2256" y="206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0271" name="Line 17"/>
            <p:cNvSpPr>
              <a:spLocks noChangeShapeType="1"/>
            </p:cNvSpPr>
            <p:nvPr/>
          </p:nvSpPr>
          <p:spPr bwMode="auto">
            <a:xfrm>
              <a:off x="2376" y="206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2" name="Text Box 18"/>
            <p:cNvSpPr txBox="1">
              <a:spLocks noChangeArrowheads="1"/>
            </p:cNvSpPr>
            <p:nvPr/>
          </p:nvSpPr>
          <p:spPr bwMode="auto">
            <a:xfrm>
              <a:off x="2016" y="192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762000" y="4924425"/>
            <a:ext cx="7535863" cy="1143000"/>
            <a:chOff x="432" y="2688"/>
            <a:chExt cx="4272" cy="624"/>
          </a:xfrm>
        </p:grpSpPr>
        <p:sp>
          <p:nvSpPr>
            <p:cNvPr id="10249" name="Text Box 20"/>
            <p:cNvSpPr txBox="1">
              <a:spLocks noChangeArrowheads="1"/>
            </p:cNvSpPr>
            <p:nvPr/>
          </p:nvSpPr>
          <p:spPr bwMode="auto">
            <a:xfrm>
              <a:off x="432" y="2880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NPV =</a:t>
              </a:r>
              <a:endParaRPr lang="en-US" sz="4500">
                <a:latin typeface="Symbol" pitchFamily="18" charset="2"/>
              </a:endParaRPr>
            </a:p>
          </p:txBody>
        </p:sp>
        <p:sp>
          <p:nvSpPr>
            <p:cNvPr id="10250" name="Rectangle 21"/>
            <p:cNvSpPr>
              <a:spLocks noChangeArrowheads="1"/>
            </p:cNvSpPr>
            <p:nvPr/>
          </p:nvSpPr>
          <p:spPr bwMode="auto">
            <a:xfrm>
              <a:off x="1071" y="2742"/>
              <a:ext cx="3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sp>
          <p:nvSpPr>
            <p:cNvPr id="10251" name="Text Box 22"/>
            <p:cNvSpPr txBox="1">
              <a:spLocks noChangeArrowheads="1"/>
            </p:cNvSpPr>
            <p:nvPr/>
          </p:nvSpPr>
          <p:spPr bwMode="auto">
            <a:xfrm>
              <a:off x="984" y="3100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0252" name="Text Box 23"/>
            <p:cNvSpPr txBox="1">
              <a:spLocks noChangeArrowheads="1"/>
            </p:cNvSpPr>
            <p:nvPr/>
          </p:nvSpPr>
          <p:spPr bwMode="auto">
            <a:xfrm>
              <a:off x="984" y="2688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0253" name="Text Box 24"/>
            <p:cNvSpPr txBox="1">
              <a:spLocks noChangeArrowheads="1"/>
            </p:cNvSpPr>
            <p:nvPr/>
          </p:nvSpPr>
          <p:spPr bwMode="auto">
            <a:xfrm>
              <a:off x="1296" y="2688"/>
              <a:ext cx="17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</a:t>
              </a:r>
              <a:r>
                <a:rPr lang="en-US" sz="2700" i="1">
                  <a:latin typeface="Times New Roman" pitchFamily="18" charset="0"/>
                </a:rPr>
                <a:t>OCF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r>
                <a:rPr lang="en-US" sz="2700">
                  <a:latin typeface="Times New Roman" pitchFamily="18" charset="0"/>
                </a:rPr>
                <a:t>)(1</a:t>
              </a:r>
              <a:r>
                <a:rPr lang="en-US" sz="2700" i="1">
                  <a:latin typeface="Times New Roman" pitchFamily="18" charset="0"/>
                </a:rPr>
                <a:t> – </a:t>
              </a:r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>
                  <a:latin typeface="Times New Roman" pitchFamily="18" charset="0"/>
                </a:rPr>
                <a:t> + </a:t>
              </a:r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D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0254" name="Text Box 25"/>
            <p:cNvSpPr txBox="1">
              <a:spLocks noChangeArrowheads="1"/>
            </p:cNvSpPr>
            <p:nvPr/>
          </p:nvSpPr>
          <p:spPr bwMode="auto">
            <a:xfrm>
              <a:off x="1776" y="302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0255" name="Text Box 26"/>
            <p:cNvSpPr txBox="1">
              <a:spLocks noChangeArrowheads="1"/>
            </p:cNvSpPr>
            <p:nvPr/>
          </p:nvSpPr>
          <p:spPr bwMode="auto">
            <a:xfrm>
              <a:off x="3888" y="2880"/>
              <a:ext cx="8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–  </a:t>
              </a:r>
              <a:r>
                <a:rPr lang="en-US" sz="2700" i="1">
                  <a:latin typeface="Times New Roman" pitchFamily="18" charset="0"/>
                </a:rPr>
                <a:t>C</a:t>
              </a:r>
              <a:r>
                <a:rPr lang="en-US" sz="27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0256" name="Line 27"/>
            <p:cNvSpPr>
              <a:spLocks noChangeShapeType="1"/>
            </p:cNvSpPr>
            <p:nvPr/>
          </p:nvSpPr>
          <p:spPr bwMode="auto">
            <a:xfrm>
              <a:off x="1428" y="3024"/>
              <a:ext cx="14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Text Box 28"/>
            <p:cNvSpPr txBox="1">
              <a:spLocks noChangeArrowheads="1"/>
            </p:cNvSpPr>
            <p:nvPr/>
          </p:nvSpPr>
          <p:spPr bwMode="auto">
            <a:xfrm>
              <a:off x="3240" y="2736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TV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endParaRPr lang="en-US" sz="2700">
                <a:latin typeface="Times New Roman" pitchFamily="18" charset="0"/>
              </a:endParaRPr>
            </a:p>
          </p:txBody>
        </p:sp>
        <p:sp>
          <p:nvSpPr>
            <p:cNvPr id="10258" name="Text Box 29"/>
            <p:cNvSpPr txBox="1">
              <a:spLocks noChangeArrowheads="1"/>
            </p:cNvSpPr>
            <p:nvPr/>
          </p:nvSpPr>
          <p:spPr bwMode="auto">
            <a:xfrm>
              <a:off x="3120" y="302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0259" name="Line 30"/>
            <p:cNvSpPr>
              <a:spLocks noChangeShapeType="1"/>
            </p:cNvSpPr>
            <p:nvPr/>
          </p:nvSpPr>
          <p:spPr bwMode="auto">
            <a:xfrm>
              <a:off x="3240" y="3024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Text Box 31"/>
            <p:cNvSpPr txBox="1">
              <a:spLocks noChangeArrowheads="1"/>
            </p:cNvSpPr>
            <p:nvPr/>
          </p:nvSpPr>
          <p:spPr bwMode="auto">
            <a:xfrm>
              <a:off x="2976" y="288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Adjusted Present Value Model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71800"/>
            <a:ext cx="8229600" cy="79533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 can be converted to </a:t>
            </a:r>
            <a:r>
              <a:rPr lang="en-US" sz="2800" b="1" smtClean="0"/>
              <a:t>adjusted present value</a:t>
            </a:r>
            <a:r>
              <a:rPr lang="en-US" sz="2800" smtClean="0"/>
              <a:t> </a:t>
            </a:r>
            <a:r>
              <a:rPr lang="en-US" sz="2800" b="1" smtClean="0"/>
              <a:t>(APV)</a:t>
            </a:r>
          </a:p>
        </p:txBody>
      </p:sp>
      <p:sp>
        <p:nvSpPr>
          <p:cNvPr id="447492" name="Rectangle 4"/>
          <p:cNvSpPr>
            <a:spLocks noChangeArrowheads="1"/>
          </p:cNvSpPr>
          <p:nvPr/>
        </p:nvSpPr>
        <p:spPr bwMode="auto">
          <a:xfrm>
            <a:off x="457200" y="4953000"/>
            <a:ext cx="854392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/>
          <a:lstStyle/>
          <a:p>
            <a:pPr marL="341313" indent="-341313" defTabSz="912813" eaLnBrk="0" hangingPunct="0">
              <a:spcBef>
                <a:spcPct val="20000"/>
              </a:spcBef>
              <a:buClr>
                <a:schemeClr val="accent1"/>
              </a:buClr>
              <a:buSzPct val="65000"/>
            </a:pPr>
            <a:r>
              <a:rPr lang="en-US" sz="2800">
                <a:latin typeface="Palatino Linotype" pitchFamily="18" charset="0"/>
              </a:rPr>
              <a:t> by appealing to Modigliani and Miller’s results.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4800" y="1600200"/>
            <a:ext cx="8296275" cy="1120775"/>
            <a:chOff x="96" y="960"/>
            <a:chExt cx="4704" cy="612"/>
          </a:xfrm>
        </p:grpSpPr>
        <p:sp>
          <p:nvSpPr>
            <p:cNvPr id="11294" name="Text Box 6"/>
            <p:cNvSpPr txBox="1">
              <a:spLocks noChangeArrowheads="1"/>
            </p:cNvSpPr>
            <p:nvPr/>
          </p:nvSpPr>
          <p:spPr bwMode="auto">
            <a:xfrm>
              <a:off x="96" y="1152"/>
              <a:ext cx="1056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NPV =</a:t>
              </a:r>
              <a:endParaRPr lang="en-US" sz="4500">
                <a:latin typeface="Symbol" pitchFamily="18" charset="2"/>
              </a:endParaRPr>
            </a:p>
          </p:txBody>
        </p:sp>
        <p:sp>
          <p:nvSpPr>
            <p:cNvPr id="11295" name="Rectangle 7"/>
            <p:cNvSpPr>
              <a:spLocks noChangeArrowheads="1"/>
            </p:cNvSpPr>
            <p:nvPr/>
          </p:nvSpPr>
          <p:spPr bwMode="auto">
            <a:xfrm>
              <a:off x="735" y="1014"/>
              <a:ext cx="318" cy="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sp>
          <p:nvSpPr>
            <p:cNvPr id="11296" name="Text Box 8"/>
            <p:cNvSpPr txBox="1">
              <a:spLocks noChangeArrowheads="1"/>
            </p:cNvSpPr>
            <p:nvPr/>
          </p:nvSpPr>
          <p:spPr bwMode="auto">
            <a:xfrm>
              <a:off x="648" y="1372"/>
              <a:ext cx="48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1297" name="Text Box 9"/>
            <p:cNvSpPr txBox="1">
              <a:spLocks noChangeArrowheads="1"/>
            </p:cNvSpPr>
            <p:nvPr/>
          </p:nvSpPr>
          <p:spPr bwMode="auto">
            <a:xfrm>
              <a:off x="648" y="960"/>
              <a:ext cx="48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298" name="Text Box 10"/>
            <p:cNvSpPr txBox="1">
              <a:spLocks noChangeArrowheads="1"/>
            </p:cNvSpPr>
            <p:nvPr/>
          </p:nvSpPr>
          <p:spPr bwMode="auto">
            <a:xfrm>
              <a:off x="960" y="960"/>
              <a:ext cx="124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</a:t>
              </a:r>
              <a:r>
                <a:rPr lang="en-US" sz="2700" i="1">
                  <a:latin typeface="Times New Roman" pitchFamily="18" charset="0"/>
                </a:rPr>
                <a:t>OCF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r>
                <a:rPr lang="en-US" sz="2700">
                  <a:latin typeface="Times New Roman" pitchFamily="18" charset="0"/>
                </a:rPr>
                <a:t>)(1</a:t>
              </a:r>
              <a:r>
                <a:rPr lang="en-US" sz="2700" i="1">
                  <a:latin typeface="Times New Roman" pitchFamily="18" charset="0"/>
                </a:rPr>
                <a:t> – </a:t>
              </a:r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>
                  <a:latin typeface="Times New Roman" pitchFamily="18" charset="0"/>
                </a:rPr>
                <a:t>)</a:t>
              </a:r>
              <a:endParaRPr lang="en-US" sz="2700" i="1" baseline="-25000">
                <a:latin typeface="Times New Roman" pitchFamily="18" charset="0"/>
              </a:endParaRPr>
            </a:p>
          </p:txBody>
        </p:sp>
        <p:sp>
          <p:nvSpPr>
            <p:cNvPr id="11299" name="Text Box 11"/>
            <p:cNvSpPr txBox="1">
              <a:spLocks noChangeArrowheads="1"/>
            </p:cNvSpPr>
            <p:nvPr/>
          </p:nvSpPr>
          <p:spPr bwMode="auto">
            <a:xfrm>
              <a:off x="1200" y="1296"/>
              <a:ext cx="76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300" name="Text Box 12"/>
            <p:cNvSpPr txBox="1">
              <a:spLocks noChangeArrowheads="1"/>
            </p:cNvSpPr>
            <p:nvPr/>
          </p:nvSpPr>
          <p:spPr bwMode="auto">
            <a:xfrm>
              <a:off x="4416" y="1152"/>
              <a:ext cx="384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C</a:t>
              </a:r>
              <a:r>
                <a:rPr lang="en-US" sz="27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1301" name="Line 13"/>
            <p:cNvSpPr>
              <a:spLocks noChangeShapeType="1"/>
            </p:cNvSpPr>
            <p:nvPr/>
          </p:nvSpPr>
          <p:spPr bwMode="auto">
            <a:xfrm>
              <a:off x="1050" y="1296"/>
              <a:ext cx="10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2" name="Text Box 14"/>
            <p:cNvSpPr txBox="1">
              <a:spLocks noChangeArrowheads="1"/>
            </p:cNvSpPr>
            <p:nvPr/>
          </p:nvSpPr>
          <p:spPr bwMode="auto">
            <a:xfrm>
              <a:off x="3624" y="1008"/>
              <a:ext cx="528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TV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endParaRPr lang="en-US" sz="2700">
                <a:latin typeface="Times New Roman" pitchFamily="18" charset="0"/>
              </a:endParaRPr>
            </a:p>
          </p:txBody>
        </p:sp>
        <p:sp>
          <p:nvSpPr>
            <p:cNvPr id="11303" name="Text Box 15"/>
            <p:cNvSpPr txBox="1">
              <a:spLocks noChangeArrowheads="1"/>
            </p:cNvSpPr>
            <p:nvPr/>
          </p:nvSpPr>
          <p:spPr bwMode="auto">
            <a:xfrm>
              <a:off x="3504" y="1296"/>
              <a:ext cx="76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304" name="Line 16"/>
            <p:cNvSpPr>
              <a:spLocks noChangeShapeType="1"/>
            </p:cNvSpPr>
            <p:nvPr/>
          </p:nvSpPr>
          <p:spPr bwMode="auto">
            <a:xfrm>
              <a:off x="3624" y="1296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5" name="Text Box 17"/>
            <p:cNvSpPr txBox="1">
              <a:spLocks noChangeArrowheads="1"/>
            </p:cNvSpPr>
            <p:nvPr/>
          </p:nvSpPr>
          <p:spPr bwMode="auto">
            <a:xfrm>
              <a:off x="3360" y="1152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1306" name="Rectangle 18"/>
            <p:cNvSpPr>
              <a:spLocks noChangeArrowheads="1"/>
            </p:cNvSpPr>
            <p:nvPr/>
          </p:nvSpPr>
          <p:spPr bwMode="auto">
            <a:xfrm>
              <a:off x="2759" y="1008"/>
              <a:ext cx="415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D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307" name="Text Box 19"/>
            <p:cNvSpPr txBox="1">
              <a:spLocks noChangeArrowheads="1"/>
            </p:cNvSpPr>
            <p:nvPr/>
          </p:nvSpPr>
          <p:spPr bwMode="auto">
            <a:xfrm>
              <a:off x="2586" y="1296"/>
              <a:ext cx="76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308" name="Line 20"/>
            <p:cNvSpPr>
              <a:spLocks noChangeShapeType="1"/>
            </p:cNvSpPr>
            <p:nvPr/>
          </p:nvSpPr>
          <p:spPr bwMode="auto">
            <a:xfrm>
              <a:off x="2676" y="1296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309" name="Text Box 21"/>
            <p:cNvSpPr txBox="1">
              <a:spLocks noChangeArrowheads="1"/>
            </p:cNvSpPr>
            <p:nvPr/>
          </p:nvSpPr>
          <p:spPr bwMode="auto">
            <a:xfrm>
              <a:off x="2160" y="1152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1310" name="Text Box 22"/>
            <p:cNvSpPr txBox="1">
              <a:spLocks noChangeArrowheads="1"/>
            </p:cNvSpPr>
            <p:nvPr/>
          </p:nvSpPr>
          <p:spPr bwMode="auto">
            <a:xfrm>
              <a:off x="4272" y="1152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–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1311" name="Rectangle 23"/>
            <p:cNvSpPr>
              <a:spLocks noChangeArrowheads="1"/>
            </p:cNvSpPr>
            <p:nvPr/>
          </p:nvSpPr>
          <p:spPr bwMode="auto">
            <a:xfrm>
              <a:off x="2343" y="1014"/>
              <a:ext cx="317" cy="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sp>
          <p:nvSpPr>
            <p:cNvPr id="11312" name="Text Box 24"/>
            <p:cNvSpPr txBox="1">
              <a:spLocks noChangeArrowheads="1"/>
            </p:cNvSpPr>
            <p:nvPr/>
          </p:nvSpPr>
          <p:spPr bwMode="auto">
            <a:xfrm>
              <a:off x="2256" y="1372"/>
              <a:ext cx="48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1313" name="Text Box 25"/>
            <p:cNvSpPr txBox="1">
              <a:spLocks noChangeArrowheads="1"/>
            </p:cNvSpPr>
            <p:nvPr/>
          </p:nvSpPr>
          <p:spPr bwMode="auto">
            <a:xfrm>
              <a:off x="2256" y="960"/>
              <a:ext cx="48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52400" y="3581400"/>
            <a:ext cx="8805863" cy="1120775"/>
            <a:chOff x="144" y="1968"/>
            <a:chExt cx="4992" cy="612"/>
          </a:xfrm>
        </p:grpSpPr>
        <p:sp>
          <p:nvSpPr>
            <p:cNvPr id="11272" name="Text Box 27"/>
            <p:cNvSpPr txBox="1">
              <a:spLocks noChangeArrowheads="1"/>
            </p:cNvSpPr>
            <p:nvPr/>
          </p:nvSpPr>
          <p:spPr bwMode="auto">
            <a:xfrm>
              <a:off x="144" y="2160"/>
              <a:ext cx="1056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APV =</a:t>
              </a:r>
              <a:endParaRPr lang="en-US" sz="4500">
                <a:latin typeface="Symbol" pitchFamily="18" charset="2"/>
              </a:endParaRPr>
            </a:p>
          </p:txBody>
        </p:sp>
        <p:sp>
          <p:nvSpPr>
            <p:cNvPr id="11273" name="Rectangle 28"/>
            <p:cNvSpPr>
              <a:spLocks noChangeArrowheads="1"/>
            </p:cNvSpPr>
            <p:nvPr/>
          </p:nvSpPr>
          <p:spPr bwMode="auto">
            <a:xfrm>
              <a:off x="663" y="2022"/>
              <a:ext cx="318" cy="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sp>
          <p:nvSpPr>
            <p:cNvPr id="11274" name="Text Box 29"/>
            <p:cNvSpPr txBox="1">
              <a:spLocks noChangeArrowheads="1"/>
            </p:cNvSpPr>
            <p:nvPr/>
          </p:nvSpPr>
          <p:spPr bwMode="auto">
            <a:xfrm>
              <a:off x="576" y="2380"/>
              <a:ext cx="48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1275" name="Text Box 30"/>
            <p:cNvSpPr txBox="1">
              <a:spLocks noChangeArrowheads="1"/>
            </p:cNvSpPr>
            <p:nvPr/>
          </p:nvSpPr>
          <p:spPr bwMode="auto">
            <a:xfrm>
              <a:off x="576" y="1968"/>
              <a:ext cx="48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276" name="Text Box 31"/>
            <p:cNvSpPr txBox="1">
              <a:spLocks noChangeArrowheads="1"/>
            </p:cNvSpPr>
            <p:nvPr/>
          </p:nvSpPr>
          <p:spPr bwMode="auto">
            <a:xfrm>
              <a:off x="888" y="1968"/>
              <a:ext cx="124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</a:t>
              </a:r>
              <a:r>
                <a:rPr lang="en-US" sz="2700" i="1">
                  <a:latin typeface="Times New Roman" pitchFamily="18" charset="0"/>
                </a:rPr>
                <a:t>OCF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r>
                <a:rPr lang="en-US" sz="2700">
                  <a:latin typeface="Times New Roman" pitchFamily="18" charset="0"/>
                </a:rPr>
                <a:t>)(1</a:t>
              </a:r>
              <a:r>
                <a:rPr lang="en-US" sz="2700" i="1">
                  <a:latin typeface="Times New Roman" pitchFamily="18" charset="0"/>
                </a:rPr>
                <a:t> – </a:t>
              </a:r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>
                  <a:latin typeface="Times New Roman" pitchFamily="18" charset="0"/>
                </a:rPr>
                <a:t>)</a:t>
              </a:r>
              <a:endParaRPr lang="en-US" sz="2700" i="1" baseline="-25000">
                <a:latin typeface="Times New Roman" pitchFamily="18" charset="0"/>
              </a:endParaRPr>
            </a:p>
          </p:txBody>
        </p:sp>
        <p:sp>
          <p:nvSpPr>
            <p:cNvPr id="11277" name="Text Box 32"/>
            <p:cNvSpPr txBox="1">
              <a:spLocks noChangeArrowheads="1"/>
            </p:cNvSpPr>
            <p:nvPr/>
          </p:nvSpPr>
          <p:spPr bwMode="auto">
            <a:xfrm>
              <a:off x="984" y="2304"/>
              <a:ext cx="91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 i="1" baseline="-25000">
                  <a:latin typeface="Times New Roman" pitchFamily="18" charset="0"/>
                </a:rPr>
                <a:t>u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278" name="Text Box 33"/>
            <p:cNvSpPr txBox="1">
              <a:spLocks noChangeArrowheads="1"/>
            </p:cNvSpPr>
            <p:nvPr/>
          </p:nvSpPr>
          <p:spPr bwMode="auto">
            <a:xfrm>
              <a:off x="4752" y="2160"/>
              <a:ext cx="384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C</a:t>
              </a:r>
              <a:r>
                <a:rPr lang="en-US" sz="27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1279" name="Line 34"/>
            <p:cNvSpPr>
              <a:spLocks noChangeShapeType="1"/>
            </p:cNvSpPr>
            <p:nvPr/>
          </p:nvSpPr>
          <p:spPr bwMode="auto">
            <a:xfrm>
              <a:off x="978" y="2304"/>
              <a:ext cx="10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Text Box 35"/>
            <p:cNvSpPr txBox="1">
              <a:spLocks noChangeArrowheads="1"/>
            </p:cNvSpPr>
            <p:nvPr/>
          </p:nvSpPr>
          <p:spPr bwMode="auto">
            <a:xfrm>
              <a:off x="3888" y="2016"/>
              <a:ext cx="528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TV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endParaRPr lang="en-US" sz="2700">
                <a:latin typeface="Times New Roman" pitchFamily="18" charset="0"/>
              </a:endParaRPr>
            </a:p>
          </p:txBody>
        </p:sp>
        <p:sp>
          <p:nvSpPr>
            <p:cNvPr id="11281" name="Text Box 36"/>
            <p:cNvSpPr txBox="1">
              <a:spLocks noChangeArrowheads="1"/>
            </p:cNvSpPr>
            <p:nvPr/>
          </p:nvSpPr>
          <p:spPr bwMode="auto">
            <a:xfrm>
              <a:off x="3840" y="2304"/>
              <a:ext cx="864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K</a:t>
              </a:r>
              <a:r>
                <a:rPr lang="en-US" sz="2700" i="1" baseline="-25000">
                  <a:latin typeface="Times New Roman" pitchFamily="18" charset="0"/>
                </a:rPr>
                <a:t>u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282" name="Line 37"/>
            <p:cNvSpPr>
              <a:spLocks noChangeShapeType="1"/>
            </p:cNvSpPr>
            <p:nvPr/>
          </p:nvSpPr>
          <p:spPr bwMode="auto">
            <a:xfrm>
              <a:off x="3936" y="2304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Text Box 38"/>
            <p:cNvSpPr txBox="1">
              <a:spLocks noChangeArrowheads="1"/>
            </p:cNvSpPr>
            <p:nvPr/>
          </p:nvSpPr>
          <p:spPr bwMode="auto">
            <a:xfrm>
              <a:off x="3720" y="2160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1284" name="Rectangle 39"/>
            <p:cNvSpPr>
              <a:spLocks noChangeArrowheads="1"/>
            </p:cNvSpPr>
            <p:nvPr/>
          </p:nvSpPr>
          <p:spPr bwMode="auto">
            <a:xfrm>
              <a:off x="2309" y="2016"/>
              <a:ext cx="415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D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285" name="Text Box 40"/>
            <p:cNvSpPr txBox="1">
              <a:spLocks noChangeArrowheads="1"/>
            </p:cNvSpPr>
            <p:nvPr/>
          </p:nvSpPr>
          <p:spPr bwMode="auto">
            <a:xfrm>
              <a:off x="2136" y="2304"/>
              <a:ext cx="76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i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286" name="Line 41"/>
            <p:cNvSpPr>
              <a:spLocks noChangeShapeType="1"/>
            </p:cNvSpPr>
            <p:nvPr/>
          </p:nvSpPr>
          <p:spPr bwMode="auto">
            <a:xfrm>
              <a:off x="2226" y="2304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87" name="Text Box 42"/>
            <p:cNvSpPr txBox="1">
              <a:spLocks noChangeArrowheads="1"/>
            </p:cNvSpPr>
            <p:nvPr/>
          </p:nvSpPr>
          <p:spPr bwMode="auto">
            <a:xfrm>
              <a:off x="2040" y="2160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1288" name="Text Box 43"/>
            <p:cNvSpPr txBox="1">
              <a:spLocks noChangeArrowheads="1"/>
            </p:cNvSpPr>
            <p:nvPr/>
          </p:nvSpPr>
          <p:spPr bwMode="auto">
            <a:xfrm>
              <a:off x="4608" y="2160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–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1289" name="Rectangle 44"/>
            <p:cNvSpPr>
              <a:spLocks noChangeArrowheads="1"/>
            </p:cNvSpPr>
            <p:nvPr/>
          </p:nvSpPr>
          <p:spPr bwMode="auto">
            <a:xfrm>
              <a:off x="3131" y="2016"/>
              <a:ext cx="339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I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290" name="Text Box 45"/>
            <p:cNvSpPr txBox="1">
              <a:spLocks noChangeArrowheads="1"/>
            </p:cNvSpPr>
            <p:nvPr/>
          </p:nvSpPr>
          <p:spPr bwMode="auto">
            <a:xfrm>
              <a:off x="2952" y="2304"/>
              <a:ext cx="76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i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1291" name="Line 46"/>
            <p:cNvSpPr>
              <a:spLocks noChangeShapeType="1"/>
            </p:cNvSpPr>
            <p:nvPr/>
          </p:nvSpPr>
          <p:spPr bwMode="auto">
            <a:xfrm>
              <a:off x="3048" y="2304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92" name="Text Box 47"/>
            <p:cNvSpPr txBox="1">
              <a:spLocks noChangeArrowheads="1"/>
            </p:cNvSpPr>
            <p:nvPr/>
          </p:nvSpPr>
          <p:spPr bwMode="auto">
            <a:xfrm>
              <a:off x="2820" y="2160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1293" name="AutoShape 48"/>
            <p:cNvSpPr>
              <a:spLocks noChangeArrowheads="1"/>
            </p:cNvSpPr>
            <p:nvPr/>
          </p:nvSpPr>
          <p:spPr bwMode="auto">
            <a:xfrm>
              <a:off x="960" y="2016"/>
              <a:ext cx="2784" cy="528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Adjusted Present Value Model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068638"/>
            <a:ext cx="8229600" cy="3103562"/>
          </a:xfrm>
        </p:spPr>
        <p:txBody>
          <a:bodyPr/>
          <a:lstStyle/>
          <a:p>
            <a:r>
              <a:rPr lang="en-US" sz="2800" smtClean="0"/>
              <a:t>The APV model is a </a:t>
            </a:r>
            <a:r>
              <a:rPr lang="en-US" sz="2800" i="1" smtClean="0"/>
              <a:t>value additivity</a:t>
            </a:r>
            <a:r>
              <a:rPr lang="en-US" sz="2800" smtClean="0"/>
              <a:t> approach to capital budgeting. Each cash flow that is a source of value to the firm is considered individually.</a:t>
            </a:r>
          </a:p>
          <a:p>
            <a:r>
              <a:rPr lang="en-US" sz="2800" smtClean="0"/>
              <a:t>Note that with the APV model, each cash flow is discounted at a rate that is appropriate to the riskiness of the cash flow.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2400" y="1752600"/>
            <a:ext cx="8805863" cy="1120775"/>
            <a:chOff x="144" y="1968"/>
            <a:chExt cx="4992" cy="612"/>
          </a:xfrm>
        </p:grpSpPr>
        <p:sp>
          <p:nvSpPr>
            <p:cNvPr id="12294" name="Text Box 5"/>
            <p:cNvSpPr txBox="1">
              <a:spLocks noChangeArrowheads="1"/>
            </p:cNvSpPr>
            <p:nvPr/>
          </p:nvSpPr>
          <p:spPr bwMode="auto">
            <a:xfrm>
              <a:off x="144" y="2160"/>
              <a:ext cx="1056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APV =</a:t>
              </a:r>
              <a:endParaRPr lang="en-US" sz="4500">
                <a:latin typeface="Symbol" pitchFamily="18" charset="2"/>
              </a:endParaRPr>
            </a:p>
          </p:txBody>
        </p:sp>
        <p:sp>
          <p:nvSpPr>
            <p:cNvPr id="12295" name="Rectangle 6"/>
            <p:cNvSpPr>
              <a:spLocks noChangeArrowheads="1"/>
            </p:cNvSpPr>
            <p:nvPr/>
          </p:nvSpPr>
          <p:spPr bwMode="auto">
            <a:xfrm>
              <a:off x="663" y="2022"/>
              <a:ext cx="318" cy="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sp>
          <p:nvSpPr>
            <p:cNvPr id="12296" name="Text Box 7"/>
            <p:cNvSpPr txBox="1">
              <a:spLocks noChangeArrowheads="1"/>
            </p:cNvSpPr>
            <p:nvPr/>
          </p:nvSpPr>
          <p:spPr bwMode="auto">
            <a:xfrm>
              <a:off x="576" y="2380"/>
              <a:ext cx="48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2297" name="Text Box 8"/>
            <p:cNvSpPr txBox="1">
              <a:spLocks noChangeArrowheads="1"/>
            </p:cNvSpPr>
            <p:nvPr/>
          </p:nvSpPr>
          <p:spPr bwMode="auto">
            <a:xfrm>
              <a:off x="576" y="1968"/>
              <a:ext cx="480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298" name="Text Box 9"/>
            <p:cNvSpPr txBox="1">
              <a:spLocks noChangeArrowheads="1"/>
            </p:cNvSpPr>
            <p:nvPr/>
          </p:nvSpPr>
          <p:spPr bwMode="auto">
            <a:xfrm>
              <a:off x="888" y="1968"/>
              <a:ext cx="124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</a:t>
              </a:r>
              <a:r>
                <a:rPr lang="en-US" sz="2700" i="1">
                  <a:latin typeface="Times New Roman" pitchFamily="18" charset="0"/>
                </a:rPr>
                <a:t>OCF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r>
                <a:rPr lang="en-US" sz="2700">
                  <a:latin typeface="Times New Roman" pitchFamily="18" charset="0"/>
                </a:rPr>
                <a:t>)(1</a:t>
              </a:r>
              <a:r>
                <a:rPr lang="en-US" sz="2700" i="1">
                  <a:latin typeface="Times New Roman" pitchFamily="18" charset="0"/>
                </a:rPr>
                <a:t> – </a:t>
              </a:r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>
                  <a:latin typeface="Times New Roman" pitchFamily="18" charset="0"/>
                </a:rPr>
                <a:t>)</a:t>
              </a:r>
              <a:endParaRPr lang="en-US" sz="2700" i="1" baseline="-25000">
                <a:latin typeface="Times New Roman" pitchFamily="18" charset="0"/>
              </a:endParaRPr>
            </a:p>
          </p:txBody>
        </p:sp>
        <p:sp>
          <p:nvSpPr>
            <p:cNvPr id="12299" name="Text Box 10"/>
            <p:cNvSpPr txBox="1">
              <a:spLocks noChangeArrowheads="1"/>
            </p:cNvSpPr>
            <p:nvPr/>
          </p:nvSpPr>
          <p:spPr bwMode="auto">
            <a:xfrm>
              <a:off x="984" y="2304"/>
              <a:ext cx="91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 i="1" baseline="-25000">
                  <a:latin typeface="Times New Roman" pitchFamily="18" charset="0"/>
                </a:rPr>
                <a:t>u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00" name="Text Box 11"/>
            <p:cNvSpPr txBox="1">
              <a:spLocks noChangeArrowheads="1"/>
            </p:cNvSpPr>
            <p:nvPr/>
          </p:nvSpPr>
          <p:spPr bwMode="auto">
            <a:xfrm>
              <a:off x="4752" y="2160"/>
              <a:ext cx="384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C</a:t>
              </a:r>
              <a:r>
                <a:rPr lang="en-US" sz="27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2301" name="Line 12"/>
            <p:cNvSpPr>
              <a:spLocks noChangeShapeType="1"/>
            </p:cNvSpPr>
            <p:nvPr/>
          </p:nvSpPr>
          <p:spPr bwMode="auto">
            <a:xfrm>
              <a:off x="978" y="2304"/>
              <a:ext cx="10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Text Box 13"/>
            <p:cNvSpPr txBox="1">
              <a:spLocks noChangeArrowheads="1"/>
            </p:cNvSpPr>
            <p:nvPr/>
          </p:nvSpPr>
          <p:spPr bwMode="auto">
            <a:xfrm>
              <a:off x="3888" y="2016"/>
              <a:ext cx="528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TV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endParaRPr lang="en-US" sz="2700">
                <a:latin typeface="Times New Roman" pitchFamily="18" charset="0"/>
              </a:endParaRPr>
            </a:p>
          </p:txBody>
        </p:sp>
        <p:sp>
          <p:nvSpPr>
            <p:cNvPr id="12303" name="Text Box 14"/>
            <p:cNvSpPr txBox="1">
              <a:spLocks noChangeArrowheads="1"/>
            </p:cNvSpPr>
            <p:nvPr/>
          </p:nvSpPr>
          <p:spPr bwMode="auto">
            <a:xfrm>
              <a:off x="3840" y="2304"/>
              <a:ext cx="864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K</a:t>
              </a:r>
              <a:r>
                <a:rPr lang="en-US" sz="2700" i="1" baseline="-25000">
                  <a:latin typeface="Times New Roman" pitchFamily="18" charset="0"/>
                </a:rPr>
                <a:t>u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04" name="Line 15"/>
            <p:cNvSpPr>
              <a:spLocks noChangeShapeType="1"/>
            </p:cNvSpPr>
            <p:nvPr/>
          </p:nvSpPr>
          <p:spPr bwMode="auto">
            <a:xfrm>
              <a:off x="3936" y="2304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Text Box 16"/>
            <p:cNvSpPr txBox="1">
              <a:spLocks noChangeArrowheads="1"/>
            </p:cNvSpPr>
            <p:nvPr/>
          </p:nvSpPr>
          <p:spPr bwMode="auto">
            <a:xfrm>
              <a:off x="3720" y="2160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2306" name="Rectangle 17"/>
            <p:cNvSpPr>
              <a:spLocks noChangeArrowheads="1"/>
            </p:cNvSpPr>
            <p:nvPr/>
          </p:nvSpPr>
          <p:spPr bwMode="auto">
            <a:xfrm>
              <a:off x="2309" y="2016"/>
              <a:ext cx="415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D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07" name="Text Box 18"/>
            <p:cNvSpPr txBox="1">
              <a:spLocks noChangeArrowheads="1"/>
            </p:cNvSpPr>
            <p:nvPr/>
          </p:nvSpPr>
          <p:spPr bwMode="auto">
            <a:xfrm>
              <a:off x="2136" y="2304"/>
              <a:ext cx="76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i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08" name="Line 19"/>
            <p:cNvSpPr>
              <a:spLocks noChangeShapeType="1"/>
            </p:cNvSpPr>
            <p:nvPr/>
          </p:nvSpPr>
          <p:spPr bwMode="auto">
            <a:xfrm>
              <a:off x="2226" y="2304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Text Box 20"/>
            <p:cNvSpPr txBox="1">
              <a:spLocks noChangeArrowheads="1"/>
            </p:cNvSpPr>
            <p:nvPr/>
          </p:nvSpPr>
          <p:spPr bwMode="auto">
            <a:xfrm>
              <a:off x="2040" y="2160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2310" name="Text Box 21"/>
            <p:cNvSpPr txBox="1">
              <a:spLocks noChangeArrowheads="1"/>
            </p:cNvSpPr>
            <p:nvPr/>
          </p:nvSpPr>
          <p:spPr bwMode="auto">
            <a:xfrm>
              <a:off x="4608" y="2160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–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2311" name="Rectangle 22"/>
            <p:cNvSpPr>
              <a:spLocks noChangeArrowheads="1"/>
            </p:cNvSpPr>
            <p:nvPr/>
          </p:nvSpPr>
          <p:spPr bwMode="auto">
            <a:xfrm>
              <a:off x="3131" y="2016"/>
              <a:ext cx="339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I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12" name="Text Box 23"/>
            <p:cNvSpPr txBox="1">
              <a:spLocks noChangeArrowheads="1"/>
            </p:cNvSpPr>
            <p:nvPr/>
          </p:nvSpPr>
          <p:spPr bwMode="auto">
            <a:xfrm>
              <a:off x="2952" y="2304"/>
              <a:ext cx="76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i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2313" name="Line 24"/>
            <p:cNvSpPr>
              <a:spLocks noChangeShapeType="1"/>
            </p:cNvSpPr>
            <p:nvPr/>
          </p:nvSpPr>
          <p:spPr bwMode="auto">
            <a:xfrm>
              <a:off x="3048" y="2304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14" name="Text Box 25"/>
            <p:cNvSpPr txBox="1">
              <a:spLocks noChangeArrowheads="1"/>
            </p:cNvSpPr>
            <p:nvPr/>
          </p:nvSpPr>
          <p:spPr bwMode="auto">
            <a:xfrm>
              <a:off x="2820" y="2160"/>
              <a:ext cx="192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2315" name="AutoShape 26"/>
            <p:cNvSpPr>
              <a:spLocks noChangeArrowheads="1"/>
            </p:cNvSpPr>
            <p:nvPr/>
          </p:nvSpPr>
          <p:spPr bwMode="auto">
            <a:xfrm>
              <a:off x="960" y="2016"/>
              <a:ext cx="2784" cy="528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r>
              <a:rPr lang="en-US" smtClean="0"/>
              <a:t>International Capital Budgeting from the Parent Firm’s Perspective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2100" y="3084513"/>
            <a:ext cx="8545513" cy="3422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The APV model is useful for a domestic firm analyzing a domestic capital expenditure or for a foreign subsidiary of an MNC analyzing a proposed capital expenditure from the subsidiary’s viewpoint.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The APV model is NOT useful for an MNC in analyzing foreign capital expenditure </a:t>
            </a:r>
            <a:r>
              <a:rPr lang="en-US" sz="2800" i="1" smtClean="0"/>
              <a:t>from the parent firm’s perspective.</a:t>
            </a:r>
            <a:endParaRPr lang="en-US" sz="280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54000" y="1852613"/>
            <a:ext cx="8805863" cy="1143000"/>
            <a:chOff x="144" y="1968"/>
            <a:chExt cx="4992" cy="624"/>
          </a:xfrm>
        </p:grpSpPr>
        <p:sp>
          <p:nvSpPr>
            <p:cNvPr id="16390" name="Text Box 5"/>
            <p:cNvSpPr txBox="1">
              <a:spLocks noChangeArrowheads="1"/>
            </p:cNvSpPr>
            <p:nvPr/>
          </p:nvSpPr>
          <p:spPr bwMode="auto">
            <a:xfrm>
              <a:off x="144" y="2160"/>
              <a:ext cx="10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APV =</a:t>
              </a:r>
              <a:endParaRPr lang="en-US" sz="4500">
                <a:latin typeface="Symbol" pitchFamily="18" charset="2"/>
              </a:endParaRPr>
            </a:p>
          </p:txBody>
        </p:sp>
        <p:sp>
          <p:nvSpPr>
            <p:cNvPr id="16391" name="Rectangle 6"/>
            <p:cNvSpPr>
              <a:spLocks noChangeArrowheads="1"/>
            </p:cNvSpPr>
            <p:nvPr/>
          </p:nvSpPr>
          <p:spPr bwMode="auto">
            <a:xfrm>
              <a:off x="663" y="2022"/>
              <a:ext cx="324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5000">
                  <a:latin typeface="Symbol" pitchFamily="18" charset="2"/>
                </a:rPr>
                <a:t>S</a:t>
              </a:r>
            </a:p>
          </p:txBody>
        </p:sp>
        <p:sp>
          <p:nvSpPr>
            <p:cNvPr id="16392" name="Text Box 7"/>
            <p:cNvSpPr txBox="1">
              <a:spLocks noChangeArrowheads="1"/>
            </p:cNvSpPr>
            <p:nvPr/>
          </p:nvSpPr>
          <p:spPr bwMode="auto">
            <a:xfrm>
              <a:off x="576" y="2380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  <a:r>
                <a:rPr lang="en-US">
                  <a:latin typeface="Times New Roman" pitchFamily="18" charset="0"/>
                </a:rPr>
                <a:t> = 1</a:t>
              </a:r>
              <a:endParaRPr lang="en-US" i="1">
                <a:latin typeface="Times New Roman" pitchFamily="18" charset="0"/>
              </a:endParaRPr>
            </a:p>
          </p:txBody>
        </p:sp>
        <p:sp>
          <p:nvSpPr>
            <p:cNvPr id="16393" name="Text Box 8"/>
            <p:cNvSpPr txBox="1">
              <a:spLocks noChangeArrowheads="1"/>
            </p:cNvSpPr>
            <p:nvPr/>
          </p:nvSpPr>
          <p:spPr bwMode="auto">
            <a:xfrm>
              <a:off x="576" y="1968"/>
              <a:ext cx="480" cy="2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i="1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6394" name="Text Box 9"/>
            <p:cNvSpPr txBox="1">
              <a:spLocks noChangeArrowheads="1"/>
            </p:cNvSpPr>
            <p:nvPr/>
          </p:nvSpPr>
          <p:spPr bwMode="auto">
            <a:xfrm>
              <a:off x="888" y="1968"/>
              <a:ext cx="12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</a:t>
              </a:r>
              <a:r>
                <a:rPr lang="en-US" sz="2700" i="1">
                  <a:latin typeface="Times New Roman" pitchFamily="18" charset="0"/>
                </a:rPr>
                <a:t>OCF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r>
                <a:rPr lang="en-US" sz="2700">
                  <a:latin typeface="Times New Roman" pitchFamily="18" charset="0"/>
                </a:rPr>
                <a:t>)(1</a:t>
              </a:r>
              <a:r>
                <a:rPr lang="en-US" sz="2700" i="1">
                  <a:latin typeface="Times New Roman" pitchFamily="18" charset="0"/>
                </a:rPr>
                <a:t> – </a:t>
              </a:r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>
                  <a:latin typeface="Times New Roman" pitchFamily="18" charset="0"/>
                </a:rPr>
                <a:t>)</a:t>
              </a:r>
              <a:endParaRPr lang="en-US" sz="2700" i="1" baseline="-25000">
                <a:latin typeface="Times New Roman" pitchFamily="18" charset="0"/>
              </a:endParaRPr>
            </a:p>
          </p:txBody>
        </p:sp>
        <p:sp>
          <p:nvSpPr>
            <p:cNvPr id="16395" name="Text Box 10"/>
            <p:cNvSpPr txBox="1">
              <a:spLocks noChangeArrowheads="1"/>
            </p:cNvSpPr>
            <p:nvPr/>
          </p:nvSpPr>
          <p:spPr bwMode="auto">
            <a:xfrm>
              <a:off x="984" y="2304"/>
              <a:ext cx="9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700" i="1">
                  <a:latin typeface="Times New Roman" pitchFamily="18" charset="0"/>
                </a:rPr>
                <a:t> + K</a:t>
              </a:r>
              <a:r>
                <a:rPr lang="en-US" sz="2700" i="1" baseline="-25000">
                  <a:latin typeface="Times New Roman" pitchFamily="18" charset="0"/>
                </a:rPr>
                <a:t>u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6396" name="Text Box 11"/>
            <p:cNvSpPr txBox="1">
              <a:spLocks noChangeArrowheads="1"/>
            </p:cNvSpPr>
            <p:nvPr/>
          </p:nvSpPr>
          <p:spPr bwMode="auto">
            <a:xfrm>
              <a:off x="4752" y="2160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C</a:t>
              </a:r>
              <a:r>
                <a:rPr lang="en-US" sz="2700" baseline="-25000">
                  <a:latin typeface="Times New Roman" pitchFamily="18" charset="0"/>
                </a:rPr>
                <a:t>0</a:t>
              </a:r>
            </a:p>
          </p:txBody>
        </p:sp>
        <p:sp>
          <p:nvSpPr>
            <p:cNvPr id="16397" name="Line 12"/>
            <p:cNvSpPr>
              <a:spLocks noChangeShapeType="1"/>
            </p:cNvSpPr>
            <p:nvPr/>
          </p:nvSpPr>
          <p:spPr bwMode="auto">
            <a:xfrm>
              <a:off x="978" y="2304"/>
              <a:ext cx="10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Text Box 13"/>
            <p:cNvSpPr txBox="1">
              <a:spLocks noChangeArrowheads="1"/>
            </p:cNvSpPr>
            <p:nvPr/>
          </p:nvSpPr>
          <p:spPr bwMode="auto">
            <a:xfrm>
              <a:off x="3888" y="2016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 i="1">
                  <a:latin typeface="Times New Roman" pitchFamily="18" charset="0"/>
                </a:rPr>
                <a:t>TV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  <a:endParaRPr lang="en-US" sz="2700">
                <a:latin typeface="Times New Roman" pitchFamily="18" charset="0"/>
              </a:endParaRPr>
            </a:p>
          </p:txBody>
        </p:sp>
        <p:sp>
          <p:nvSpPr>
            <p:cNvPr id="16399" name="Text Box 14"/>
            <p:cNvSpPr txBox="1">
              <a:spLocks noChangeArrowheads="1"/>
            </p:cNvSpPr>
            <p:nvPr/>
          </p:nvSpPr>
          <p:spPr bwMode="auto">
            <a:xfrm>
              <a:off x="3840" y="2304"/>
              <a:ext cx="8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K</a:t>
              </a:r>
              <a:r>
                <a:rPr lang="en-US" sz="2700" i="1" baseline="-25000">
                  <a:latin typeface="Times New Roman" pitchFamily="18" charset="0"/>
                </a:rPr>
                <a:t>u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6400" name="Line 15"/>
            <p:cNvSpPr>
              <a:spLocks noChangeShapeType="1"/>
            </p:cNvSpPr>
            <p:nvPr/>
          </p:nvSpPr>
          <p:spPr bwMode="auto">
            <a:xfrm>
              <a:off x="3936" y="2304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Text Box 16"/>
            <p:cNvSpPr txBox="1">
              <a:spLocks noChangeArrowheads="1"/>
            </p:cNvSpPr>
            <p:nvPr/>
          </p:nvSpPr>
          <p:spPr bwMode="auto">
            <a:xfrm>
              <a:off x="3720" y="216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6402" name="Rectangle 17"/>
            <p:cNvSpPr>
              <a:spLocks noChangeArrowheads="1"/>
            </p:cNvSpPr>
            <p:nvPr/>
          </p:nvSpPr>
          <p:spPr bwMode="auto">
            <a:xfrm>
              <a:off x="2309" y="2016"/>
              <a:ext cx="415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D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6403" name="Text Box 18"/>
            <p:cNvSpPr txBox="1">
              <a:spLocks noChangeArrowheads="1"/>
            </p:cNvSpPr>
            <p:nvPr/>
          </p:nvSpPr>
          <p:spPr bwMode="auto">
            <a:xfrm>
              <a:off x="2136" y="230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i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6404" name="Line 19"/>
            <p:cNvSpPr>
              <a:spLocks noChangeShapeType="1"/>
            </p:cNvSpPr>
            <p:nvPr/>
          </p:nvSpPr>
          <p:spPr bwMode="auto">
            <a:xfrm>
              <a:off x="2226" y="2304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Text Box 20"/>
            <p:cNvSpPr txBox="1">
              <a:spLocks noChangeArrowheads="1"/>
            </p:cNvSpPr>
            <p:nvPr/>
          </p:nvSpPr>
          <p:spPr bwMode="auto">
            <a:xfrm>
              <a:off x="2040" y="216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6406" name="Text Box 21"/>
            <p:cNvSpPr txBox="1">
              <a:spLocks noChangeArrowheads="1"/>
            </p:cNvSpPr>
            <p:nvPr/>
          </p:nvSpPr>
          <p:spPr bwMode="auto">
            <a:xfrm>
              <a:off x="4608" y="216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–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6407" name="Rectangle 22"/>
            <p:cNvSpPr>
              <a:spLocks noChangeArrowheads="1"/>
            </p:cNvSpPr>
            <p:nvPr/>
          </p:nvSpPr>
          <p:spPr bwMode="auto">
            <a:xfrm>
              <a:off x="3131" y="2016"/>
              <a:ext cx="342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700" i="1">
                  <a:latin typeface="Symbol" pitchFamily="18" charset="2"/>
                </a:rPr>
                <a:t>t</a:t>
              </a:r>
              <a:r>
                <a:rPr lang="en-US" sz="2700" i="1">
                  <a:latin typeface="Times New Roman" pitchFamily="18" charset="0"/>
                </a:rPr>
                <a:t> I</a:t>
              </a:r>
              <a:r>
                <a:rPr lang="en-US" sz="2700" i="1" baseline="-25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6408" name="Text Box 23"/>
            <p:cNvSpPr txBox="1">
              <a:spLocks noChangeArrowheads="1"/>
            </p:cNvSpPr>
            <p:nvPr/>
          </p:nvSpPr>
          <p:spPr bwMode="auto">
            <a:xfrm>
              <a:off x="2952" y="2304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</a:rPr>
                <a:t>(1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+</a:t>
              </a:r>
              <a:r>
                <a:rPr lang="en-US" sz="2300" i="1">
                  <a:latin typeface="Times New Roman" pitchFamily="18" charset="0"/>
                </a:rPr>
                <a:t> </a:t>
              </a:r>
              <a:r>
                <a:rPr lang="en-US" sz="2700" i="1">
                  <a:latin typeface="Times New Roman" pitchFamily="18" charset="0"/>
                </a:rPr>
                <a:t>i</a:t>
              </a:r>
              <a:r>
                <a:rPr lang="en-US" sz="2700">
                  <a:latin typeface="Times New Roman" pitchFamily="18" charset="0"/>
                </a:rPr>
                <a:t>)</a:t>
              </a:r>
              <a:r>
                <a:rPr lang="en-US" sz="2700" i="1" baseline="30000">
                  <a:latin typeface="Times New Roman" pitchFamily="18" charset="0"/>
                </a:rPr>
                <a:t>t</a:t>
              </a:r>
            </a:p>
          </p:txBody>
        </p:sp>
        <p:sp>
          <p:nvSpPr>
            <p:cNvPr id="16409" name="Line 24"/>
            <p:cNvSpPr>
              <a:spLocks noChangeShapeType="1"/>
            </p:cNvSpPr>
            <p:nvPr/>
          </p:nvSpPr>
          <p:spPr bwMode="auto">
            <a:xfrm>
              <a:off x="3048" y="2304"/>
              <a:ext cx="5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10" name="Text Box 25"/>
            <p:cNvSpPr txBox="1">
              <a:spLocks noChangeArrowheads="1"/>
            </p:cNvSpPr>
            <p:nvPr/>
          </p:nvSpPr>
          <p:spPr bwMode="auto">
            <a:xfrm>
              <a:off x="2820" y="2160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700">
                  <a:latin typeface="Times New Roman" pitchFamily="18" charset="0"/>
                  <a:cs typeface="Times New Roman" pitchFamily="18" charset="0"/>
                </a:rPr>
                <a:t>+</a:t>
              </a:r>
              <a:endParaRPr lang="en-US" sz="2700" baseline="-25000">
                <a:latin typeface="Times New Roman" pitchFamily="18" charset="0"/>
              </a:endParaRPr>
            </a:p>
          </p:txBody>
        </p:sp>
        <p:sp>
          <p:nvSpPr>
            <p:cNvPr id="16411" name="AutoShape 26"/>
            <p:cNvSpPr>
              <a:spLocks noChangeArrowheads="1"/>
            </p:cNvSpPr>
            <p:nvPr/>
          </p:nvSpPr>
          <p:spPr bwMode="auto">
            <a:xfrm>
              <a:off x="960" y="2016"/>
              <a:ext cx="2784" cy="528"/>
            </a:xfrm>
            <a:prstGeom prst="bracketPair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143000"/>
          </a:xfrm>
        </p:spPr>
        <p:txBody>
          <a:bodyPr/>
          <a:lstStyle/>
          <a:p>
            <a:r>
              <a:rPr lang="en-US" smtClean="0"/>
              <a:t>International Capital Budgeting from the Parent Firm’s Perspective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028825"/>
            <a:ext cx="8543925" cy="20224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Donald Lessard developed an APV model for MNCs analyzing a foreign capital expenditure. The model recognizes many of the particulars peculiar to foreign direct investment.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986990"/>
              </p:ext>
            </p:extLst>
          </p:nvPr>
        </p:nvGraphicFramePr>
        <p:xfrm>
          <a:off x="762000" y="4005263"/>
          <a:ext cx="7697788" cy="241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" imgW="3111480" imgH="939600" progId="Equation.3">
                  <p:embed/>
                </p:oleObj>
              </mc:Choice>
              <mc:Fallback>
                <p:oleObj name="Equation" r:id="rId3" imgW="3111480" imgH="939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005263"/>
                        <a:ext cx="7697788" cy="241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un6e_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Eun6e_template</Template>
  <TotalTime>10949</TotalTime>
  <Words>950</Words>
  <Application>Microsoft Office PowerPoint</Application>
  <PresentationFormat>On-screen Show (4:3)</PresentationFormat>
  <Paragraphs>189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宋体</vt:lpstr>
      <vt:lpstr>Arial</vt:lpstr>
      <vt:lpstr>Calibri</vt:lpstr>
      <vt:lpstr>Palatino Linotype</vt:lpstr>
      <vt:lpstr>Symbol</vt:lpstr>
      <vt:lpstr>Times New Roman</vt:lpstr>
      <vt:lpstr>Wingdings</vt:lpstr>
      <vt:lpstr>Eun6e_template</vt:lpstr>
      <vt:lpstr>Equation</vt:lpstr>
      <vt:lpstr>PowerPoint Presentation</vt:lpstr>
      <vt:lpstr>PowerPoint Presentation</vt:lpstr>
      <vt:lpstr>Review of Domestic Capital Budgeting</vt:lpstr>
      <vt:lpstr>Review of Domestic Capital Budgeting</vt:lpstr>
      <vt:lpstr>Review of Domestic Capital Budgeting</vt:lpstr>
      <vt:lpstr>The Adjusted Present Value Model</vt:lpstr>
      <vt:lpstr>The Adjusted Present Value Model</vt:lpstr>
      <vt:lpstr>International Capital Budgeting from the Parent Firm’s Perspective</vt:lpstr>
      <vt:lpstr>International Capital Budgeting from the Parent Firm’s Perspective</vt:lpstr>
      <vt:lpstr>APV Model of Capital Budgeting from the Parent Firm’s Perspective</vt:lpstr>
      <vt:lpstr>Capital Budgeting from the Parent Firm’s Perspective</vt:lpstr>
      <vt:lpstr>Dorchester case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tsonly</dc:creator>
  <cp:lastModifiedBy>Covrig, Vicentiu M</cp:lastModifiedBy>
  <cp:revision>84</cp:revision>
  <dcterms:created xsi:type="dcterms:W3CDTF">2010-12-17T11:54:02Z</dcterms:created>
  <dcterms:modified xsi:type="dcterms:W3CDTF">2017-04-11T01:39:13Z</dcterms:modified>
</cp:coreProperties>
</file>