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2" r:id="rId2"/>
    <p:sldId id="262" r:id="rId3"/>
    <p:sldId id="264" r:id="rId4"/>
    <p:sldId id="265" r:id="rId5"/>
    <p:sldId id="266" r:id="rId6"/>
    <p:sldId id="267" r:id="rId7"/>
    <p:sldId id="269" r:id="rId8"/>
    <p:sldId id="270" r:id="rId9"/>
    <p:sldId id="271"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F5C"/>
    <a:srgbClr val="E3DE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18" autoAdjust="0"/>
    <p:restoredTop sz="99761" autoAdjust="0"/>
  </p:normalViewPr>
  <p:slideViewPr>
    <p:cSldViewPr>
      <p:cViewPr>
        <p:scale>
          <a:sx n="50" d="100"/>
          <a:sy n="50" d="100"/>
        </p:scale>
        <p:origin x="-3618" y="-153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AE78BD9C-40ED-4E80-BC29-DD49F435B445}" type="datetimeFigureOut">
              <a:rPr lang="en-US"/>
              <a:pPr>
                <a:defRPr/>
              </a:pPr>
              <a:t>3/25/2013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BEE935C6-D47A-44A2-AAF4-42C5BAA289AD}" type="slidenum">
              <a:rPr lang="en-US"/>
              <a:pPr>
                <a:defRPr/>
              </a:pPr>
              <a:t>‹#›</a:t>
            </a:fld>
            <a:endParaRPr lang="en-US"/>
          </a:p>
        </p:txBody>
      </p:sp>
    </p:spTree>
    <p:extLst>
      <p:ext uri="{BB962C8B-B14F-4D97-AF65-F5344CB8AC3E}">
        <p14:creationId xmlns:p14="http://schemas.microsoft.com/office/powerpoint/2010/main" val="290313953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95400"/>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6025" y="1943100"/>
            <a:ext cx="4143375"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3"/>
          <p:cNvSpPr>
            <a:spLocks noChangeArrowheads="1"/>
          </p:cNvSpPr>
          <p:nvPr userDrawn="1"/>
        </p:nvSpPr>
        <p:spPr bwMode="auto">
          <a:xfrm>
            <a:off x="77788" y="6607175"/>
            <a:ext cx="1211262" cy="244475"/>
          </a:xfrm>
          <a:prstGeom prst="rect">
            <a:avLst/>
          </a:prstGeom>
          <a:noFill/>
          <a:ln w="9525">
            <a:noFill/>
            <a:miter lim="800000"/>
            <a:headEnd/>
            <a:tailEnd/>
          </a:ln>
          <a:effectLst/>
        </p:spPr>
        <p:txBody>
          <a:bodyPr wrap="none" lIns="92075" tIns="46038" rIns="92075" bIns="46038">
            <a:spAutoFit/>
          </a:bodyPr>
          <a:lstStyle/>
          <a:p>
            <a:pPr eaLnBrk="0" hangingPunct="0"/>
            <a:r>
              <a:rPr lang="en-US" sz="1000" b="1" i="1">
                <a:solidFill>
                  <a:schemeClr val="bg1"/>
                </a:solidFill>
                <a:latin typeface="Times New Roman" pitchFamily="18" charset="0"/>
                <a:ea typeface="宋体" pitchFamily="2" charset="-122"/>
              </a:rPr>
              <a:t>McGraw-Hill/Irwin</a:t>
            </a:r>
          </a:p>
        </p:txBody>
      </p:sp>
      <p:sp>
        <p:nvSpPr>
          <p:cNvPr id="8" name="Rectangle 14"/>
          <p:cNvSpPr>
            <a:spLocks noChangeArrowheads="1"/>
          </p:cNvSpPr>
          <p:nvPr userDrawn="1"/>
        </p:nvSpPr>
        <p:spPr bwMode="auto">
          <a:xfrm>
            <a:off x="4911725" y="6613525"/>
            <a:ext cx="4152900" cy="244475"/>
          </a:xfrm>
          <a:prstGeom prst="rect">
            <a:avLst/>
          </a:prstGeom>
          <a:noFill/>
          <a:ln w="9525">
            <a:noFill/>
            <a:miter lim="800000"/>
            <a:headEnd/>
            <a:tailEnd/>
          </a:ln>
          <a:effectLst/>
        </p:spPr>
        <p:txBody>
          <a:bodyPr wrap="none" lIns="92075" tIns="46038" rIns="92075" bIns="46038">
            <a:spAutoFit/>
          </a:bodyPr>
          <a:lstStyle/>
          <a:p>
            <a:pPr eaLnBrk="0" hangingPunct="0"/>
            <a:r>
              <a:rPr lang="en-US" sz="1000" b="1" i="1">
                <a:solidFill>
                  <a:schemeClr val="bg1"/>
                </a:solidFill>
                <a:latin typeface="Times New Roman" pitchFamily="18" charset="0"/>
                <a:ea typeface="宋体" pitchFamily="2" charset="-122"/>
              </a:rPr>
              <a:t>Copyright © 2012 by The McGraw-Hill Companies, Inc. All rights reserved.</a:t>
            </a:r>
          </a:p>
        </p:txBody>
      </p:sp>
      <p:sp>
        <p:nvSpPr>
          <p:cNvPr id="3074" name="Rectangle 2"/>
          <p:cNvSpPr>
            <a:spLocks noGrp="1" noChangeArrowheads="1"/>
          </p:cNvSpPr>
          <p:nvPr>
            <p:ph type="ctrTitle"/>
          </p:nvPr>
        </p:nvSpPr>
        <p:spPr>
          <a:xfrm>
            <a:off x="0" y="0"/>
            <a:ext cx="9144000" cy="1295400"/>
          </a:xfrm>
        </p:spPr>
        <p:txBody>
          <a:bodyPr/>
          <a:lstStyle>
            <a:lvl1pPr>
              <a:defRPr>
                <a:solidFill>
                  <a:srgbClr val="E3DECF"/>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0" y="1295400"/>
            <a:ext cx="9144000" cy="990600"/>
          </a:xfrm>
        </p:spPr>
        <p:txBody>
          <a:bodyPr/>
          <a:lstStyle>
            <a:lvl1pPr marL="0" indent="0" algn="ctr">
              <a:buFont typeface="Wingdings" pitchFamily="2" charset="2"/>
              <a:buNone/>
              <a:defRPr>
                <a:solidFill>
                  <a:srgbClr val="001F5C"/>
                </a:solidFill>
              </a:defRPr>
            </a:lvl1pPr>
          </a:lstStyle>
          <a:p>
            <a:r>
              <a:rPr lang="en-US" smtClean="0"/>
              <a:t>Click to edit Master subtitle style</a:t>
            </a:r>
            <a:endParaRPr lang="en-US"/>
          </a:p>
        </p:txBody>
      </p:sp>
    </p:spTree>
    <p:extLst>
      <p:ext uri="{BB962C8B-B14F-4D97-AF65-F5344CB8AC3E}">
        <p14:creationId xmlns:p14="http://schemas.microsoft.com/office/powerpoint/2010/main" val="1078581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44980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68618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ClipArt">
  <p:cSld name="Title, Text and Clip Art">
    <p:spTree>
      <p:nvGrpSpPr>
        <p:cNvPr id="1" name=""/>
        <p:cNvGrpSpPr/>
        <p:nvPr/>
      </p:nvGrpSpPr>
      <p:grpSpPr>
        <a:xfrm>
          <a:off x="0" y="0"/>
          <a:ext cx="0" cy="0"/>
          <a:chOff x="0" y="0"/>
          <a:chExt cx="0" cy="0"/>
        </a:xfrm>
      </p:grpSpPr>
      <p:pic>
        <p:nvPicPr>
          <p:cNvPr id="5"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04800"/>
            <a:ext cx="914400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657975"/>
            <a:ext cx="91440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1"/>
          <p:cNvSpPr txBox="1">
            <a:spLocks noChangeArrowheads="1"/>
          </p:cNvSpPr>
          <p:nvPr userDrawn="1"/>
        </p:nvSpPr>
        <p:spPr bwMode="auto">
          <a:xfrm>
            <a:off x="8305800" y="6591300"/>
            <a:ext cx="838200" cy="304800"/>
          </a:xfrm>
          <a:prstGeom prst="rect">
            <a:avLst/>
          </a:prstGeom>
          <a:noFill/>
          <a:ln w="9525">
            <a:noFill/>
            <a:miter lim="800000"/>
            <a:headEnd/>
            <a:tailEnd/>
          </a:ln>
          <a:effec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1400">
                <a:solidFill>
                  <a:schemeClr val="bg1"/>
                </a:solidFill>
                <a:latin typeface="Times New Roman" pitchFamily="18" charset="0"/>
                <a:ea typeface="宋体" pitchFamily="2" charset="-122"/>
              </a:rPr>
              <a:t>17-</a:t>
            </a:r>
            <a:fld id="{9FF185A2-7B99-4118-A97C-D461F3FBF2D0}" type="slidenum">
              <a:rPr lang="en-US" sz="1400">
                <a:solidFill>
                  <a:schemeClr val="bg1"/>
                </a:solidFill>
                <a:latin typeface="Times New Roman" pitchFamily="18" charset="0"/>
                <a:ea typeface="宋体" pitchFamily="2" charset="-122"/>
              </a:rPr>
              <a:pPr eaLnBrk="1" hangingPunct="1">
                <a:spcBef>
                  <a:spcPct val="50000"/>
                </a:spcBef>
              </a:pPr>
              <a:t>‹#›</a:t>
            </a:fld>
            <a:endParaRPr lang="en-US" sz="1400">
              <a:solidFill>
                <a:schemeClr val="bg1"/>
              </a:solidFill>
              <a:latin typeface="Times New Roman" pitchFamily="18" charset="0"/>
              <a:ea typeface="宋体" pitchFamily="2" charset="-122"/>
            </a:endParaRPr>
          </a:p>
        </p:txBody>
      </p:sp>
      <p:sp>
        <p:nvSpPr>
          <p:cNvPr id="2" name="Title 1"/>
          <p:cNvSpPr>
            <a:spLocks noGrp="1"/>
          </p:cNvSpPr>
          <p:nvPr>
            <p:ph type="title"/>
          </p:nvPr>
        </p:nvSpPr>
        <p:spPr>
          <a:xfrm>
            <a:off x="456848" y="457200"/>
            <a:ext cx="8230306" cy="838200"/>
          </a:xfrm>
        </p:spPr>
        <p:txBody>
          <a:bodyPr/>
          <a:lstStyle/>
          <a:p>
            <a:r>
              <a:rPr lang="en-US" dirty="0" smtClean="0"/>
              <a:t>Click to edit Master title style</a:t>
            </a:r>
            <a:endParaRPr lang="en-US" dirty="0"/>
          </a:p>
        </p:txBody>
      </p:sp>
      <p:sp>
        <p:nvSpPr>
          <p:cNvPr id="3" name="Text Placeholder 2"/>
          <p:cNvSpPr>
            <a:spLocks noGrp="1"/>
          </p:cNvSpPr>
          <p:nvPr>
            <p:ph type="body" sz="half" idx="1"/>
          </p:nvPr>
        </p:nvSpPr>
        <p:spPr>
          <a:xfrm>
            <a:off x="456848" y="1719996"/>
            <a:ext cx="4030486" cy="44108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56666" y="1719996"/>
            <a:ext cx="4030487" cy="4410808"/>
          </a:xfrm>
        </p:spPr>
        <p:txBody>
          <a:bodyPr/>
          <a:lstStyle/>
          <a:p>
            <a:pPr lvl="0"/>
            <a:endParaRPr lang="en-US" noProof="0"/>
          </a:p>
        </p:txBody>
      </p:sp>
      <p:sp>
        <p:nvSpPr>
          <p:cNvPr id="9" name="Date Placeholder 4"/>
          <p:cNvSpPr>
            <a:spLocks noGrp="1"/>
          </p:cNvSpPr>
          <p:nvPr>
            <p:ph type="dt" sz="half" idx="10"/>
          </p:nvPr>
        </p:nvSpPr>
        <p:spPr>
          <a:xfrm>
            <a:off x="66675" y="6248400"/>
            <a:ext cx="2135188" cy="457200"/>
          </a:xfrm>
          <a:prstGeom prst="rect">
            <a:avLst/>
          </a:prstGeom>
        </p:spPr>
        <p:txBody>
          <a:bodyPr lIns="103236" tIns="51618" rIns="103236" bIns="51618"/>
          <a:lstStyle>
            <a:lvl1pPr>
              <a:defRPr/>
            </a:lvl1pPr>
          </a:lstStyle>
          <a:p>
            <a:pPr>
              <a:defRPr/>
            </a:pPr>
            <a:endParaRPr lang="en-US" altLang="en-US"/>
          </a:p>
        </p:txBody>
      </p:sp>
    </p:spTree>
    <p:extLst>
      <p:ext uri="{BB962C8B-B14F-4D97-AF65-F5344CB8AC3E}">
        <p14:creationId xmlns:p14="http://schemas.microsoft.com/office/powerpoint/2010/main" val="3656583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400"/>
            </a:lvl2pPr>
            <a:lvl3pPr>
              <a:defRPr sz="20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904760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36367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0715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23006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26044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5999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97034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3695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304800"/>
            <a:ext cx="914400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0" y="6657975"/>
            <a:ext cx="91440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0"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0485" name="Text Box 21"/>
          <p:cNvSpPr txBox="1">
            <a:spLocks noChangeArrowheads="1"/>
          </p:cNvSpPr>
          <p:nvPr userDrawn="1"/>
        </p:nvSpPr>
        <p:spPr bwMode="auto">
          <a:xfrm>
            <a:off x="8305800" y="6591300"/>
            <a:ext cx="838200" cy="304800"/>
          </a:xfrm>
          <a:prstGeom prst="rect">
            <a:avLst/>
          </a:prstGeom>
          <a:noFill/>
          <a:ln w="9525">
            <a:noFill/>
            <a:miter lim="800000"/>
            <a:headEnd/>
            <a:tailEnd/>
          </a:ln>
          <a:effec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1400">
                <a:solidFill>
                  <a:schemeClr val="bg1"/>
                </a:solidFill>
                <a:latin typeface="Times New Roman" pitchFamily="18" charset="0"/>
                <a:ea typeface="宋体" pitchFamily="2" charset="-122"/>
              </a:rPr>
              <a:t>17-</a:t>
            </a:r>
            <a:fld id="{70D88E69-2DF4-40F3-BE3F-5E2836356723}" type="slidenum">
              <a:rPr lang="en-US" sz="1400">
                <a:solidFill>
                  <a:schemeClr val="bg1"/>
                </a:solidFill>
                <a:latin typeface="Times New Roman" pitchFamily="18" charset="0"/>
                <a:ea typeface="宋体" pitchFamily="2" charset="-122"/>
              </a:rPr>
              <a:pPr eaLnBrk="1" hangingPunct="1">
                <a:spcBef>
                  <a:spcPct val="50000"/>
                </a:spcBef>
              </a:pPr>
              <a:t>‹#›</a:t>
            </a:fld>
            <a:endParaRPr lang="en-US" sz="1400">
              <a:solidFill>
                <a:schemeClr val="bg1"/>
              </a:solidFill>
              <a:latin typeface="Times New Roman" pitchFamily="18" charset="0"/>
              <a:ea typeface="宋体" pitchFamily="2" charset="-122"/>
            </a:endParaRPr>
          </a:p>
        </p:txBody>
      </p:sp>
    </p:spTree>
  </p:cSld>
  <p:clrMap bg1="lt1" tx1="dk1" bg2="lt2" tx2="dk2" accent1="accent1" accent2="accent2" accent3="accent3" accent4="accent4" accent5="accent5" accent6="accent6" hlink="hlink" folHlink="folHlink"/>
  <p:sldLayoutIdLst>
    <p:sldLayoutId id="2147483675" r:id="rId1"/>
    <p:sldLayoutId id="2147483674" r:id="rId2"/>
    <p:sldLayoutId id="2147483673" r:id="rId3"/>
    <p:sldLayoutId id="2147483672" r:id="rId4"/>
    <p:sldLayoutId id="2147483671" r:id="rId5"/>
    <p:sldLayoutId id="2147483670" r:id="rId6"/>
    <p:sldLayoutId id="2147483669" r:id="rId7"/>
    <p:sldLayoutId id="2147483668" r:id="rId8"/>
    <p:sldLayoutId id="2147483667" r:id="rId9"/>
    <p:sldLayoutId id="2147483666" r:id="rId10"/>
    <p:sldLayoutId id="2147483665" r:id="rId11"/>
    <p:sldLayoutId id="2147483676"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Palatino Linotype" pitchFamily="18" charset="0"/>
        </a:defRPr>
      </a:lvl2pPr>
      <a:lvl3pPr algn="ctr" rtl="0" fontAlgn="base">
        <a:spcBef>
          <a:spcPct val="0"/>
        </a:spcBef>
        <a:spcAft>
          <a:spcPct val="0"/>
        </a:spcAft>
        <a:defRPr sz="4400">
          <a:solidFill>
            <a:schemeClr val="tx2"/>
          </a:solidFill>
          <a:latin typeface="Palatino Linotype" pitchFamily="18" charset="0"/>
        </a:defRPr>
      </a:lvl3pPr>
      <a:lvl4pPr algn="ctr" rtl="0" fontAlgn="base">
        <a:spcBef>
          <a:spcPct val="0"/>
        </a:spcBef>
        <a:spcAft>
          <a:spcPct val="0"/>
        </a:spcAft>
        <a:defRPr sz="4400">
          <a:solidFill>
            <a:schemeClr val="tx2"/>
          </a:solidFill>
          <a:latin typeface="Palatino Linotype" pitchFamily="18" charset="0"/>
        </a:defRPr>
      </a:lvl4pPr>
      <a:lvl5pPr algn="ctr" rtl="0" fontAlgn="base">
        <a:spcBef>
          <a:spcPct val="0"/>
        </a:spcBef>
        <a:spcAft>
          <a:spcPct val="0"/>
        </a:spcAft>
        <a:defRPr sz="4400">
          <a:solidFill>
            <a:schemeClr val="tx2"/>
          </a:solidFill>
          <a:latin typeface="Palatino Linotype" pitchFamily="18" charset="0"/>
        </a:defRPr>
      </a:lvl5pPr>
      <a:lvl6pPr marL="457200" algn="ctr" rtl="0" eaLnBrk="1" fontAlgn="base" hangingPunct="1">
        <a:spcBef>
          <a:spcPct val="0"/>
        </a:spcBef>
        <a:spcAft>
          <a:spcPct val="0"/>
        </a:spcAft>
        <a:defRPr sz="4400">
          <a:solidFill>
            <a:schemeClr val="tx2"/>
          </a:solidFill>
          <a:latin typeface="Palatino Linotype" pitchFamily="18" charset="0"/>
        </a:defRPr>
      </a:lvl6pPr>
      <a:lvl7pPr marL="914400" algn="ctr" rtl="0" eaLnBrk="1" fontAlgn="base" hangingPunct="1">
        <a:spcBef>
          <a:spcPct val="0"/>
        </a:spcBef>
        <a:spcAft>
          <a:spcPct val="0"/>
        </a:spcAft>
        <a:defRPr sz="4400">
          <a:solidFill>
            <a:schemeClr val="tx2"/>
          </a:solidFill>
          <a:latin typeface="Palatino Linotype" pitchFamily="18" charset="0"/>
        </a:defRPr>
      </a:lvl7pPr>
      <a:lvl8pPr marL="1371600" algn="ctr" rtl="0" eaLnBrk="1" fontAlgn="base" hangingPunct="1">
        <a:spcBef>
          <a:spcPct val="0"/>
        </a:spcBef>
        <a:spcAft>
          <a:spcPct val="0"/>
        </a:spcAft>
        <a:defRPr sz="4400">
          <a:solidFill>
            <a:schemeClr val="tx2"/>
          </a:solidFill>
          <a:latin typeface="Palatino Linotype" pitchFamily="18" charset="0"/>
        </a:defRPr>
      </a:lvl8pPr>
      <a:lvl9pPr marL="1828800" algn="ctr" rtl="0" eaLnBrk="1" fontAlgn="base" hangingPunct="1">
        <a:spcBef>
          <a:spcPct val="0"/>
        </a:spcBef>
        <a:spcAft>
          <a:spcPct val="0"/>
        </a:spcAft>
        <a:defRPr sz="4400">
          <a:solidFill>
            <a:schemeClr val="tx2"/>
          </a:solidFill>
          <a:latin typeface="Palatino Linotype" pitchFamily="18" charset="0"/>
        </a:defRPr>
      </a:lvl9pPr>
    </p:titleStyle>
    <p:bodyStyle>
      <a:lvl1pPr marL="342900" indent="-342900" algn="l" rtl="0" fontAlgn="base">
        <a:spcBef>
          <a:spcPct val="20000"/>
        </a:spcBef>
        <a:spcAft>
          <a:spcPct val="0"/>
        </a:spcAft>
        <a:buFont typeface="Wingdings"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Font typeface="Wingdings" pitchFamily="2" charset="2"/>
        <a:buChar char="v"/>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oins cop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0238" y="2284413"/>
            <a:ext cx="3941762" cy="374967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txBox="1">
            <a:spLocks noChangeArrowheads="1"/>
          </p:cNvSpPr>
          <p:nvPr/>
        </p:nvSpPr>
        <p:spPr>
          <a:xfrm>
            <a:off x="0" y="990600"/>
            <a:ext cx="9144000" cy="1752600"/>
          </a:xfrm>
          <a:prstGeom prst="rect">
            <a:avLst/>
          </a:prstGeom>
          <a:noFill/>
          <a:extLst>
            <a:ext uri="{909E8E84-426E-40DD-AFC4-6F175D3DCCD1}">
              <a14:hiddenFill xmlns:a14="http://schemas.microsoft.com/office/drawing/2010/main">
                <a:solidFill>
                  <a:schemeClr val="bg1"/>
                </a:solidFill>
              </a14:hiddenFill>
            </a:ext>
          </a:extLst>
        </p:spPr>
        <p:txBody>
          <a:bodyPr/>
          <a:lstStyle>
            <a:lvl1pPr marL="342900" indent="-342900" algn="l" rtl="0" fontAlgn="base">
              <a:spcBef>
                <a:spcPct val="20000"/>
              </a:spcBef>
              <a:spcAft>
                <a:spcPct val="0"/>
              </a:spcAft>
              <a:buFont typeface="Wingdings"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Font typeface="Wingdings" pitchFamily="2" charset="2"/>
              <a:buChar char="v"/>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ctr">
              <a:lnSpc>
                <a:spcPct val="80000"/>
              </a:lnSpc>
            </a:pPr>
            <a:r>
              <a:rPr lang="en-US" sz="6600" kern="0" dirty="0" smtClean="0">
                <a:solidFill>
                  <a:srgbClr val="66CCFF"/>
                </a:solidFill>
                <a:effectLst>
                  <a:outerShdw blurRad="38100" dist="38100" dir="2700000" algn="tl">
                    <a:srgbClr val="000000"/>
                  </a:outerShdw>
                </a:effectLst>
              </a:rPr>
              <a:t/>
            </a:r>
            <a:br>
              <a:rPr lang="en-US" sz="6600" kern="0" dirty="0" smtClean="0">
                <a:solidFill>
                  <a:srgbClr val="66CCFF"/>
                </a:solidFill>
                <a:effectLst>
                  <a:outerShdw blurRad="38100" dist="38100" dir="2700000" algn="tl">
                    <a:srgbClr val="000000"/>
                  </a:outerShdw>
                </a:effectLst>
              </a:rPr>
            </a:br>
            <a:r>
              <a:rPr lang="en-US" sz="6600" kern="0" dirty="0" smtClean="0">
                <a:solidFill>
                  <a:srgbClr val="66CCFF"/>
                </a:solidFill>
                <a:effectLst>
                  <a:outerShdw blurRad="38100" dist="38100" dir="2700000" algn="tl">
                    <a:srgbClr val="000000"/>
                  </a:outerShdw>
                </a:effectLst>
              </a:rPr>
              <a:t> Cost of capital</a:t>
            </a:r>
            <a:endParaRPr lang="en-US" sz="5400" kern="0" dirty="0" smtClean="0">
              <a:solidFill>
                <a:srgbClr val="66CCFF"/>
              </a:solidFill>
              <a:effectLst>
                <a:outerShdw blurRad="38100" dist="38100" dir="2700000" algn="tl">
                  <a:srgbClr val="000000"/>
                </a:outerShdw>
              </a:effectLst>
            </a:endParaRPr>
          </a:p>
          <a:p>
            <a:pPr marL="0" indent="0" algn="ctr">
              <a:lnSpc>
                <a:spcPct val="80000"/>
              </a:lnSpc>
              <a:buNone/>
            </a:pPr>
            <a:r>
              <a:rPr lang="en-US" sz="4400" kern="0" dirty="0" smtClean="0">
                <a:solidFill>
                  <a:srgbClr val="66CCFF"/>
                </a:solidFill>
                <a:effectLst>
                  <a:outerShdw blurRad="38100" dist="38100" dir="2700000" algn="tl">
                    <a:srgbClr val="000000"/>
                  </a:outerShdw>
                </a:effectLst>
              </a:rPr>
              <a:t>(</a:t>
            </a:r>
            <a:r>
              <a:rPr lang="en-US" sz="4400" kern="0" dirty="0" err="1" smtClean="0">
                <a:solidFill>
                  <a:srgbClr val="66CCFF"/>
                </a:solidFill>
                <a:effectLst>
                  <a:outerShdw blurRad="38100" dist="38100" dir="2700000" algn="tl">
                    <a:srgbClr val="000000"/>
                  </a:outerShdw>
                </a:effectLst>
              </a:rPr>
              <a:t>Eun</a:t>
            </a:r>
            <a:r>
              <a:rPr lang="en-US" sz="4400" kern="0" dirty="0" smtClean="0">
                <a:solidFill>
                  <a:srgbClr val="66CCFF"/>
                </a:solidFill>
                <a:effectLst>
                  <a:outerShdw blurRad="38100" dist="38100" dir="2700000" algn="tl">
                    <a:srgbClr val="000000"/>
                  </a:outerShdw>
                </a:effectLst>
              </a:rPr>
              <a:t> and </a:t>
            </a:r>
            <a:r>
              <a:rPr lang="en-US" sz="4400" kern="0" dirty="0" err="1" smtClean="0">
                <a:solidFill>
                  <a:srgbClr val="66CCFF"/>
                </a:solidFill>
                <a:effectLst>
                  <a:outerShdw blurRad="38100" dist="38100" dir="2700000" algn="tl">
                    <a:srgbClr val="000000"/>
                  </a:outerShdw>
                </a:effectLst>
              </a:rPr>
              <a:t>Resnick</a:t>
            </a:r>
            <a:r>
              <a:rPr lang="en-US" sz="4400" kern="0" dirty="0" smtClean="0">
                <a:solidFill>
                  <a:srgbClr val="66CCFF"/>
                </a:solidFill>
                <a:effectLst>
                  <a:outerShdw blurRad="38100" dist="38100" dir="2700000" algn="tl">
                    <a:srgbClr val="000000"/>
                  </a:outerShdw>
                </a:effectLst>
              </a:rPr>
              <a:t> chapter 17)</a:t>
            </a:r>
            <a:r>
              <a:rPr lang="en-US" sz="6600" kern="0" dirty="0" smtClean="0">
                <a:solidFill>
                  <a:srgbClr val="66CCFF"/>
                </a:solidFill>
                <a:effectLst>
                  <a:outerShdw blurRad="38100" dist="38100" dir="2700000" algn="tl">
                    <a:srgbClr val="000000"/>
                  </a:outerShdw>
                </a:effectLst>
              </a:rPr>
              <a:t/>
            </a:r>
            <a:br>
              <a:rPr lang="en-US" sz="6600" kern="0" dirty="0" smtClean="0">
                <a:solidFill>
                  <a:srgbClr val="66CCFF"/>
                </a:solidFill>
                <a:effectLst>
                  <a:outerShdw blurRad="38100" dist="38100" dir="2700000" algn="tl">
                    <a:srgbClr val="000000"/>
                  </a:outerShdw>
                </a:effectLst>
              </a:rPr>
            </a:br>
            <a:endParaRPr lang="en-US" sz="6600" kern="0" dirty="0">
              <a:solidFill>
                <a:srgbClr val="66CCFF"/>
              </a:solidFill>
              <a:effectLst>
                <a:outerShdw blurRad="38100" dist="38100" dir="2700000" algn="tl">
                  <a:srgbClr val="000000"/>
                </a:outerShdw>
              </a:effectLst>
            </a:endParaRPr>
          </a:p>
        </p:txBody>
      </p:sp>
      <p:sp>
        <p:nvSpPr>
          <p:cNvPr id="4" name="Rectangle 4"/>
          <p:cNvSpPr>
            <a:spLocks noChangeArrowheads="1"/>
          </p:cNvSpPr>
          <p:nvPr/>
        </p:nvSpPr>
        <p:spPr bwMode="auto">
          <a:xfrm>
            <a:off x="-114300" y="609600"/>
            <a:ext cx="9258300" cy="914400"/>
          </a:xfrm>
          <a:prstGeom prst="rect">
            <a:avLst/>
          </a:prstGeom>
          <a:gradFill rotWithShape="0">
            <a:gsLst>
              <a:gs pos="0">
                <a:srgbClr val="006666"/>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93801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274638"/>
            <a:ext cx="9144000" cy="1143000"/>
          </a:xfrm>
        </p:spPr>
        <p:txBody>
          <a:bodyPr/>
          <a:lstStyle/>
          <a:p>
            <a:r>
              <a:rPr lang="en-US" smtClean="0"/>
              <a:t>Cost of Capital</a:t>
            </a:r>
          </a:p>
        </p:txBody>
      </p:sp>
      <p:sp>
        <p:nvSpPr>
          <p:cNvPr id="864259" name="Rectangle 3"/>
          <p:cNvSpPr>
            <a:spLocks noGrp="1" noChangeArrowheads="1"/>
          </p:cNvSpPr>
          <p:nvPr>
            <p:ph type="body" idx="1"/>
          </p:nvPr>
        </p:nvSpPr>
        <p:spPr>
          <a:xfrm>
            <a:off x="457200" y="1219200"/>
            <a:ext cx="8229600" cy="4525963"/>
          </a:xfrm>
        </p:spPr>
        <p:txBody>
          <a:bodyPr/>
          <a:lstStyle/>
          <a:p>
            <a:r>
              <a:rPr lang="en-US" sz="2400" smtClean="0"/>
              <a:t>The cost of capital is the minimum rate of return an investment project must generate in order to pay its financing costs.</a:t>
            </a:r>
          </a:p>
          <a:p>
            <a:r>
              <a:rPr lang="en-US" sz="2400" smtClean="0"/>
              <a:t>For a levered firm, the financing costs can be represented by the </a:t>
            </a:r>
            <a:r>
              <a:rPr lang="en-US" sz="2400" i="1" smtClean="0"/>
              <a:t>weighted average cost of capital</a:t>
            </a:r>
            <a:r>
              <a:rPr lang="en-US" sz="2400" smtClean="0"/>
              <a:t>:</a:t>
            </a:r>
          </a:p>
          <a:p>
            <a:pPr algn="ctr">
              <a:lnSpc>
                <a:spcPct val="140000"/>
              </a:lnSpc>
              <a:spcBef>
                <a:spcPct val="10000"/>
              </a:spcBef>
              <a:buFontTx/>
              <a:buNone/>
            </a:pPr>
            <a:r>
              <a:rPr lang="en-US" sz="3600" i="1" smtClean="0"/>
              <a:t>K</a:t>
            </a:r>
            <a:r>
              <a:rPr lang="en-US" sz="3600" smtClean="0"/>
              <a:t> = (1 </a:t>
            </a:r>
            <a:r>
              <a:rPr lang="en-US" sz="3600" smtClean="0">
                <a:cs typeface="Times New Roman" pitchFamily="18" charset="0"/>
              </a:rPr>
              <a:t>–</a:t>
            </a:r>
            <a:r>
              <a:rPr lang="en-US" sz="3600" smtClean="0"/>
              <a:t> </a:t>
            </a:r>
            <a:r>
              <a:rPr lang="en-US" sz="3600" i="1" smtClean="0">
                <a:sym typeface="Symbol" pitchFamily="18" charset="2"/>
              </a:rPr>
              <a:t></a:t>
            </a:r>
            <a:r>
              <a:rPr lang="en-US" sz="3600" smtClean="0"/>
              <a:t>)</a:t>
            </a:r>
            <a:r>
              <a:rPr lang="en-US" sz="3600" i="1" smtClean="0"/>
              <a:t>K</a:t>
            </a:r>
            <a:r>
              <a:rPr lang="en-US" sz="3600" i="1" baseline="-25000" smtClean="0"/>
              <a:t>l</a:t>
            </a:r>
            <a:r>
              <a:rPr lang="en-US" sz="3600" smtClean="0"/>
              <a:t> + </a:t>
            </a:r>
            <a:r>
              <a:rPr lang="en-US" sz="3600" i="1" smtClean="0">
                <a:sym typeface="Symbol" pitchFamily="18" charset="2"/>
              </a:rPr>
              <a:t></a:t>
            </a:r>
            <a:r>
              <a:rPr lang="en-US" sz="3600" smtClean="0">
                <a:sym typeface="Symbol" pitchFamily="18" charset="2"/>
              </a:rPr>
              <a:t>(1 – </a:t>
            </a:r>
            <a:r>
              <a:rPr lang="en-US" sz="3600" i="1" smtClean="0">
                <a:latin typeface="Symbol" pitchFamily="18" charset="2"/>
                <a:sym typeface="Symbol" pitchFamily="18" charset="2"/>
              </a:rPr>
              <a:t>t</a:t>
            </a:r>
            <a:r>
              <a:rPr lang="en-US" sz="3600" smtClean="0">
                <a:sym typeface="Symbol" pitchFamily="18" charset="2"/>
              </a:rPr>
              <a:t>)</a:t>
            </a:r>
            <a:r>
              <a:rPr lang="en-US" sz="3600" i="1" smtClean="0">
                <a:sym typeface="Symbol" pitchFamily="18" charset="2"/>
              </a:rPr>
              <a:t>i</a:t>
            </a:r>
          </a:p>
          <a:p>
            <a:pPr algn="ctr">
              <a:buFont typeface="Wingdings" pitchFamily="2" charset="2"/>
              <a:buNone/>
            </a:pPr>
            <a:endParaRPr lang="en-US" smtClean="0"/>
          </a:p>
        </p:txBody>
      </p:sp>
      <p:sp>
        <p:nvSpPr>
          <p:cNvPr id="865283" name="Rectangle 3"/>
          <p:cNvSpPr>
            <a:spLocks noChangeArrowheads="1"/>
          </p:cNvSpPr>
          <p:nvPr/>
        </p:nvSpPr>
        <p:spPr bwMode="auto">
          <a:xfrm>
            <a:off x="762000" y="3886200"/>
            <a:ext cx="8382000" cy="187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 typeface="Wingdings" pitchFamily="2" charset="2"/>
              <a:buNone/>
            </a:pPr>
            <a:r>
              <a:rPr lang="en-US" sz="2400">
                <a:latin typeface="Palatino Linotype" pitchFamily="18" charset="0"/>
              </a:rPr>
              <a:t>Where </a:t>
            </a:r>
          </a:p>
          <a:p>
            <a:pPr marL="742950" lvl="1" indent="-285750">
              <a:spcBef>
                <a:spcPct val="20000"/>
              </a:spcBef>
              <a:buFont typeface="Wingdings" pitchFamily="2" charset="2"/>
              <a:buNone/>
            </a:pPr>
            <a:r>
              <a:rPr lang="en-US" sz="2400" i="1">
                <a:latin typeface="Palatino Linotype" pitchFamily="18" charset="0"/>
              </a:rPr>
              <a:t>K</a:t>
            </a:r>
            <a:r>
              <a:rPr lang="en-US" sz="2400">
                <a:latin typeface="Palatino Linotype" pitchFamily="18" charset="0"/>
              </a:rPr>
              <a:t> 		= weighted average cost of capital</a:t>
            </a:r>
          </a:p>
          <a:p>
            <a:pPr marL="742950" lvl="1" indent="-285750">
              <a:spcBef>
                <a:spcPct val="20000"/>
              </a:spcBef>
              <a:buFont typeface="Symbol" pitchFamily="18" charset="2"/>
              <a:buNone/>
            </a:pPr>
            <a:r>
              <a:rPr lang="en-US" sz="2400" i="1">
                <a:latin typeface="Palatino Linotype" pitchFamily="18" charset="0"/>
                <a:sym typeface="Symbol" pitchFamily="18" charset="2"/>
              </a:rPr>
              <a:t></a:t>
            </a:r>
            <a:r>
              <a:rPr lang="en-US" sz="2400">
                <a:latin typeface="Palatino Linotype" pitchFamily="18" charset="0"/>
                <a:sym typeface="Symbol" pitchFamily="18" charset="2"/>
              </a:rPr>
              <a:t> 		= debt to total market value ratio</a:t>
            </a:r>
          </a:p>
          <a:p>
            <a:pPr marL="742950" lvl="1" indent="-285750">
              <a:spcBef>
                <a:spcPct val="20000"/>
              </a:spcBef>
              <a:buFont typeface="Wingdings" pitchFamily="2" charset="2"/>
              <a:buNone/>
            </a:pPr>
            <a:r>
              <a:rPr lang="en-US" sz="2400" i="1">
                <a:latin typeface="Palatino Linotype" pitchFamily="18" charset="0"/>
              </a:rPr>
              <a:t>K</a:t>
            </a:r>
            <a:r>
              <a:rPr lang="en-US" sz="2400" i="1" baseline="-25000">
                <a:latin typeface="Palatino Linotype" pitchFamily="18" charset="0"/>
              </a:rPr>
              <a:t>l</a:t>
            </a:r>
            <a:r>
              <a:rPr lang="en-US" sz="2400">
                <a:latin typeface="Palatino Linotype" pitchFamily="18" charset="0"/>
              </a:rPr>
              <a:t> 	= cost of equity capital for a levered firm</a:t>
            </a:r>
          </a:p>
          <a:p>
            <a:pPr marL="742950" lvl="1" indent="-285750">
              <a:spcBef>
                <a:spcPct val="20000"/>
              </a:spcBef>
              <a:buFont typeface="Symbol" pitchFamily="18" charset="2"/>
              <a:buNone/>
            </a:pPr>
            <a:r>
              <a:rPr lang="en-US" sz="2400" i="1">
                <a:latin typeface="Symbol" pitchFamily="18" charset="2"/>
              </a:rPr>
              <a:t>t</a:t>
            </a:r>
            <a:r>
              <a:rPr lang="en-US" sz="2400">
                <a:latin typeface="Palatino Linotype" pitchFamily="18" charset="0"/>
              </a:rPr>
              <a:t>		= marginal corporate income tax rate</a:t>
            </a:r>
          </a:p>
          <a:p>
            <a:pPr marL="742950" lvl="1" indent="-285750">
              <a:spcBef>
                <a:spcPct val="20000"/>
              </a:spcBef>
              <a:buFont typeface="Wingdings" pitchFamily="2" charset="2"/>
              <a:buNone/>
            </a:pPr>
            <a:r>
              <a:rPr lang="en-US" sz="2400" i="1">
                <a:latin typeface="Palatino Linotype" pitchFamily="18" charset="0"/>
              </a:rPr>
              <a:t>i</a:t>
            </a:r>
            <a:r>
              <a:rPr lang="en-US" sz="2400">
                <a:latin typeface="Palatino Linotype" pitchFamily="18" charset="0"/>
              </a:rPr>
              <a:t> 		= pretax cost of debt</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609600"/>
            <a:ext cx="9144000" cy="838200"/>
          </a:xfrm>
        </p:spPr>
        <p:txBody>
          <a:bodyPr/>
          <a:lstStyle/>
          <a:p>
            <a:r>
              <a:rPr lang="en-US" sz="3200" smtClean="0"/>
              <a:t>The Firm’s Investment Decision and the </a:t>
            </a:r>
            <a:br>
              <a:rPr lang="en-US" sz="3200" smtClean="0"/>
            </a:br>
            <a:r>
              <a:rPr lang="en-US" sz="3200" smtClean="0"/>
              <a:t>Cost of Capital</a:t>
            </a:r>
          </a:p>
        </p:txBody>
      </p:sp>
      <p:sp>
        <p:nvSpPr>
          <p:cNvPr id="9219" name="Rectangle 3"/>
          <p:cNvSpPr>
            <a:spLocks noGrp="1" noChangeArrowheads="1"/>
          </p:cNvSpPr>
          <p:nvPr>
            <p:ph type="body" sz="half" idx="1"/>
          </p:nvPr>
        </p:nvSpPr>
        <p:spPr>
          <a:xfrm>
            <a:off x="457200" y="1719263"/>
            <a:ext cx="4033838" cy="4411662"/>
          </a:xfrm>
        </p:spPr>
        <p:txBody>
          <a:bodyPr/>
          <a:lstStyle/>
          <a:p>
            <a:r>
              <a:rPr lang="en-US" sz="2600" smtClean="0"/>
              <a:t>A firm that can reduce its cost of capital will increase the profitable capital expenditures that the firm can take on and increase the wealth of the shareholders.</a:t>
            </a:r>
          </a:p>
          <a:p>
            <a:r>
              <a:rPr lang="en-US" sz="2600" smtClean="0"/>
              <a:t>Internationalizing the firm’s cost of capital is one such policy.</a:t>
            </a:r>
          </a:p>
        </p:txBody>
      </p:sp>
      <p:sp>
        <p:nvSpPr>
          <p:cNvPr id="9220" name="Line 4"/>
          <p:cNvSpPr>
            <a:spLocks noChangeShapeType="1"/>
          </p:cNvSpPr>
          <p:nvPr/>
        </p:nvSpPr>
        <p:spPr bwMode="auto">
          <a:xfrm flipV="1">
            <a:off x="5164138" y="1758950"/>
            <a:ext cx="0" cy="39560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lIns="103236" tIns="51618" rIns="103236" bIns="51618"/>
          <a:lstStyle/>
          <a:p>
            <a:endParaRPr lang="en-US"/>
          </a:p>
        </p:txBody>
      </p:sp>
      <p:sp>
        <p:nvSpPr>
          <p:cNvPr id="9221" name="Line 5"/>
          <p:cNvSpPr>
            <a:spLocks noChangeShapeType="1"/>
          </p:cNvSpPr>
          <p:nvPr/>
        </p:nvSpPr>
        <p:spPr bwMode="auto">
          <a:xfrm>
            <a:off x="5164138" y="5715000"/>
            <a:ext cx="364172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lIns="103236" tIns="51618" rIns="103236" bIns="51618"/>
          <a:lstStyle/>
          <a:p>
            <a:endParaRPr lang="en-US"/>
          </a:p>
        </p:txBody>
      </p:sp>
      <p:sp>
        <p:nvSpPr>
          <p:cNvPr id="9222" name="Text Box 6"/>
          <p:cNvSpPr txBox="1">
            <a:spLocks noChangeArrowheads="1"/>
          </p:cNvSpPr>
          <p:nvPr/>
        </p:nvSpPr>
        <p:spPr bwMode="auto">
          <a:xfrm rot="-5405169">
            <a:off x="3818731" y="2739232"/>
            <a:ext cx="2219325"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b="1">
                <a:latin typeface="Times New Roman" pitchFamily="18" charset="0"/>
              </a:rPr>
              <a:t>cost of capital (%)</a:t>
            </a:r>
          </a:p>
        </p:txBody>
      </p:sp>
      <p:sp>
        <p:nvSpPr>
          <p:cNvPr id="9223" name="Text Box 7"/>
          <p:cNvSpPr txBox="1">
            <a:spLocks noChangeArrowheads="1"/>
          </p:cNvSpPr>
          <p:nvPr/>
        </p:nvSpPr>
        <p:spPr bwMode="auto">
          <a:xfrm>
            <a:off x="7281863" y="5715000"/>
            <a:ext cx="1862137"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b="1">
                <a:latin typeface="Times New Roman" pitchFamily="18" charset="0"/>
              </a:rPr>
              <a:t>Investment ($)</a:t>
            </a:r>
          </a:p>
        </p:txBody>
      </p:sp>
      <p:grpSp>
        <p:nvGrpSpPr>
          <p:cNvPr id="2" name="Group 8"/>
          <p:cNvGrpSpPr>
            <a:grpSpLocks/>
          </p:cNvGrpSpPr>
          <p:nvPr/>
        </p:nvGrpSpPr>
        <p:grpSpPr bwMode="auto">
          <a:xfrm>
            <a:off x="5164138" y="4114800"/>
            <a:ext cx="3725862" cy="457200"/>
            <a:chOff x="2928" y="2246"/>
            <a:chExt cx="2112" cy="250"/>
          </a:xfrm>
        </p:grpSpPr>
        <p:sp>
          <p:nvSpPr>
            <p:cNvPr id="9241" name="Line 9"/>
            <p:cNvSpPr>
              <a:spLocks noChangeShapeType="1"/>
            </p:cNvSpPr>
            <p:nvPr/>
          </p:nvSpPr>
          <p:spPr bwMode="auto">
            <a:xfrm>
              <a:off x="2928" y="2400"/>
              <a:ext cx="1536" cy="0"/>
            </a:xfrm>
            <a:prstGeom prst="line">
              <a:avLst/>
            </a:prstGeom>
            <a:noFill/>
            <a:ln w="285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9242" name="Text Box 10"/>
            <p:cNvSpPr txBox="1">
              <a:spLocks noChangeArrowheads="1"/>
            </p:cNvSpPr>
            <p:nvPr/>
          </p:nvSpPr>
          <p:spPr bwMode="auto">
            <a:xfrm>
              <a:off x="4416" y="2246"/>
              <a:ext cx="62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300" b="1" i="1">
                  <a:solidFill>
                    <a:srgbClr val="CC3300"/>
                  </a:solidFill>
                  <a:latin typeface="Times New Roman" pitchFamily="18" charset="0"/>
                </a:rPr>
                <a:t>K</a:t>
              </a:r>
              <a:r>
                <a:rPr lang="en-US" sz="2300" b="1">
                  <a:solidFill>
                    <a:srgbClr val="CC3300"/>
                  </a:solidFill>
                  <a:latin typeface="Times New Roman" pitchFamily="18" charset="0"/>
                </a:rPr>
                <a:t> </a:t>
              </a:r>
              <a:r>
                <a:rPr lang="en-US" sz="2300" b="1" baseline="-25000">
                  <a:solidFill>
                    <a:srgbClr val="CC3300"/>
                  </a:solidFill>
                  <a:latin typeface="Times New Roman" pitchFamily="18" charset="0"/>
                </a:rPr>
                <a:t>global</a:t>
              </a:r>
            </a:p>
          </p:txBody>
        </p:sp>
      </p:grpSp>
      <p:grpSp>
        <p:nvGrpSpPr>
          <p:cNvPr id="3" name="Group 11"/>
          <p:cNvGrpSpPr>
            <a:grpSpLocks/>
          </p:cNvGrpSpPr>
          <p:nvPr/>
        </p:nvGrpSpPr>
        <p:grpSpPr bwMode="auto">
          <a:xfrm>
            <a:off x="5164138" y="3146425"/>
            <a:ext cx="3556000" cy="458788"/>
            <a:chOff x="2928" y="1718"/>
            <a:chExt cx="2016" cy="250"/>
          </a:xfrm>
        </p:grpSpPr>
        <p:sp>
          <p:nvSpPr>
            <p:cNvPr id="9239" name="Line 12"/>
            <p:cNvSpPr>
              <a:spLocks noChangeShapeType="1"/>
            </p:cNvSpPr>
            <p:nvPr/>
          </p:nvSpPr>
          <p:spPr bwMode="auto">
            <a:xfrm>
              <a:off x="2928" y="1872"/>
              <a:ext cx="1536" cy="0"/>
            </a:xfrm>
            <a:prstGeom prst="line">
              <a:avLst/>
            </a:prstGeom>
            <a:noFill/>
            <a:ln w="285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9240" name="Text Box 13"/>
            <p:cNvSpPr txBox="1">
              <a:spLocks noChangeArrowheads="1"/>
            </p:cNvSpPr>
            <p:nvPr/>
          </p:nvSpPr>
          <p:spPr bwMode="auto">
            <a:xfrm>
              <a:off x="4464" y="1718"/>
              <a:ext cx="48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300" b="1" i="1">
                  <a:solidFill>
                    <a:srgbClr val="CC3300"/>
                  </a:solidFill>
                  <a:latin typeface="Times New Roman" pitchFamily="18" charset="0"/>
                </a:rPr>
                <a:t>K</a:t>
              </a:r>
              <a:r>
                <a:rPr lang="en-US" sz="2300" b="1">
                  <a:solidFill>
                    <a:srgbClr val="CC3300"/>
                  </a:solidFill>
                  <a:latin typeface="Times New Roman" pitchFamily="18" charset="0"/>
                </a:rPr>
                <a:t> </a:t>
              </a:r>
              <a:r>
                <a:rPr lang="en-US" sz="2300" b="1" baseline="-25000">
                  <a:solidFill>
                    <a:srgbClr val="CC3300"/>
                  </a:solidFill>
                  <a:latin typeface="Times New Roman" pitchFamily="18" charset="0"/>
                </a:rPr>
                <a:t>local</a:t>
              </a:r>
            </a:p>
          </p:txBody>
        </p:sp>
      </p:grpSp>
      <p:grpSp>
        <p:nvGrpSpPr>
          <p:cNvPr id="4" name="Group 14"/>
          <p:cNvGrpSpPr>
            <a:grpSpLocks/>
          </p:cNvGrpSpPr>
          <p:nvPr/>
        </p:nvGrpSpPr>
        <p:grpSpPr bwMode="auto">
          <a:xfrm>
            <a:off x="5164138" y="3429000"/>
            <a:ext cx="762000" cy="2901950"/>
            <a:chOff x="2928" y="1872"/>
            <a:chExt cx="432" cy="1584"/>
          </a:xfrm>
        </p:grpSpPr>
        <p:sp>
          <p:nvSpPr>
            <p:cNvPr id="9237" name="Line 15"/>
            <p:cNvSpPr>
              <a:spLocks noChangeShapeType="1"/>
            </p:cNvSpPr>
            <p:nvPr/>
          </p:nvSpPr>
          <p:spPr bwMode="auto">
            <a:xfrm>
              <a:off x="3168" y="1872"/>
              <a:ext cx="0" cy="1248"/>
            </a:xfrm>
            <a:prstGeom prst="line">
              <a:avLst/>
            </a:prstGeom>
            <a:noFill/>
            <a:ln w="28575">
              <a:solidFill>
                <a:schemeClr val="bg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9238" name="Text Box 16"/>
            <p:cNvSpPr txBox="1">
              <a:spLocks noChangeArrowheads="1"/>
            </p:cNvSpPr>
            <p:nvPr/>
          </p:nvSpPr>
          <p:spPr bwMode="auto">
            <a:xfrm>
              <a:off x="2928" y="3168"/>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700" i="1">
                  <a:latin typeface="Times New Roman" pitchFamily="18" charset="0"/>
                </a:rPr>
                <a:t>I</a:t>
              </a:r>
              <a:r>
                <a:rPr lang="en-US" sz="2700" baseline="-25000">
                  <a:latin typeface="Times New Roman" pitchFamily="18" charset="0"/>
                </a:rPr>
                <a:t>local</a:t>
              </a:r>
            </a:p>
          </p:txBody>
        </p:sp>
      </p:grpSp>
      <p:grpSp>
        <p:nvGrpSpPr>
          <p:cNvPr id="5" name="Group 17"/>
          <p:cNvGrpSpPr>
            <a:grpSpLocks/>
          </p:cNvGrpSpPr>
          <p:nvPr/>
        </p:nvGrpSpPr>
        <p:grpSpPr bwMode="auto">
          <a:xfrm>
            <a:off x="5249863" y="3781425"/>
            <a:ext cx="846137" cy="1317625"/>
            <a:chOff x="2976" y="2064"/>
            <a:chExt cx="480" cy="720"/>
          </a:xfrm>
        </p:grpSpPr>
        <p:sp>
          <p:nvSpPr>
            <p:cNvPr id="9235" name="AutoShape 18"/>
            <p:cNvSpPr>
              <a:spLocks noChangeArrowheads="1"/>
            </p:cNvSpPr>
            <p:nvPr/>
          </p:nvSpPr>
          <p:spPr bwMode="auto">
            <a:xfrm>
              <a:off x="3264" y="2640"/>
              <a:ext cx="192" cy="144"/>
            </a:xfrm>
            <a:prstGeom prst="rightArrow">
              <a:avLst>
                <a:gd name="adj1" fmla="val 50000"/>
                <a:gd name="adj2" fmla="val 33333"/>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9236" name="AutoShape 19"/>
            <p:cNvSpPr>
              <a:spLocks noChangeArrowheads="1"/>
            </p:cNvSpPr>
            <p:nvPr/>
          </p:nvSpPr>
          <p:spPr bwMode="auto">
            <a:xfrm>
              <a:off x="2976" y="2064"/>
              <a:ext cx="144" cy="240"/>
            </a:xfrm>
            <a:prstGeom prst="downArrow">
              <a:avLst>
                <a:gd name="adj1" fmla="val 50000"/>
                <a:gd name="adj2" fmla="val 41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6" name="Group 20"/>
          <p:cNvGrpSpPr>
            <a:grpSpLocks/>
          </p:cNvGrpSpPr>
          <p:nvPr/>
        </p:nvGrpSpPr>
        <p:grpSpPr bwMode="auto">
          <a:xfrm>
            <a:off x="5889625" y="4395788"/>
            <a:ext cx="876300" cy="1914525"/>
            <a:chOff x="3339" y="2400"/>
            <a:chExt cx="497" cy="1045"/>
          </a:xfrm>
        </p:grpSpPr>
        <p:sp>
          <p:nvSpPr>
            <p:cNvPr id="9233" name="Line 21"/>
            <p:cNvSpPr>
              <a:spLocks noChangeShapeType="1"/>
            </p:cNvSpPr>
            <p:nvPr/>
          </p:nvSpPr>
          <p:spPr bwMode="auto">
            <a:xfrm>
              <a:off x="3552" y="2400"/>
              <a:ext cx="0" cy="720"/>
            </a:xfrm>
            <a:prstGeom prst="line">
              <a:avLst/>
            </a:prstGeom>
            <a:noFill/>
            <a:ln w="28575">
              <a:solidFill>
                <a:schemeClr val="bg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9234" name="Rectangle 22"/>
            <p:cNvSpPr>
              <a:spLocks noChangeArrowheads="1"/>
            </p:cNvSpPr>
            <p:nvPr/>
          </p:nvSpPr>
          <p:spPr bwMode="auto">
            <a:xfrm>
              <a:off x="3339" y="3168"/>
              <a:ext cx="497" cy="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spcBef>
                  <a:spcPct val="50000"/>
                </a:spcBef>
              </a:pPr>
              <a:r>
                <a:rPr lang="en-US" sz="2700" i="1">
                  <a:latin typeface="Times New Roman" pitchFamily="18" charset="0"/>
                </a:rPr>
                <a:t>I</a:t>
              </a:r>
              <a:r>
                <a:rPr lang="en-US" sz="2700" baseline="-25000">
                  <a:latin typeface="Times New Roman" pitchFamily="18" charset="0"/>
                </a:rPr>
                <a:t>global</a:t>
              </a:r>
            </a:p>
          </p:txBody>
        </p:sp>
      </p:grpSp>
      <p:grpSp>
        <p:nvGrpSpPr>
          <p:cNvPr id="7" name="Group 23"/>
          <p:cNvGrpSpPr>
            <a:grpSpLocks/>
          </p:cNvGrpSpPr>
          <p:nvPr/>
        </p:nvGrpSpPr>
        <p:grpSpPr bwMode="auto">
          <a:xfrm>
            <a:off x="5418138" y="2462213"/>
            <a:ext cx="3048000" cy="2743200"/>
            <a:chOff x="3072" y="1344"/>
            <a:chExt cx="1728" cy="1498"/>
          </a:xfrm>
        </p:grpSpPr>
        <p:sp>
          <p:nvSpPr>
            <p:cNvPr id="9231" name="Arc 24"/>
            <p:cNvSpPr>
              <a:spLocks/>
            </p:cNvSpPr>
            <p:nvPr/>
          </p:nvSpPr>
          <p:spPr bwMode="auto">
            <a:xfrm flipH="1" flipV="1">
              <a:off x="3072" y="1344"/>
              <a:ext cx="1632" cy="1488"/>
            </a:xfrm>
            <a:custGeom>
              <a:avLst/>
              <a:gdLst>
                <a:gd name="T0" fmla="*/ 0 w 21600"/>
                <a:gd name="T1" fmla="*/ 0 h 21600"/>
                <a:gd name="T2" fmla="*/ 1632 w 21600"/>
                <a:gd name="T3" fmla="*/ 1488 h 21600"/>
                <a:gd name="T4" fmla="*/ 0 w 21600"/>
                <a:gd name="T5" fmla="*/ 148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rgbClr val="CC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9232" name="Text Box 25"/>
            <p:cNvSpPr txBox="1">
              <a:spLocks noChangeArrowheads="1"/>
            </p:cNvSpPr>
            <p:nvPr/>
          </p:nvSpPr>
          <p:spPr bwMode="auto">
            <a:xfrm>
              <a:off x="4416" y="2640"/>
              <a:ext cx="384"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b="1">
                  <a:solidFill>
                    <a:srgbClr val="CC3300"/>
                  </a:solidFill>
                  <a:latin typeface="Times New Roman" pitchFamily="18" charset="0"/>
                </a:rPr>
                <a:t>IRR</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5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up)">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457200"/>
            <a:ext cx="9144000" cy="1143000"/>
          </a:xfrm>
        </p:spPr>
        <p:txBody>
          <a:bodyPr/>
          <a:lstStyle/>
          <a:p>
            <a:r>
              <a:rPr lang="en-US" smtClean="0"/>
              <a:t>Cost of Capital in Segmented vs. Integrated Markets</a:t>
            </a:r>
          </a:p>
        </p:txBody>
      </p:sp>
      <p:sp>
        <p:nvSpPr>
          <p:cNvPr id="867331" name="Rectangle 3"/>
          <p:cNvSpPr>
            <a:spLocks noGrp="1" noChangeArrowheads="1"/>
          </p:cNvSpPr>
          <p:nvPr>
            <p:ph type="body" idx="1"/>
          </p:nvPr>
        </p:nvSpPr>
        <p:spPr>
          <a:xfrm>
            <a:off x="457200" y="1719263"/>
            <a:ext cx="8229600" cy="2497137"/>
          </a:xfrm>
        </p:spPr>
        <p:txBody>
          <a:bodyPr/>
          <a:lstStyle/>
          <a:p>
            <a:r>
              <a:rPr lang="en-US" smtClean="0"/>
              <a:t>The cost of equity capital (</a:t>
            </a:r>
            <a:r>
              <a:rPr lang="en-US" i="1" smtClean="0"/>
              <a:t>K</a:t>
            </a:r>
            <a:r>
              <a:rPr lang="en-US" i="1" baseline="-25000" smtClean="0"/>
              <a:t>e</a:t>
            </a:r>
            <a:r>
              <a:rPr lang="en-US" smtClean="0"/>
              <a:t>) of a firm is the expected return on the firm’s stock that investors require.</a:t>
            </a:r>
          </a:p>
          <a:p>
            <a:r>
              <a:rPr lang="en-US" smtClean="0"/>
              <a:t>This return is frequently estimated using the Capital Asset Pricing Model (CAPM):</a:t>
            </a:r>
          </a:p>
        </p:txBody>
      </p:sp>
      <p:grpSp>
        <p:nvGrpSpPr>
          <p:cNvPr id="2" name="Group 4"/>
          <p:cNvGrpSpPr>
            <a:grpSpLocks/>
          </p:cNvGrpSpPr>
          <p:nvPr/>
        </p:nvGrpSpPr>
        <p:grpSpPr bwMode="auto">
          <a:xfrm>
            <a:off x="1371600" y="4953000"/>
            <a:ext cx="5037138" cy="1195388"/>
            <a:chOff x="2112" y="2880"/>
            <a:chExt cx="2856" cy="652"/>
          </a:xfrm>
        </p:grpSpPr>
        <p:sp>
          <p:nvSpPr>
            <p:cNvPr id="10250" name="Text Box 5"/>
            <p:cNvSpPr txBox="1">
              <a:spLocks noChangeArrowheads="1"/>
            </p:cNvSpPr>
            <p:nvPr/>
          </p:nvSpPr>
          <p:spPr bwMode="auto">
            <a:xfrm>
              <a:off x="2112" y="3072"/>
              <a:ext cx="1200"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a:spcBef>
                  <a:spcPct val="50000"/>
                </a:spcBef>
              </a:pPr>
              <a:r>
                <a:rPr lang="en-US" sz="2700">
                  <a:latin typeface="Times New Roman" pitchFamily="18" charset="0"/>
                </a:rPr>
                <a:t>where</a:t>
              </a:r>
            </a:p>
          </p:txBody>
        </p:sp>
        <p:grpSp>
          <p:nvGrpSpPr>
            <p:cNvPr id="10251" name="Group 6"/>
            <p:cNvGrpSpPr>
              <a:grpSpLocks/>
            </p:cNvGrpSpPr>
            <p:nvPr/>
          </p:nvGrpSpPr>
          <p:grpSpPr bwMode="auto">
            <a:xfrm>
              <a:off x="3312" y="2880"/>
              <a:ext cx="1656" cy="652"/>
              <a:chOff x="528" y="2928"/>
              <a:chExt cx="1656" cy="652"/>
            </a:xfrm>
          </p:grpSpPr>
          <p:sp>
            <p:nvSpPr>
              <p:cNvPr id="10252" name="Rectangle 7"/>
              <p:cNvSpPr>
                <a:spLocks noChangeArrowheads="1"/>
              </p:cNvSpPr>
              <p:nvPr/>
            </p:nvSpPr>
            <p:spPr bwMode="auto">
              <a:xfrm>
                <a:off x="528" y="3081"/>
                <a:ext cx="499" cy="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US" sz="3200">
                    <a:latin typeface="Symbol" pitchFamily="18" charset="2"/>
                  </a:rPr>
                  <a:t>b</a:t>
                </a:r>
                <a:r>
                  <a:rPr lang="en-US" sz="3200" i="1" baseline="-25000">
                    <a:latin typeface="Times New Roman" pitchFamily="18" charset="0"/>
                  </a:rPr>
                  <a:t>i </a:t>
                </a:r>
                <a:r>
                  <a:rPr lang="en-US" sz="3200">
                    <a:latin typeface="Times New Roman" pitchFamily="18" charset="0"/>
                  </a:rPr>
                  <a:t> =</a:t>
                </a:r>
                <a:endParaRPr lang="en-US" sz="3200" i="1" baseline="-25000">
                  <a:latin typeface="Times New Roman" pitchFamily="18" charset="0"/>
                </a:endParaRPr>
              </a:p>
            </p:txBody>
          </p:sp>
          <p:sp>
            <p:nvSpPr>
              <p:cNvPr id="10253" name="Text Box 8"/>
              <p:cNvSpPr txBox="1">
                <a:spLocks noChangeArrowheads="1"/>
              </p:cNvSpPr>
              <p:nvPr/>
            </p:nvSpPr>
            <p:spPr bwMode="auto">
              <a:xfrm>
                <a:off x="960" y="2928"/>
                <a:ext cx="1224" cy="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3200">
                    <a:latin typeface="Times New Roman" pitchFamily="18" charset="0"/>
                  </a:rPr>
                  <a:t>Cov(</a:t>
                </a:r>
                <a:r>
                  <a:rPr lang="en-US" sz="3200" i="1">
                    <a:latin typeface="Times New Roman" pitchFamily="18" charset="0"/>
                  </a:rPr>
                  <a:t>R</a:t>
                </a:r>
                <a:r>
                  <a:rPr lang="en-US" sz="3200" i="1" baseline="-25000">
                    <a:latin typeface="Times New Roman" pitchFamily="18" charset="0"/>
                  </a:rPr>
                  <a:t>i ,</a:t>
                </a:r>
                <a:r>
                  <a:rPr lang="en-US" sz="3200" i="1">
                    <a:latin typeface="Times New Roman" pitchFamily="18" charset="0"/>
                  </a:rPr>
                  <a:t>R</a:t>
                </a:r>
                <a:r>
                  <a:rPr lang="en-US" sz="3200" i="1" baseline="-25000">
                    <a:latin typeface="Times New Roman" pitchFamily="18" charset="0"/>
                  </a:rPr>
                  <a:t>M</a:t>
                </a:r>
                <a:r>
                  <a:rPr lang="en-US" sz="2700">
                    <a:latin typeface="Times New Roman" pitchFamily="18" charset="0"/>
                  </a:rPr>
                  <a:t>)</a:t>
                </a:r>
              </a:p>
            </p:txBody>
          </p:sp>
          <p:sp>
            <p:nvSpPr>
              <p:cNvPr id="10254" name="Rectangle 9"/>
              <p:cNvSpPr>
                <a:spLocks noChangeArrowheads="1"/>
              </p:cNvSpPr>
              <p:nvPr/>
            </p:nvSpPr>
            <p:spPr bwMode="auto">
              <a:xfrm>
                <a:off x="1056" y="3264"/>
                <a:ext cx="858" cy="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spcBef>
                    <a:spcPct val="50000"/>
                  </a:spcBef>
                </a:pPr>
                <a:r>
                  <a:rPr lang="en-US" sz="3200">
                    <a:latin typeface="Times New Roman" pitchFamily="18" charset="0"/>
                  </a:rPr>
                  <a:t>Var(</a:t>
                </a:r>
                <a:r>
                  <a:rPr lang="en-US" sz="3200" i="1">
                    <a:latin typeface="Times New Roman" pitchFamily="18" charset="0"/>
                  </a:rPr>
                  <a:t>R</a:t>
                </a:r>
                <a:r>
                  <a:rPr lang="en-US" sz="3200" i="1" baseline="-25000">
                    <a:latin typeface="Times New Roman" pitchFamily="18" charset="0"/>
                  </a:rPr>
                  <a:t>M</a:t>
                </a:r>
                <a:r>
                  <a:rPr lang="en-US" sz="2700">
                    <a:latin typeface="Times New Roman" pitchFamily="18" charset="0"/>
                  </a:rPr>
                  <a:t>)</a:t>
                </a:r>
              </a:p>
            </p:txBody>
          </p:sp>
          <p:sp>
            <p:nvSpPr>
              <p:cNvPr id="10255" name="Line 10"/>
              <p:cNvSpPr>
                <a:spLocks noChangeShapeType="1"/>
              </p:cNvSpPr>
              <p:nvPr/>
            </p:nvSpPr>
            <p:spPr bwMode="auto">
              <a:xfrm>
                <a:off x="1056" y="3264"/>
                <a:ext cx="96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4" name="Group 11"/>
          <p:cNvGrpSpPr>
            <a:grpSpLocks/>
          </p:cNvGrpSpPr>
          <p:nvPr/>
        </p:nvGrpSpPr>
        <p:grpSpPr bwMode="auto">
          <a:xfrm>
            <a:off x="2667000" y="4114800"/>
            <a:ext cx="3556000" cy="579438"/>
            <a:chOff x="1200" y="2496"/>
            <a:chExt cx="2016" cy="317"/>
          </a:xfrm>
        </p:grpSpPr>
        <p:sp>
          <p:nvSpPr>
            <p:cNvPr id="10247" name="Text Box 12"/>
            <p:cNvSpPr txBox="1">
              <a:spLocks noChangeArrowheads="1"/>
            </p:cNvSpPr>
            <p:nvPr/>
          </p:nvSpPr>
          <p:spPr bwMode="auto">
            <a:xfrm>
              <a:off x="1200" y="2496"/>
              <a:ext cx="2016"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3200" i="1">
                  <a:latin typeface="Times New Roman" pitchFamily="18" charset="0"/>
                </a:rPr>
                <a:t>R</a:t>
              </a:r>
              <a:r>
                <a:rPr lang="en-US" sz="3200" i="1" baseline="-25000">
                  <a:latin typeface="Times New Roman" pitchFamily="18" charset="0"/>
                </a:rPr>
                <a:t>i </a:t>
              </a:r>
              <a:r>
                <a:rPr lang="en-US" sz="3200">
                  <a:latin typeface="Times New Roman" pitchFamily="18" charset="0"/>
                </a:rPr>
                <a:t>= </a:t>
              </a:r>
              <a:r>
                <a:rPr lang="en-US" sz="3200" i="1">
                  <a:latin typeface="Times New Roman" pitchFamily="18" charset="0"/>
                </a:rPr>
                <a:t>R</a:t>
              </a:r>
              <a:r>
                <a:rPr lang="en-US" sz="3200" i="1" baseline="-25000">
                  <a:latin typeface="Times New Roman" pitchFamily="18" charset="0"/>
                </a:rPr>
                <a:t>f</a:t>
              </a:r>
              <a:r>
                <a:rPr lang="en-US" sz="3200">
                  <a:latin typeface="Times New Roman" pitchFamily="18" charset="0"/>
                </a:rPr>
                <a:t> + </a:t>
              </a:r>
              <a:r>
                <a:rPr lang="en-US" sz="3200">
                  <a:latin typeface="Symbol" pitchFamily="18" charset="2"/>
                </a:rPr>
                <a:t>b</a:t>
              </a:r>
              <a:r>
                <a:rPr lang="en-US" sz="3200" i="1" baseline="-25000">
                  <a:latin typeface="Times New Roman" pitchFamily="18" charset="0"/>
                </a:rPr>
                <a:t>i</a:t>
              </a:r>
              <a:r>
                <a:rPr lang="en-US" sz="3200">
                  <a:latin typeface="Times New Roman" pitchFamily="18" charset="0"/>
                </a:rPr>
                <a:t>(</a:t>
              </a:r>
              <a:r>
                <a:rPr lang="en-US" sz="3200" i="1">
                  <a:latin typeface="Times New Roman" pitchFamily="18" charset="0"/>
                </a:rPr>
                <a:t>R</a:t>
              </a:r>
              <a:r>
                <a:rPr lang="en-US" sz="3200" i="1" baseline="-25000">
                  <a:latin typeface="Times New Roman" pitchFamily="18" charset="0"/>
                </a:rPr>
                <a:t>M</a:t>
              </a:r>
              <a:r>
                <a:rPr lang="en-US" sz="3200">
                  <a:latin typeface="Times New Roman" pitchFamily="18" charset="0"/>
                </a:rPr>
                <a:t> – </a:t>
              </a:r>
              <a:r>
                <a:rPr lang="en-US" sz="3200" i="1">
                  <a:latin typeface="Times New Roman" pitchFamily="18" charset="0"/>
                </a:rPr>
                <a:t>R</a:t>
              </a:r>
              <a:r>
                <a:rPr lang="en-US" sz="3200" i="1" baseline="-25000">
                  <a:latin typeface="Times New Roman" pitchFamily="18" charset="0"/>
                </a:rPr>
                <a:t>f</a:t>
              </a:r>
              <a:r>
                <a:rPr lang="en-US" sz="3200">
                  <a:latin typeface="Times New Roman" pitchFamily="18" charset="0"/>
                </a:rPr>
                <a:t>)</a:t>
              </a:r>
            </a:p>
          </p:txBody>
        </p:sp>
        <p:sp>
          <p:nvSpPr>
            <p:cNvPr id="10248" name="Line 13"/>
            <p:cNvSpPr>
              <a:spLocks noChangeShapeType="1"/>
            </p:cNvSpPr>
            <p:nvPr/>
          </p:nvSpPr>
          <p:spPr bwMode="auto">
            <a:xfrm>
              <a:off x="1248" y="2544"/>
              <a:ext cx="14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9" name="Line 14"/>
            <p:cNvSpPr>
              <a:spLocks noChangeShapeType="1"/>
            </p:cNvSpPr>
            <p:nvPr/>
          </p:nvSpPr>
          <p:spPr bwMode="auto">
            <a:xfrm>
              <a:off x="2304" y="2544"/>
              <a:ext cx="14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7331" name="Rectangle 3"/>
          <p:cNvSpPr>
            <a:spLocks noChangeArrowheads="1"/>
          </p:cNvSpPr>
          <p:nvPr/>
        </p:nvSpPr>
        <p:spPr bwMode="auto">
          <a:xfrm>
            <a:off x="533400" y="1524000"/>
            <a:ext cx="8229600" cy="2497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 typeface="Wingdings" pitchFamily="2" charset="2"/>
              <a:buChar char="§"/>
            </a:pPr>
            <a:r>
              <a:rPr lang="en-US" sz="2800">
                <a:latin typeface="Palatino Linotype" pitchFamily="18" charset="0"/>
              </a:rPr>
              <a:t>If capital markets are segmented, then investors can only invest domestically. This means that the market portfolio (M) in the CAPM formula would be the domestic portfolio instead of the world portfolio. </a:t>
            </a:r>
          </a:p>
          <a:p>
            <a:pPr marL="342900" indent="-342900">
              <a:spcBef>
                <a:spcPct val="20000"/>
              </a:spcBef>
              <a:buFont typeface="Wingdings" pitchFamily="2" charset="2"/>
              <a:buChar char="§"/>
            </a:pPr>
            <a:endParaRPr lang="en-US" sz="2800">
              <a:latin typeface="Palatino Linotype" pitchFamily="18" charset="0"/>
            </a:endParaRPr>
          </a:p>
          <a:p>
            <a:pPr marL="342900" indent="-342900">
              <a:spcBef>
                <a:spcPct val="20000"/>
              </a:spcBef>
              <a:buFont typeface="Wingdings" pitchFamily="2" charset="2"/>
              <a:buChar char="§"/>
            </a:pPr>
            <a:endParaRPr lang="en-US" sz="2800">
              <a:latin typeface="Palatino Linotype" pitchFamily="18" charset="0"/>
            </a:endParaRPr>
          </a:p>
          <a:p>
            <a:pPr marL="342900" indent="-342900">
              <a:spcBef>
                <a:spcPct val="20000"/>
              </a:spcBef>
              <a:buFont typeface="Wingdings" pitchFamily="2" charset="2"/>
              <a:buChar char="§"/>
            </a:pPr>
            <a:endParaRPr lang="en-US" sz="2800">
              <a:latin typeface="Palatino Linotype" pitchFamily="18" charset="0"/>
            </a:endParaRPr>
          </a:p>
          <a:p>
            <a:pPr marL="342900" indent="-342900">
              <a:spcBef>
                <a:spcPct val="20000"/>
              </a:spcBef>
              <a:buFont typeface="Wingdings" pitchFamily="2" charset="2"/>
              <a:buChar char="§"/>
            </a:pPr>
            <a:r>
              <a:rPr lang="en-US" sz="2800">
                <a:latin typeface="Palatino Linotype" pitchFamily="18" charset="0"/>
              </a:rPr>
              <a:t>Clearly integration or segmentation of international financial markets has major implications for determining the cost of capital.</a:t>
            </a:r>
          </a:p>
          <a:p>
            <a:pPr marL="342900" indent="-342900">
              <a:spcBef>
                <a:spcPct val="20000"/>
              </a:spcBef>
              <a:buFont typeface="Wingdings" pitchFamily="2" charset="2"/>
              <a:buChar char="§"/>
            </a:pPr>
            <a:endParaRPr lang="en-US" sz="2800">
              <a:latin typeface="Palatino Linotype" pitchFamily="18" charset="0"/>
            </a:endParaRPr>
          </a:p>
          <a:p>
            <a:pPr marL="342900" indent="-342900">
              <a:spcBef>
                <a:spcPct val="20000"/>
              </a:spcBef>
              <a:buFont typeface="Wingdings" pitchFamily="2" charset="2"/>
              <a:buChar char="§"/>
            </a:pPr>
            <a:endParaRPr lang="en-US" sz="2800">
              <a:latin typeface="Palatino Linotype" pitchFamily="18" charset="0"/>
            </a:endParaRPr>
          </a:p>
        </p:txBody>
      </p:sp>
      <p:sp>
        <p:nvSpPr>
          <p:cNvPr id="11266" name="Rectangle 2"/>
          <p:cNvSpPr>
            <a:spLocks noGrp="1" noChangeArrowheads="1"/>
          </p:cNvSpPr>
          <p:nvPr>
            <p:ph type="title"/>
          </p:nvPr>
        </p:nvSpPr>
        <p:spPr>
          <a:xfrm>
            <a:off x="0" y="457200"/>
            <a:ext cx="9144000" cy="1143000"/>
          </a:xfrm>
        </p:spPr>
        <p:txBody>
          <a:bodyPr/>
          <a:lstStyle/>
          <a:p>
            <a:r>
              <a:rPr lang="en-US" smtClean="0"/>
              <a:t>Cost of Capital in Segmented vs. Integrated Markets</a:t>
            </a:r>
          </a:p>
        </p:txBody>
      </p:sp>
      <p:sp>
        <p:nvSpPr>
          <p:cNvPr id="868356" name="Text Box 4"/>
          <p:cNvSpPr txBox="1">
            <a:spLocks noChangeArrowheads="1"/>
          </p:cNvSpPr>
          <p:nvPr/>
        </p:nvSpPr>
        <p:spPr bwMode="auto">
          <a:xfrm>
            <a:off x="1447800" y="4191000"/>
            <a:ext cx="1270000"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700">
                <a:latin typeface="Times New Roman" pitchFamily="18" charset="0"/>
              </a:rPr>
              <a:t>versus</a:t>
            </a:r>
          </a:p>
        </p:txBody>
      </p:sp>
      <p:grpSp>
        <p:nvGrpSpPr>
          <p:cNvPr id="2" name="Group 6"/>
          <p:cNvGrpSpPr>
            <a:grpSpLocks/>
          </p:cNvGrpSpPr>
          <p:nvPr/>
        </p:nvGrpSpPr>
        <p:grpSpPr bwMode="auto">
          <a:xfrm>
            <a:off x="2438400" y="3810000"/>
            <a:ext cx="4740275" cy="579438"/>
            <a:chOff x="3840" y="2496"/>
            <a:chExt cx="2688" cy="317"/>
          </a:xfrm>
        </p:grpSpPr>
        <p:sp>
          <p:nvSpPr>
            <p:cNvPr id="11277" name="Text Box 7"/>
            <p:cNvSpPr txBox="1">
              <a:spLocks noChangeArrowheads="1"/>
            </p:cNvSpPr>
            <p:nvPr/>
          </p:nvSpPr>
          <p:spPr bwMode="auto">
            <a:xfrm>
              <a:off x="3840" y="2496"/>
              <a:ext cx="2688"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3200" i="1">
                  <a:latin typeface="Times New Roman" pitchFamily="18" charset="0"/>
                </a:rPr>
                <a:t>R</a:t>
              </a:r>
              <a:r>
                <a:rPr lang="en-US" sz="3200" i="1" baseline="-25000">
                  <a:latin typeface="Times New Roman" pitchFamily="18" charset="0"/>
                </a:rPr>
                <a:t>i </a:t>
              </a:r>
              <a:r>
                <a:rPr lang="en-US" sz="3200">
                  <a:latin typeface="Times New Roman" pitchFamily="18" charset="0"/>
                </a:rPr>
                <a:t>= </a:t>
              </a:r>
              <a:r>
                <a:rPr lang="en-US" sz="3200" i="1">
                  <a:latin typeface="Times New Roman" pitchFamily="18" charset="0"/>
                </a:rPr>
                <a:t>R</a:t>
              </a:r>
              <a:r>
                <a:rPr lang="en-US" sz="3200" i="1" baseline="-25000">
                  <a:latin typeface="Times New Roman" pitchFamily="18" charset="0"/>
                </a:rPr>
                <a:t>f</a:t>
              </a:r>
              <a:r>
                <a:rPr lang="en-US" sz="3200">
                  <a:latin typeface="Times New Roman" pitchFamily="18" charset="0"/>
                </a:rPr>
                <a:t> + </a:t>
              </a:r>
              <a:r>
                <a:rPr lang="en-US" sz="3200">
                  <a:latin typeface="Symbol" pitchFamily="18" charset="2"/>
                </a:rPr>
                <a:t>b</a:t>
              </a:r>
              <a:r>
                <a:rPr lang="en-US" sz="3200" i="1" baseline="-25000">
                  <a:latin typeface="Times New Roman" pitchFamily="18" charset="0"/>
                </a:rPr>
                <a:t>i    </a:t>
              </a:r>
              <a:r>
                <a:rPr lang="en-US" sz="3200">
                  <a:latin typeface="Times New Roman" pitchFamily="18" charset="0"/>
                </a:rPr>
                <a:t>(</a:t>
              </a:r>
              <a:r>
                <a:rPr lang="en-US" sz="3200" i="1">
                  <a:latin typeface="Times New Roman" pitchFamily="18" charset="0"/>
                </a:rPr>
                <a:t>R</a:t>
              </a:r>
              <a:r>
                <a:rPr lang="en-US" sz="3200" baseline="-25000">
                  <a:latin typeface="Times New Roman" pitchFamily="18" charset="0"/>
                </a:rPr>
                <a:t>U.S</a:t>
              </a:r>
              <a:r>
                <a:rPr lang="en-US" sz="3200" i="1" baseline="-25000">
                  <a:latin typeface="Times New Roman" pitchFamily="18" charset="0"/>
                </a:rPr>
                <a:t>.</a:t>
              </a:r>
              <a:r>
                <a:rPr lang="en-US" sz="3200">
                  <a:latin typeface="Times New Roman" pitchFamily="18" charset="0"/>
                </a:rPr>
                <a:t> – </a:t>
              </a:r>
              <a:r>
                <a:rPr lang="en-US" sz="3200" i="1">
                  <a:latin typeface="Times New Roman" pitchFamily="18" charset="0"/>
                </a:rPr>
                <a:t>R</a:t>
              </a:r>
              <a:r>
                <a:rPr lang="en-US" sz="3200" i="1" baseline="-25000">
                  <a:latin typeface="Times New Roman" pitchFamily="18" charset="0"/>
                </a:rPr>
                <a:t>f</a:t>
              </a:r>
              <a:r>
                <a:rPr lang="en-US" sz="3200">
                  <a:latin typeface="Times New Roman" pitchFamily="18" charset="0"/>
                </a:rPr>
                <a:t>)</a:t>
              </a:r>
            </a:p>
          </p:txBody>
        </p:sp>
        <p:sp>
          <p:nvSpPr>
            <p:cNvPr id="11278" name="Line 8"/>
            <p:cNvSpPr>
              <a:spLocks noChangeShapeType="1"/>
            </p:cNvSpPr>
            <p:nvPr/>
          </p:nvSpPr>
          <p:spPr bwMode="auto">
            <a:xfrm>
              <a:off x="3888" y="2544"/>
              <a:ext cx="14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9" name="Text Box 9"/>
            <p:cNvSpPr txBox="1">
              <a:spLocks noChangeArrowheads="1"/>
            </p:cNvSpPr>
            <p:nvPr/>
          </p:nvSpPr>
          <p:spPr bwMode="auto">
            <a:xfrm>
              <a:off x="4752" y="2544"/>
              <a:ext cx="480"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700" baseline="30000">
                  <a:latin typeface="Times New Roman" pitchFamily="18" charset="0"/>
                </a:rPr>
                <a:t>U.S.</a:t>
              </a:r>
            </a:p>
          </p:txBody>
        </p:sp>
        <p:sp>
          <p:nvSpPr>
            <p:cNvPr id="11280" name="Line 10"/>
            <p:cNvSpPr>
              <a:spLocks noChangeShapeType="1"/>
            </p:cNvSpPr>
            <p:nvPr/>
          </p:nvSpPr>
          <p:spPr bwMode="auto">
            <a:xfrm>
              <a:off x="5136" y="2544"/>
              <a:ext cx="14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 name="Group 11"/>
          <p:cNvGrpSpPr>
            <a:grpSpLocks/>
          </p:cNvGrpSpPr>
          <p:nvPr/>
        </p:nvGrpSpPr>
        <p:grpSpPr bwMode="auto">
          <a:xfrm>
            <a:off x="2438400" y="4648200"/>
            <a:ext cx="4740275" cy="579438"/>
            <a:chOff x="3840" y="2496"/>
            <a:chExt cx="2688" cy="317"/>
          </a:xfrm>
        </p:grpSpPr>
        <p:sp>
          <p:nvSpPr>
            <p:cNvPr id="11273" name="Text Box 12"/>
            <p:cNvSpPr txBox="1">
              <a:spLocks noChangeArrowheads="1"/>
            </p:cNvSpPr>
            <p:nvPr/>
          </p:nvSpPr>
          <p:spPr bwMode="auto">
            <a:xfrm>
              <a:off x="3840" y="2496"/>
              <a:ext cx="2688"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3200" i="1">
                  <a:latin typeface="Times New Roman" pitchFamily="18" charset="0"/>
                </a:rPr>
                <a:t>R</a:t>
              </a:r>
              <a:r>
                <a:rPr lang="en-US" sz="3200" i="1" baseline="-25000">
                  <a:latin typeface="Times New Roman" pitchFamily="18" charset="0"/>
                </a:rPr>
                <a:t>i </a:t>
              </a:r>
              <a:r>
                <a:rPr lang="en-US" sz="3200">
                  <a:latin typeface="Times New Roman" pitchFamily="18" charset="0"/>
                </a:rPr>
                <a:t>= </a:t>
              </a:r>
              <a:r>
                <a:rPr lang="en-US" sz="3200" i="1">
                  <a:latin typeface="Times New Roman" pitchFamily="18" charset="0"/>
                </a:rPr>
                <a:t>R</a:t>
              </a:r>
              <a:r>
                <a:rPr lang="en-US" sz="3200" i="1" baseline="-25000">
                  <a:latin typeface="Times New Roman" pitchFamily="18" charset="0"/>
                </a:rPr>
                <a:t>f</a:t>
              </a:r>
              <a:r>
                <a:rPr lang="en-US" sz="3200">
                  <a:latin typeface="Times New Roman" pitchFamily="18" charset="0"/>
                </a:rPr>
                <a:t> + </a:t>
              </a:r>
              <a:r>
                <a:rPr lang="en-US" sz="3200">
                  <a:latin typeface="Symbol" pitchFamily="18" charset="2"/>
                </a:rPr>
                <a:t>b</a:t>
              </a:r>
              <a:r>
                <a:rPr lang="en-US" sz="3200" i="1" baseline="-25000">
                  <a:latin typeface="Times New Roman" pitchFamily="18" charset="0"/>
                </a:rPr>
                <a:t>i    </a:t>
              </a:r>
              <a:r>
                <a:rPr lang="en-US" sz="3200">
                  <a:latin typeface="Times New Roman" pitchFamily="18" charset="0"/>
                </a:rPr>
                <a:t>(</a:t>
              </a:r>
              <a:r>
                <a:rPr lang="en-US" sz="3200" i="1">
                  <a:latin typeface="Times New Roman" pitchFamily="18" charset="0"/>
                </a:rPr>
                <a:t>R</a:t>
              </a:r>
              <a:r>
                <a:rPr lang="en-US" sz="3200" baseline="-25000">
                  <a:latin typeface="Times New Roman" pitchFamily="18" charset="0"/>
                </a:rPr>
                <a:t>W</a:t>
              </a:r>
              <a:r>
                <a:rPr lang="en-US" sz="3200">
                  <a:latin typeface="Times New Roman" pitchFamily="18" charset="0"/>
                </a:rPr>
                <a:t> – </a:t>
              </a:r>
              <a:r>
                <a:rPr lang="en-US" sz="3200" i="1">
                  <a:latin typeface="Times New Roman" pitchFamily="18" charset="0"/>
                </a:rPr>
                <a:t>R</a:t>
              </a:r>
              <a:r>
                <a:rPr lang="en-US" sz="3200" i="1" baseline="-25000">
                  <a:latin typeface="Times New Roman" pitchFamily="18" charset="0"/>
                </a:rPr>
                <a:t>f</a:t>
              </a:r>
              <a:r>
                <a:rPr lang="en-US" sz="3200">
                  <a:latin typeface="Times New Roman" pitchFamily="18" charset="0"/>
                </a:rPr>
                <a:t>)</a:t>
              </a:r>
            </a:p>
          </p:txBody>
        </p:sp>
        <p:sp>
          <p:nvSpPr>
            <p:cNvPr id="11274" name="Line 13"/>
            <p:cNvSpPr>
              <a:spLocks noChangeShapeType="1"/>
            </p:cNvSpPr>
            <p:nvPr/>
          </p:nvSpPr>
          <p:spPr bwMode="auto">
            <a:xfrm>
              <a:off x="3888" y="2544"/>
              <a:ext cx="14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5" name="Text Box 14"/>
            <p:cNvSpPr txBox="1">
              <a:spLocks noChangeArrowheads="1"/>
            </p:cNvSpPr>
            <p:nvPr/>
          </p:nvSpPr>
          <p:spPr bwMode="auto">
            <a:xfrm>
              <a:off x="4752" y="2544"/>
              <a:ext cx="480"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3200" baseline="30000">
                  <a:latin typeface="Times New Roman" pitchFamily="18" charset="0"/>
                </a:rPr>
                <a:t>W</a:t>
              </a:r>
            </a:p>
          </p:txBody>
        </p:sp>
        <p:sp>
          <p:nvSpPr>
            <p:cNvPr id="11276" name="Line 15"/>
            <p:cNvSpPr>
              <a:spLocks noChangeShapeType="1"/>
            </p:cNvSpPr>
            <p:nvPr/>
          </p:nvSpPr>
          <p:spPr bwMode="auto">
            <a:xfrm>
              <a:off x="5136" y="2544"/>
              <a:ext cx="14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457200"/>
            <a:ext cx="9144000" cy="1143000"/>
          </a:xfrm>
        </p:spPr>
        <p:txBody>
          <a:bodyPr/>
          <a:lstStyle/>
          <a:p>
            <a:r>
              <a:rPr lang="en-US" smtClean="0"/>
              <a:t>Does the Cost of Capital </a:t>
            </a:r>
            <a:br>
              <a:rPr lang="en-US" smtClean="0"/>
            </a:br>
            <a:r>
              <a:rPr lang="en-US" smtClean="0"/>
              <a:t>Differ Among Countries?</a:t>
            </a:r>
          </a:p>
        </p:txBody>
      </p:sp>
      <p:sp>
        <p:nvSpPr>
          <p:cNvPr id="869379" name="Rectangle 3"/>
          <p:cNvSpPr>
            <a:spLocks noGrp="1" noChangeArrowheads="1"/>
          </p:cNvSpPr>
          <p:nvPr>
            <p:ph type="body" idx="1"/>
          </p:nvPr>
        </p:nvSpPr>
        <p:spPr>
          <a:xfrm>
            <a:off x="457200" y="1798638"/>
            <a:ext cx="8229600" cy="4525962"/>
          </a:xfrm>
        </p:spPr>
        <p:txBody>
          <a:bodyPr/>
          <a:lstStyle/>
          <a:p>
            <a:r>
              <a:rPr lang="en-US" smtClean="0"/>
              <a:t>There do appear to be differences in the cost of capital in different countries.</a:t>
            </a:r>
          </a:p>
          <a:p>
            <a:r>
              <a:rPr lang="en-US" smtClean="0"/>
              <a:t>When markets are imperfect, international financing can lower the firm’s cost of capital.</a:t>
            </a:r>
          </a:p>
          <a:p>
            <a:r>
              <a:rPr lang="en-US" smtClean="0"/>
              <a:t>One way to achieve this is to internationalize the firm’s ownership structure.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274638"/>
            <a:ext cx="9144000" cy="1143000"/>
          </a:xfrm>
        </p:spPr>
        <p:txBody>
          <a:bodyPr/>
          <a:lstStyle/>
          <a:p>
            <a:r>
              <a:rPr lang="en-US" smtClean="0"/>
              <a:t>Cross-Border Listings of Stocks</a:t>
            </a:r>
          </a:p>
        </p:txBody>
      </p:sp>
      <p:sp>
        <p:nvSpPr>
          <p:cNvPr id="871427" name="Rectangle 3"/>
          <p:cNvSpPr>
            <a:spLocks noGrp="1" noChangeArrowheads="1"/>
          </p:cNvSpPr>
          <p:nvPr>
            <p:ph type="body" idx="1"/>
          </p:nvPr>
        </p:nvSpPr>
        <p:spPr/>
        <p:txBody>
          <a:bodyPr/>
          <a:lstStyle/>
          <a:p>
            <a:r>
              <a:rPr lang="en-US" smtClean="0"/>
              <a:t>Cross-border listings of stocks have become quite popular among major corporations.</a:t>
            </a:r>
          </a:p>
          <a:p>
            <a:r>
              <a:rPr lang="en-US" smtClean="0"/>
              <a:t>The largest contingent of foreign stocks are listed on the London Stock Exchange.</a:t>
            </a:r>
          </a:p>
          <a:p>
            <a:r>
              <a:rPr lang="en-US" smtClean="0"/>
              <a:t>U.S. exchanges attracted the next largest contingent of foreign stocks.</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74638"/>
            <a:ext cx="9144000" cy="1143000"/>
          </a:xfrm>
        </p:spPr>
        <p:txBody>
          <a:bodyPr/>
          <a:lstStyle/>
          <a:p>
            <a:r>
              <a:rPr lang="en-US" smtClean="0"/>
              <a:t>Cross-Border Listings of Stocks</a:t>
            </a:r>
          </a:p>
        </p:txBody>
      </p:sp>
      <p:sp>
        <p:nvSpPr>
          <p:cNvPr id="871427" name="Rectangle 3"/>
          <p:cNvSpPr>
            <a:spLocks noChangeArrowheads="1"/>
          </p:cNvSpPr>
          <p:nvPr/>
        </p:nvSpPr>
        <p:spPr bwMode="auto">
          <a:xfrm>
            <a:off x="457200" y="12954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spcBef>
                <a:spcPct val="20000"/>
              </a:spcBef>
              <a:buFont typeface="Wingdings" pitchFamily="2" charset="2"/>
              <a:buChar char="§"/>
            </a:pPr>
            <a:r>
              <a:rPr lang="en-US" sz="2800">
                <a:latin typeface="Palatino Linotype" pitchFamily="18" charset="0"/>
              </a:rPr>
              <a:t>Cross-border listings of stocks benefit a company:</a:t>
            </a:r>
          </a:p>
          <a:p>
            <a:pPr marL="990600" lvl="1" indent="-533400">
              <a:spcBef>
                <a:spcPct val="20000"/>
              </a:spcBef>
              <a:buFontTx/>
              <a:buChar char="–"/>
            </a:pPr>
            <a:r>
              <a:rPr lang="en-US" sz="2400">
                <a:latin typeface="Palatino Linotype" pitchFamily="18" charset="0"/>
              </a:rPr>
              <a:t>The company can expand its potential investor base, which will lead to a higher stock price and lower cost of capital.</a:t>
            </a:r>
          </a:p>
          <a:p>
            <a:pPr marL="990600" lvl="1" indent="-533400">
              <a:spcBef>
                <a:spcPct val="20000"/>
              </a:spcBef>
              <a:buFontTx/>
              <a:buChar char="–"/>
            </a:pPr>
            <a:r>
              <a:rPr lang="en-US" sz="2400">
                <a:latin typeface="Palatino Linotype" pitchFamily="18" charset="0"/>
              </a:rPr>
              <a:t>Cross-listing creates a secondary market for the company’s shares, which facilitates raising new capital in foreign markets.</a:t>
            </a:r>
          </a:p>
          <a:p>
            <a:pPr marL="990600" lvl="1" indent="-533400">
              <a:spcBef>
                <a:spcPct val="20000"/>
              </a:spcBef>
              <a:buFontTx/>
              <a:buChar char="–"/>
            </a:pPr>
            <a:r>
              <a:rPr lang="en-US" sz="2400">
                <a:latin typeface="Palatino Linotype" pitchFamily="18" charset="0"/>
              </a:rPr>
              <a:t>Cross-listing can enhance the liquidity of the company’s stock.</a:t>
            </a:r>
          </a:p>
          <a:p>
            <a:pPr marL="990600" lvl="1" indent="-533400">
              <a:spcBef>
                <a:spcPct val="20000"/>
              </a:spcBef>
              <a:buFontTx/>
              <a:buChar char="–"/>
            </a:pPr>
            <a:r>
              <a:rPr lang="en-US" sz="2400">
                <a:latin typeface="Palatino Linotype" pitchFamily="18" charset="0"/>
              </a:rPr>
              <a:t>Cross-listing enhances the visibility of the company’s name and its products in foreign marketplaces.</a:t>
            </a:r>
          </a:p>
          <a:p>
            <a:pPr marL="990600" lvl="1" indent="-533400">
              <a:spcBef>
                <a:spcPct val="20000"/>
              </a:spcBef>
              <a:buFont typeface="Wingdings" pitchFamily="2" charset="2"/>
              <a:buAutoNum type="arabicPeriod"/>
            </a:pPr>
            <a:endParaRPr lang="en-US" sz="2400">
              <a:latin typeface="Palatino Linotype"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74638"/>
            <a:ext cx="9144000" cy="1143000"/>
          </a:xfrm>
        </p:spPr>
        <p:txBody>
          <a:bodyPr/>
          <a:lstStyle/>
          <a:p>
            <a:r>
              <a:rPr lang="en-US" smtClean="0"/>
              <a:t>Cross-Border Listings of Stocks</a:t>
            </a:r>
          </a:p>
        </p:txBody>
      </p:sp>
      <p:sp>
        <p:nvSpPr>
          <p:cNvPr id="871427" name="Rectangle 3"/>
          <p:cNvSpPr>
            <a:spLocks noChangeArrowheads="1"/>
          </p:cNvSpPr>
          <p:nvPr/>
        </p:nvSpPr>
        <p:spPr bwMode="auto">
          <a:xfrm>
            <a:off x="304800" y="12954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spcBef>
                <a:spcPct val="20000"/>
              </a:spcBef>
              <a:buFont typeface="Wingdings" pitchFamily="2" charset="2"/>
              <a:buChar char="§"/>
            </a:pPr>
            <a:r>
              <a:rPr lang="en-US" sz="2800">
                <a:latin typeface="Palatino Linotype" pitchFamily="18" charset="0"/>
              </a:rPr>
              <a:t>Cross-border listings of stocks do carry costs:</a:t>
            </a:r>
          </a:p>
          <a:p>
            <a:pPr marL="990600" lvl="1" indent="-533400">
              <a:spcBef>
                <a:spcPct val="20000"/>
              </a:spcBef>
              <a:buFontTx/>
              <a:buChar char="–"/>
            </a:pPr>
            <a:r>
              <a:rPr lang="en-US" sz="2400">
                <a:latin typeface="Palatino Linotype" pitchFamily="18" charset="0"/>
              </a:rPr>
              <a:t>It can be costly to meet the disclosure and listing requirements imposed by the foreign exchange and regulatory authorities.</a:t>
            </a:r>
          </a:p>
          <a:p>
            <a:pPr marL="990600" lvl="1" indent="-533400">
              <a:spcBef>
                <a:spcPct val="20000"/>
              </a:spcBef>
              <a:buFontTx/>
              <a:buChar char="–"/>
            </a:pPr>
            <a:r>
              <a:rPr lang="en-US" sz="2400">
                <a:latin typeface="Palatino Linotype" pitchFamily="18" charset="0"/>
              </a:rPr>
              <a:t>Controlling insiders may find it difficult to continue to derive private benefits once the company is cross-listed on foreign exchanges.</a:t>
            </a:r>
          </a:p>
          <a:p>
            <a:pPr marL="990600" lvl="1" indent="-533400">
              <a:spcBef>
                <a:spcPct val="20000"/>
              </a:spcBef>
              <a:buFontTx/>
              <a:buChar char="–"/>
            </a:pPr>
            <a:r>
              <a:rPr lang="en-US" sz="2400">
                <a:latin typeface="Palatino Linotype" pitchFamily="18" charset="0"/>
              </a:rPr>
              <a:t>Once a company’s stock is traded in overseas markets, there can be volatility spillover from these markets.</a:t>
            </a:r>
          </a:p>
          <a:p>
            <a:pPr marL="990600" lvl="1" indent="-533400">
              <a:spcBef>
                <a:spcPct val="20000"/>
              </a:spcBef>
              <a:buFontTx/>
              <a:buChar char="–"/>
            </a:pPr>
            <a:r>
              <a:rPr lang="en-US" sz="2400">
                <a:latin typeface="Palatino Linotype" pitchFamily="18" charset="0"/>
              </a:rPr>
              <a:t>Once a company’s stock is made available to foreigners, they might acquire a controlling interest and challenge the domestic control of the company.</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Eun6e_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Eun6e_template</Template>
  <TotalTime>30642</TotalTime>
  <Words>538</Words>
  <Application>Microsoft Office PowerPoint</Application>
  <PresentationFormat>On-screen Show (4:3)</PresentationFormat>
  <Paragraphs>61</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Palatino Linotype</vt:lpstr>
      <vt:lpstr>Wingdings</vt:lpstr>
      <vt:lpstr>Calibri</vt:lpstr>
      <vt:lpstr>Times New Roman</vt:lpstr>
      <vt:lpstr>宋体</vt:lpstr>
      <vt:lpstr>Symbol</vt:lpstr>
      <vt:lpstr>ItcSymbol-Medium</vt:lpstr>
      <vt:lpstr>Eun6e_template</vt:lpstr>
      <vt:lpstr>PowerPoint Presentation</vt:lpstr>
      <vt:lpstr>Cost of Capital</vt:lpstr>
      <vt:lpstr>The Firm’s Investment Decision and the  Cost of Capital</vt:lpstr>
      <vt:lpstr>Cost of Capital in Segmented vs. Integrated Markets</vt:lpstr>
      <vt:lpstr>Cost of Capital in Segmented vs. Integrated Markets</vt:lpstr>
      <vt:lpstr>Does the Cost of Capital  Differ Among Countries?</vt:lpstr>
      <vt:lpstr>Cross-Border Listings of Stocks</vt:lpstr>
      <vt:lpstr>Cross-Border Listings of Stocks</vt:lpstr>
      <vt:lpstr>Cross-Border Listings of Stocks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tsonly</dc:creator>
  <cp:lastModifiedBy>Covrig, Vicentiu M</cp:lastModifiedBy>
  <cp:revision>29</cp:revision>
  <dcterms:created xsi:type="dcterms:W3CDTF">2010-12-16T17:51:59Z</dcterms:created>
  <dcterms:modified xsi:type="dcterms:W3CDTF">2013-04-16T01:01:23Z</dcterms:modified>
</cp:coreProperties>
</file>