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336" r:id="rId2"/>
    <p:sldId id="413" r:id="rId3"/>
    <p:sldId id="414" r:id="rId4"/>
    <p:sldId id="415" r:id="rId5"/>
    <p:sldId id="382" r:id="rId6"/>
    <p:sldId id="412" r:id="rId7"/>
    <p:sldId id="410" r:id="rId8"/>
    <p:sldId id="411" r:id="rId9"/>
    <p:sldId id="385" r:id="rId10"/>
    <p:sldId id="416" r:id="rId11"/>
    <p:sldId id="417" r:id="rId12"/>
    <p:sldId id="418" r:id="rId13"/>
    <p:sldId id="388" r:id="rId14"/>
    <p:sldId id="389" r:id="rId15"/>
    <p:sldId id="390" r:id="rId16"/>
    <p:sldId id="391" r:id="rId17"/>
    <p:sldId id="419" r:id="rId18"/>
    <p:sldId id="420" r:id="rId19"/>
    <p:sldId id="421" r:id="rId20"/>
    <p:sldId id="378" r:id="rId2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  <a:srgbClr val="00CC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664" y="-10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6.xml"/><Relationship Id="rId1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3B5B6C-BD3D-4C76-A558-840C71915A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372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CB8B6D-7FDC-4DA5-AA8C-5F65974EBD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1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35E209-9D80-438D-8B19-06A303F0168D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473985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495045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4061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27105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2873914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6835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94138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25531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588396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4795041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0293687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0221483F-C091-4A20-AE24-B47288937AC3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8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48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4800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Portfolio Investment</a:t>
            </a:r>
          </a:p>
          <a:p>
            <a:pPr>
              <a:lnSpc>
                <a:spcPct val="80000"/>
              </a:lnSpc>
            </a:pPr>
            <a:endParaRPr lang="en-US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Eun</a:t>
            </a:r>
            <a:r>
              <a:rPr lang="en-US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Resnick</a:t>
            </a:r>
            <a:r>
              <a:rPr lang="en-US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chapter </a:t>
            </a:r>
            <a:r>
              <a:rPr lang="en-US" dirty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15)</a:t>
            </a: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5334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4000" smtClean="0">
                <a:latin typeface="Palatino Linotype" pitchFamily="18" charset="0"/>
              </a:rPr>
              <a:t>Effects of Changes </a:t>
            </a:r>
            <a:br>
              <a:rPr lang="en-US" sz="4000" smtClean="0">
                <a:latin typeface="Palatino Linotype" pitchFamily="18" charset="0"/>
              </a:rPr>
            </a:br>
            <a:r>
              <a:rPr lang="en-US" sz="4000" smtClean="0">
                <a:latin typeface="Palatino Linotype" pitchFamily="18" charset="0"/>
              </a:rPr>
              <a:t>in the Exchange Rate</a:t>
            </a:r>
            <a:endParaRPr lang="en-US" sz="4000">
              <a:latin typeface="Palatino Linotype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06588"/>
            <a:ext cx="8229600" cy="201771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smtClean="0">
                <a:latin typeface="Palatino Linotype" pitchFamily="18" charset="0"/>
              </a:rPr>
              <a:t>The realized dollar return for a U.S. resident investing in a foreign market is given by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i="1" smtClean="0">
                <a:latin typeface="Palatino Linotype" pitchFamily="18" charset="0"/>
              </a:rPr>
              <a:t>   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baseline="-25000" smtClean="0">
                <a:latin typeface="Palatino Linotype" pitchFamily="18" charset="0"/>
              </a:rPr>
              <a:t>$</a:t>
            </a:r>
            <a:r>
              <a:rPr lang="en-US" smtClean="0">
                <a:latin typeface="Palatino Linotype" pitchFamily="18" charset="0"/>
              </a:rPr>
              <a:t> = (1 + 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)(1 + </a:t>
            </a:r>
            <a:r>
              <a:rPr lang="en-US" i="1" smtClean="0">
                <a:latin typeface="Palatino Linotype" pitchFamily="18" charset="0"/>
              </a:rPr>
              <a:t>e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)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– 1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mtClean="0">
                <a:latin typeface="Palatino Linotype" pitchFamily="18" charset="0"/>
                <a:cs typeface="Times New Roman" pitchFamily="18" charset="0"/>
              </a:rPr>
              <a:t>= 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baseline="-25000" smtClean="0">
                <a:latin typeface="Palatino Linotype" pitchFamily="18" charset="0"/>
              </a:rPr>
              <a:t> </a:t>
            </a:r>
            <a:r>
              <a:rPr lang="en-US" smtClean="0">
                <a:latin typeface="Palatino Linotype" pitchFamily="18" charset="0"/>
              </a:rPr>
              <a:t> + </a:t>
            </a:r>
            <a:r>
              <a:rPr lang="en-US" i="1" smtClean="0">
                <a:latin typeface="Palatino Linotype" pitchFamily="18" charset="0"/>
              </a:rPr>
              <a:t>e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+ 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i="1" smtClean="0">
                <a:latin typeface="Palatino Linotype" pitchFamily="18" charset="0"/>
              </a:rPr>
              <a:t>e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>
              <a:latin typeface="Palatino Linotype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38138" y="4143375"/>
            <a:ext cx="8467725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	Where</a:t>
            </a:r>
          </a:p>
          <a:p>
            <a:pPr>
              <a:spcBef>
                <a:spcPct val="50000"/>
              </a:spcBef>
            </a:pPr>
            <a:r>
              <a:rPr lang="en-US" sz="2700" i="1">
                <a:latin typeface="Times New Roman" pitchFamily="18" charset="0"/>
              </a:rPr>
              <a:t>	R</a:t>
            </a:r>
            <a:r>
              <a:rPr lang="en-US" sz="2700" i="1" baseline="-25000">
                <a:latin typeface="Times New Roman" pitchFamily="18" charset="0"/>
              </a:rPr>
              <a:t>i</a:t>
            </a:r>
            <a:r>
              <a:rPr lang="en-US" sz="2700" baseline="-25000">
                <a:latin typeface="Times New Roman" pitchFamily="18" charset="0"/>
              </a:rPr>
              <a:t> </a:t>
            </a:r>
            <a:r>
              <a:rPr lang="en-US" sz="2700">
                <a:latin typeface="Times New Roman" pitchFamily="18" charset="0"/>
              </a:rPr>
              <a:t>is the local currency return in the </a:t>
            </a:r>
            <a:r>
              <a:rPr lang="en-US" sz="2700" i="1">
                <a:latin typeface="Times New Roman" pitchFamily="18" charset="0"/>
              </a:rPr>
              <a:t>i</a:t>
            </a:r>
            <a:r>
              <a:rPr lang="en-US" sz="2700" baseline="30000">
                <a:latin typeface="Times New Roman" pitchFamily="18" charset="0"/>
              </a:rPr>
              <a:t>th</a:t>
            </a:r>
            <a:r>
              <a:rPr lang="en-US" sz="2700">
                <a:latin typeface="Times New Roman" pitchFamily="18" charset="0"/>
              </a:rPr>
              <a:t> market</a:t>
            </a:r>
          </a:p>
          <a:p>
            <a:pPr>
              <a:spcBef>
                <a:spcPct val="50000"/>
              </a:spcBef>
            </a:pPr>
            <a:r>
              <a:rPr lang="en-US" sz="2700" i="1">
                <a:latin typeface="Times New Roman" pitchFamily="18" charset="0"/>
              </a:rPr>
              <a:t>	e</a:t>
            </a:r>
            <a:r>
              <a:rPr lang="en-US" sz="2700" i="1" baseline="-25000">
                <a:latin typeface="Times New Roman" pitchFamily="18" charset="0"/>
              </a:rPr>
              <a:t>i</a:t>
            </a:r>
            <a:r>
              <a:rPr lang="en-US" sz="2700" baseline="-25000">
                <a:latin typeface="Times New Roman" pitchFamily="18" charset="0"/>
              </a:rPr>
              <a:t> </a:t>
            </a:r>
            <a:r>
              <a:rPr lang="en-US" sz="2700">
                <a:latin typeface="Times New Roman" pitchFamily="18" charset="0"/>
              </a:rPr>
              <a:t>is the rate of change in the exchange rate between 	 	the local currency and the dollar</a:t>
            </a:r>
          </a:p>
        </p:txBody>
      </p:sp>
    </p:spTree>
    <p:extLst>
      <p:ext uri="{BB962C8B-B14F-4D97-AF65-F5344CB8AC3E}">
        <p14:creationId xmlns:p14="http://schemas.microsoft.com/office/powerpoint/2010/main" val="1051571066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4572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4000" smtClean="0">
                <a:latin typeface="Palatino Linotype" pitchFamily="18" charset="0"/>
              </a:rPr>
              <a:t>Effects of Changes </a:t>
            </a:r>
            <a:br>
              <a:rPr lang="en-US" sz="4000" smtClean="0">
                <a:latin typeface="Palatino Linotype" pitchFamily="18" charset="0"/>
              </a:rPr>
            </a:br>
            <a:r>
              <a:rPr lang="en-US" sz="4000" smtClean="0">
                <a:latin typeface="Palatino Linotype" pitchFamily="18" charset="0"/>
              </a:rPr>
              <a:t>in the Exchange Rate</a:t>
            </a:r>
            <a:endParaRPr lang="en-US" sz="4000">
              <a:latin typeface="Palatino Linotype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935163"/>
            <a:ext cx="8229600" cy="40084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>
                <a:latin typeface="Palatino Linotype" pitchFamily="18" charset="0"/>
              </a:rPr>
              <a:t>For example, if a U.S. resident just sold shares in a British firm that had a 15% return (in pounds) during a period when the pound depreciated 5%, his dollar return is 9.25%:</a:t>
            </a:r>
          </a:p>
          <a:p>
            <a:pPr algn="ctr">
              <a:spcBef>
                <a:spcPct val="40000"/>
              </a:spcBef>
              <a:buFont typeface="Wingdings" pitchFamily="2" charset="2"/>
              <a:buNone/>
            </a:pPr>
            <a:r>
              <a:rPr lang="en-US" i="1" smtClean="0">
                <a:latin typeface="Palatino Linotype" pitchFamily="18" charset="0"/>
              </a:rPr>
              <a:t> 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baseline="-25000" smtClean="0">
                <a:latin typeface="Palatino Linotype" pitchFamily="18" charset="0"/>
              </a:rPr>
              <a:t>$</a:t>
            </a:r>
            <a:r>
              <a:rPr lang="en-US" smtClean="0">
                <a:latin typeface="Palatino Linotype" pitchFamily="18" charset="0"/>
              </a:rPr>
              <a:t> = (1 + .15)(1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– </a:t>
            </a:r>
            <a:r>
              <a:rPr lang="en-US" smtClean="0">
                <a:latin typeface="Palatino Linotype" pitchFamily="18" charset="0"/>
              </a:rPr>
              <a:t>0.05)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– 1 = 0.925</a:t>
            </a:r>
          </a:p>
          <a:p>
            <a:pPr algn="ctr">
              <a:buFont typeface="Wingdings" pitchFamily="2" charset="2"/>
              <a:buNone/>
            </a:pPr>
            <a:r>
              <a:rPr lang="en-US" smtClean="0">
                <a:latin typeface="Palatino Linotype" pitchFamily="18" charset="0"/>
                <a:cs typeface="Times New Roman" pitchFamily="18" charset="0"/>
              </a:rPr>
              <a:t>= </a:t>
            </a:r>
            <a:r>
              <a:rPr lang="en-US" i="1" smtClean="0">
                <a:latin typeface="Palatino Linotype" pitchFamily="18" charset="0"/>
              </a:rPr>
              <a:t>.</a:t>
            </a:r>
            <a:r>
              <a:rPr lang="en-US" smtClean="0">
                <a:latin typeface="Palatino Linotype" pitchFamily="18" charset="0"/>
              </a:rPr>
              <a:t>15</a:t>
            </a:r>
            <a:r>
              <a:rPr lang="en-US" baseline="-25000" smtClean="0">
                <a:latin typeface="Palatino Linotype" pitchFamily="18" charset="0"/>
              </a:rPr>
              <a:t> </a:t>
            </a:r>
            <a:r>
              <a:rPr lang="en-US" smtClean="0">
                <a:latin typeface="Palatino Linotype" pitchFamily="18" charset="0"/>
              </a:rPr>
              <a:t> +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–</a:t>
            </a:r>
            <a:r>
              <a:rPr lang="en-US" smtClean="0">
                <a:latin typeface="Palatino Linotype" pitchFamily="18" charset="0"/>
              </a:rPr>
              <a:t>.05 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+ </a:t>
            </a:r>
            <a:r>
              <a:rPr lang="en-US" smtClean="0">
                <a:latin typeface="Palatino Linotype" pitchFamily="18" charset="0"/>
              </a:rPr>
              <a:t>.15</a:t>
            </a:r>
            <a:r>
              <a:rPr lang="en-US" smtClean="0">
                <a:latin typeface="Palatino Linotype" pitchFamily="18" charset="0"/>
                <a:cs typeface="Times New Roman" pitchFamily="18" charset="0"/>
              </a:rPr>
              <a:t>×(–.05) = 0.925</a:t>
            </a:r>
            <a:endParaRPr lang="en-US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343336"/>
      </p:ext>
    </p:extLst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0" y="4572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4000" smtClean="0">
                <a:latin typeface="Palatino Linotype" pitchFamily="18" charset="0"/>
              </a:rPr>
              <a:t>Effects of Changes </a:t>
            </a:r>
            <a:br>
              <a:rPr lang="en-US" sz="4000" smtClean="0">
                <a:latin typeface="Palatino Linotype" pitchFamily="18" charset="0"/>
              </a:rPr>
            </a:br>
            <a:r>
              <a:rPr lang="en-US" sz="4000" smtClean="0">
                <a:latin typeface="Palatino Linotype" pitchFamily="18" charset="0"/>
              </a:rPr>
              <a:t>in the Exchange Rate</a:t>
            </a:r>
            <a:endParaRPr lang="en-US" sz="4000">
              <a:latin typeface="Palatino Linotype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28600" y="1752600"/>
            <a:ext cx="86868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mtClean="0">
                <a:latin typeface="Palatino Linotype" pitchFamily="18" charset="0"/>
              </a:rPr>
              <a:t>The risk for a U.S. resident investing in a foreign market will depend not only on the risk in the foreign market but also on the risk in the exchange rate between the U.S. dollar and the foreign currency. </a:t>
            </a:r>
          </a:p>
          <a:p>
            <a:pPr algn="ctr">
              <a:spcBef>
                <a:spcPct val="40000"/>
              </a:spcBef>
              <a:buFont typeface="Wingdings" pitchFamily="2" charset="2"/>
              <a:buNone/>
            </a:pPr>
            <a:r>
              <a:rPr lang="en-US" smtClean="0">
                <a:latin typeface="Palatino Linotype" pitchFamily="18" charset="0"/>
              </a:rPr>
              <a:t>Var(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baseline="-25000" smtClean="0">
                <a:latin typeface="Palatino Linotype" pitchFamily="18" charset="0"/>
              </a:rPr>
              <a:t>$</a:t>
            </a:r>
            <a:r>
              <a:rPr lang="en-US" smtClean="0">
                <a:latin typeface="Palatino Linotype" pitchFamily="18" charset="0"/>
              </a:rPr>
              <a:t>) = Var(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) + Var(</a:t>
            </a:r>
            <a:r>
              <a:rPr lang="en-US" i="1" smtClean="0">
                <a:latin typeface="Palatino Linotype" pitchFamily="18" charset="0"/>
              </a:rPr>
              <a:t>e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) + 2Cov(</a:t>
            </a:r>
            <a:r>
              <a:rPr lang="en-US" i="1" smtClean="0">
                <a:latin typeface="Palatino Linotype" pitchFamily="18" charset="0"/>
              </a:rPr>
              <a:t>R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,</a:t>
            </a:r>
            <a:r>
              <a:rPr lang="en-US" i="1" smtClean="0">
                <a:latin typeface="Palatino Linotype" pitchFamily="18" charset="0"/>
              </a:rPr>
              <a:t>e</a:t>
            </a:r>
            <a:r>
              <a:rPr lang="en-US" i="1" baseline="-25000" smtClean="0">
                <a:latin typeface="Palatino Linotype" pitchFamily="18" charset="0"/>
              </a:rPr>
              <a:t>i</a:t>
            </a:r>
            <a:r>
              <a:rPr lang="en-US" smtClean="0">
                <a:latin typeface="Palatino Linotype" pitchFamily="18" charset="0"/>
              </a:rPr>
              <a:t>) + </a:t>
            </a:r>
            <a:r>
              <a:rPr lang="en-US" smtClean="0">
                <a:latin typeface="Palatino Linotype" pitchFamily="18" charset="0"/>
                <a:sym typeface="Symbol" pitchFamily="18" charset="2"/>
              </a:rPr>
              <a:t></a:t>
            </a:r>
            <a:r>
              <a:rPr lang="en-US" smtClean="0">
                <a:latin typeface="Palatino Linotype" pitchFamily="18" charset="0"/>
              </a:rPr>
              <a:t>Var </a:t>
            </a:r>
            <a:endParaRPr lang="en-US">
              <a:latin typeface="Palatino Linotype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5287963"/>
            <a:ext cx="8382000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2700">
              <a:latin typeface="Times New Roman" pitchFamily="18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04800" y="5200650"/>
            <a:ext cx="8839200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>
                <a:latin typeface="Times New Roman" pitchFamily="18" charset="0"/>
              </a:rPr>
              <a:t>The </a:t>
            </a:r>
            <a:r>
              <a:rPr lang="en-US" sz="3000">
                <a:latin typeface="Times New Roman" pitchFamily="18" charset="0"/>
                <a:sym typeface="Symbol" pitchFamily="18" charset="2"/>
              </a:rPr>
              <a:t>Var term represents the contribution of the cross-product term, </a:t>
            </a:r>
            <a:r>
              <a:rPr lang="en-US" sz="3000" i="1">
                <a:latin typeface="Times New Roman" pitchFamily="18" charset="0"/>
                <a:sym typeface="Symbol" pitchFamily="18" charset="2"/>
              </a:rPr>
              <a:t>R</a:t>
            </a:r>
            <a:r>
              <a:rPr lang="en-US" sz="30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sz="3000" i="1">
                <a:latin typeface="Times New Roman" pitchFamily="18" charset="0"/>
                <a:sym typeface="Symbol" pitchFamily="18" charset="2"/>
              </a:rPr>
              <a:t>e</a:t>
            </a:r>
            <a:r>
              <a:rPr lang="en-US" sz="3000" i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sz="3000">
                <a:latin typeface="Times New Roman" pitchFamily="18" charset="0"/>
                <a:sym typeface="Symbol" pitchFamily="18" charset="2"/>
              </a:rPr>
              <a:t>, to the risk of foreign investment.</a:t>
            </a:r>
            <a:endParaRPr lang="en-US" sz="30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80669"/>
      </p:ext>
    </p:extLst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International Diversification through International Mutual Funds</a:t>
            </a:r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304800" y="16002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533400" indent="-533400" defTabSz="809625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U.S. investor can easily achieve international diversification by investing in a U.S.-based international mutual fund.</a:t>
            </a:r>
          </a:p>
          <a:p>
            <a:pPr marL="533400" indent="-533400" defTabSz="809625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advantages include:</a:t>
            </a:r>
          </a:p>
          <a:p>
            <a:pPr marL="533400" indent="-533400" defTabSz="809625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Savings on transaction and information costs.</a:t>
            </a:r>
          </a:p>
          <a:p>
            <a:pPr marL="533400" indent="-533400" defTabSz="809625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Circumvention of legal and institutional barriers to direct portfolio investments abroad.</a:t>
            </a:r>
          </a:p>
          <a:p>
            <a:pPr marL="533400" indent="-533400" defTabSz="809625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Professional management and record keeping.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International Diversification through Country Funds</a:t>
            </a:r>
          </a:p>
        </p:txBody>
      </p:sp>
      <p:sp>
        <p:nvSpPr>
          <p:cNvPr id="364547" name="Rectangle 3"/>
          <p:cNvSpPr>
            <a:spLocks noChangeArrowheads="1"/>
          </p:cNvSpPr>
          <p:nvPr/>
        </p:nvSpPr>
        <p:spPr bwMode="auto">
          <a:xfrm>
            <a:off x="263525" y="1495425"/>
            <a:ext cx="85756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533400" indent="-533400" defTabSz="809625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Recently, country funds have emerged as one of the most popular means of international investment.</a:t>
            </a:r>
          </a:p>
          <a:p>
            <a:pPr marL="533400" indent="-533400" defTabSz="809625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country fund invests exclusively in the stocks of a single county. This allows investors to:</a:t>
            </a:r>
          </a:p>
          <a:p>
            <a:pPr marL="862013" lvl="1" indent="-457200" defTabSz="809625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Speculate in a single foreign market with minimum cost.</a:t>
            </a:r>
          </a:p>
          <a:p>
            <a:pPr marL="862013" lvl="1" indent="-457200" defTabSz="809625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Construct their own personal international portfolios.</a:t>
            </a:r>
          </a:p>
          <a:p>
            <a:pPr marL="862013" lvl="1" indent="-457200" defTabSz="809625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120000"/>
              <a:buFont typeface="Wingdings" pitchFamily="2" charset="2"/>
              <a:buAutoNum type="arabicPeriod"/>
            </a:pPr>
            <a:r>
              <a:rPr lang="en-US" sz="2400">
                <a:solidFill>
                  <a:srgbClr val="0000FF"/>
                </a:solidFill>
              </a:rPr>
              <a:t>Diversify into emerging markets that are otherwise practically inaccessible.</a:t>
            </a:r>
          </a:p>
        </p:txBody>
      </p:sp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381000" y="4757738"/>
            <a:ext cx="8763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Exchange Traded Funds/ </a:t>
            </a:r>
            <a:r>
              <a:rPr lang="en-US" sz="2400" dirty="0" err="1">
                <a:solidFill>
                  <a:srgbClr val="0000FF"/>
                </a:solidFill>
              </a:rPr>
              <a:t>iShares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US" sz="24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4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4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4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4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4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454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ChangeArrowheads="1"/>
          </p:cNvSpPr>
          <p:nvPr/>
        </p:nvSpPr>
        <p:spPr bwMode="auto">
          <a:xfrm>
            <a:off x="0" y="37465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Trading in International Equities</a:t>
            </a:r>
          </a:p>
        </p:txBody>
      </p:sp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152400" y="1289050"/>
            <a:ext cx="88392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tx1"/>
              </a:buClr>
              <a:buSzPct val="135000"/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During the 1980s world capital markets began a trend toward greater global integration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Diversification, reduced regulation, improvements in computer and communications technology, increased demand from MNCs for global issuance.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i="1">
                <a:solidFill>
                  <a:srgbClr val="0000FF"/>
                </a:solidFill>
              </a:rPr>
              <a:t>Cross-Listing</a:t>
            </a:r>
            <a:r>
              <a:rPr lang="en-US" sz="2400">
                <a:solidFill>
                  <a:srgbClr val="0000FF"/>
                </a:solidFill>
              </a:rPr>
              <a:t> refers to a firm having its equity shares listed on one or more foreign exchanges.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Foreign stocks often trade on U.S. exchanges as ADRs.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It is a receipt that represents the number of foreign shares that are deposited at a U.S. bank.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bank serves as a transfer agent for the ADRs</a:t>
            </a: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American Depository Receipts</a:t>
            </a:r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263525" y="1495425"/>
            <a:ext cx="87280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There are many advantages to trading ADRs as opposed to direct investment in the company’s shares: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ADRs are denominated in U.S. dollars, trade on U.S. exchanges and can be bought through any broker.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Dividends are paid in U.S. dollars.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400">
                <a:solidFill>
                  <a:srgbClr val="0000FF"/>
                </a:solidFill>
              </a:rPr>
              <a:t>Most underlying stocks are bearer securities, the ADRs are registered.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6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6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6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6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6595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762000"/>
            <a:ext cx="91440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dirty="0" smtClean="0">
                <a:latin typeface="Palatino Linotype" pitchFamily="18" charset="0"/>
              </a:rPr>
              <a:t>Home Bias in Portfolio Holdings</a:t>
            </a:r>
            <a:endParaRPr lang="en-US" sz="3600" dirty="0">
              <a:latin typeface="Palatino Linotype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28600" y="1676400"/>
            <a:ext cx="8458200" cy="5029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>
                <a:latin typeface="Palatino Linotype" pitchFamily="18" charset="0"/>
              </a:rPr>
              <a:t>As previously documented, investors can potentially benefit a great deal from international diversification. </a:t>
            </a:r>
          </a:p>
          <a:p>
            <a:r>
              <a:rPr lang="en-US" sz="2400" dirty="0" smtClean="0">
                <a:latin typeface="Palatino Linotype" pitchFamily="18" charset="0"/>
              </a:rPr>
              <a:t>The actual portfolios that investors hold, however, are quite different from those predicted by the theory of international portfolio investment.</a:t>
            </a:r>
          </a:p>
          <a:p>
            <a:r>
              <a:rPr lang="en-US" sz="2400" dirty="0" smtClean="0">
                <a:latin typeface="Palatino Linotype" pitchFamily="18" charset="0"/>
              </a:rPr>
              <a:t>Home bias refers to the extent to which portfolio investments are concentrated in domestic equities.</a:t>
            </a:r>
            <a:endParaRPr lang="en-US" sz="24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014010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609600"/>
            <a:ext cx="9144000" cy="762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dirty="0" smtClean="0">
                <a:latin typeface="Palatino Linotype" pitchFamily="18" charset="0"/>
              </a:rPr>
              <a:t>Why Home Bias in Portfolio Holdings?</a:t>
            </a:r>
            <a:endParaRPr lang="en-US" sz="3600" dirty="0">
              <a:latin typeface="Palatino Linotype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304800" y="1371600"/>
            <a:ext cx="8382000" cy="47545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601663" indent="-601663"/>
            <a:r>
              <a:rPr lang="en-US" sz="2800" dirty="0" smtClean="0">
                <a:latin typeface="Palatino Linotype" pitchFamily="18" charset="0"/>
              </a:rPr>
              <a:t>Three explanations come to mind:</a:t>
            </a:r>
          </a:p>
          <a:p>
            <a:pPr marL="973138" lvl="1" indent="-515938"/>
            <a:r>
              <a:rPr lang="en-US" dirty="0" smtClean="0">
                <a:latin typeface="Palatino Linotype" pitchFamily="18" charset="0"/>
              </a:rPr>
              <a:t>Domestic equities may provide a superior inflation hedge.</a:t>
            </a:r>
          </a:p>
          <a:p>
            <a:pPr marL="973138" lvl="1" indent="-515938"/>
            <a:r>
              <a:rPr lang="en-US" dirty="0" smtClean="0">
                <a:latin typeface="Palatino Linotype" pitchFamily="18" charset="0"/>
              </a:rPr>
              <a:t>Home bias may reflect institutional and legal restrictions on foreign investment.</a:t>
            </a:r>
          </a:p>
          <a:p>
            <a:pPr marL="973138" lvl="1" indent="-515938"/>
            <a:r>
              <a:rPr lang="en-US" dirty="0" smtClean="0">
                <a:latin typeface="Palatino Linotype" pitchFamily="18" charset="0"/>
              </a:rPr>
              <a:t>Extra taxes and transactions/information costs for foreign securities may give rise to home bias.</a:t>
            </a:r>
            <a:endParaRPr lang="en-US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287181"/>
      </p:ext>
    </p:extLst>
  </p:cSld>
  <p:clrMapOvr>
    <a:masterClrMapping/>
  </p:clrMapOvr>
  <p:transition>
    <p:pul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7526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marL="601663" indent="-601663"/>
            <a:r>
              <a:rPr lang="en-US" sz="3000" dirty="0" smtClean="0">
                <a:latin typeface="Palatino Linotype" pitchFamily="18" charset="0"/>
              </a:rPr>
              <a:t>A recent study of the brokerage records of tens of thousands of U.S. individual investors shows that wealthier, more experienced, sophisticated investors are more likely to invest in foreign securities.</a:t>
            </a:r>
          </a:p>
          <a:p>
            <a:pPr marL="601663" indent="-601663"/>
            <a:r>
              <a:rPr lang="en-US" sz="3000" dirty="0" smtClean="0">
                <a:latin typeface="Palatino Linotype" pitchFamily="18" charset="0"/>
              </a:rPr>
              <a:t>Another study shows that when a country is remote and has an uncommon language, foreign investors tend to stay away.</a:t>
            </a:r>
            <a:endParaRPr lang="en-US" sz="3000" dirty="0">
              <a:latin typeface="Palatino Linotype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38100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800" dirty="0">
                <a:solidFill>
                  <a:srgbClr val="6600FF"/>
                </a:solidFill>
                <a:latin typeface="Palatino Linotype" pitchFamily="18" charset="0"/>
              </a:rPr>
              <a:t>Why Home Bias in Portfolio Holdings?</a:t>
            </a:r>
          </a:p>
        </p:txBody>
      </p:sp>
    </p:spTree>
    <p:extLst>
      <p:ext uri="{BB962C8B-B14F-4D97-AF65-F5344CB8AC3E}">
        <p14:creationId xmlns:p14="http://schemas.microsoft.com/office/powerpoint/2010/main" val="2469008148"/>
      </p:ext>
    </p:extLst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761999"/>
            <a:ext cx="9144000" cy="854075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3600" dirty="0" smtClean="0">
                <a:latin typeface="Palatino Linotype" pitchFamily="18" charset="0"/>
              </a:rPr>
              <a:t>International Correlation Structure and Risk Diversification</a:t>
            </a:r>
            <a:endParaRPr lang="en-US" sz="3600" dirty="0">
              <a:latin typeface="Palatino Linotype" pitchFamily="18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457200" y="17986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r>
              <a:rPr lang="en-US" sz="2400" dirty="0" smtClean="0">
                <a:latin typeface="Palatino Linotype" pitchFamily="18" charset="0"/>
              </a:rPr>
              <a:t>Security returns are much less correlated across countries than within a country.</a:t>
            </a:r>
          </a:p>
          <a:p>
            <a:pPr lvl="1"/>
            <a:r>
              <a:rPr lang="en-US" sz="2400" dirty="0" smtClean="0">
                <a:latin typeface="Palatino Linotype" pitchFamily="18" charset="0"/>
              </a:rPr>
              <a:t>This is true because economic, political, institutional, and even psychological factors affecting security returns tend to vary across countries, resulting in low correlations among international securities.</a:t>
            </a:r>
          </a:p>
          <a:p>
            <a:pPr lvl="1"/>
            <a:r>
              <a:rPr lang="en-US" sz="2400" dirty="0" smtClean="0">
                <a:latin typeface="Palatino Linotype" pitchFamily="18" charset="0"/>
              </a:rPr>
              <a:t>Business cycles are often high asynchronous across countries.</a:t>
            </a:r>
            <a:endParaRPr lang="en-US" sz="2400" dirty="0">
              <a:latin typeface="Palatino Linotyp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3660264"/>
      </p:ext>
    </p:extLst>
  </p:cSld>
  <p:clrMapOvr>
    <a:masterClrMapping/>
  </p:clrMapOvr>
  <p:transition>
    <p:pul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Text Box 2"/>
          <p:cNvSpPr txBox="1">
            <a:spLocks noChangeArrowheads="1"/>
          </p:cNvSpPr>
          <p:nvPr/>
        </p:nvSpPr>
        <p:spPr bwMode="auto">
          <a:xfrm>
            <a:off x="152400" y="838200"/>
            <a:ext cx="853440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Learning outcomes</a:t>
            </a:r>
            <a:r>
              <a:rPr lang="en-US" dirty="0"/>
              <a:t>: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Discuss the correlation between international markets and the benefits of international diversification</a:t>
            </a:r>
          </a:p>
          <a:p>
            <a:pPr marL="342900" indent="-342900">
              <a:buFontTx/>
              <a:buChar char="-"/>
            </a:pPr>
            <a:r>
              <a:rPr lang="en-US" sz="2400" dirty="0" smtClean="0"/>
              <a:t> Discuss </a:t>
            </a:r>
            <a:r>
              <a:rPr lang="en-US" sz="2400" dirty="0"/>
              <a:t>the following risks of or barriers to investing in international markets: sovereign/political, liquidity, foreign exchange , information</a:t>
            </a:r>
          </a:p>
          <a:p>
            <a:pPr>
              <a:buFontTx/>
              <a:buChar char="-"/>
            </a:pPr>
            <a:r>
              <a:rPr lang="en-US" sz="2400" dirty="0"/>
              <a:t>  </a:t>
            </a:r>
            <a:r>
              <a:rPr lang="en-US" sz="2400" dirty="0" smtClean="0"/>
              <a:t>Know how to calculate the return on investment in a foreign security</a:t>
            </a:r>
          </a:p>
          <a:p>
            <a:pPr>
              <a:buFontTx/>
              <a:buChar char="-"/>
            </a:pPr>
            <a:r>
              <a:rPr lang="en-US" sz="2400" dirty="0" smtClean="0"/>
              <a:t> Discuss  </a:t>
            </a:r>
            <a:r>
              <a:rPr lang="en-US" sz="2400" dirty="0"/>
              <a:t>three ways in which a US investor can diversify internationally (international mutual funds, country funds, ADRs)</a:t>
            </a:r>
          </a:p>
          <a:p>
            <a:pPr>
              <a:buFontTx/>
              <a:buChar char="-"/>
            </a:pPr>
            <a:r>
              <a:rPr lang="en-US" sz="2400" dirty="0"/>
              <a:t>  </a:t>
            </a:r>
            <a:r>
              <a:rPr lang="en-US" sz="2400" dirty="0" smtClean="0"/>
              <a:t>Explain </a:t>
            </a:r>
            <a:r>
              <a:rPr lang="en-US" sz="2400" dirty="0"/>
              <a:t>what is an ADR and why investors invest in </a:t>
            </a:r>
            <a:r>
              <a:rPr lang="en-US" sz="2400" dirty="0" smtClean="0"/>
              <a:t>them</a:t>
            </a:r>
          </a:p>
          <a:p>
            <a:pPr>
              <a:buFontTx/>
              <a:buChar char="-"/>
            </a:pPr>
            <a:r>
              <a:rPr lang="en-US" sz="2400" dirty="0" smtClean="0"/>
              <a:t>Discuss what is  Home Bias and the factors that affect it</a:t>
            </a:r>
            <a:endParaRPr lang="en-US" sz="2400" dirty="0"/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457200"/>
            <a:ext cx="9144000" cy="6096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4100" smtClean="0">
                <a:latin typeface="Palatino Linotype" pitchFamily="18" charset="0"/>
              </a:rPr>
              <a:t>International Correlation Structure</a:t>
            </a:r>
            <a:endParaRPr lang="en-US" sz="4100">
              <a:latin typeface="Palatino Linotype" pitchFamily="18" charset="0"/>
            </a:endParaRPr>
          </a:p>
        </p:txBody>
      </p:sp>
      <p:grpSp>
        <p:nvGrpSpPr>
          <p:cNvPr id="3" name="Group 410"/>
          <p:cNvGrpSpPr>
            <a:grpSpLocks/>
          </p:cNvGrpSpPr>
          <p:nvPr/>
        </p:nvGrpSpPr>
        <p:grpSpPr bwMode="auto">
          <a:xfrm>
            <a:off x="152400" y="990600"/>
            <a:ext cx="8839200" cy="5029200"/>
            <a:chOff x="-232416" y="1218467"/>
            <a:chExt cx="9376416" cy="5791933"/>
          </a:xfrm>
        </p:grpSpPr>
        <p:sp>
          <p:nvSpPr>
            <p:cNvPr id="4" name="Text Box 411"/>
            <p:cNvSpPr txBox="1">
              <a:spLocks noChangeArrowheads="1"/>
            </p:cNvSpPr>
            <p:nvPr/>
          </p:nvSpPr>
          <p:spPr bwMode="auto">
            <a:xfrm>
              <a:off x="2963783" y="2540300"/>
              <a:ext cx="5841736" cy="13960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03236" tIns="51618" rIns="103236" bIns="51618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800">
                  <a:latin typeface="Times New Roman" pitchFamily="18" charset="0"/>
                </a:rPr>
                <a:t>Relatively low international correlations imply that investors should be able to reduce portfolio risk more if they diversify internationally                   rather than domestically.</a:t>
              </a:r>
            </a:p>
          </p:txBody>
        </p:sp>
        <p:grpSp>
          <p:nvGrpSpPr>
            <p:cNvPr id="5" name="Group 1230"/>
            <p:cNvGrpSpPr>
              <a:grpSpLocks/>
            </p:cNvGrpSpPr>
            <p:nvPr/>
          </p:nvGrpSpPr>
          <p:grpSpPr bwMode="auto">
            <a:xfrm>
              <a:off x="3528" y="1220299"/>
              <a:ext cx="1986139" cy="500062"/>
              <a:chOff x="0" y="0"/>
              <a:chExt cx="776" cy="403"/>
            </a:xfrm>
          </p:grpSpPr>
          <p:sp>
            <p:nvSpPr>
              <p:cNvPr id="407" name="Rectangle 123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776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408" name="Group 1232"/>
              <p:cNvGrpSpPr>
                <a:grpSpLocks/>
              </p:cNvGrpSpPr>
              <p:nvPr/>
            </p:nvGrpSpPr>
            <p:grpSpPr bwMode="auto">
              <a:xfrm>
                <a:off x="0" y="0"/>
                <a:ext cx="776" cy="403"/>
                <a:chOff x="0" y="0"/>
                <a:chExt cx="776" cy="403"/>
              </a:xfrm>
            </p:grpSpPr>
            <p:sp>
              <p:nvSpPr>
                <p:cNvPr id="409" name="Rectangle 1233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690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Stock Market</a:t>
                  </a:r>
                </a:p>
              </p:txBody>
            </p:sp>
            <p:sp>
              <p:nvSpPr>
                <p:cNvPr id="410" name="Rectangle 123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" name="Group 1235"/>
            <p:cNvGrpSpPr>
              <a:grpSpLocks/>
            </p:cNvGrpSpPr>
            <p:nvPr/>
          </p:nvGrpSpPr>
          <p:grpSpPr bwMode="auto">
            <a:xfrm>
              <a:off x="1647472" y="1220299"/>
              <a:ext cx="719667" cy="500062"/>
              <a:chOff x="776" y="0"/>
              <a:chExt cx="340" cy="403"/>
            </a:xfrm>
          </p:grpSpPr>
          <p:sp>
            <p:nvSpPr>
              <p:cNvPr id="403" name="Rectangle 1236"/>
              <p:cNvSpPr>
                <a:spLocks noChangeArrowheads="1"/>
              </p:cNvSpPr>
              <p:nvPr/>
            </p:nvSpPr>
            <p:spPr bwMode="auto">
              <a:xfrm>
                <a:off x="776" y="0"/>
                <a:ext cx="340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404" name="Group 1237"/>
              <p:cNvGrpSpPr>
                <a:grpSpLocks/>
              </p:cNvGrpSpPr>
              <p:nvPr/>
            </p:nvGrpSpPr>
            <p:grpSpPr bwMode="auto">
              <a:xfrm>
                <a:off x="776" y="0"/>
                <a:ext cx="340" cy="403"/>
                <a:chOff x="776" y="0"/>
                <a:chExt cx="340" cy="403"/>
              </a:xfrm>
            </p:grpSpPr>
            <p:sp>
              <p:nvSpPr>
                <p:cNvPr id="405" name="Rectangle 1238"/>
                <p:cNvSpPr>
                  <a:spLocks noChangeArrowheads="1"/>
                </p:cNvSpPr>
                <p:nvPr/>
              </p:nvSpPr>
              <p:spPr bwMode="auto">
                <a:xfrm>
                  <a:off x="819" y="0"/>
                  <a:ext cx="254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AU</a:t>
                  </a:r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406" name="Rectangle 1239"/>
                <p:cNvSpPr>
                  <a:spLocks noChangeArrowheads="1"/>
                </p:cNvSpPr>
                <p:nvPr/>
              </p:nvSpPr>
              <p:spPr bwMode="auto">
                <a:xfrm>
                  <a:off x="776" y="0"/>
                  <a:ext cx="340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" name="Group 1240"/>
            <p:cNvGrpSpPr>
              <a:grpSpLocks/>
            </p:cNvGrpSpPr>
            <p:nvPr/>
          </p:nvGrpSpPr>
          <p:grpSpPr bwMode="auto">
            <a:xfrm>
              <a:off x="2367139" y="1220299"/>
              <a:ext cx="966611" cy="500062"/>
              <a:chOff x="1116" y="0"/>
              <a:chExt cx="457" cy="403"/>
            </a:xfrm>
          </p:grpSpPr>
          <p:sp>
            <p:nvSpPr>
              <p:cNvPr id="399" name="Rectangle 1241"/>
              <p:cNvSpPr>
                <a:spLocks noChangeArrowheads="1"/>
              </p:cNvSpPr>
              <p:nvPr/>
            </p:nvSpPr>
            <p:spPr bwMode="auto">
              <a:xfrm>
                <a:off x="1116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400" name="Group 1242"/>
              <p:cNvGrpSpPr>
                <a:grpSpLocks/>
              </p:cNvGrpSpPr>
              <p:nvPr/>
            </p:nvGrpSpPr>
            <p:grpSpPr bwMode="auto">
              <a:xfrm>
                <a:off x="1116" y="0"/>
                <a:ext cx="457" cy="403"/>
                <a:chOff x="1116" y="0"/>
                <a:chExt cx="457" cy="403"/>
              </a:xfrm>
            </p:grpSpPr>
            <p:sp>
              <p:nvSpPr>
                <p:cNvPr id="401" name="Rectangle 1243"/>
                <p:cNvSpPr>
                  <a:spLocks noChangeArrowheads="1"/>
                </p:cNvSpPr>
                <p:nvPr/>
              </p:nvSpPr>
              <p:spPr bwMode="auto">
                <a:xfrm>
                  <a:off x="1159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FR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402" name="Rectangle 1244"/>
                <p:cNvSpPr>
                  <a:spLocks noChangeArrowheads="1"/>
                </p:cNvSpPr>
                <p:nvPr/>
              </p:nvSpPr>
              <p:spPr bwMode="auto">
                <a:xfrm>
                  <a:off x="1116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" name="Group 1245"/>
            <p:cNvGrpSpPr>
              <a:grpSpLocks/>
            </p:cNvGrpSpPr>
            <p:nvPr/>
          </p:nvGrpSpPr>
          <p:grpSpPr bwMode="auto">
            <a:xfrm>
              <a:off x="3333750" y="1220299"/>
              <a:ext cx="968376" cy="500062"/>
              <a:chOff x="1573" y="0"/>
              <a:chExt cx="457" cy="403"/>
            </a:xfrm>
          </p:grpSpPr>
          <p:sp>
            <p:nvSpPr>
              <p:cNvPr id="395" name="Rectangle 1246"/>
              <p:cNvSpPr>
                <a:spLocks noChangeArrowheads="1"/>
              </p:cNvSpPr>
              <p:nvPr/>
            </p:nvSpPr>
            <p:spPr bwMode="auto">
              <a:xfrm>
                <a:off x="1573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96" name="Group 1247"/>
              <p:cNvGrpSpPr>
                <a:grpSpLocks/>
              </p:cNvGrpSpPr>
              <p:nvPr/>
            </p:nvGrpSpPr>
            <p:grpSpPr bwMode="auto">
              <a:xfrm>
                <a:off x="1573" y="0"/>
                <a:ext cx="457" cy="403"/>
                <a:chOff x="1573" y="0"/>
                <a:chExt cx="457" cy="403"/>
              </a:xfrm>
            </p:grpSpPr>
            <p:sp>
              <p:nvSpPr>
                <p:cNvPr id="397" name="Rectangle 1248"/>
                <p:cNvSpPr>
                  <a:spLocks noChangeArrowheads="1"/>
                </p:cNvSpPr>
                <p:nvPr/>
              </p:nvSpPr>
              <p:spPr bwMode="auto">
                <a:xfrm>
                  <a:off x="1616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GM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98" name="Rectangle 1249"/>
                <p:cNvSpPr>
                  <a:spLocks noChangeArrowheads="1"/>
                </p:cNvSpPr>
                <p:nvPr/>
              </p:nvSpPr>
              <p:spPr bwMode="auto">
                <a:xfrm>
                  <a:off x="1573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9" name="Group 1250"/>
            <p:cNvGrpSpPr>
              <a:grpSpLocks/>
            </p:cNvGrpSpPr>
            <p:nvPr/>
          </p:nvGrpSpPr>
          <p:grpSpPr bwMode="auto">
            <a:xfrm>
              <a:off x="4302126" y="1220299"/>
              <a:ext cx="968374" cy="500062"/>
              <a:chOff x="2030" y="0"/>
              <a:chExt cx="457" cy="403"/>
            </a:xfrm>
          </p:grpSpPr>
          <p:sp>
            <p:nvSpPr>
              <p:cNvPr id="391" name="Rectangle 1251"/>
              <p:cNvSpPr>
                <a:spLocks noChangeArrowheads="1"/>
              </p:cNvSpPr>
              <p:nvPr/>
            </p:nvSpPr>
            <p:spPr bwMode="auto">
              <a:xfrm>
                <a:off x="2030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92" name="Group 1252"/>
              <p:cNvGrpSpPr>
                <a:grpSpLocks/>
              </p:cNvGrpSpPr>
              <p:nvPr/>
            </p:nvGrpSpPr>
            <p:grpSpPr bwMode="auto">
              <a:xfrm>
                <a:off x="2030" y="0"/>
                <a:ext cx="457" cy="403"/>
                <a:chOff x="2030" y="0"/>
                <a:chExt cx="457" cy="403"/>
              </a:xfrm>
            </p:grpSpPr>
            <p:sp>
              <p:nvSpPr>
                <p:cNvPr id="393" name="Rectangle 1253"/>
                <p:cNvSpPr>
                  <a:spLocks noChangeArrowheads="1"/>
                </p:cNvSpPr>
                <p:nvPr/>
              </p:nvSpPr>
              <p:spPr bwMode="auto">
                <a:xfrm>
                  <a:off x="2073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JP</a:t>
                  </a:r>
                </a:p>
                <a:p>
                  <a:pPr eaLnBrk="0" hangingPunct="0"/>
                  <a:endParaRPr lang="en-US" sz="1800">
                    <a:solidFill>
                      <a:srgbClr val="FFE575"/>
                    </a:solidFill>
                    <a:latin typeface="Times New Roman" pitchFamily="18" charset="0"/>
                  </a:endParaRPr>
                </a:p>
              </p:txBody>
            </p:sp>
            <p:sp>
              <p:nvSpPr>
                <p:cNvPr id="394" name="Rectangle 1254"/>
                <p:cNvSpPr>
                  <a:spLocks noChangeArrowheads="1"/>
                </p:cNvSpPr>
                <p:nvPr/>
              </p:nvSpPr>
              <p:spPr bwMode="auto">
                <a:xfrm>
                  <a:off x="2030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0" name="Group 1255"/>
            <p:cNvGrpSpPr>
              <a:grpSpLocks/>
            </p:cNvGrpSpPr>
            <p:nvPr/>
          </p:nvGrpSpPr>
          <p:grpSpPr bwMode="auto">
            <a:xfrm>
              <a:off x="5270500" y="1220299"/>
              <a:ext cx="966611" cy="500062"/>
              <a:chOff x="2487" y="0"/>
              <a:chExt cx="457" cy="403"/>
            </a:xfrm>
          </p:grpSpPr>
          <p:sp>
            <p:nvSpPr>
              <p:cNvPr id="387" name="Rectangle 1256"/>
              <p:cNvSpPr>
                <a:spLocks noChangeArrowheads="1"/>
              </p:cNvSpPr>
              <p:nvPr/>
            </p:nvSpPr>
            <p:spPr bwMode="auto">
              <a:xfrm>
                <a:off x="2487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88" name="Group 1257"/>
              <p:cNvGrpSpPr>
                <a:grpSpLocks/>
              </p:cNvGrpSpPr>
              <p:nvPr/>
            </p:nvGrpSpPr>
            <p:grpSpPr bwMode="auto">
              <a:xfrm>
                <a:off x="2487" y="0"/>
                <a:ext cx="457" cy="403"/>
                <a:chOff x="2487" y="0"/>
                <a:chExt cx="457" cy="403"/>
              </a:xfrm>
            </p:grpSpPr>
            <p:sp>
              <p:nvSpPr>
                <p:cNvPr id="389" name="Rectangle 1258"/>
                <p:cNvSpPr>
                  <a:spLocks noChangeArrowheads="1"/>
                </p:cNvSpPr>
                <p:nvPr/>
              </p:nvSpPr>
              <p:spPr bwMode="auto">
                <a:xfrm>
                  <a:off x="2530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NL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90" name="Rectangle 1259"/>
                <p:cNvSpPr>
                  <a:spLocks noChangeArrowheads="1"/>
                </p:cNvSpPr>
                <p:nvPr/>
              </p:nvSpPr>
              <p:spPr bwMode="auto">
                <a:xfrm>
                  <a:off x="2487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1" name="Group 1260"/>
            <p:cNvGrpSpPr>
              <a:grpSpLocks/>
            </p:cNvGrpSpPr>
            <p:nvPr/>
          </p:nvGrpSpPr>
          <p:grpSpPr bwMode="auto">
            <a:xfrm>
              <a:off x="6237111" y="1220299"/>
              <a:ext cx="968376" cy="500062"/>
              <a:chOff x="2944" y="0"/>
              <a:chExt cx="457" cy="403"/>
            </a:xfrm>
          </p:grpSpPr>
          <p:sp>
            <p:nvSpPr>
              <p:cNvPr id="383" name="Rectangle 1261"/>
              <p:cNvSpPr>
                <a:spLocks noChangeArrowheads="1"/>
              </p:cNvSpPr>
              <p:nvPr/>
            </p:nvSpPr>
            <p:spPr bwMode="auto">
              <a:xfrm>
                <a:off x="2944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84" name="Group 1262"/>
              <p:cNvGrpSpPr>
                <a:grpSpLocks/>
              </p:cNvGrpSpPr>
              <p:nvPr/>
            </p:nvGrpSpPr>
            <p:grpSpPr bwMode="auto">
              <a:xfrm>
                <a:off x="2944" y="0"/>
                <a:ext cx="457" cy="403"/>
                <a:chOff x="2944" y="0"/>
                <a:chExt cx="457" cy="403"/>
              </a:xfrm>
            </p:grpSpPr>
            <p:sp>
              <p:nvSpPr>
                <p:cNvPr id="385" name="Rectangle 1263"/>
                <p:cNvSpPr>
                  <a:spLocks noChangeArrowheads="1"/>
                </p:cNvSpPr>
                <p:nvPr/>
              </p:nvSpPr>
              <p:spPr bwMode="auto">
                <a:xfrm>
                  <a:off x="2987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SW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86" name="Rectangle 1264"/>
                <p:cNvSpPr>
                  <a:spLocks noChangeArrowheads="1"/>
                </p:cNvSpPr>
                <p:nvPr/>
              </p:nvSpPr>
              <p:spPr bwMode="auto">
                <a:xfrm>
                  <a:off x="2944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2" name="Group 1265"/>
            <p:cNvGrpSpPr>
              <a:grpSpLocks/>
            </p:cNvGrpSpPr>
            <p:nvPr/>
          </p:nvGrpSpPr>
          <p:grpSpPr bwMode="auto">
            <a:xfrm>
              <a:off x="7205487" y="1220299"/>
              <a:ext cx="966611" cy="500062"/>
              <a:chOff x="3401" y="0"/>
              <a:chExt cx="457" cy="403"/>
            </a:xfrm>
          </p:grpSpPr>
          <p:sp>
            <p:nvSpPr>
              <p:cNvPr id="379" name="Rectangle 1266"/>
              <p:cNvSpPr>
                <a:spLocks noChangeArrowheads="1"/>
              </p:cNvSpPr>
              <p:nvPr/>
            </p:nvSpPr>
            <p:spPr bwMode="auto">
              <a:xfrm>
                <a:off x="3401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80" name="Group 1267"/>
              <p:cNvGrpSpPr>
                <a:grpSpLocks/>
              </p:cNvGrpSpPr>
              <p:nvPr/>
            </p:nvGrpSpPr>
            <p:grpSpPr bwMode="auto">
              <a:xfrm>
                <a:off x="3401" y="0"/>
                <a:ext cx="457" cy="403"/>
                <a:chOff x="3401" y="0"/>
                <a:chExt cx="457" cy="403"/>
              </a:xfrm>
            </p:grpSpPr>
            <p:sp>
              <p:nvSpPr>
                <p:cNvPr id="381" name="Rectangle 1268"/>
                <p:cNvSpPr>
                  <a:spLocks noChangeArrowheads="1"/>
                </p:cNvSpPr>
                <p:nvPr/>
              </p:nvSpPr>
              <p:spPr bwMode="auto">
                <a:xfrm>
                  <a:off x="3444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UK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82" name="Rectangle 1269"/>
                <p:cNvSpPr>
                  <a:spLocks noChangeArrowheads="1"/>
                </p:cNvSpPr>
                <p:nvPr/>
              </p:nvSpPr>
              <p:spPr bwMode="auto">
                <a:xfrm>
                  <a:off x="3401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3" name="Group 1270"/>
            <p:cNvGrpSpPr>
              <a:grpSpLocks/>
            </p:cNvGrpSpPr>
            <p:nvPr/>
          </p:nvGrpSpPr>
          <p:grpSpPr bwMode="auto">
            <a:xfrm>
              <a:off x="8172099" y="1220299"/>
              <a:ext cx="968374" cy="500062"/>
              <a:chOff x="3858" y="0"/>
              <a:chExt cx="457" cy="403"/>
            </a:xfrm>
          </p:grpSpPr>
          <p:sp>
            <p:nvSpPr>
              <p:cNvPr id="375" name="Rectangle 1271"/>
              <p:cNvSpPr>
                <a:spLocks noChangeArrowheads="1"/>
              </p:cNvSpPr>
              <p:nvPr/>
            </p:nvSpPr>
            <p:spPr bwMode="auto">
              <a:xfrm>
                <a:off x="3858" y="0"/>
                <a:ext cx="457" cy="403"/>
              </a:xfrm>
              <a:prstGeom prst="rect">
                <a:avLst/>
              </a:pr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76" name="Group 1272"/>
              <p:cNvGrpSpPr>
                <a:grpSpLocks/>
              </p:cNvGrpSpPr>
              <p:nvPr/>
            </p:nvGrpSpPr>
            <p:grpSpPr bwMode="auto">
              <a:xfrm>
                <a:off x="3858" y="0"/>
                <a:ext cx="457" cy="403"/>
                <a:chOff x="3858" y="0"/>
                <a:chExt cx="457" cy="403"/>
              </a:xfrm>
            </p:grpSpPr>
            <p:sp>
              <p:nvSpPr>
                <p:cNvPr id="377" name="Rectangle 1273"/>
                <p:cNvSpPr>
                  <a:spLocks noChangeArrowheads="1"/>
                </p:cNvSpPr>
                <p:nvPr/>
              </p:nvSpPr>
              <p:spPr bwMode="auto">
                <a:xfrm>
                  <a:off x="3901" y="0"/>
                  <a:ext cx="371" cy="403"/>
                </a:xfrm>
                <a:prstGeom prst="rect">
                  <a:avLst/>
                </a:prstGeom>
                <a:solidFill>
                  <a:srgbClr val="8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solidFill>
                        <a:srgbClr val="FFE575"/>
                      </a:solidFill>
                      <a:latin typeface="Times New Roman" pitchFamily="18" charset="0"/>
                    </a:rPr>
                    <a:t>US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78" name="Rectangle 1274"/>
                <p:cNvSpPr>
                  <a:spLocks noChangeArrowheads="1"/>
                </p:cNvSpPr>
                <p:nvPr/>
              </p:nvSpPr>
              <p:spPr bwMode="auto">
                <a:xfrm>
                  <a:off x="3858" y="0"/>
                  <a:ext cx="457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4" name="Group 1275"/>
            <p:cNvGrpSpPr>
              <a:grpSpLocks/>
            </p:cNvGrpSpPr>
            <p:nvPr/>
          </p:nvGrpSpPr>
          <p:grpSpPr bwMode="auto">
            <a:xfrm>
              <a:off x="-95250" y="1720361"/>
              <a:ext cx="1912056" cy="642938"/>
              <a:chOff x="0" y="403"/>
              <a:chExt cx="776" cy="518"/>
            </a:xfrm>
          </p:grpSpPr>
          <p:sp>
            <p:nvSpPr>
              <p:cNvPr id="371" name="Rectangle 1276"/>
              <p:cNvSpPr>
                <a:spLocks noChangeArrowheads="1"/>
              </p:cNvSpPr>
              <p:nvPr/>
            </p:nvSpPr>
            <p:spPr bwMode="auto">
              <a:xfrm>
                <a:off x="0" y="403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72" name="Group 1277"/>
              <p:cNvGrpSpPr>
                <a:grpSpLocks/>
              </p:cNvGrpSpPr>
              <p:nvPr/>
            </p:nvGrpSpPr>
            <p:grpSpPr bwMode="auto">
              <a:xfrm>
                <a:off x="0" y="403"/>
                <a:ext cx="776" cy="518"/>
                <a:chOff x="0" y="403"/>
                <a:chExt cx="776" cy="518"/>
              </a:xfrm>
            </p:grpSpPr>
            <p:sp>
              <p:nvSpPr>
                <p:cNvPr id="373" name="Rectangle 1278"/>
                <p:cNvSpPr>
                  <a:spLocks noChangeArrowheads="1"/>
                </p:cNvSpPr>
                <p:nvPr/>
              </p:nvSpPr>
              <p:spPr bwMode="auto">
                <a:xfrm>
                  <a:off x="43" y="403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Australia</a:t>
                  </a:r>
                </a:p>
              </p:txBody>
            </p:sp>
            <p:sp>
              <p:nvSpPr>
                <p:cNvPr id="374" name="Rectangle 1279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5" name="Group 1280"/>
            <p:cNvGrpSpPr>
              <a:grpSpLocks/>
            </p:cNvGrpSpPr>
            <p:nvPr/>
          </p:nvGrpSpPr>
          <p:grpSpPr bwMode="auto">
            <a:xfrm>
              <a:off x="1421695" y="1720361"/>
              <a:ext cx="945444" cy="642938"/>
              <a:chOff x="776" y="403"/>
              <a:chExt cx="340" cy="518"/>
            </a:xfrm>
          </p:grpSpPr>
          <p:sp>
            <p:nvSpPr>
              <p:cNvPr id="367" name="Rectangle 1281"/>
              <p:cNvSpPr>
                <a:spLocks noChangeArrowheads="1"/>
              </p:cNvSpPr>
              <p:nvPr/>
            </p:nvSpPr>
            <p:spPr bwMode="auto">
              <a:xfrm>
                <a:off x="776" y="403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68" name="Group 1282"/>
              <p:cNvGrpSpPr>
                <a:grpSpLocks/>
              </p:cNvGrpSpPr>
              <p:nvPr/>
            </p:nvGrpSpPr>
            <p:grpSpPr bwMode="auto">
              <a:xfrm>
                <a:off x="776" y="403"/>
                <a:ext cx="340" cy="518"/>
                <a:chOff x="776" y="403"/>
                <a:chExt cx="340" cy="518"/>
              </a:xfrm>
            </p:grpSpPr>
            <p:sp>
              <p:nvSpPr>
                <p:cNvPr id="369" name="Rectangle 1283"/>
                <p:cNvSpPr>
                  <a:spLocks noChangeArrowheads="1"/>
                </p:cNvSpPr>
                <p:nvPr/>
              </p:nvSpPr>
              <p:spPr bwMode="auto">
                <a:xfrm>
                  <a:off x="819" y="403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.59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70" name="Rectangle 1284"/>
                <p:cNvSpPr>
                  <a:spLocks noChangeArrowheads="1"/>
                </p:cNvSpPr>
                <p:nvPr/>
              </p:nvSpPr>
              <p:spPr bwMode="auto">
                <a:xfrm>
                  <a:off x="776" y="403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6" name="Group 1285"/>
            <p:cNvGrpSpPr>
              <a:grpSpLocks/>
            </p:cNvGrpSpPr>
            <p:nvPr/>
          </p:nvGrpSpPr>
          <p:grpSpPr bwMode="auto">
            <a:xfrm>
              <a:off x="2367139" y="1720361"/>
              <a:ext cx="966611" cy="642938"/>
              <a:chOff x="1116" y="403"/>
              <a:chExt cx="457" cy="518"/>
            </a:xfrm>
          </p:grpSpPr>
          <p:sp>
            <p:nvSpPr>
              <p:cNvPr id="363" name="Rectangle 1286"/>
              <p:cNvSpPr>
                <a:spLocks noChangeArrowheads="1"/>
              </p:cNvSpPr>
              <p:nvPr/>
            </p:nvSpPr>
            <p:spPr bwMode="auto">
              <a:xfrm>
                <a:off x="1116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64" name="Group 1287"/>
              <p:cNvGrpSpPr>
                <a:grpSpLocks/>
              </p:cNvGrpSpPr>
              <p:nvPr/>
            </p:nvGrpSpPr>
            <p:grpSpPr bwMode="auto">
              <a:xfrm>
                <a:off x="1116" y="403"/>
                <a:ext cx="457" cy="518"/>
                <a:chOff x="1116" y="403"/>
                <a:chExt cx="457" cy="518"/>
              </a:xfrm>
            </p:grpSpPr>
            <p:sp>
              <p:nvSpPr>
                <p:cNvPr id="365" name="Rectangle 1288"/>
                <p:cNvSpPr>
                  <a:spLocks noChangeArrowheads="1"/>
                </p:cNvSpPr>
                <p:nvPr/>
              </p:nvSpPr>
              <p:spPr bwMode="auto">
                <a:xfrm>
                  <a:off x="1159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66" name="Rectangle 1289"/>
                <p:cNvSpPr>
                  <a:spLocks noChangeArrowheads="1"/>
                </p:cNvSpPr>
                <p:nvPr/>
              </p:nvSpPr>
              <p:spPr bwMode="auto">
                <a:xfrm>
                  <a:off x="1116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7" name="Group 1290"/>
            <p:cNvGrpSpPr>
              <a:grpSpLocks/>
            </p:cNvGrpSpPr>
            <p:nvPr/>
          </p:nvGrpSpPr>
          <p:grpSpPr bwMode="auto">
            <a:xfrm>
              <a:off x="3333750" y="1720361"/>
              <a:ext cx="968376" cy="642938"/>
              <a:chOff x="1573" y="403"/>
              <a:chExt cx="457" cy="518"/>
            </a:xfrm>
          </p:grpSpPr>
          <p:sp>
            <p:nvSpPr>
              <p:cNvPr id="359" name="Rectangle 1291"/>
              <p:cNvSpPr>
                <a:spLocks noChangeArrowheads="1"/>
              </p:cNvSpPr>
              <p:nvPr/>
            </p:nvSpPr>
            <p:spPr bwMode="auto">
              <a:xfrm>
                <a:off x="1573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60" name="Group 1292"/>
              <p:cNvGrpSpPr>
                <a:grpSpLocks/>
              </p:cNvGrpSpPr>
              <p:nvPr/>
            </p:nvGrpSpPr>
            <p:grpSpPr bwMode="auto">
              <a:xfrm>
                <a:off x="1573" y="403"/>
                <a:ext cx="457" cy="518"/>
                <a:chOff x="1573" y="403"/>
                <a:chExt cx="457" cy="518"/>
              </a:xfrm>
            </p:grpSpPr>
            <p:sp>
              <p:nvSpPr>
                <p:cNvPr id="361" name="Rectangle 1293"/>
                <p:cNvSpPr>
                  <a:spLocks noChangeArrowheads="1"/>
                </p:cNvSpPr>
                <p:nvPr/>
              </p:nvSpPr>
              <p:spPr bwMode="auto">
                <a:xfrm>
                  <a:off x="1616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62" name="Rectangle 1294"/>
                <p:cNvSpPr>
                  <a:spLocks noChangeArrowheads="1"/>
                </p:cNvSpPr>
                <p:nvPr/>
              </p:nvSpPr>
              <p:spPr bwMode="auto">
                <a:xfrm>
                  <a:off x="1573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8" name="Group 1295"/>
            <p:cNvGrpSpPr>
              <a:grpSpLocks/>
            </p:cNvGrpSpPr>
            <p:nvPr/>
          </p:nvGrpSpPr>
          <p:grpSpPr bwMode="auto">
            <a:xfrm>
              <a:off x="4302126" y="1720361"/>
              <a:ext cx="968374" cy="642938"/>
              <a:chOff x="2030" y="403"/>
              <a:chExt cx="457" cy="518"/>
            </a:xfrm>
          </p:grpSpPr>
          <p:sp>
            <p:nvSpPr>
              <p:cNvPr id="355" name="Rectangle 1296"/>
              <p:cNvSpPr>
                <a:spLocks noChangeArrowheads="1"/>
              </p:cNvSpPr>
              <p:nvPr/>
            </p:nvSpPr>
            <p:spPr bwMode="auto">
              <a:xfrm>
                <a:off x="2030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56" name="Group 1297"/>
              <p:cNvGrpSpPr>
                <a:grpSpLocks/>
              </p:cNvGrpSpPr>
              <p:nvPr/>
            </p:nvGrpSpPr>
            <p:grpSpPr bwMode="auto">
              <a:xfrm>
                <a:off x="2030" y="403"/>
                <a:ext cx="457" cy="518"/>
                <a:chOff x="2030" y="403"/>
                <a:chExt cx="457" cy="518"/>
              </a:xfrm>
            </p:grpSpPr>
            <p:sp>
              <p:nvSpPr>
                <p:cNvPr id="357" name="Rectangle 1298"/>
                <p:cNvSpPr>
                  <a:spLocks noChangeArrowheads="1"/>
                </p:cNvSpPr>
                <p:nvPr/>
              </p:nvSpPr>
              <p:spPr bwMode="auto">
                <a:xfrm>
                  <a:off x="2073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58" name="Rectangle 1299"/>
                <p:cNvSpPr>
                  <a:spLocks noChangeArrowheads="1"/>
                </p:cNvSpPr>
                <p:nvPr/>
              </p:nvSpPr>
              <p:spPr bwMode="auto">
                <a:xfrm>
                  <a:off x="2030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19" name="Group 1300"/>
            <p:cNvGrpSpPr>
              <a:grpSpLocks/>
            </p:cNvGrpSpPr>
            <p:nvPr/>
          </p:nvGrpSpPr>
          <p:grpSpPr bwMode="auto">
            <a:xfrm>
              <a:off x="5270500" y="1720361"/>
              <a:ext cx="966611" cy="642938"/>
              <a:chOff x="2487" y="403"/>
              <a:chExt cx="457" cy="518"/>
            </a:xfrm>
          </p:grpSpPr>
          <p:sp>
            <p:nvSpPr>
              <p:cNvPr id="351" name="Rectangle 1301"/>
              <p:cNvSpPr>
                <a:spLocks noChangeArrowheads="1"/>
              </p:cNvSpPr>
              <p:nvPr/>
            </p:nvSpPr>
            <p:spPr bwMode="auto">
              <a:xfrm>
                <a:off x="2487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52" name="Group 1302"/>
              <p:cNvGrpSpPr>
                <a:grpSpLocks/>
              </p:cNvGrpSpPr>
              <p:nvPr/>
            </p:nvGrpSpPr>
            <p:grpSpPr bwMode="auto">
              <a:xfrm>
                <a:off x="2487" y="403"/>
                <a:ext cx="457" cy="518"/>
                <a:chOff x="2487" y="403"/>
                <a:chExt cx="457" cy="518"/>
              </a:xfrm>
            </p:grpSpPr>
            <p:sp>
              <p:nvSpPr>
                <p:cNvPr id="353" name="Rectangle 1303"/>
                <p:cNvSpPr>
                  <a:spLocks noChangeArrowheads="1"/>
                </p:cNvSpPr>
                <p:nvPr/>
              </p:nvSpPr>
              <p:spPr bwMode="auto">
                <a:xfrm>
                  <a:off x="2530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54" name="Rectangle 1304"/>
                <p:cNvSpPr>
                  <a:spLocks noChangeArrowheads="1"/>
                </p:cNvSpPr>
                <p:nvPr/>
              </p:nvSpPr>
              <p:spPr bwMode="auto">
                <a:xfrm>
                  <a:off x="2487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0" name="Group 1305"/>
            <p:cNvGrpSpPr>
              <a:grpSpLocks/>
            </p:cNvGrpSpPr>
            <p:nvPr/>
          </p:nvGrpSpPr>
          <p:grpSpPr bwMode="auto">
            <a:xfrm>
              <a:off x="6237111" y="1720361"/>
              <a:ext cx="968376" cy="642938"/>
              <a:chOff x="2944" y="403"/>
              <a:chExt cx="457" cy="518"/>
            </a:xfrm>
          </p:grpSpPr>
          <p:sp>
            <p:nvSpPr>
              <p:cNvPr id="347" name="Rectangle 1306"/>
              <p:cNvSpPr>
                <a:spLocks noChangeArrowheads="1"/>
              </p:cNvSpPr>
              <p:nvPr/>
            </p:nvSpPr>
            <p:spPr bwMode="auto">
              <a:xfrm>
                <a:off x="2944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48" name="Group 1307"/>
              <p:cNvGrpSpPr>
                <a:grpSpLocks/>
              </p:cNvGrpSpPr>
              <p:nvPr/>
            </p:nvGrpSpPr>
            <p:grpSpPr bwMode="auto">
              <a:xfrm>
                <a:off x="2944" y="403"/>
                <a:ext cx="457" cy="518"/>
                <a:chOff x="2944" y="403"/>
                <a:chExt cx="457" cy="518"/>
              </a:xfrm>
            </p:grpSpPr>
            <p:sp>
              <p:nvSpPr>
                <p:cNvPr id="349" name="Rectangle 1308"/>
                <p:cNvSpPr>
                  <a:spLocks noChangeArrowheads="1"/>
                </p:cNvSpPr>
                <p:nvPr/>
              </p:nvSpPr>
              <p:spPr bwMode="auto">
                <a:xfrm>
                  <a:off x="2987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50" name="Rectangle 1309"/>
                <p:cNvSpPr>
                  <a:spLocks noChangeArrowheads="1"/>
                </p:cNvSpPr>
                <p:nvPr/>
              </p:nvSpPr>
              <p:spPr bwMode="auto">
                <a:xfrm>
                  <a:off x="2944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1" name="Group 1310"/>
            <p:cNvGrpSpPr>
              <a:grpSpLocks/>
            </p:cNvGrpSpPr>
            <p:nvPr/>
          </p:nvGrpSpPr>
          <p:grpSpPr bwMode="auto">
            <a:xfrm>
              <a:off x="7205487" y="1720361"/>
              <a:ext cx="966611" cy="642938"/>
              <a:chOff x="3401" y="403"/>
              <a:chExt cx="457" cy="518"/>
            </a:xfrm>
          </p:grpSpPr>
          <p:sp>
            <p:nvSpPr>
              <p:cNvPr id="343" name="Rectangle 1311"/>
              <p:cNvSpPr>
                <a:spLocks noChangeArrowheads="1"/>
              </p:cNvSpPr>
              <p:nvPr/>
            </p:nvSpPr>
            <p:spPr bwMode="auto">
              <a:xfrm>
                <a:off x="3401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44" name="Group 1312"/>
              <p:cNvGrpSpPr>
                <a:grpSpLocks/>
              </p:cNvGrpSpPr>
              <p:nvPr/>
            </p:nvGrpSpPr>
            <p:grpSpPr bwMode="auto">
              <a:xfrm>
                <a:off x="3401" y="403"/>
                <a:ext cx="457" cy="518"/>
                <a:chOff x="3401" y="403"/>
                <a:chExt cx="457" cy="518"/>
              </a:xfrm>
            </p:grpSpPr>
            <p:sp>
              <p:nvSpPr>
                <p:cNvPr id="345" name="Rectangle 1313"/>
                <p:cNvSpPr>
                  <a:spLocks noChangeArrowheads="1"/>
                </p:cNvSpPr>
                <p:nvPr/>
              </p:nvSpPr>
              <p:spPr bwMode="auto">
                <a:xfrm>
                  <a:off x="3444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46" name="Rectangle 1314"/>
                <p:cNvSpPr>
                  <a:spLocks noChangeArrowheads="1"/>
                </p:cNvSpPr>
                <p:nvPr/>
              </p:nvSpPr>
              <p:spPr bwMode="auto">
                <a:xfrm>
                  <a:off x="3401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2" name="Group 1315"/>
            <p:cNvGrpSpPr>
              <a:grpSpLocks/>
            </p:cNvGrpSpPr>
            <p:nvPr/>
          </p:nvGrpSpPr>
          <p:grpSpPr bwMode="auto">
            <a:xfrm>
              <a:off x="8172099" y="1720361"/>
              <a:ext cx="968374" cy="642938"/>
              <a:chOff x="3858" y="403"/>
              <a:chExt cx="457" cy="518"/>
            </a:xfrm>
          </p:grpSpPr>
          <p:sp>
            <p:nvSpPr>
              <p:cNvPr id="339" name="Rectangle 1316"/>
              <p:cNvSpPr>
                <a:spLocks noChangeArrowheads="1"/>
              </p:cNvSpPr>
              <p:nvPr/>
            </p:nvSpPr>
            <p:spPr bwMode="auto">
              <a:xfrm>
                <a:off x="3858" y="40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40" name="Group 1317"/>
              <p:cNvGrpSpPr>
                <a:grpSpLocks/>
              </p:cNvGrpSpPr>
              <p:nvPr/>
            </p:nvGrpSpPr>
            <p:grpSpPr bwMode="auto">
              <a:xfrm>
                <a:off x="3858" y="403"/>
                <a:ext cx="457" cy="518"/>
                <a:chOff x="3858" y="403"/>
                <a:chExt cx="457" cy="518"/>
              </a:xfrm>
            </p:grpSpPr>
            <p:sp>
              <p:nvSpPr>
                <p:cNvPr id="341" name="Rectangle 1318"/>
                <p:cNvSpPr>
                  <a:spLocks noChangeArrowheads="1"/>
                </p:cNvSpPr>
                <p:nvPr/>
              </p:nvSpPr>
              <p:spPr bwMode="auto">
                <a:xfrm>
                  <a:off x="3901" y="40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42" name="Rectangle 1319"/>
                <p:cNvSpPr>
                  <a:spLocks noChangeArrowheads="1"/>
                </p:cNvSpPr>
                <p:nvPr/>
              </p:nvSpPr>
              <p:spPr bwMode="auto">
                <a:xfrm>
                  <a:off x="3858" y="40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3" name="Group 1320"/>
            <p:cNvGrpSpPr>
              <a:grpSpLocks/>
            </p:cNvGrpSpPr>
            <p:nvPr/>
          </p:nvGrpSpPr>
          <p:grpSpPr bwMode="auto">
            <a:xfrm>
              <a:off x="-95250" y="2363299"/>
              <a:ext cx="1912056" cy="642937"/>
              <a:chOff x="0" y="921"/>
              <a:chExt cx="776" cy="518"/>
            </a:xfrm>
          </p:grpSpPr>
          <p:sp>
            <p:nvSpPr>
              <p:cNvPr id="335" name="Rectangle 1321"/>
              <p:cNvSpPr>
                <a:spLocks noChangeArrowheads="1"/>
              </p:cNvSpPr>
              <p:nvPr/>
            </p:nvSpPr>
            <p:spPr bwMode="auto">
              <a:xfrm>
                <a:off x="0" y="921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36" name="Group 1322"/>
              <p:cNvGrpSpPr>
                <a:grpSpLocks/>
              </p:cNvGrpSpPr>
              <p:nvPr/>
            </p:nvGrpSpPr>
            <p:grpSpPr bwMode="auto">
              <a:xfrm>
                <a:off x="0" y="921"/>
                <a:ext cx="776" cy="518"/>
                <a:chOff x="0" y="921"/>
                <a:chExt cx="776" cy="518"/>
              </a:xfrm>
            </p:grpSpPr>
            <p:sp>
              <p:nvSpPr>
                <p:cNvPr id="337" name="Rectangle 1323"/>
                <p:cNvSpPr>
                  <a:spLocks noChangeArrowheads="1"/>
                </p:cNvSpPr>
                <p:nvPr/>
              </p:nvSpPr>
              <p:spPr bwMode="auto">
                <a:xfrm>
                  <a:off x="43" y="921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France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38" name="Rectangle 1324"/>
                <p:cNvSpPr>
                  <a:spLocks noChangeArrowheads="1"/>
                </p:cNvSpPr>
                <p:nvPr/>
              </p:nvSpPr>
              <p:spPr bwMode="auto">
                <a:xfrm>
                  <a:off x="0" y="921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4" name="Group 1325"/>
            <p:cNvGrpSpPr>
              <a:grpSpLocks/>
            </p:cNvGrpSpPr>
            <p:nvPr/>
          </p:nvGrpSpPr>
          <p:grpSpPr bwMode="auto">
            <a:xfrm>
              <a:off x="1421695" y="2363299"/>
              <a:ext cx="945444" cy="642937"/>
              <a:chOff x="776" y="921"/>
              <a:chExt cx="340" cy="518"/>
            </a:xfrm>
          </p:grpSpPr>
          <p:sp>
            <p:nvSpPr>
              <p:cNvPr id="331" name="Rectangle 1326"/>
              <p:cNvSpPr>
                <a:spLocks noChangeArrowheads="1"/>
              </p:cNvSpPr>
              <p:nvPr/>
            </p:nvSpPr>
            <p:spPr bwMode="auto">
              <a:xfrm>
                <a:off x="776" y="921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32" name="Group 1327"/>
              <p:cNvGrpSpPr>
                <a:grpSpLocks/>
              </p:cNvGrpSpPr>
              <p:nvPr/>
            </p:nvGrpSpPr>
            <p:grpSpPr bwMode="auto">
              <a:xfrm>
                <a:off x="776" y="921"/>
                <a:ext cx="340" cy="518"/>
                <a:chOff x="776" y="921"/>
                <a:chExt cx="340" cy="518"/>
              </a:xfrm>
            </p:grpSpPr>
            <p:sp>
              <p:nvSpPr>
                <p:cNvPr id="333" name="Rectangle 1328"/>
                <p:cNvSpPr>
                  <a:spLocks noChangeArrowheads="1"/>
                </p:cNvSpPr>
                <p:nvPr/>
              </p:nvSpPr>
              <p:spPr bwMode="auto">
                <a:xfrm>
                  <a:off x="819" y="921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.29</a:t>
                  </a:r>
                </a:p>
              </p:txBody>
            </p:sp>
            <p:sp>
              <p:nvSpPr>
                <p:cNvPr id="334" name="Rectangle 1329"/>
                <p:cNvSpPr>
                  <a:spLocks noChangeArrowheads="1"/>
                </p:cNvSpPr>
                <p:nvPr/>
              </p:nvSpPr>
              <p:spPr bwMode="auto">
                <a:xfrm>
                  <a:off x="776" y="921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5" name="Group 1330"/>
            <p:cNvGrpSpPr>
              <a:grpSpLocks/>
            </p:cNvGrpSpPr>
            <p:nvPr/>
          </p:nvGrpSpPr>
          <p:grpSpPr bwMode="auto">
            <a:xfrm>
              <a:off x="2367139" y="2363299"/>
              <a:ext cx="966611" cy="642937"/>
              <a:chOff x="1116" y="921"/>
              <a:chExt cx="457" cy="518"/>
            </a:xfrm>
          </p:grpSpPr>
          <p:sp>
            <p:nvSpPr>
              <p:cNvPr id="327" name="Rectangle 1331"/>
              <p:cNvSpPr>
                <a:spLocks noChangeArrowheads="1"/>
              </p:cNvSpPr>
              <p:nvPr/>
            </p:nvSpPr>
            <p:spPr bwMode="auto">
              <a:xfrm>
                <a:off x="1116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28" name="Group 1332"/>
              <p:cNvGrpSpPr>
                <a:grpSpLocks/>
              </p:cNvGrpSpPr>
              <p:nvPr/>
            </p:nvGrpSpPr>
            <p:grpSpPr bwMode="auto">
              <a:xfrm>
                <a:off x="1116" y="921"/>
                <a:ext cx="457" cy="518"/>
                <a:chOff x="1116" y="921"/>
                <a:chExt cx="457" cy="518"/>
              </a:xfrm>
            </p:grpSpPr>
            <p:sp>
              <p:nvSpPr>
                <p:cNvPr id="329" name="Rectangle 1333"/>
                <p:cNvSpPr>
                  <a:spLocks noChangeArrowheads="1"/>
                </p:cNvSpPr>
                <p:nvPr/>
              </p:nvSpPr>
              <p:spPr bwMode="auto">
                <a:xfrm>
                  <a:off x="1159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.58</a:t>
                  </a:r>
                </a:p>
              </p:txBody>
            </p:sp>
            <p:sp>
              <p:nvSpPr>
                <p:cNvPr id="330" name="Rectangle 1334"/>
                <p:cNvSpPr>
                  <a:spLocks noChangeArrowheads="1"/>
                </p:cNvSpPr>
                <p:nvPr/>
              </p:nvSpPr>
              <p:spPr bwMode="auto">
                <a:xfrm>
                  <a:off x="1116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6" name="Group 1335"/>
            <p:cNvGrpSpPr>
              <a:grpSpLocks/>
            </p:cNvGrpSpPr>
            <p:nvPr/>
          </p:nvGrpSpPr>
          <p:grpSpPr bwMode="auto">
            <a:xfrm>
              <a:off x="3333750" y="2363299"/>
              <a:ext cx="968376" cy="642937"/>
              <a:chOff x="1573" y="921"/>
              <a:chExt cx="457" cy="518"/>
            </a:xfrm>
          </p:grpSpPr>
          <p:sp>
            <p:nvSpPr>
              <p:cNvPr id="323" name="Rectangle 1336"/>
              <p:cNvSpPr>
                <a:spLocks noChangeArrowheads="1"/>
              </p:cNvSpPr>
              <p:nvPr/>
            </p:nvSpPr>
            <p:spPr bwMode="auto">
              <a:xfrm>
                <a:off x="1573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24" name="Group 1337"/>
              <p:cNvGrpSpPr>
                <a:grpSpLocks/>
              </p:cNvGrpSpPr>
              <p:nvPr/>
            </p:nvGrpSpPr>
            <p:grpSpPr bwMode="auto">
              <a:xfrm>
                <a:off x="1573" y="921"/>
                <a:ext cx="457" cy="518"/>
                <a:chOff x="1573" y="921"/>
                <a:chExt cx="457" cy="518"/>
              </a:xfrm>
            </p:grpSpPr>
            <p:sp>
              <p:nvSpPr>
                <p:cNvPr id="325" name="Rectangle 1338"/>
                <p:cNvSpPr>
                  <a:spLocks noChangeArrowheads="1"/>
                </p:cNvSpPr>
                <p:nvPr/>
              </p:nvSpPr>
              <p:spPr bwMode="auto">
                <a:xfrm>
                  <a:off x="1616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26" name="Rectangle 1339"/>
                <p:cNvSpPr>
                  <a:spLocks noChangeArrowheads="1"/>
                </p:cNvSpPr>
                <p:nvPr/>
              </p:nvSpPr>
              <p:spPr bwMode="auto">
                <a:xfrm>
                  <a:off x="1573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7" name="Group 1340"/>
            <p:cNvGrpSpPr>
              <a:grpSpLocks/>
            </p:cNvGrpSpPr>
            <p:nvPr/>
          </p:nvGrpSpPr>
          <p:grpSpPr bwMode="auto">
            <a:xfrm>
              <a:off x="4302126" y="2363299"/>
              <a:ext cx="968374" cy="642937"/>
              <a:chOff x="2030" y="921"/>
              <a:chExt cx="457" cy="518"/>
            </a:xfrm>
          </p:grpSpPr>
          <p:sp>
            <p:nvSpPr>
              <p:cNvPr id="319" name="Rectangle 1341"/>
              <p:cNvSpPr>
                <a:spLocks noChangeArrowheads="1"/>
              </p:cNvSpPr>
              <p:nvPr/>
            </p:nvSpPr>
            <p:spPr bwMode="auto">
              <a:xfrm>
                <a:off x="2030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20" name="Group 1342"/>
              <p:cNvGrpSpPr>
                <a:grpSpLocks/>
              </p:cNvGrpSpPr>
              <p:nvPr/>
            </p:nvGrpSpPr>
            <p:grpSpPr bwMode="auto">
              <a:xfrm>
                <a:off x="2030" y="921"/>
                <a:ext cx="457" cy="518"/>
                <a:chOff x="2030" y="921"/>
                <a:chExt cx="457" cy="518"/>
              </a:xfrm>
            </p:grpSpPr>
            <p:sp>
              <p:nvSpPr>
                <p:cNvPr id="321" name="Rectangle 1343"/>
                <p:cNvSpPr>
                  <a:spLocks noChangeArrowheads="1"/>
                </p:cNvSpPr>
                <p:nvPr/>
              </p:nvSpPr>
              <p:spPr bwMode="auto">
                <a:xfrm>
                  <a:off x="2073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22" name="Rectangle 1344"/>
                <p:cNvSpPr>
                  <a:spLocks noChangeArrowheads="1"/>
                </p:cNvSpPr>
                <p:nvPr/>
              </p:nvSpPr>
              <p:spPr bwMode="auto">
                <a:xfrm>
                  <a:off x="2030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8" name="Group 1345"/>
            <p:cNvGrpSpPr>
              <a:grpSpLocks/>
            </p:cNvGrpSpPr>
            <p:nvPr/>
          </p:nvGrpSpPr>
          <p:grpSpPr bwMode="auto">
            <a:xfrm>
              <a:off x="5270500" y="2363299"/>
              <a:ext cx="966611" cy="642937"/>
              <a:chOff x="2487" y="921"/>
              <a:chExt cx="457" cy="518"/>
            </a:xfrm>
          </p:grpSpPr>
          <p:sp>
            <p:nvSpPr>
              <p:cNvPr id="315" name="Rectangle 1346"/>
              <p:cNvSpPr>
                <a:spLocks noChangeArrowheads="1"/>
              </p:cNvSpPr>
              <p:nvPr/>
            </p:nvSpPr>
            <p:spPr bwMode="auto">
              <a:xfrm>
                <a:off x="2487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16" name="Group 1347"/>
              <p:cNvGrpSpPr>
                <a:grpSpLocks/>
              </p:cNvGrpSpPr>
              <p:nvPr/>
            </p:nvGrpSpPr>
            <p:grpSpPr bwMode="auto">
              <a:xfrm>
                <a:off x="2487" y="921"/>
                <a:ext cx="457" cy="518"/>
                <a:chOff x="2487" y="921"/>
                <a:chExt cx="457" cy="518"/>
              </a:xfrm>
            </p:grpSpPr>
            <p:sp>
              <p:nvSpPr>
                <p:cNvPr id="317" name="Rectangle 1348"/>
                <p:cNvSpPr>
                  <a:spLocks noChangeArrowheads="1"/>
                </p:cNvSpPr>
                <p:nvPr/>
              </p:nvSpPr>
              <p:spPr bwMode="auto">
                <a:xfrm>
                  <a:off x="2530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18" name="Rectangle 1349"/>
                <p:cNvSpPr>
                  <a:spLocks noChangeArrowheads="1"/>
                </p:cNvSpPr>
                <p:nvPr/>
              </p:nvSpPr>
              <p:spPr bwMode="auto">
                <a:xfrm>
                  <a:off x="2487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29" name="Group 1350"/>
            <p:cNvGrpSpPr>
              <a:grpSpLocks/>
            </p:cNvGrpSpPr>
            <p:nvPr/>
          </p:nvGrpSpPr>
          <p:grpSpPr bwMode="auto">
            <a:xfrm>
              <a:off x="6237111" y="2363299"/>
              <a:ext cx="968376" cy="642937"/>
              <a:chOff x="2944" y="921"/>
              <a:chExt cx="457" cy="518"/>
            </a:xfrm>
          </p:grpSpPr>
          <p:sp>
            <p:nvSpPr>
              <p:cNvPr id="311" name="Rectangle 1351"/>
              <p:cNvSpPr>
                <a:spLocks noChangeArrowheads="1"/>
              </p:cNvSpPr>
              <p:nvPr/>
            </p:nvSpPr>
            <p:spPr bwMode="auto">
              <a:xfrm>
                <a:off x="2944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12" name="Group 1352"/>
              <p:cNvGrpSpPr>
                <a:grpSpLocks/>
              </p:cNvGrpSpPr>
              <p:nvPr/>
            </p:nvGrpSpPr>
            <p:grpSpPr bwMode="auto">
              <a:xfrm>
                <a:off x="2944" y="921"/>
                <a:ext cx="457" cy="518"/>
                <a:chOff x="2944" y="921"/>
                <a:chExt cx="457" cy="518"/>
              </a:xfrm>
            </p:grpSpPr>
            <p:sp>
              <p:nvSpPr>
                <p:cNvPr id="313" name="Rectangle 1353"/>
                <p:cNvSpPr>
                  <a:spLocks noChangeArrowheads="1"/>
                </p:cNvSpPr>
                <p:nvPr/>
              </p:nvSpPr>
              <p:spPr bwMode="auto">
                <a:xfrm>
                  <a:off x="2987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14" name="Rectangle 1354"/>
                <p:cNvSpPr>
                  <a:spLocks noChangeArrowheads="1"/>
                </p:cNvSpPr>
                <p:nvPr/>
              </p:nvSpPr>
              <p:spPr bwMode="auto">
                <a:xfrm>
                  <a:off x="2944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0" name="Group 1355"/>
            <p:cNvGrpSpPr>
              <a:grpSpLocks/>
            </p:cNvGrpSpPr>
            <p:nvPr/>
          </p:nvGrpSpPr>
          <p:grpSpPr bwMode="auto">
            <a:xfrm>
              <a:off x="7205487" y="2363299"/>
              <a:ext cx="966611" cy="642937"/>
              <a:chOff x="3401" y="921"/>
              <a:chExt cx="457" cy="518"/>
            </a:xfrm>
          </p:grpSpPr>
          <p:sp>
            <p:nvSpPr>
              <p:cNvPr id="307" name="Rectangle 1356"/>
              <p:cNvSpPr>
                <a:spLocks noChangeArrowheads="1"/>
              </p:cNvSpPr>
              <p:nvPr/>
            </p:nvSpPr>
            <p:spPr bwMode="auto">
              <a:xfrm>
                <a:off x="3401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08" name="Group 1357"/>
              <p:cNvGrpSpPr>
                <a:grpSpLocks/>
              </p:cNvGrpSpPr>
              <p:nvPr/>
            </p:nvGrpSpPr>
            <p:grpSpPr bwMode="auto">
              <a:xfrm>
                <a:off x="3401" y="921"/>
                <a:ext cx="457" cy="518"/>
                <a:chOff x="3401" y="921"/>
                <a:chExt cx="457" cy="518"/>
              </a:xfrm>
            </p:grpSpPr>
            <p:sp>
              <p:nvSpPr>
                <p:cNvPr id="309" name="Rectangle 1358"/>
                <p:cNvSpPr>
                  <a:spLocks noChangeArrowheads="1"/>
                </p:cNvSpPr>
                <p:nvPr/>
              </p:nvSpPr>
              <p:spPr bwMode="auto">
                <a:xfrm>
                  <a:off x="3444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10" name="Rectangle 1359"/>
                <p:cNvSpPr>
                  <a:spLocks noChangeArrowheads="1"/>
                </p:cNvSpPr>
                <p:nvPr/>
              </p:nvSpPr>
              <p:spPr bwMode="auto">
                <a:xfrm>
                  <a:off x="3401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1" name="Group 1360"/>
            <p:cNvGrpSpPr>
              <a:grpSpLocks/>
            </p:cNvGrpSpPr>
            <p:nvPr/>
          </p:nvGrpSpPr>
          <p:grpSpPr bwMode="auto">
            <a:xfrm>
              <a:off x="8172099" y="2363299"/>
              <a:ext cx="968374" cy="642937"/>
              <a:chOff x="3858" y="921"/>
              <a:chExt cx="457" cy="518"/>
            </a:xfrm>
          </p:grpSpPr>
          <p:sp>
            <p:nvSpPr>
              <p:cNvPr id="303" name="Rectangle 1361"/>
              <p:cNvSpPr>
                <a:spLocks noChangeArrowheads="1"/>
              </p:cNvSpPr>
              <p:nvPr/>
            </p:nvSpPr>
            <p:spPr bwMode="auto">
              <a:xfrm>
                <a:off x="3858" y="921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04" name="Group 1362"/>
              <p:cNvGrpSpPr>
                <a:grpSpLocks/>
              </p:cNvGrpSpPr>
              <p:nvPr/>
            </p:nvGrpSpPr>
            <p:grpSpPr bwMode="auto">
              <a:xfrm>
                <a:off x="3858" y="921"/>
                <a:ext cx="457" cy="518"/>
                <a:chOff x="3858" y="921"/>
                <a:chExt cx="457" cy="518"/>
              </a:xfrm>
            </p:grpSpPr>
            <p:sp>
              <p:nvSpPr>
                <p:cNvPr id="305" name="Rectangle 1363"/>
                <p:cNvSpPr>
                  <a:spLocks noChangeArrowheads="1"/>
                </p:cNvSpPr>
                <p:nvPr/>
              </p:nvSpPr>
              <p:spPr bwMode="auto">
                <a:xfrm>
                  <a:off x="3901" y="921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306" name="Rectangle 1364"/>
                <p:cNvSpPr>
                  <a:spLocks noChangeArrowheads="1"/>
                </p:cNvSpPr>
                <p:nvPr/>
              </p:nvSpPr>
              <p:spPr bwMode="auto">
                <a:xfrm>
                  <a:off x="3858" y="921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2" name="Group 1365"/>
            <p:cNvGrpSpPr>
              <a:grpSpLocks/>
            </p:cNvGrpSpPr>
            <p:nvPr/>
          </p:nvGrpSpPr>
          <p:grpSpPr bwMode="auto">
            <a:xfrm>
              <a:off x="-95250" y="3006236"/>
              <a:ext cx="1912056" cy="642938"/>
              <a:chOff x="0" y="1439"/>
              <a:chExt cx="776" cy="518"/>
            </a:xfrm>
          </p:grpSpPr>
          <p:sp>
            <p:nvSpPr>
              <p:cNvPr id="299" name="Rectangle 1366"/>
              <p:cNvSpPr>
                <a:spLocks noChangeArrowheads="1"/>
              </p:cNvSpPr>
              <p:nvPr/>
            </p:nvSpPr>
            <p:spPr bwMode="auto">
              <a:xfrm>
                <a:off x="0" y="1439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300" name="Group 1367"/>
              <p:cNvGrpSpPr>
                <a:grpSpLocks/>
              </p:cNvGrpSpPr>
              <p:nvPr/>
            </p:nvGrpSpPr>
            <p:grpSpPr bwMode="auto">
              <a:xfrm>
                <a:off x="0" y="1439"/>
                <a:ext cx="776" cy="518"/>
                <a:chOff x="0" y="1439"/>
                <a:chExt cx="776" cy="518"/>
              </a:xfrm>
            </p:grpSpPr>
            <p:sp>
              <p:nvSpPr>
                <p:cNvPr id="301" name="Rectangle 1368"/>
                <p:cNvSpPr>
                  <a:spLocks noChangeArrowheads="1"/>
                </p:cNvSpPr>
                <p:nvPr/>
              </p:nvSpPr>
              <p:spPr bwMode="auto">
                <a:xfrm>
                  <a:off x="43" y="1439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 dirty="0">
                      <a:latin typeface="Times New Roman" pitchFamily="18" charset="0"/>
                    </a:rPr>
                    <a:t>Germany</a:t>
                  </a:r>
                </a:p>
              </p:txBody>
            </p:sp>
            <p:sp>
              <p:nvSpPr>
                <p:cNvPr id="302" name="Rectangle 1369"/>
                <p:cNvSpPr>
                  <a:spLocks noChangeArrowheads="1"/>
                </p:cNvSpPr>
                <p:nvPr/>
              </p:nvSpPr>
              <p:spPr bwMode="auto">
                <a:xfrm>
                  <a:off x="0" y="1439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3" name="Group 1370"/>
            <p:cNvGrpSpPr>
              <a:grpSpLocks/>
            </p:cNvGrpSpPr>
            <p:nvPr/>
          </p:nvGrpSpPr>
          <p:grpSpPr bwMode="auto">
            <a:xfrm>
              <a:off x="1421695" y="3006236"/>
              <a:ext cx="945444" cy="642938"/>
              <a:chOff x="776" y="1439"/>
              <a:chExt cx="340" cy="518"/>
            </a:xfrm>
          </p:grpSpPr>
          <p:sp>
            <p:nvSpPr>
              <p:cNvPr id="295" name="Rectangle 1371"/>
              <p:cNvSpPr>
                <a:spLocks noChangeArrowheads="1"/>
              </p:cNvSpPr>
              <p:nvPr/>
            </p:nvSpPr>
            <p:spPr bwMode="auto">
              <a:xfrm>
                <a:off x="776" y="1439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96" name="Group 1372"/>
              <p:cNvGrpSpPr>
                <a:grpSpLocks/>
              </p:cNvGrpSpPr>
              <p:nvPr/>
            </p:nvGrpSpPr>
            <p:grpSpPr bwMode="auto">
              <a:xfrm>
                <a:off x="776" y="1439"/>
                <a:ext cx="340" cy="518"/>
                <a:chOff x="776" y="1439"/>
                <a:chExt cx="340" cy="518"/>
              </a:xfrm>
            </p:grpSpPr>
            <p:sp>
              <p:nvSpPr>
                <p:cNvPr id="297" name="Rectangle 1373"/>
                <p:cNvSpPr>
                  <a:spLocks noChangeArrowheads="1"/>
                </p:cNvSpPr>
                <p:nvPr/>
              </p:nvSpPr>
              <p:spPr bwMode="auto">
                <a:xfrm>
                  <a:off x="819" y="1439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.18</a:t>
                  </a:r>
                </a:p>
              </p:txBody>
            </p:sp>
            <p:sp>
              <p:nvSpPr>
                <p:cNvPr id="298" name="Rectangle 1374"/>
                <p:cNvSpPr>
                  <a:spLocks noChangeArrowheads="1"/>
                </p:cNvSpPr>
                <p:nvPr/>
              </p:nvSpPr>
              <p:spPr bwMode="auto">
                <a:xfrm>
                  <a:off x="776" y="1439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4" name="Group 1375"/>
            <p:cNvGrpSpPr>
              <a:grpSpLocks/>
            </p:cNvGrpSpPr>
            <p:nvPr/>
          </p:nvGrpSpPr>
          <p:grpSpPr bwMode="auto">
            <a:xfrm>
              <a:off x="2367139" y="3006236"/>
              <a:ext cx="966611" cy="642938"/>
              <a:chOff x="1116" y="1439"/>
              <a:chExt cx="457" cy="518"/>
            </a:xfrm>
          </p:grpSpPr>
          <p:sp>
            <p:nvSpPr>
              <p:cNvPr id="291" name="Rectangle 1376"/>
              <p:cNvSpPr>
                <a:spLocks noChangeArrowheads="1"/>
              </p:cNvSpPr>
              <p:nvPr/>
            </p:nvSpPr>
            <p:spPr bwMode="auto">
              <a:xfrm>
                <a:off x="1116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92" name="Group 1377"/>
              <p:cNvGrpSpPr>
                <a:grpSpLocks/>
              </p:cNvGrpSpPr>
              <p:nvPr/>
            </p:nvGrpSpPr>
            <p:grpSpPr bwMode="auto">
              <a:xfrm>
                <a:off x="1116" y="1439"/>
                <a:ext cx="457" cy="518"/>
                <a:chOff x="1116" y="1439"/>
                <a:chExt cx="457" cy="518"/>
              </a:xfrm>
            </p:grpSpPr>
            <p:sp>
              <p:nvSpPr>
                <p:cNvPr id="293" name="Rectangle 1378"/>
                <p:cNvSpPr>
                  <a:spLocks noChangeArrowheads="1"/>
                </p:cNvSpPr>
                <p:nvPr/>
              </p:nvSpPr>
              <p:spPr bwMode="auto">
                <a:xfrm>
                  <a:off x="1159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.31</a:t>
                  </a:r>
                </a:p>
              </p:txBody>
            </p:sp>
            <p:sp>
              <p:nvSpPr>
                <p:cNvPr id="294" name="Rectangle 1379"/>
                <p:cNvSpPr>
                  <a:spLocks noChangeArrowheads="1"/>
                </p:cNvSpPr>
                <p:nvPr/>
              </p:nvSpPr>
              <p:spPr bwMode="auto">
                <a:xfrm>
                  <a:off x="1116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5" name="Group 1380"/>
            <p:cNvGrpSpPr>
              <a:grpSpLocks/>
            </p:cNvGrpSpPr>
            <p:nvPr/>
          </p:nvGrpSpPr>
          <p:grpSpPr bwMode="auto">
            <a:xfrm>
              <a:off x="3333750" y="3006236"/>
              <a:ext cx="968376" cy="642938"/>
              <a:chOff x="1573" y="1439"/>
              <a:chExt cx="457" cy="518"/>
            </a:xfrm>
          </p:grpSpPr>
          <p:sp>
            <p:nvSpPr>
              <p:cNvPr id="287" name="Rectangle 1381"/>
              <p:cNvSpPr>
                <a:spLocks noChangeArrowheads="1"/>
              </p:cNvSpPr>
              <p:nvPr/>
            </p:nvSpPr>
            <p:spPr bwMode="auto">
              <a:xfrm>
                <a:off x="1573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88" name="Group 1382"/>
              <p:cNvGrpSpPr>
                <a:grpSpLocks/>
              </p:cNvGrpSpPr>
              <p:nvPr/>
            </p:nvGrpSpPr>
            <p:grpSpPr bwMode="auto">
              <a:xfrm>
                <a:off x="1573" y="1439"/>
                <a:ext cx="457" cy="518"/>
                <a:chOff x="1573" y="1439"/>
                <a:chExt cx="457" cy="518"/>
              </a:xfrm>
            </p:grpSpPr>
            <p:sp>
              <p:nvSpPr>
                <p:cNvPr id="289" name="Rectangle 1383"/>
                <p:cNvSpPr>
                  <a:spLocks noChangeArrowheads="1"/>
                </p:cNvSpPr>
                <p:nvPr/>
              </p:nvSpPr>
              <p:spPr bwMode="auto">
                <a:xfrm>
                  <a:off x="1616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.65</a:t>
                  </a:r>
                </a:p>
              </p:txBody>
            </p:sp>
            <p:sp>
              <p:nvSpPr>
                <p:cNvPr id="290" name="Rectangle 1384"/>
                <p:cNvSpPr>
                  <a:spLocks noChangeArrowheads="1"/>
                </p:cNvSpPr>
                <p:nvPr/>
              </p:nvSpPr>
              <p:spPr bwMode="auto">
                <a:xfrm>
                  <a:off x="1573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6" name="Group 1385"/>
            <p:cNvGrpSpPr>
              <a:grpSpLocks/>
            </p:cNvGrpSpPr>
            <p:nvPr/>
          </p:nvGrpSpPr>
          <p:grpSpPr bwMode="auto">
            <a:xfrm>
              <a:off x="4302126" y="3006236"/>
              <a:ext cx="968374" cy="642938"/>
              <a:chOff x="2030" y="1439"/>
              <a:chExt cx="457" cy="518"/>
            </a:xfrm>
          </p:grpSpPr>
          <p:sp>
            <p:nvSpPr>
              <p:cNvPr id="283" name="Rectangle 1386"/>
              <p:cNvSpPr>
                <a:spLocks noChangeArrowheads="1"/>
              </p:cNvSpPr>
              <p:nvPr/>
            </p:nvSpPr>
            <p:spPr bwMode="auto">
              <a:xfrm>
                <a:off x="2030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84" name="Group 1387"/>
              <p:cNvGrpSpPr>
                <a:grpSpLocks/>
              </p:cNvGrpSpPr>
              <p:nvPr/>
            </p:nvGrpSpPr>
            <p:grpSpPr bwMode="auto">
              <a:xfrm>
                <a:off x="2030" y="1439"/>
                <a:ext cx="457" cy="518"/>
                <a:chOff x="2030" y="1439"/>
                <a:chExt cx="457" cy="518"/>
              </a:xfrm>
            </p:grpSpPr>
            <p:sp>
              <p:nvSpPr>
                <p:cNvPr id="285" name="Rectangle 1388"/>
                <p:cNvSpPr>
                  <a:spLocks noChangeArrowheads="1"/>
                </p:cNvSpPr>
                <p:nvPr/>
              </p:nvSpPr>
              <p:spPr bwMode="auto">
                <a:xfrm>
                  <a:off x="2073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86" name="Rectangle 1389"/>
                <p:cNvSpPr>
                  <a:spLocks noChangeArrowheads="1"/>
                </p:cNvSpPr>
                <p:nvPr/>
              </p:nvSpPr>
              <p:spPr bwMode="auto">
                <a:xfrm>
                  <a:off x="2030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7" name="Group 1390"/>
            <p:cNvGrpSpPr>
              <a:grpSpLocks/>
            </p:cNvGrpSpPr>
            <p:nvPr/>
          </p:nvGrpSpPr>
          <p:grpSpPr bwMode="auto">
            <a:xfrm>
              <a:off x="5270500" y="3006236"/>
              <a:ext cx="966611" cy="642938"/>
              <a:chOff x="2487" y="1439"/>
              <a:chExt cx="457" cy="518"/>
            </a:xfrm>
          </p:grpSpPr>
          <p:sp>
            <p:nvSpPr>
              <p:cNvPr id="279" name="Rectangle 1391"/>
              <p:cNvSpPr>
                <a:spLocks noChangeArrowheads="1"/>
              </p:cNvSpPr>
              <p:nvPr/>
            </p:nvSpPr>
            <p:spPr bwMode="auto">
              <a:xfrm>
                <a:off x="2487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80" name="Group 1392"/>
              <p:cNvGrpSpPr>
                <a:grpSpLocks/>
              </p:cNvGrpSpPr>
              <p:nvPr/>
            </p:nvGrpSpPr>
            <p:grpSpPr bwMode="auto">
              <a:xfrm>
                <a:off x="2487" y="1439"/>
                <a:ext cx="457" cy="518"/>
                <a:chOff x="2487" y="1439"/>
                <a:chExt cx="457" cy="518"/>
              </a:xfrm>
            </p:grpSpPr>
            <p:sp>
              <p:nvSpPr>
                <p:cNvPr id="281" name="Rectangle 1393"/>
                <p:cNvSpPr>
                  <a:spLocks noChangeArrowheads="1"/>
                </p:cNvSpPr>
                <p:nvPr/>
              </p:nvSpPr>
              <p:spPr bwMode="auto">
                <a:xfrm>
                  <a:off x="2530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82" name="Rectangle 1394"/>
                <p:cNvSpPr>
                  <a:spLocks noChangeArrowheads="1"/>
                </p:cNvSpPr>
                <p:nvPr/>
              </p:nvSpPr>
              <p:spPr bwMode="auto">
                <a:xfrm>
                  <a:off x="2487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8" name="Group 1395"/>
            <p:cNvGrpSpPr>
              <a:grpSpLocks/>
            </p:cNvGrpSpPr>
            <p:nvPr/>
          </p:nvGrpSpPr>
          <p:grpSpPr bwMode="auto">
            <a:xfrm>
              <a:off x="6237111" y="3006236"/>
              <a:ext cx="968376" cy="642938"/>
              <a:chOff x="2944" y="1439"/>
              <a:chExt cx="457" cy="518"/>
            </a:xfrm>
          </p:grpSpPr>
          <p:sp>
            <p:nvSpPr>
              <p:cNvPr id="275" name="Rectangle 1396"/>
              <p:cNvSpPr>
                <a:spLocks noChangeArrowheads="1"/>
              </p:cNvSpPr>
              <p:nvPr/>
            </p:nvSpPr>
            <p:spPr bwMode="auto">
              <a:xfrm>
                <a:off x="2944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76" name="Group 1397"/>
              <p:cNvGrpSpPr>
                <a:grpSpLocks/>
              </p:cNvGrpSpPr>
              <p:nvPr/>
            </p:nvGrpSpPr>
            <p:grpSpPr bwMode="auto">
              <a:xfrm>
                <a:off x="2944" y="1439"/>
                <a:ext cx="457" cy="518"/>
                <a:chOff x="2944" y="1439"/>
                <a:chExt cx="457" cy="518"/>
              </a:xfrm>
            </p:grpSpPr>
            <p:sp>
              <p:nvSpPr>
                <p:cNvPr id="277" name="Rectangle 1398"/>
                <p:cNvSpPr>
                  <a:spLocks noChangeArrowheads="1"/>
                </p:cNvSpPr>
                <p:nvPr/>
              </p:nvSpPr>
              <p:spPr bwMode="auto">
                <a:xfrm>
                  <a:off x="2987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78" name="Rectangle 1399"/>
                <p:cNvSpPr>
                  <a:spLocks noChangeArrowheads="1"/>
                </p:cNvSpPr>
                <p:nvPr/>
              </p:nvSpPr>
              <p:spPr bwMode="auto">
                <a:xfrm>
                  <a:off x="2944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39" name="Group 1400"/>
            <p:cNvGrpSpPr>
              <a:grpSpLocks/>
            </p:cNvGrpSpPr>
            <p:nvPr/>
          </p:nvGrpSpPr>
          <p:grpSpPr bwMode="auto">
            <a:xfrm>
              <a:off x="7205487" y="3006236"/>
              <a:ext cx="966611" cy="642938"/>
              <a:chOff x="3401" y="1439"/>
              <a:chExt cx="457" cy="518"/>
            </a:xfrm>
          </p:grpSpPr>
          <p:sp>
            <p:nvSpPr>
              <p:cNvPr id="271" name="Rectangle 1401"/>
              <p:cNvSpPr>
                <a:spLocks noChangeArrowheads="1"/>
              </p:cNvSpPr>
              <p:nvPr/>
            </p:nvSpPr>
            <p:spPr bwMode="auto">
              <a:xfrm>
                <a:off x="3401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72" name="Group 1402"/>
              <p:cNvGrpSpPr>
                <a:grpSpLocks/>
              </p:cNvGrpSpPr>
              <p:nvPr/>
            </p:nvGrpSpPr>
            <p:grpSpPr bwMode="auto">
              <a:xfrm>
                <a:off x="3401" y="1439"/>
                <a:ext cx="457" cy="518"/>
                <a:chOff x="3401" y="1439"/>
                <a:chExt cx="457" cy="518"/>
              </a:xfrm>
            </p:grpSpPr>
            <p:sp>
              <p:nvSpPr>
                <p:cNvPr id="273" name="Rectangle 1403"/>
                <p:cNvSpPr>
                  <a:spLocks noChangeArrowheads="1"/>
                </p:cNvSpPr>
                <p:nvPr/>
              </p:nvSpPr>
              <p:spPr bwMode="auto">
                <a:xfrm>
                  <a:off x="3444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74" name="Rectangle 1404"/>
                <p:cNvSpPr>
                  <a:spLocks noChangeArrowheads="1"/>
                </p:cNvSpPr>
                <p:nvPr/>
              </p:nvSpPr>
              <p:spPr bwMode="auto">
                <a:xfrm>
                  <a:off x="3401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0" name="Group 1405"/>
            <p:cNvGrpSpPr>
              <a:grpSpLocks/>
            </p:cNvGrpSpPr>
            <p:nvPr/>
          </p:nvGrpSpPr>
          <p:grpSpPr bwMode="auto">
            <a:xfrm>
              <a:off x="8172099" y="3006236"/>
              <a:ext cx="968374" cy="642938"/>
              <a:chOff x="3858" y="1439"/>
              <a:chExt cx="457" cy="518"/>
            </a:xfrm>
          </p:grpSpPr>
          <p:sp>
            <p:nvSpPr>
              <p:cNvPr id="267" name="Rectangle 1406"/>
              <p:cNvSpPr>
                <a:spLocks noChangeArrowheads="1"/>
              </p:cNvSpPr>
              <p:nvPr/>
            </p:nvSpPr>
            <p:spPr bwMode="auto">
              <a:xfrm>
                <a:off x="3858" y="1439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68" name="Group 1407"/>
              <p:cNvGrpSpPr>
                <a:grpSpLocks/>
              </p:cNvGrpSpPr>
              <p:nvPr/>
            </p:nvGrpSpPr>
            <p:grpSpPr bwMode="auto">
              <a:xfrm>
                <a:off x="3858" y="1439"/>
                <a:ext cx="457" cy="518"/>
                <a:chOff x="3858" y="1439"/>
                <a:chExt cx="457" cy="518"/>
              </a:xfrm>
            </p:grpSpPr>
            <p:sp>
              <p:nvSpPr>
                <p:cNvPr id="269" name="Rectangle 1408"/>
                <p:cNvSpPr>
                  <a:spLocks noChangeArrowheads="1"/>
                </p:cNvSpPr>
                <p:nvPr/>
              </p:nvSpPr>
              <p:spPr bwMode="auto">
                <a:xfrm>
                  <a:off x="3901" y="1439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70" name="Rectangle 1409"/>
                <p:cNvSpPr>
                  <a:spLocks noChangeArrowheads="1"/>
                </p:cNvSpPr>
                <p:nvPr/>
              </p:nvSpPr>
              <p:spPr bwMode="auto">
                <a:xfrm>
                  <a:off x="3858" y="1439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1" name="Group 1410"/>
            <p:cNvGrpSpPr>
              <a:grpSpLocks/>
            </p:cNvGrpSpPr>
            <p:nvPr/>
          </p:nvGrpSpPr>
          <p:grpSpPr bwMode="auto">
            <a:xfrm>
              <a:off x="-95250" y="3649174"/>
              <a:ext cx="1912056" cy="644769"/>
              <a:chOff x="0" y="1957"/>
              <a:chExt cx="776" cy="518"/>
            </a:xfrm>
          </p:grpSpPr>
          <p:sp>
            <p:nvSpPr>
              <p:cNvPr id="263" name="Rectangle 1411"/>
              <p:cNvSpPr>
                <a:spLocks noChangeArrowheads="1"/>
              </p:cNvSpPr>
              <p:nvPr/>
            </p:nvSpPr>
            <p:spPr bwMode="auto">
              <a:xfrm>
                <a:off x="0" y="1957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64" name="Group 1412"/>
              <p:cNvGrpSpPr>
                <a:grpSpLocks/>
              </p:cNvGrpSpPr>
              <p:nvPr/>
            </p:nvGrpSpPr>
            <p:grpSpPr bwMode="auto">
              <a:xfrm>
                <a:off x="0" y="1957"/>
                <a:ext cx="776" cy="518"/>
                <a:chOff x="0" y="1957"/>
                <a:chExt cx="776" cy="518"/>
              </a:xfrm>
            </p:grpSpPr>
            <p:sp>
              <p:nvSpPr>
                <p:cNvPr id="265" name="Rectangle 1413"/>
                <p:cNvSpPr>
                  <a:spLocks noChangeArrowheads="1"/>
                </p:cNvSpPr>
                <p:nvPr/>
              </p:nvSpPr>
              <p:spPr bwMode="auto">
                <a:xfrm>
                  <a:off x="43" y="1957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Japan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66" name="Rectangle 1414"/>
                <p:cNvSpPr>
                  <a:spLocks noChangeArrowheads="1"/>
                </p:cNvSpPr>
                <p:nvPr/>
              </p:nvSpPr>
              <p:spPr bwMode="auto">
                <a:xfrm>
                  <a:off x="0" y="1957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2" name="Group 1415"/>
            <p:cNvGrpSpPr>
              <a:grpSpLocks/>
            </p:cNvGrpSpPr>
            <p:nvPr/>
          </p:nvGrpSpPr>
          <p:grpSpPr bwMode="auto">
            <a:xfrm>
              <a:off x="1421695" y="3649174"/>
              <a:ext cx="945444" cy="644769"/>
              <a:chOff x="776" y="1957"/>
              <a:chExt cx="340" cy="518"/>
            </a:xfrm>
          </p:grpSpPr>
          <p:sp>
            <p:nvSpPr>
              <p:cNvPr id="259" name="Rectangle 1416"/>
              <p:cNvSpPr>
                <a:spLocks noChangeArrowheads="1"/>
              </p:cNvSpPr>
              <p:nvPr/>
            </p:nvSpPr>
            <p:spPr bwMode="auto">
              <a:xfrm>
                <a:off x="776" y="1957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60" name="Group 1417"/>
              <p:cNvGrpSpPr>
                <a:grpSpLocks/>
              </p:cNvGrpSpPr>
              <p:nvPr/>
            </p:nvGrpSpPr>
            <p:grpSpPr bwMode="auto">
              <a:xfrm>
                <a:off x="776" y="1957"/>
                <a:ext cx="340" cy="518"/>
                <a:chOff x="776" y="1957"/>
                <a:chExt cx="340" cy="518"/>
              </a:xfrm>
            </p:grpSpPr>
            <p:sp>
              <p:nvSpPr>
                <p:cNvPr id="261" name="Rectangle 1418"/>
                <p:cNvSpPr>
                  <a:spLocks noChangeArrowheads="1"/>
                </p:cNvSpPr>
                <p:nvPr/>
              </p:nvSpPr>
              <p:spPr bwMode="auto">
                <a:xfrm>
                  <a:off x="819" y="1957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.15</a:t>
                  </a:r>
                </a:p>
              </p:txBody>
            </p:sp>
            <p:sp>
              <p:nvSpPr>
                <p:cNvPr id="262" name="Rectangle 1419"/>
                <p:cNvSpPr>
                  <a:spLocks noChangeArrowheads="1"/>
                </p:cNvSpPr>
                <p:nvPr/>
              </p:nvSpPr>
              <p:spPr bwMode="auto">
                <a:xfrm>
                  <a:off x="776" y="1957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3" name="Group 1420"/>
            <p:cNvGrpSpPr>
              <a:grpSpLocks/>
            </p:cNvGrpSpPr>
            <p:nvPr/>
          </p:nvGrpSpPr>
          <p:grpSpPr bwMode="auto">
            <a:xfrm>
              <a:off x="2367139" y="3649174"/>
              <a:ext cx="966611" cy="644769"/>
              <a:chOff x="1116" y="1957"/>
              <a:chExt cx="457" cy="518"/>
            </a:xfrm>
          </p:grpSpPr>
          <p:sp>
            <p:nvSpPr>
              <p:cNvPr id="255" name="Rectangle 1421"/>
              <p:cNvSpPr>
                <a:spLocks noChangeArrowheads="1"/>
              </p:cNvSpPr>
              <p:nvPr/>
            </p:nvSpPr>
            <p:spPr bwMode="auto">
              <a:xfrm>
                <a:off x="1116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56" name="Group 1422"/>
              <p:cNvGrpSpPr>
                <a:grpSpLocks/>
              </p:cNvGrpSpPr>
              <p:nvPr/>
            </p:nvGrpSpPr>
            <p:grpSpPr bwMode="auto">
              <a:xfrm>
                <a:off x="1116" y="1957"/>
                <a:ext cx="457" cy="518"/>
                <a:chOff x="1116" y="1957"/>
                <a:chExt cx="457" cy="518"/>
              </a:xfrm>
            </p:grpSpPr>
            <p:sp>
              <p:nvSpPr>
                <p:cNvPr id="257" name="Rectangle 1423"/>
                <p:cNvSpPr>
                  <a:spLocks noChangeArrowheads="1"/>
                </p:cNvSpPr>
                <p:nvPr/>
              </p:nvSpPr>
              <p:spPr bwMode="auto">
                <a:xfrm>
                  <a:off x="1159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.24</a:t>
                  </a:r>
                </a:p>
              </p:txBody>
            </p:sp>
            <p:sp>
              <p:nvSpPr>
                <p:cNvPr id="258" name="Rectangle 1424"/>
                <p:cNvSpPr>
                  <a:spLocks noChangeArrowheads="1"/>
                </p:cNvSpPr>
                <p:nvPr/>
              </p:nvSpPr>
              <p:spPr bwMode="auto">
                <a:xfrm>
                  <a:off x="1116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4" name="Group 1425"/>
            <p:cNvGrpSpPr>
              <a:grpSpLocks/>
            </p:cNvGrpSpPr>
            <p:nvPr/>
          </p:nvGrpSpPr>
          <p:grpSpPr bwMode="auto">
            <a:xfrm>
              <a:off x="3333750" y="3649174"/>
              <a:ext cx="968376" cy="644769"/>
              <a:chOff x="1573" y="1957"/>
              <a:chExt cx="457" cy="518"/>
            </a:xfrm>
          </p:grpSpPr>
          <p:sp>
            <p:nvSpPr>
              <p:cNvPr id="251" name="Rectangle 1426"/>
              <p:cNvSpPr>
                <a:spLocks noChangeArrowheads="1"/>
              </p:cNvSpPr>
              <p:nvPr/>
            </p:nvSpPr>
            <p:spPr bwMode="auto">
              <a:xfrm>
                <a:off x="1573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52" name="Group 1427"/>
              <p:cNvGrpSpPr>
                <a:grpSpLocks/>
              </p:cNvGrpSpPr>
              <p:nvPr/>
            </p:nvGrpSpPr>
            <p:grpSpPr bwMode="auto">
              <a:xfrm>
                <a:off x="1573" y="1957"/>
                <a:ext cx="457" cy="518"/>
                <a:chOff x="1573" y="1957"/>
                <a:chExt cx="457" cy="518"/>
              </a:xfrm>
            </p:grpSpPr>
            <p:sp>
              <p:nvSpPr>
                <p:cNvPr id="253" name="Rectangle 1428"/>
                <p:cNvSpPr>
                  <a:spLocks noChangeArrowheads="1"/>
                </p:cNvSpPr>
                <p:nvPr/>
              </p:nvSpPr>
              <p:spPr bwMode="auto">
                <a:xfrm>
                  <a:off x="1616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.30</a:t>
                  </a:r>
                </a:p>
              </p:txBody>
            </p:sp>
            <p:sp>
              <p:nvSpPr>
                <p:cNvPr id="254" name="Rectangle 1429"/>
                <p:cNvSpPr>
                  <a:spLocks noChangeArrowheads="1"/>
                </p:cNvSpPr>
                <p:nvPr/>
              </p:nvSpPr>
              <p:spPr bwMode="auto">
                <a:xfrm>
                  <a:off x="1573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5" name="Group 1430"/>
            <p:cNvGrpSpPr>
              <a:grpSpLocks/>
            </p:cNvGrpSpPr>
            <p:nvPr/>
          </p:nvGrpSpPr>
          <p:grpSpPr bwMode="auto">
            <a:xfrm>
              <a:off x="4302126" y="3649174"/>
              <a:ext cx="968374" cy="644769"/>
              <a:chOff x="2030" y="1957"/>
              <a:chExt cx="457" cy="518"/>
            </a:xfrm>
          </p:grpSpPr>
          <p:sp>
            <p:nvSpPr>
              <p:cNvPr id="247" name="Rectangle 1431"/>
              <p:cNvSpPr>
                <a:spLocks noChangeArrowheads="1"/>
              </p:cNvSpPr>
              <p:nvPr/>
            </p:nvSpPr>
            <p:spPr bwMode="auto">
              <a:xfrm>
                <a:off x="2030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48" name="Group 1432"/>
              <p:cNvGrpSpPr>
                <a:grpSpLocks/>
              </p:cNvGrpSpPr>
              <p:nvPr/>
            </p:nvGrpSpPr>
            <p:grpSpPr bwMode="auto">
              <a:xfrm>
                <a:off x="2030" y="1957"/>
                <a:ext cx="457" cy="518"/>
                <a:chOff x="2030" y="1957"/>
                <a:chExt cx="457" cy="518"/>
              </a:xfrm>
            </p:grpSpPr>
            <p:sp>
              <p:nvSpPr>
                <p:cNvPr id="249" name="Rectangle 1433"/>
                <p:cNvSpPr>
                  <a:spLocks noChangeArrowheads="1"/>
                </p:cNvSpPr>
                <p:nvPr/>
              </p:nvSpPr>
              <p:spPr bwMode="auto">
                <a:xfrm>
                  <a:off x="2073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.42</a:t>
                  </a:r>
                </a:p>
              </p:txBody>
            </p:sp>
            <p:sp>
              <p:nvSpPr>
                <p:cNvPr id="250" name="Rectangle 1434"/>
                <p:cNvSpPr>
                  <a:spLocks noChangeArrowheads="1"/>
                </p:cNvSpPr>
                <p:nvPr/>
              </p:nvSpPr>
              <p:spPr bwMode="auto">
                <a:xfrm>
                  <a:off x="2030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6" name="Group 1435"/>
            <p:cNvGrpSpPr>
              <a:grpSpLocks/>
            </p:cNvGrpSpPr>
            <p:nvPr/>
          </p:nvGrpSpPr>
          <p:grpSpPr bwMode="auto">
            <a:xfrm>
              <a:off x="5270500" y="3649174"/>
              <a:ext cx="966611" cy="644769"/>
              <a:chOff x="2487" y="1957"/>
              <a:chExt cx="457" cy="518"/>
            </a:xfrm>
          </p:grpSpPr>
          <p:sp>
            <p:nvSpPr>
              <p:cNvPr id="243" name="Rectangle 1436"/>
              <p:cNvSpPr>
                <a:spLocks noChangeArrowheads="1"/>
              </p:cNvSpPr>
              <p:nvPr/>
            </p:nvSpPr>
            <p:spPr bwMode="auto">
              <a:xfrm>
                <a:off x="2487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44" name="Group 1437"/>
              <p:cNvGrpSpPr>
                <a:grpSpLocks/>
              </p:cNvGrpSpPr>
              <p:nvPr/>
            </p:nvGrpSpPr>
            <p:grpSpPr bwMode="auto">
              <a:xfrm>
                <a:off x="2487" y="1957"/>
                <a:ext cx="457" cy="518"/>
                <a:chOff x="2487" y="1957"/>
                <a:chExt cx="457" cy="518"/>
              </a:xfrm>
            </p:grpSpPr>
            <p:sp>
              <p:nvSpPr>
                <p:cNvPr id="245" name="Rectangle 1438"/>
                <p:cNvSpPr>
                  <a:spLocks noChangeArrowheads="1"/>
                </p:cNvSpPr>
                <p:nvPr/>
              </p:nvSpPr>
              <p:spPr bwMode="auto">
                <a:xfrm>
                  <a:off x="2530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46" name="Rectangle 1439"/>
                <p:cNvSpPr>
                  <a:spLocks noChangeArrowheads="1"/>
                </p:cNvSpPr>
                <p:nvPr/>
              </p:nvSpPr>
              <p:spPr bwMode="auto">
                <a:xfrm>
                  <a:off x="2487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7" name="Group 1440"/>
            <p:cNvGrpSpPr>
              <a:grpSpLocks/>
            </p:cNvGrpSpPr>
            <p:nvPr/>
          </p:nvGrpSpPr>
          <p:grpSpPr bwMode="auto">
            <a:xfrm>
              <a:off x="6237111" y="3649174"/>
              <a:ext cx="968376" cy="644769"/>
              <a:chOff x="2944" y="1957"/>
              <a:chExt cx="457" cy="518"/>
            </a:xfrm>
          </p:grpSpPr>
          <p:sp>
            <p:nvSpPr>
              <p:cNvPr id="239" name="Rectangle 1441"/>
              <p:cNvSpPr>
                <a:spLocks noChangeArrowheads="1"/>
              </p:cNvSpPr>
              <p:nvPr/>
            </p:nvSpPr>
            <p:spPr bwMode="auto">
              <a:xfrm>
                <a:off x="2944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40" name="Group 1442"/>
              <p:cNvGrpSpPr>
                <a:grpSpLocks/>
              </p:cNvGrpSpPr>
              <p:nvPr/>
            </p:nvGrpSpPr>
            <p:grpSpPr bwMode="auto">
              <a:xfrm>
                <a:off x="2944" y="1957"/>
                <a:ext cx="457" cy="518"/>
                <a:chOff x="2944" y="1957"/>
                <a:chExt cx="457" cy="518"/>
              </a:xfrm>
            </p:grpSpPr>
            <p:sp>
              <p:nvSpPr>
                <p:cNvPr id="241" name="Rectangle 1443"/>
                <p:cNvSpPr>
                  <a:spLocks noChangeArrowheads="1"/>
                </p:cNvSpPr>
                <p:nvPr/>
              </p:nvSpPr>
              <p:spPr bwMode="auto">
                <a:xfrm>
                  <a:off x="2987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42" name="Rectangle 1444"/>
                <p:cNvSpPr>
                  <a:spLocks noChangeArrowheads="1"/>
                </p:cNvSpPr>
                <p:nvPr/>
              </p:nvSpPr>
              <p:spPr bwMode="auto">
                <a:xfrm>
                  <a:off x="2944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8" name="Group 1445"/>
            <p:cNvGrpSpPr>
              <a:grpSpLocks/>
            </p:cNvGrpSpPr>
            <p:nvPr/>
          </p:nvGrpSpPr>
          <p:grpSpPr bwMode="auto">
            <a:xfrm>
              <a:off x="7205487" y="3649174"/>
              <a:ext cx="966611" cy="644769"/>
              <a:chOff x="3401" y="1957"/>
              <a:chExt cx="457" cy="518"/>
            </a:xfrm>
          </p:grpSpPr>
          <p:sp>
            <p:nvSpPr>
              <p:cNvPr id="235" name="Rectangle 1446"/>
              <p:cNvSpPr>
                <a:spLocks noChangeArrowheads="1"/>
              </p:cNvSpPr>
              <p:nvPr/>
            </p:nvSpPr>
            <p:spPr bwMode="auto">
              <a:xfrm>
                <a:off x="3401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36" name="Group 1447"/>
              <p:cNvGrpSpPr>
                <a:grpSpLocks/>
              </p:cNvGrpSpPr>
              <p:nvPr/>
            </p:nvGrpSpPr>
            <p:grpSpPr bwMode="auto">
              <a:xfrm>
                <a:off x="3401" y="1957"/>
                <a:ext cx="457" cy="518"/>
                <a:chOff x="3401" y="1957"/>
                <a:chExt cx="457" cy="518"/>
              </a:xfrm>
            </p:grpSpPr>
            <p:sp>
              <p:nvSpPr>
                <p:cNvPr id="237" name="Rectangle 1448"/>
                <p:cNvSpPr>
                  <a:spLocks noChangeArrowheads="1"/>
                </p:cNvSpPr>
                <p:nvPr/>
              </p:nvSpPr>
              <p:spPr bwMode="auto">
                <a:xfrm>
                  <a:off x="3444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38" name="Rectangle 1449"/>
                <p:cNvSpPr>
                  <a:spLocks noChangeArrowheads="1"/>
                </p:cNvSpPr>
                <p:nvPr/>
              </p:nvSpPr>
              <p:spPr bwMode="auto">
                <a:xfrm>
                  <a:off x="3401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49" name="Group 1450"/>
            <p:cNvGrpSpPr>
              <a:grpSpLocks/>
            </p:cNvGrpSpPr>
            <p:nvPr/>
          </p:nvGrpSpPr>
          <p:grpSpPr bwMode="auto">
            <a:xfrm>
              <a:off x="8172099" y="3649174"/>
              <a:ext cx="968374" cy="644769"/>
              <a:chOff x="3858" y="1957"/>
              <a:chExt cx="457" cy="518"/>
            </a:xfrm>
          </p:grpSpPr>
          <p:sp>
            <p:nvSpPr>
              <p:cNvPr id="231" name="Rectangle 1451"/>
              <p:cNvSpPr>
                <a:spLocks noChangeArrowheads="1"/>
              </p:cNvSpPr>
              <p:nvPr/>
            </p:nvSpPr>
            <p:spPr bwMode="auto">
              <a:xfrm>
                <a:off x="3858" y="1957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32" name="Group 1452"/>
              <p:cNvGrpSpPr>
                <a:grpSpLocks/>
              </p:cNvGrpSpPr>
              <p:nvPr/>
            </p:nvGrpSpPr>
            <p:grpSpPr bwMode="auto">
              <a:xfrm>
                <a:off x="3858" y="1957"/>
                <a:ext cx="457" cy="518"/>
                <a:chOff x="3858" y="1957"/>
                <a:chExt cx="457" cy="518"/>
              </a:xfrm>
            </p:grpSpPr>
            <p:sp>
              <p:nvSpPr>
                <p:cNvPr id="233" name="Rectangle 1453"/>
                <p:cNvSpPr>
                  <a:spLocks noChangeArrowheads="1"/>
                </p:cNvSpPr>
                <p:nvPr/>
              </p:nvSpPr>
              <p:spPr bwMode="auto">
                <a:xfrm>
                  <a:off x="3901" y="1957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34" name="Rectangle 1454"/>
                <p:cNvSpPr>
                  <a:spLocks noChangeArrowheads="1"/>
                </p:cNvSpPr>
                <p:nvPr/>
              </p:nvSpPr>
              <p:spPr bwMode="auto">
                <a:xfrm>
                  <a:off x="3858" y="1957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0" name="Group 1455"/>
            <p:cNvGrpSpPr>
              <a:grpSpLocks/>
            </p:cNvGrpSpPr>
            <p:nvPr/>
          </p:nvGrpSpPr>
          <p:grpSpPr bwMode="auto">
            <a:xfrm>
              <a:off x="-151695" y="4293943"/>
              <a:ext cx="1912056" cy="642937"/>
              <a:chOff x="0" y="2475"/>
              <a:chExt cx="776" cy="518"/>
            </a:xfrm>
          </p:grpSpPr>
          <p:sp>
            <p:nvSpPr>
              <p:cNvPr id="227" name="Rectangle 1456"/>
              <p:cNvSpPr>
                <a:spLocks noChangeArrowheads="1"/>
              </p:cNvSpPr>
              <p:nvPr/>
            </p:nvSpPr>
            <p:spPr bwMode="auto">
              <a:xfrm>
                <a:off x="0" y="2475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28" name="Group 1457"/>
              <p:cNvGrpSpPr>
                <a:grpSpLocks/>
              </p:cNvGrpSpPr>
              <p:nvPr/>
            </p:nvGrpSpPr>
            <p:grpSpPr bwMode="auto">
              <a:xfrm>
                <a:off x="0" y="2475"/>
                <a:ext cx="776" cy="518"/>
                <a:chOff x="0" y="2475"/>
                <a:chExt cx="776" cy="518"/>
              </a:xfrm>
            </p:grpSpPr>
            <p:sp>
              <p:nvSpPr>
                <p:cNvPr id="229" name="Rectangle 1458"/>
                <p:cNvSpPr>
                  <a:spLocks noChangeArrowheads="1"/>
                </p:cNvSpPr>
                <p:nvPr/>
              </p:nvSpPr>
              <p:spPr bwMode="auto">
                <a:xfrm>
                  <a:off x="43" y="2475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Netherlands</a:t>
                  </a:r>
                </a:p>
              </p:txBody>
            </p:sp>
            <p:sp>
              <p:nvSpPr>
                <p:cNvPr id="230" name="Rectangle 1459"/>
                <p:cNvSpPr>
                  <a:spLocks noChangeArrowheads="1"/>
                </p:cNvSpPr>
                <p:nvPr/>
              </p:nvSpPr>
              <p:spPr bwMode="auto">
                <a:xfrm>
                  <a:off x="0" y="2475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1" name="Group 1460"/>
            <p:cNvGrpSpPr>
              <a:grpSpLocks/>
            </p:cNvGrpSpPr>
            <p:nvPr/>
          </p:nvGrpSpPr>
          <p:grpSpPr bwMode="auto">
            <a:xfrm>
              <a:off x="1421695" y="4293943"/>
              <a:ext cx="945444" cy="642937"/>
              <a:chOff x="776" y="2475"/>
              <a:chExt cx="340" cy="518"/>
            </a:xfrm>
          </p:grpSpPr>
          <p:sp>
            <p:nvSpPr>
              <p:cNvPr id="223" name="Rectangle 1461"/>
              <p:cNvSpPr>
                <a:spLocks noChangeArrowheads="1"/>
              </p:cNvSpPr>
              <p:nvPr/>
            </p:nvSpPr>
            <p:spPr bwMode="auto">
              <a:xfrm>
                <a:off x="776" y="2475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24" name="Group 1462"/>
              <p:cNvGrpSpPr>
                <a:grpSpLocks/>
              </p:cNvGrpSpPr>
              <p:nvPr/>
            </p:nvGrpSpPr>
            <p:grpSpPr bwMode="auto">
              <a:xfrm>
                <a:off x="776" y="2475"/>
                <a:ext cx="340" cy="518"/>
                <a:chOff x="776" y="2475"/>
                <a:chExt cx="340" cy="518"/>
              </a:xfrm>
            </p:grpSpPr>
            <p:sp>
              <p:nvSpPr>
                <p:cNvPr id="225" name="Rectangle 1463"/>
                <p:cNvSpPr>
                  <a:spLocks noChangeArrowheads="1"/>
                </p:cNvSpPr>
                <p:nvPr/>
              </p:nvSpPr>
              <p:spPr bwMode="auto">
                <a:xfrm>
                  <a:off x="819" y="2475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.24</a:t>
                  </a:r>
                </a:p>
              </p:txBody>
            </p:sp>
            <p:sp>
              <p:nvSpPr>
                <p:cNvPr id="226" name="Rectangle 1464"/>
                <p:cNvSpPr>
                  <a:spLocks noChangeArrowheads="1"/>
                </p:cNvSpPr>
                <p:nvPr/>
              </p:nvSpPr>
              <p:spPr bwMode="auto">
                <a:xfrm>
                  <a:off x="776" y="2475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2" name="Group 1465"/>
            <p:cNvGrpSpPr>
              <a:grpSpLocks/>
            </p:cNvGrpSpPr>
            <p:nvPr/>
          </p:nvGrpSpPr>
          <p:grpSpPr bwMode="auto">
            <a:xfrm>
              <a:off x="2367139" y="4293943"/>
              <a:ext cx="966611" cy="642937"/>
              <a:chOff x="1116" y="2475"/>
              <a:chExt cx="457" cy="518"/>
            </a:xfrm>
          </p:grpSpPr>
          <p:sp>
            <p:nvSpPr>
              <p:cNvPr id="219" name="Rectangle 1466"/>
              <p:cNvSpPr>
                <a:spLocks noChangeArrowheads="1"/>
              </p:cNvSpPr>
              <p:nvPr/>
            </p:nvSpPr>
            <p:spPr bwMode="auto">
              <a:xfrm>
                <a:off x="1116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20" name="Group 1467"/>
              <p:cNvGrpSpPr>
                <a:grpSpLocks/>
              </p:cNvGrpSpPr>
              <p:nvPr/>
            </p:nvGrpSpPr>
            <p:grpSpPr bwMode="auto">
              <a:xfrm>
                <a:off x="1116" y="2475"/>
                <a:ext cx="457" cy="518"/>
                <a:chOff x="1116" y="2475"/>
                <a:chExt cx="457" cy="518"/>
              </a:xfrm>
            </p:grpSpPr>
            <p:sp>
              <p:nvSpPr>
                <p:cNvPr id="221" name="Rectangle 1468"/>
                <p:cNvSpPr>
                  <a:spLocks noChangeArrowheads="1"/>
                </p:cNvSpPr>
                <p:nvPr/>
              </p:nvSpPr>
              <p:spPr bwMode="auto">
                <a:xfrm>
                  <a:off x="1159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.34</a:t>
                  </a:r>
                </a:p>
              </p:txBody>
            </p:sp>
            <p:sp>
              <p:nvSpPr>
                <p:cNvPr id="222" name="Rectangle 1469"/>
                <p:cNvSpPr>
                  <a:spLocks noChangeArrowheads="1"/>
                </p:cNvSpPr>
                <p:nvPr/>
              </p:nvSpPr>
              <p:spPr bwMode="auto">
                <a:xfrm>
                  <a:off x="1116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3" name="Group 1470"/>
            <p:cNvGrpSpPr>
              <a:grpSpLocks/>
            </p:cNvGrpSpPr>
            <p:nvPr/>
          </p:nvGrpSpPr>
          <p:grpSpPr bwMode="auto">
            <a:xfrm>
              <a:off x="3333750" y="4293943"/>
              <a:ext cx="968376" cy="642937"/>
              <a:chOff x="1573" y="2475"/>
              <a:chExt cx="457" cy="518"/>
            </a:xfrm>
          </p:grpSpPr>
          <p:sp>
            <p:nvSpPr>
              <p:cNvPr id="215" name="Rectangle 1471"/>
              <p:cNvSpPr>
                <a:spLocks noChangeArrowheads="1"/>
              </p:cNvSpPr>
              <p:nvPr/>
            </p:nvSpPr>
            <p:spPr bwMode="auto">
              <a:xfrm>
                <a:off x="1573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16" name="Group 1472"/>
              <p:cNvGrpSpPr>
                <a:grpSpLocks/>
              </p:cNvGrpSpPr>
              <p:nvPr/>
            </p:nvGrpSpPr>
            <p:grpSpPr bwMode="auto">
              <a:xfrm>
                <a:off x="1573" y="2475"/>
                <a:ext cx="457" cy="518"/>
                <a:chOff x="1573" y="2475"/>
                <a:chExt cx="457" cy="518"/>
              </a:xfrm>
            </p:grpSpPr>
            <p:sp>
              <p:nvSpPr>
                <p:cNvPr id="217" name="Rectangle 1473"/>
                <p:cNvSpPr>
                  <a:spLocks noChangeArrowheads="1"/>
                </p:cNvSpPr>
                <p:nvPr/>
              </p:nvSpPr>
              <p:spPr bwMode="auto">
                <a:xfrm>
                  <a:off x="1616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.51</a:t>
                  </a:r>
                </a:p>
              </p:txBody>
            </p:sp>
            <p:sp>
              <p:nvSpPr>
                <p:cNvPr id="218" name="Rectangle 1474"/>
                <p:cNvSpPr>
                  <a:spLocks noChangeArrowheads="1"/>
                </p:cNvSpPr>
                <p:nvPr/>
              </p:nvSpPr>
              <p:spPr bwMode="auto">
                <a:xfrm>
                  <a:off x="1573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4" name="Group 1475"/>
            <p:cNvGrpSpPr>
              <a:grpSpLocks/>
            </p:cNvGrpSpPr>
            <p:nvPr/>
          </p:nvGrpSpPr>
          <p:grpSpPr bwMode="auto">
            <a:xfrm>
              <a:off x="4302126" y="4293943"/>
              <a:ext cx="968374" cy="642937"/>
              <a:chOff x="2030" y="2475"/>
              <a:chExt cx="457" cy="518"/>
            </a:xfrm>
          </p:grpSpPr>
          <p:sp>
            <p:nvSpPr>
              <p:cNvPr id="211" name="Rectangle 1476"/>
              <p:cNvSpPr>
                <a:spLocks noChangeArrowheads="1"/>
              </p:cNvSpPr>
              <p:nvPr/>
            </p:nvSpPr>
            <p:spPr bwMode="auto">
              <a:xfrm>
                <a:off x="2030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12" name="Group 1477"/>
              <p:cNvGrpSpPr>
                <a:grpSpLocks/>
              </p:cNvGrpSpPr>
              <p:nvPr/>
            </p:nvGrpSpPr>
            <p:grpSpPr bwMode="auto">
              <a:xfrm>
                <a:off x="2030" y="2475"/>
                <a:ext cx="457" cy="518"/>
                <a:chOff x="2030" y="2475"/>
                <a:chExt cx="457" cy="518"/>
              </a:xfrm>
            </p:grpSpPr>
            <p:sp>
              <p:nvSpPr>
                <p:cNvPr id="213" name="Rectangle 1478"/>
                <p:cNvSpPr>
                  <a:spLocks noChangeArrowheads="1"/>
                </p:cNvSpPr>
                <p:nvPr/>
              </p:nvSpPr>
              <p:spPr bwMode="auto">
                <a:xfrm>
                  <a:off x="2073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.28</a:t>
                  </a:r>
                </a:p>
              </p:txBody>
            </p:sp>
            <p:sp>
              <p:nvSpPr>
                <p:cNvPr id="214" name="Rectangle 1479"/>
                <p:cNvSpPr>
                  <a:spLocks noChangeArrowheads="1"/>
                </p:cNvSpPr>
                <p:nvPr/>
              </p:nvSpPr>
              <p:spPr bwMode="auto">
                <a:xfrm>
                  <a:off x="2030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5" name="Group 1480"/>
            <p:cNvGrpSpPr>
              <a:grpSpLocks/>
            </p:cNvGrpSpPr>
            <p:nvPr/>
          </p:nvGrpSpPr>
          <p:grpSpPr bwMode="auto">
            <a:xfrm>
              <a:off x="5270500" y="4293943"/>
              <a:ext cx="966611" cy="642937"/>
              <a:chOff x="2487" y="2475"/>
              <a:chExt cx="457" cy="518"/>
            </a:xfrm>
          </p:grpSpPr>
          <p:sp>
            <p:nvSpPr>
              <p:cNvPr id="207" name="Rectangle 1481"/>
              <p:cNvSpPr>
                <a:spLocks noChangeArrowheads="1"/>
              </p:cNvSpPr>
              <p:nvPr/>
            </p:nvSpPr>
            <p:spPr bwMode="auto">
              <a:xfrm>
                <a:off x="2487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08" name="Group 1482"/>
              <p:cNvGrpSpPr>
                <a:grpSpLocks/>
              </p:cNvGrpSpPr>
              <p:nvPr/>
            </p:nvGrpSpPr>
            <p:grpSpPr bwMode="auto">
              <a:xfrm>
                <a:off x="2487" y="2475"/>
                <a:ext cx="457" cy="518"/>
                <a:chOff x="2487" y="2475"/>
                <a:chExt cx="457" cy="518"/>
              </a:xfrm>
            </p:grpSpPr>
            <p:sp>
              <p:nvSpPr>
                <p:cNvPr id="209" name="Rectangle 1483"/>
                <p:cNvSpPr>
                  <a:spLocks noChangeArrowheads="1"/>
                </p:cNvSpPr>
                <p:nvPr/>
              </p:nvSpPr>
              <p:spPr bwMode="auto">
                <a:xfrm>
                  <a:off x="2530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.62</a:t>
                  </a:r>
                </a:p>
              </p:txBody>
            </p:sp>
            <p:sp>
              <p:nvSpPr>
                <p:cNvPr id="210" name="Rectangle 1484"/>
                <p:cNvSpPr>
                  <a:spLocks noChangeArrowheads="1"/>
                </p:cNvSpPr>
                <p:nvPr/>
              </p:nvSpPr>
              <p:spPr bwMode="auto">
                <a:xfrm>
                  <a:off x="2487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6" name="Group 1485"/>
            <p:cNvGrpSpPr>
              <a:grpSpLocks/>
            </p:cNvGrpSpPr>
            <p:nvPr/>
          </p:nvGrpSpPr>
          <p:grpSpPr bwMode="auto">
            <a:xfrm>
              <a:off x="6237111" y="4293943"/>
              <a:ext cx="968376" cy="642937"/>
              <a:chOff x="2944" y="2475"/>
              <a:chExt cx="457" cy="518"/>
            </a:xfrm>
          </p:grpSpPr>
          <p:sp>
            <p:nvSpPr>
              <p:cNvPr id="203" name="Rectangle 1486"/>
              <p:cNvSpPr>
                <a:spLocks noChangeArrowheads="1"/>
              </p:cNvSpPr>
              <p:nvPr/>
            </p:nvSpPr>
            <p:spPr bwMode="auto">
              <a:xfrm>
                <a:off x="2944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04" name="Group 1487"/>
              <p:cNvGrpSpPr>
                <a:grpSpLocks/>
              </p:cNvGrpSpPr>
              <p:nvPr/>
            </p:nvGrpSpPr>
            <p:grpSpPr bwMode="auto">
              <a:xfrm>
                <a:off x="2944" y="2475"/>
                <a:ext cx="457" cy="518"/>
                <a:chOff x="2944" y="2475"/>
                <a:chExt cx="457" cy="518"/>
              </a:xfrm>
            </p:grpSpPr>
            <p:sp>
              <p:nvSpPr>
                <p:cNvPr id="205" name="Rectangle 1488"/>
                <p:cNvSpPr>
                  <a:spLocks noChangeArrowheads="1"/>
                </p:cNvSpPr>
                <p:nvPr/>
              </p:nvSpPr>
              <p:spPr bwMode="auto">
                <a:xfrm>
                  <a:off x="2987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06" name="Rectangle 1489"/>
                <p:cNvSpPr>
                  <a:spLocks noChangeArrowheads="1"/>
                </p:cNvSpPr>
                <p:nvPr/>
              </p:nvSpPr>
              <p:spPr bwMode="auto">
                <a:xfrm>
                  <a:off x="2944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7" name="Group 1490"/>
            <p:cNvGrpSpPr>
              <a:grpSpLocks/>
            </p:cNvGrpSpPr>
            <p:nvPr/>
          </p:nvGrpSpPr>
          <p:grpSpPr bwMode="auto">
            <a:xfrm>
              <a:off x="7205487" y="4293943"/>
              <a:ext cx="966611" cy="642937"/>
              <a:chOff x="3401" y="2475"/>
              <a:chExt cx="457" cy="518"/>
            </a:xfrm>
          </p:grpSpPr>
          <p:sp>
            <p:nvSpPr>
              <p:cNvPr id="199" name="Rectangle 1491"/>
              <p:cNvSpPr>
                <a:spLocks noChangeArrowheads="1"/>
              </p:cNvSpPr>
              <p:nvPr/>
            </p:nvSpPr>
            <p:spPr bwMode="auto">
              <a:xfrm>
                <a:off x="3401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200" name="Group 1492"/>
              <p:cNvGrpSpPr>
                <a:grpSpLocks/>
              </p:cNvGrpSpPr>
              <p:nvPr/>
            </p:nvGrpSpPr>
            <p:grpSpPr bwMode="auto">
              <a:xfrm>
                <a:off x="3401" y="2475"/>
                <a:ext cx="457" cy="518"/>
                <a:chOff x="3401" y="2475"/>
                <a:chExt cx="457" cy="518"/>
              </a:xfrm>
            </p:grpSpPr>
            <p:sp>
              <p:nvSpPr>
                <p:cNvPr id="201" name="Rectangle 1493"/>
                <p:cNvSpPr>
                  <a:spLocks noChangeArrowheads="1"/>
                </p:cNvSpPr>
                <p:nvPr/>
              </p:nvSpPr>
              <p:spPr bwMode="auto">
                <a:xfrm>
                  <a:off x="3444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202" name="Rectangle 1494"/>
                <p:cNvSpPr>
                  <a:spLocks noChangeArrowheads="1"/>
                </p:cNvSpPr>
                <p:nvPr/>
              </p:nvSpPr>
              <p:spPr bwMode="auto">
                <a:xfrm>
                  <a:off x="3401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8" name="Group 1495"/>
            <p:cNvGrpSpPr>
              <a:grpSpLocks/>
            </p:cNvGrpSpPr>
            <p:nvPr/>
          </p:nvGrpSpPr>
          <p:grpSpPr bwMode="auto">
            <a:xfrm>
              <a:off x="8172099" y="4293943"/>
              <a:ext cx="968374" cy="642937"/>
              <a:chOff x="3858" y="2475"/>
              <a:chExt cx="457" cy="518"/>
            </a:xfrm>
          </p:grpSpPr>
          <p:sp>
            <p:nvSpPr>
              <p:cNvPr id="195" name="Rectangle 1496"/>
              <p:cNvSpPr>
                <a:spLocks noChangeArrowheads="1"/>
              </p:cNvSpPr>
              <p:nvPr/>
            </p:nvSpPr>
            <p:spPr bwMode="auto">
              <a:xfrm>
                <a:off x="3858" y="2475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96" name="Group 1497"/>
              <p:cNvGrpSpPr>
                <a:grpSpLocks/>
              </p:cNvGrpSpPr>
              <p:nvPr/>
            </p:nvGrpSpPr>
            <p:grpSpPr bwMode="auto">
              <a:xfrm>
                <a:off x="3858" y="2475"/>
                <a:ext cx="457" cy="518"/>
                <a:chOff x="3858" y="2475"/>
                <a:chExt cx="457" cy="518"/>
              </a:xfrm>
            </p:grpSpPr>
            <p:sp>
              <p:nvSpPr>
                <p:cNvPr id="197" name="Rectangle 1498"/>
                <p:cNvSpPr>
                  <a:spLocks noChangeArrowheads="1"/>
                </p:cNvSpPr>
                <p:nvPr/>
              </p:nvSpPr>
              <p:spPr bwMode="auto">
                <a:xfrm>
                  <a:off x="3901" y="2475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98" name="Rectangle 1499"/>
                <p:cNvSpPr>
                  <a:spLocks noChangeArrowheads="1"/>
                </p:cNvSpPr>
                <p:nvPr/>
              </p:nvSpPr>
              <p:spPr bwMode="auto">
                <a:xfrm>
                  <a:off x="3858" y="2475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59" name="Group 1500"/>
            <p:cNvGrpSpPr>
              <a:grpSpLocks/>
            </p:cNvGrpSpPr>
            <p:nvPr/>
          </p:nvGrpSpPr>
          <p:grpSpPr bwMode="auto">
            <a:xfrm>
              <a:off x="-165806" y="4936880"/>
              <a:ext cx="1912056" cy="642938"/>
              <a:chOff x="0" y="2993"/>
              <a:chExt cx="776" cy="518"/>
            </a:xfrm>
          </p:grpSpPr>
          <p:sp>
            <p:nvSpPr>
              <p:cNvPr id="191" name="Rectangle 1501"/>
              <p:cNvSpPr>
                <a:spLocks noChangeArrowheads="1"/>
              </p:cNvSpPr>
              <p:nvPr/>
            </p:nvSpPr>
            <p:spPr bwMode="auto">
              <a:xfrm>
                <a:off x="0" y="2993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92" name="Group 1502"/>
              <p:cNvGrpSpPr>
                <a:grpSpLocks/>
              </p:cNvGrpSpPr>
              <p:nvPr/>
            </p:nvGrpSpPr>
            <p:grpSpPr bwMode="auto">
              <a:xfrm>
                <a:off x="0" y="2993"/>
                <a:ext cx="776" cy="518"/>
                <a:chOff x="0" y="2993"/>
                <a:chExt cx="776" cy="518"/>
              </a:xfrm>
            </p:grpSpPr>
            <p:sp>
              <p:nvSpPr>
                <p:cNvPr id="193" name="Rectangle 1503"/>
                <p:cNvSpPr>
                  <a:spLocks noChangeArrowheads="1"/>
                </p:cNvSpPr>
                <p:nvPr/>
              </p:nvSpPr>
              <p:spPr bwMode="auto">
                <a:xfrm>
                  <a:off x="43" y="2993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Switzerland</a:t>
                  </a:r>
                </a:p>
              </p:txBody>
            </p:sp>
            <p:sp>
              <p:nvSpPr>
                <p:cNvPr id="194" name="Rectangle 1504"/>
                <p:cNvSpPr>
                  <a:spLocks noChangeArrowheads="1"/>
                </p:cNvSpPr>
                <p:nvPr/>
              </p:nvSpPr>
              <p:spPr bwMode="auto">
                <a:xfrm>
                  <a:off x="0" y="2993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0" name="Group 1505"/>
            <p:cNvGrpSpPr>
              <a:grpSpLocks/>
            </p:cNvGrpSpPr>
            <p:nvPr/>
          </p:nvGrpSpPr>
          <p:grpSpPr bwMode="auto">
            <a:xfrm>
              <a:off x="1421695" y="4936880"/>
              <a:ext cx="945444" cy="642938"/>
              <a:chOff x="776" y="2993"/>
              <a:chExt cx="340" cy="518"/>
            </a:xfrm>
          </p:grpSpPr>
          <p:sp>
            <p:nvSpPr>
              <p:cNvPr id="187" name="Rectangle 1506"/>
              <p:cNvSpPr>
                <a:spLocks noChangeArrowheads="1"/>
              </p:cNvSpPr>
              <p:nvPr/>
            </p:nvSpPr>
            <p:spPr bwMode="auto">
              <a:xfrm>
                <a:off x="776" y="2993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88" name="Group 1507"/>
              <p:cNvGrpSpPr>
                <a:grpSpLocks/>
              </p:cNvGrpSpPr>
              <p:nvPr/>
            </p:nvGrpSpPr>
            <p:grpSpPr bwMode="auto">
              <a:xfrm>
                <a:off x="776" y="2993"/>
                <a:ext cx="340" cy="518"/>
                <a:chOff x="776" y="2993"/>
                <a:chExt cx="340" cy="518"/>
              </a:xfrm>
            </p:grpSpPr>
            <p:sp>
              <p:nvSpPr>
                <p:cNvPr id="189" name="Rectangle 1508"/>
                <p:cNvSpPr>
                  <a:spLocks noChangeArrowheads="1"/>
                </p:cNvSpPr>
                <p:nvPr/>
              </p:nvSpPr>
              <p:spPr bwMode="auto">
                <a:xfrm>
                  <a:off x="819" y="2993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.36</a:t>
                  </a:r>
                </a:p>
              </p:txBody>
            </p:sp>
            <p:sp>
              <p:nvSpPr>
                <p:cNvPr id="190" name="Rectangle 1509"/>
                <p:cNvSpPr>
                  <a:spLocks noChangeArrowheads="1"/>
                </p:cNvSpPr>
                <p:nvPr/>
              </p:nvSpPr>
              <p:spPr bwMode="auto">
                <a:xfrm>
                  <a:off x="776" y="2993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1" name="Group 1510"/>
            <p:cNvGrpSpPr>
              <a:grpSpLocks/>
            </p:cNvGrpSpPr>
            <p:nvPr/>
          </p:nvGrpSpPr>
          <p:grpSpPr bwMode="auto">
            <a:xfrm>
              <a:off x="2367139" y="4936880"/>
              <a:ext cx="966611" cy="642938"/>
              <a:chOff x="1116" y="2993"/>
              <a:chExt cx="457" cy="518"/>
            </a:xfrm>
          </p:grpSpPr>
          <p:sp>
            <p:nvSpPr>
              <p:cNvPr id="183" name="Rectangle 1511"/>
              <p:cNvSpPr>
                <a:spLocks noChangeArrowheads="1"/>
              </p:cNvSpPr>
              <p:nvPr/>
            </p:nvSpPr>
            <p:spPr bwMode="auto">
              <a:xfrm>
                <a:off x="1116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84" name="Group 1512"/>
              <p:cNvGrpSpPr>
                <a:grpSpLocks/>
              </p:cNvGrpSpPr>
              <p:nvPr/>
            </p:nvGrpSpPr>
            <p:grpSpPr bwMode="auto">
              <a:xfrm>
                <a:off x="1116" y="2993"/>
                <a:ext cx="457" cy="518"/>
                <a:chOff x="1116" y="2993"/>
                <a:chExt cx="457" cy="518"/>
              </a:xfrm>
            </p:grpSpPr>
            <p:sp>
              <p:nvSpPr>
                <p:cNvPr id="185" name="Rectangle 1513"/>
                <p:cNvSpPr>
                  <a:spLocks noChangeArrowheads="1"/>
                </p:cNvSpPr>
                <p:nvPr/>
              </p:nvSpPr>
              <p:spPr bwMode="auto">
                <a:xfrm>
                  <a:off x="1159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.37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86" name="Rectangle 1514"/>
                <p:cNvSpPr>
                  <a:spLocks noChangeArrowheads="1"/>
                </p:cNvSpPr>
                <p:nvPr/>
              </p:nvSpPr>
              <p:spPr bwMode="auto">
                <a:xfrm>
                  <a:off x="1116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2" name="Group 1515"/>
            <p:cNvGrpSpPr>
              <a:grpSpLocks/>
            </p:cNvGrpSpPr>
            <p:nvPr/>
          </p:nvGrpSpPr>
          <p:grpSpPr bwMode="auto">
            <a:xfrm>
              <a:off x="3333750" y="4936880"/>
              <a:ext cx="968376" cy="642938"/>
              <a:chOff x="1573" y="2993"/>
              <a:chExt cx="457" cy="518"/>
            </a:xfrm>
          </p:grpSpPr>
          <p:sp>
            <p:nvSpPr>
              <p:cNvPr id="179" name="Rectangle 1516"/>
              <p:cNvSpPr>
                <a:spLocks noChangeArrowheads="1"/>
              </p:cNvSpPr>
              <p:nvPr/>
            </p:nvSpPr>
            <p:spPr bwMode="auto">
              <a:xfrm>
                <a:off x="1573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80" name="Group 1517"/>
              <p:cNvGrpSpPr>
                <a:grpSpLocks/>
              </p:cNvGrpSpPr>
              <p:nvPr/>
            </p:nvGrpSpPr>
            <p:grpSpPr bwMode="auto">
              <a:xfrm>
                <a:off x="1573" y="2993"/>
                <a:ext cx="457" cy="518"/>
                <a:chOff x="1573" y="2993"/>
                <a:chExt cx="457" cy="518"/>
              </a:xfrm>
            </p:grpSpPr>
            <p:sp>
              <p:nvSpPr>
                <p:cNvPr id="181" name="Rectangle 1518"/>
                <p:cNvSpPr>
                  <a:spLocks noChangeArrowheads="1"/>
                </p:cNvSpPr>
                <p:nvPr/>
              </p:nvSpPr>
              <p:spPr bwMode="auto">
                <a:xfrm>
                  <a:off x="1616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.48</a:t>
                  </a:r>
                </a:p>
              </p:txBody>
            </p:sp>
            <p:sp>
              <p:nvSpPr>
                <p:cNvPr id="182" name="Rectangle 1519"/>
                <p:cNvSpPr>
                  <a:spLocks noChangeArrowheads="1"/>
                </p:cNvSpPr>
                <p:nvPr/>
              </p:nvSpPr>
              <p:spPr bwMode="auto">
                <a:xfrm>
                  <a:off x="1573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3" name="Group 1520"/>
            <p:cNvGrpSpPr>
              <a:grpSpLocks/>
            </p:cNvGrpSpPr>
            <p:nvPr/>
          </p:nvGrpSpPr>
          <p:grpSpPr bwMode="auto">
            <a:xfrm>
              <a:off x="4302126" y="4936880"/>
              <a:ext cx="968374" cy="642938"/>
              <a:chOff x="2030" y="2993"/>
              <a:chExt cx="457" cy="518"/>
            </a:xfrm>
          </p:grpSpPr>
          <p:sp>
            <p:nvSpPr>
              <p:cNvPr id="175" name="Rectangle 1521"/>
              <p:cNvSpPr>
                <a:spLocks noChangeArrowheads="1"/>
              </p:cNvSpPr>
              <p:nvPr/>
            </p:nvSpPr>
            <p:spPr bwMode="auto">
              <a:xfrm>
                <a:off x="2030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76" name="Group 1522"/>
              <p:cNvGrpSpPr>
                <a:grpSpLocks/>
              </p:cNvGrpSpPr>
              <p:nvPr/>
            </p:nvGrpSpPr>
            <p:grpSpPr bwMode="auto">
              <a:xfrm>
                <a:off x="2030" y="2993"/>
                <a:ext cx="457" cy="518"/>
                <a:chOff x="2030" y="2993"/>
                <a:chExt cx="457" cy="518"/>
              </a:xfrm>
            </p:grpSpPr>
            <p:sp>
              <p:nvSpPr>
                <p:cNvPr id="177" name="Rectangle 1523"/>
                <p:cNvSpPr>
                  <a:spLocks noChangeArrowheads="1"/>
                </p:cNvSpPr>
                <p:nvPr/>
              </p:nvSpPr>
              <p:spPr bwMode="auto">
                <a:xfrm>
                  <a:off x="2073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.28</a:t>
                  </a:r>
                </a:p>
              </p:txBody>
            </p:sp>
            <p:sp>
              <p:nvSpPr>
                <p:cNvPr id="178" name="Rectangle 1524"/>
                <p:cNvSpPr>
                  <a:spLocks noChangeArrowheads="1"/>
                </p:cNvSpPr>
                <p:nvPr/>
              </p:nvSpPr>
              <p:spPr bwMode="auto">
                <a:xfrm>
                  <a:off x="2030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4" name="Group 1525"/>
            <p:cNvGrpSpPr>
              <a:grpSpLocks/>
            </p:cNvGrpSpPr>
            <p:nvPr/>
          </p:nvGrpSpPr>
          <p:grpSpPr bwMode="auto">
            <a:xfrm>
              <a:off x="5270500" y="4936880"/>
              <a:ext cx="966611" cy="642938"/>
              <a:chOff x="2487" y="2993"/>
              <a:chExt cx="457" cy="518"/>
            </a:xfrm>
          </p:grpSpPr>
          <p:sp>
            <p:nvSpPr>
              <p:cNvPr id="171" name="Rectangle 1526"/>
              <p:cNvSpPr>
                <a:spLocks noChangeArrowheads="1"/>
              </p:cNvSpPr>
              <p:nvPr/>
            </p:nvSpPr>
            <p:spPr bwMode="auto">
              <a:xfrm>
                <a:off x="2487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72" name="Group 1527"/>
              <p:cNvGrpSpPr>
                <a:grpSpLocks/>
              </p:cNvGrpSpPr>
              <p:nvPr/>
            </p:nvGrpSpPr>
            <p:grpSpPr bwMode="auto">
              <a:xfrm>
                <a:off x="2487" y="2993"/>
                <a:ext cx="457" cy="518"/>
                <a:chOff x="2487" y="2993"/>
                <a:chExt cx="457" cy="518"/>
              </a:xfrm>
            </p:grpSpPr>
            <p:sp>
              <p:nvSpPr>
                <p:cNvPr id="173" name="Rectangle 1528"/>
                <p:cNvSpPr>
                  <a:spLocks noChangeArrowheads="1"/>
                </p:cNvSpPr>
                <p:nvPr/>
              </p:nvSpPr>
              <p:spPr bwMode="auto">
                <a:xfrm>
                  <a:off x="2530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.52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74" name="Rectangle 1529"/>
                <p:cNvSpPr>
                  <a:spLocks noChangeArrowheads="1"/>
                </p:cNvSpPr>
                <p:nvPr/>
              </p:nvSpPr>
              <p:spPr bwMode="auto">
                <a:xfrm>
                  <a:off x="2487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5" name="Group 1530"/>
            <p:cNvGrpSpPr>
              <a:grpSpLocks/>
            </p:cNvGrpSpPr>
            <p:nvPr/>
          </p:nvGrpSpPr>
          <p:grpSpPr bwMode="auto">
            <a:xfrm>
              <a:off x="6237111" y="4936880"/>
              <a:ext cx="968376" cy="642938"/>
              <a:chOff x="2944" y="2993"/>
              <a:chExt cx="457" cy="518"/>
            </a:xfrm>
          </p:grpSpPr>
          <p:sp>
            <p:nvSpPr>
              <p:cNvPr id="167" name="Rectangle 1531"/>
              <p:cNvSpPr>
                <a:spLocks noChangeArrowheads="1"/>
              </p:cNvSpPr>
              <p:nvPr/>
            </p:nvSpPr>
            <p:spPr bwMode="auto">
              <a:xfrm>
                <a:off x="2944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68" name="Group 1532"/>
              <p:cNvGrpSpPr>
                <a:grpSpLocks/>
              </p:cNvGrpSpPr>
              <p:nvPr/>
            </p:nvGrpSpPr>
            <p:grpSpPr bwMode="auto">
              <a:xfrm>
                <a:off x="2944" y="2993"/>
                <a:ext cx="457" cy="518"/>
                <a:chOff x="2944" y="2993"/>
                <a:chExt cx="457" cy="518"/>
              </a:xfrm>
            </p:grpSpPr>
            <p:sp>
              <p:nvSpPr>
                <p:cNvPr id="169" name="Rectangle 1533"/>
                <p:cNvSpPr>
                  <a:spLocks noChangeArrowheads="1"/>
                </p:cNvSpPr>
                <p:nvPr/>
              </p:nvSpPr>
              <p:spPr bwMode="auto">
                <a:xfrm>
                  <a:off x="2987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.66</a:t>
                  </a:r>
                </a:p>
              </p:txBody>
            </p:sp>
            <p:sp>
              <p:nvSpPr>
                <p:cNvPr id="170" name="Rectangle 1534"/>
                <p:cNvSpPr>
                  <a:spLocks noChangeArrowheads="1"/>
                </p:cNvSpPr>
                <p:nvPr/>
              </p:nvSpPr>
              <p:spPr bwMode="auto">
                <a:xfrm>
                  <a:off x="2944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6" name="Group 1535"/>
            <p:cNvGrpSpPr>
              <a:grpSpLocks/>
            </p:cNvGrpSpPr>
            <p:nvPr/>
          </p:nvGrpSpPr>
          <p:grpSpPr bwMode="auto">
            <a:xfrm>
              <a:off x="7205487" y="4936880"/>
              <a:ext cx="966611" cy="642938"/>
              <a:chOff x="3401" y="2993"/>
              <a:chExt cx="457" cy="518"/>
            </a:xfrm>
          </p:grpSpPr>
          <p:sp>
            <p:nvSpPr>
              <p:cNvPr id="163" name="Rectangle 1536"/>
              <p:cNvSpPr>
                <a:spLocks noChangeArrowheads="1"/>
              </p:cNvSpPr>
              <p:nvPr/>
            </p:nvSpPr>
            <p:spPr bwMode="auto">
              <a:xfrm>
                <a:off x="3401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64" name="Group 1537"/>
              <p:cNvGrpSpPr>
                <a:grpSpLocks/>
              </p:cNvGrpSpPr>
              <p:nvPr/>
            </p:nvGrpSpPr>
            <p:grpSpPr bwMode="auto">
              <a:xfrm>
                <a:off x="3401" y="2993"/>
                <a:ext cx="457" cy="518"/>
                <a:chOff x="3401" y="2993"/>
                <a:chExt cx="457" cy="518"/>
              </a:xfrm>
            </p:grpSpPr>
            <p:sp>
              <p:nvSpPr>
                <p:cNvPr id="165" name="Rectangle 1538"/>
                <p:cNvSpPr>
                  <a:spLocks noChangeArrowheads="1"/>
                </p:cNvSpPr>
                <p:nvPr/>
              </p:nvSpPr>
              <p:spPr bwMode="auto">
                <a:xfrm>
                  <a:off x="3444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66" name="Rectangle 1539"/>
                <p:cNvSpPr>
                  <a:spLocks noChangeArrowheads="1"/>
                </p:cNvSpPr>
                <p:nvPr/>
              </p:nvSpPr>
              <p:spPr bwMode="auto">
                <a:xfrm>
                  <a:off x="3401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7" name="Group 1540"/>
            <p:cNvGrpSpPr>
              <a:grpSpLocks/>
            </p:cNvGrpSpPr>
            <p:nvPr/>
          </p:nvGrpSpPr>
          <p:grpSpPr bwMode="auto">
            <a:xfrm>
              <a:off x="8172099" y="4936880"/>
              <a:ext cx="968374" cy="642938"/>
              <a:chOff x="3858" y="2993"/>
              <a:chExt cx="457" cy="518"/>
            </a:xfrm>
          </p:grpSpPr>
          <p:sp>
            <p:nvSpPr>
              <p:cNvPr id="159" name="Rectangle 1541"/>
              <p:cNvSpPr>
                <a:spLocks noChangeArrowheads="1"/>
              </p:cNvSpPr>
              <p:nvPr/>
            </p:nvSpPr>
            <p:spPr bwMode="auto">
              <a:xfrm>
                <a:off x="3858" y="2993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60" name="Group 1542"/>
              <p:cNvGrpSpPr>
                <a:grpSpLocks/>
              </p:cNvGrpSpPr>
              <p:nvPr/>
            </p:nvGrpSpPr>
            <p:grpSpPr bwMode="auto">
              <a:xfrm>
                <a:off x="3858" y="2993"/>
                <a:ext cx="457" cy="518"/>
                <a:chOff x="3858" y="2993"/>
                <a:chExt cx="457" cy="518"/>
              </a:xfrm>
            </p:grpSpPr>
            <p:sp>
              <p:nvSpPr>
                <p:cNvPr id="161" name="Rectangle 1543"/>
                <p:cNvSpPr>
                  <a:spLocks noChangeArrowheads="1"/>
                </p:cNvSpPr>
                <p:nvPr/>
              </p:nvSpPr>
              <p:spPr bwMode="auto">
                <a:xfrm>
                  <a:off x="3901" y="2993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62" name="Rectangle 1544"/>
                <p:cNvSpPr>
                  <a:spLocks noChangeArrowheads="1"/>
                </p:cNvSpPr>
                <p:nvPr/>
              </p:nvSpPr>
              <p:spPr bwMode="auto">
                <a:xfrm>
                  <a:off x="3858" y="2993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8" name="Group 1545"/>
            <p:cNvGrpSpPr>
              <a:grpSpLocks/>
            </p:cNvGrpSpPr>
            <p:nvPr/>
          </p:nvGrpSpPr>
          <p:grpSpPr bwMode="auto">
            <a:xfrm>
              <a:off x="-95250" y="5579818"/>
              <a:ext cx="1912056" cy="785812"/>
              <a:chOff x="0" y="3511"/>
              <a:chExt cx="776" cy="633"/>
            </a:xfrm>
          </p:grpSpPr>
          <p:sp>
            <p:nvSpPr>
              <p:cNvPr id="155" name="Rectangle 1546"/>
              <p:cNvSpPr>
                <a:spLocks noChangeArrowheads="1"/>
              </p:cNvSpPr>
              <p:nvPr/>
            </p:nvSpPr>
            <p:spPr bwMode="auto">
              <a:xfrm>
                <a:off x="0" y="3511"/>
                <a:ext cx="776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56" name="Group 1547"/>
              <p:cNvGrpSpPr>
                <a:grpSpLocks/>
              </p:cNvGrpSpPr>
              <p:nvPr/>
            </p:nvGrpSpPr>
            <p:grpSpPr bwMode="auto">
              <a:xfrm>
                <a:off x="0" y="3511"/>
                <a:ext cx="776" cy="633"/>
                <a:chOff x="0" y="3511"/>
                <a:chExt cx="776" cy="633"/>
              </a:xfrm>
            </p:grpSpPr>
            <p:sp>
              <p:nvSpPr>
                <p:cNvPr id="157" name="Rectangle 1548"/>
                <p:cNvSpPr>
                  <a:spLocks noChangeArrowheads="1"/>
                </p:cNvSpPr>
                <p:nvPr/>
              </p:nvSpPr>
              <p:spPr bwMode="auto">
                <a:xfrm>
                  <a:off x="43" y="3511"/>
                  <a:ext cx="690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United Kingdom</a:t>
                  </a:r>
                </a:p>
              </p:txBody>
            </p:sp>
            <p:sp>
              <p:nvSpPr>
                <p:cNvPr id="158" name="Rectangle 1549"/>
                <p:cNvSpPr>
                  <a:spLocks noChangeArrowheads="1"/>
                </p:cNvSpPr>
                <p:nvPr/>
              </p:nvSpPr>
              <p:spPr bwMode="auto">
                <a:xfrm>
                  <a:off x="0" y="3511"/>
                  <a:ext cx="776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69" name="Group 1550"/>
            <p:cNvGrpSpPr>
              <a:grpSpLocks/>
            </p:cNvGrpSpPr>
            <p:nvPr/>
          </p:nvGrpSpPr>
          <p:grpSpPr bwMode="auto">
            <a:xfrm>
              <a:off x="1412875" y="5579818"/>
              <a:ext cx="973667" cy="785812"/>
              <a:chOff x="776" y="3511"/>
              <a:chExt cx="340" cy="633"/>
            </a:xfrm>
          </p:grpSpPr>
          <p:sp>
            <p:nvSpPr>
              <p:cNvPr id="151" name="Rectangle 1551"/>
              <p:cNvSpPr>
                <a:spLocks noChangeArrowheads="1"/>
              </p:cNvSpPr>
              <p:nvPr/>
            </p:nvSpPr>
            <p:spPr bwMode="auto">
              <a:xfrm>
                <a:off x="776" y="3511"/>
                <a:ext cx="340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52" name="Group 1552"/>
              <p:cNvGrpSpPr>
                <a:grpSpLocks/>
              </p:cNvGrpSpPr>
              <p:nvPr/>
            </p:nvGrpSpPr>
            <p:grpSpPr bwMode="auto">
              <a:xfrm>
                <a:off x="776" y="3511"/>
                <a:ext cx="340" cy="633"/>
                <a:chOff x="776" y="3511"/>
                <a:chExt cx="340" cy="633"/>
              </a:xfrm>
            </p:grpSpPr>
            <p:sp>
              <p:nvSpPr>
                <p:cNvPr id="153" name="Rectangle 1553"/>
                <p:cNvSpPr>
                  <a:spLocks noChangeArrowheads="1"/>
                </p:cNvSpPr>
                <p:nvPr/>
              </p:nvSpPr>
              <p:spPr bwMode="auto">
                <a:xfrm>
                  <a:off x="819" y="3511"/>
                  <a:ext cx="254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.32</a:t>
                  </a:r>
                </a:p>
              </p:txBody>
            </p:sp>
            <p:sp>
              <p:nvSpPr>
                <p:cNvPr id="154" name="Rectangle 1554"/>
                <p:cNvSpPr>
                  <a:spLocks noChangeArrowheads="1"/>
                </p:cNvSpPr>
                <p:nvPr/>
              </p:nvSpPr>
              <p:spPr bwMode="auto">
                <a:xfrm>
                  <a:off x="776" y="3511"/>
                  <a:ext cx="340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0" name="Group 1555"/>
            <p:cNvGrpSpPr>
              <a:grpSpLocks/>
            </p:cNvGrpSpPr>
            <p:nvPr/>
          </p:nvGrpSpPr>
          <p:grpSpPr bwMode="auto">
            <a:xfrm>
              <a:off x="2367139" y="5579818"/>
              <a:ext cx="966611" cy="785812"/>
              <a:chOff x="1116" y="3511"/>
              <a:chExt cx="457" cy="633"/>
            </a:xfrm>
          </p:grpSpPr>
          <p:sp>
            <p:nvSpPr>
              <p:cNvPr id="147" name="Rectangle 1556"/>
              <p:cNvSpPr>
                <a:spLocks noChangeArrowheads="1"/>
              </p:cNvSpPr>
              <p:nvPr/>
            </p:nvSpPr>
            <p:spPr bwMode="auto">
              <a:xfrm>
                <a:off x="1116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48" name="Group 1557"/>
              <p:cNvGrpSpPr>
                <a:grpSpLocks/>
              </p:cNvGrpSpPr>
              <p:nvPr/>
            </p:nvGrpSpPr>
            <p:grpSpPr bwMode="auto">
              <a:xfrm>
                <a:off x="1116" y="3511"/>
                <a:ext cx="457" cy="633"/>
                <a:chOff x="1116" y="3511"/>
                <a:chExt cx="457" cy="633"/>
              </a:xfrm>
            </p:grpSpPr>
            <p:sp>
              <p:nvSpPr>
                <p:cNvPr id="149" name="Rectangle 1558"/>
                <p:cNvSpPr>
                  <a:spLocks noChangeArrowheads="1"/>
                </p:cNvSpPr>
                <p:nvPr/>
              </p:nvSpPr>
              <p:spPr bwMode="auto">
                <a:xfrm>
                  <a:off x="1159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.38</a:t>
                  </a:r>
                </a:p>
              </p:txBody>
            </p:sp>
            <p:sp>
              <p:nvSpPr>
                <p:cNvPr id="150" name="Rectangle 1559"/>
                <p:cNvSpPr>
                  <a:spLocks noChangeArrowheads="1"/>
                </p:cNvSpPr>
                <p:nvPr/>
              </p:nvSpPr>
              <p:spPr bwMode="auto">
                <a:xfrm>
                  <a:off x="1116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1" name="Group 1560"/>
            <p:cNvGrpSpPr>
              <a:grpSpLocks/>
            </p:cNvGrpSpPr>
            <p:nvPr/>
          </p:nvGrpSpPr>
          <p:grpSpPr bwMode="auto">
            <a:xfrm>
              <a:off x="3333750" y="5579818"/>
              <a:ext cx="968376" cy="785812"/>
              <a:chOff x="1573" y="3511"/>
              <a:chExt cx="457" cy="633"/>
            </a:xfrm>
          </p:grpSpPr>
          <p:sp>
            <p:nvSpPr>
              <p:cNvPr id="143" name="Rectangle 1561"/>
              <p:cNvSpPr>
                <a:spLocks noChangeArrowheads="1"/>
              </p:cNvSpPr>
              <p:nvPr/>
            </p:nvSpPr>
            <p:spPr bwMode="auto">
              <a:xfrm>
                <a:off x="1573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44" name="Group 1562"/>
              <p:cNvGrpSpPr>
                <a:grpSpLocks/>
              </p:cNvGrpSpPr>
              <p:nvPr/>
            </p:nvGrpSpPr>
            <p:grpSpPr bwMode="auto">
              <a:xfrm>
                <a:off x="1573" y="3511"/>
                <a:ext cx="457" cy="633"/>
                <a:chOff x="1573" y="3511"/>
                <a:chExt cx="457" cy="633"/>
              </a:xfrm>
            </p:grpSpPr>
            <p:sp>
              <p:nvSpPr>
                <p:cNvPr id="145" name="Rectangle 1563"/>
                <p:cNvSpPr>
                  <a:spLocks noChangeArrowheads="1"/>
                </p:cNvSpPr>
                <p:nvPr/>
              </p:nvSpPr>
              <p:spPr bwMode="auto">
                <a:xfrm>
                  <a:off x="1616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.30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46" name="Rectangle 1564"/>
                <p:cNvSpPr>
                  <a:spLocks noChangeArrowheads="1"/>
                </p:cNvSpPr>
                <p:nvPr/>
              </p:nvSpPr>
              <p:spPr bwMode="auto">
                <a:xfrm>
                  <a:off x="1573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2" name="Group 1565"/>
            <p:cNvGrpSpPr>
              <a:grpSpLocks/>
            </p:cNvGrpSpPr>
            <p:nvPr/>
          </p:nvGrpSpPr>
          <p:grpSpPr bwMode="auto">
            <a:xfrm>
              <a:off x="4302126" y="5579818"/>
              <a:ext cx="968374" cy="785812"/>
              <a:chOff x="2030" y="3511"/>
              <a:chExt cx="457" cy="633"/>
            </a:xfrm>
          </p:grpSpPr>
          <p:sp>
            <p:nvSpPr>
              <p:cNvPr id="139" name="Rectangle 1566"/>
              <p:cNvSpPr>
                <a:spLocks noChangeArrowheads="1"/>
              </p:cNvSpPr>
              <p:nvPr/>
            </p:nvSpPr>
            <p:spPr bwMode="auto">
              <a:xfrm>
                <a:off x="2030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40" name="Group 1567"/>
              <p:cNvGrpSpPr>
                <a:grpSpLocks/>
              </p:cNvGrpSpPr>
              <p:nvPr/>
            </p:nvGrpSpPr>
            <p:grpSpPr bwMode="auto">
              <a:xfrm>
                <a:off x="2030" y="3511"/>
                <a:ext cx="457" cy="633"/>
                <a:chOff x="2030" y="3511"/>
                <a:chExt cx="457" cy="633"/>
              </a:xfrm>
            </p:grpSpPr>
            <p:sp>
              <p:nvSpPr>
                <p:cNvPr id="141" name="Rectangle 1568"/>
                <p:cNvSpPr>
                  <a:spLocks noChangeArrowheads="1"/>
                </p:cNvSpPr>
                <p:nvPr/>
              </p:nvSpPr>
              <p:spPr bwMode="auto">
                <a:xfrm>
                  <a:off x="2073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.21</a:t>
                  </a:r>
                </a:p>
              </p:txBody>
            </p:sp>
            <p:sp>
              <p:nvSpPr>
                <p:cNvPr id="142" name="Rectangle 1569"/>
                <p:cNvSpPr>
                  <a:spLocks noChangeArrowheads="1"/>
                </p:cNvSpPr>
                <p:nvPr/>
              </p:nvSpPr>
              <p:spPr bwMode="auto">
                <a:xfrm>
                  <a:off x="2030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3" name="Group 1570"/>
            <p:cNvGrpSpPr>
              <a:grpSpLocks/>
            </p:cNvGrpSpPr>
            <p:nvPr/>
          </p:nvGrpSpPr>
          <p:grpSpPr bwMode="auto">
            <a:xfrm>
              <a:off x="5270500" y="5579818"/>
              <a:ext cx="966611" cy="785812"/>
              <a:chOff x="2487" y="3511"/>
              <a:chExt cx="457" cy="633"/>
            </a:xfrm>
          </p:grpSpPr>
          <p:sp>
            <p:nvSpPr>
              <p:cNvPr id="135" name="Rectangle 1571"/>
              <p:cNvSpPr>
                <a:spLocks noChangeArrowheads="1"/>
              </p:cNvSpPr>
              <p:nvPr/>
            </p:nvSpPr>
            <p:spPr bwMode="auto">
              <a:xfrm>
                <a:off x="2487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36" name="Group 1572"/>
              <p:cNvGrpSpPr>
                <a:grpSpLocks/>
              </p:cNvGrpSpPr>
              <p:nvPr/>
            </p:nvGrpSpPr>
            <p:grpSpPr bwMode="auto">
              <a:xfrm>
                <a:off x="2487" y="3511"/>
                <a:ext cx="457" cy="633"/>
                <a:chOff x="2487" y="3511"/>
                <a:chExt cx="457" cy="633"/>
              </a:xfrm>
            </p:grpSpPr>
            <p:sp>
              <p:nvSpPr>
                <p:cNvPr id="137" name="Rectangle 1573"/>
                <p:cNvSpPr>
                  <a:spLocks noChangeArrowheads="1"/>
                </p:cNvSpPr>
                <p:nvPr/>
              </p:nvSpPr>
              <p:spPr bwMode="auto">
                <a:xfrm>
                  <a:off x="2530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.39</a:t>
                  </a:r>
                </a:p>
              </p:txBody>
            </p:sp>
            <p:sp>
              <p:nvSpPr>
                <p:cNvPr id="138" name="Rectangle 1574"/>
                <p:cNvSpPr>
                  <a:spLocks noChangeArrowheads="1"/>
                </p:cNvSpPr>
                <p:nvPr/>
              </p:nvSpPr>
              <p:spPr bwMode="auto">
                <a:xfrm>
                  <a:off x="2487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4" name="Group 1575"/>
            <p:cNvGrpSpPr>
              <a:grpSpLocks/>
            </p:cNvGrpSpPr>
            <p:nvPr/>
          </p:nvGrpSpPr>
          <p:grpSpPr bwMode="auto">
            <a:xfrm>
              <a:off x="6237111" y="5579818"/>
              <a:ext cx="968376" cy="785812"/>
              <a:chOff x="2944" y="3511"/>
              <a:chExt cx="457" cy="633"/>
            </a:xfrm>
          </p:grpSpPr>
          <p:sp>
            <p:nvSpPr>
              <p:cNvPr id="131" name="Rectangle 1576"/>
              <p:cNvSpPr>
                <a:spLocks noChangeArrowheads="1"/>
              </p:cNvSpPr>
              <p:nvPr/>
            </p:nvSpPr>
            <p:spPr bwMode="auto">
              <a:xfrm>
                <a:off x="2944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32" name="Group 1577"/>
              <p:cNvGrpSpPr>
                <a:grpSpLocks/>
              </p:cNvGrpSpPr>
              <p:nvPr/>
            </p:nvGrpSpPr>
            <p:grpSpPr bwMode="auto">
              <a:xfrm>
                <a:off x="2944" y="3511"/>
                <a:ext cx="457" cy="633"/>
                <a:chOff x="2944" y="3511"/>
                <a:chExt cx="457" cy="633"/>
              </a:xfrm>
            </p:grpSpPr>
            <p:sp>
              <p:nvSpPr>
                <p:cNvPr id="133" name="Rectangle 1578"/>
                <p:cNvSpPr>
                  <a:spLocks noChangeArrowheads="1"/>
                </p:cNvSpPr>
                <p:nvPr/>
              </p:nvSpPr>
              <p:spPr bwMode="auto">
                <a:xfrm>
                  <a:off x="2987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.43</a:t>
                  </a:r>
                </a:p>
              </p:txBody>
            </p:sp>
            <p:sp>
              <p:nvSpPr>
                <p:cNvPr id="134" name="Rectangle 1579"/>
                <p:cNvSpPr>
                  <a:spLocks noChangeArrowheads="1"/>
                </p:cNvSpPr>
                <p:nvPr/>
              </p:nvSpPr>
              <p:spPr bwMode="auto">
                <a:xfrm>
                  <a:off x="2944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5" name="Group 1580"/>
            <p:cNvGrpSpPr>
              <a:grpSpLocks/>
            </p:cNvGrpSpPr>
            <p:nvPr/>
          </p:nvGrpSpPr>
          <p:grpSpPr bwMode="auto">
            <a:xfrm>
              <a:off x="7205487" y="5579818"/>
              <a:ext cx="966611" cy="785812"/>
              <a:chOff x="3401" y="3511"/>
              <a:chExt cx="457" cy="633"/>
            </a:xfrm>
          </p:grpSpPr>
          <p:sp>
            <p:nvSpPr>
              <p:cNvPr id="127" name="Rectangle 1581"/>
              <p:cNvSpPr>
                <a:spLocks noChangeArrowheads="1"/>
              </p:cNvSpPr>
              <p:nvPr/>
            </p:nvSpPr>
            <p:spPr bwMode="auto">
              <a:xfrm>
                <a:off x="3401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28" name="Group 1582"/>
              <p:cNvGrpSpPr>
                <a:grpSpLocks/>
              </p:cNvGrpSpPr>
              <p:nvPr/>
            </p:nvGrpSpPr>
            <p:grpSpPr bwMode="auto">
              <a:xfrm>
                <a:off x="3401" y="3511"/>
                <a:ext cx="457" cy="633"/>
                <a:chOff x="3401" y="3511"/>
                <a:chExt cx="457" cy="633"/>
              </a:xfrm>
            </p:grpSpPr>
            <p:sp>
              <p:nvSpPr>
                <p:cNvPr id="129" name="Rectangle 1583"/>
                <p:cNvSpPr>
                  <a:spLocks noChangeArrowheads="1"/>
                </p:cNvSpPr>
                <p:nvPr/>
              </p:nvSpPr>
              <p:spPr bwMode="auto">
                <a:xfrm>
                  <a:off x="3444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.70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30" name="Rectangle 1584"/>
                <p:cNvSpPr>
                  <a:spLocks noChangeArrowheads="1"/>
                </p:cNvSpPr>
                <p:nvPr/>
              </p:nvSpPr>
              <p:spPr bwMode="auto">
                <a:xfrm>
                  <a:off x="3401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6" name="Group 1585"/>
            <p:cNvGrpSpPr>
              <a:grpSpLocks/>
            </p:cNvGrpSpPr>
            <p:nvPr/>
          </p:nvGrpSpPr>
          <p:grpSpPr bwMode="auto">
            <a:xfrm>
              <a:off x="8172099" y="5579818"/>
              <a:ext cx="968374" cy="785812"/>
              <a:chOff x="3858" y="3511"/>
              <a:chExt cx="457" cy="633"/>
            </a:xfrm>
          </p:grpSpPr>
          <p:sp>
            <p:nvSpPr>
              <p:cNvPr id="123" name="Rectangle 1586"/>
              <p:cNvSpPr>
                <a:spLocks noChangeArrowheads="1"/>
              </p:cNvSpPr>
              <p:nvPr/>
            </p:nvSpPr>
            <p:spPr bwMode="auto">
              <a:xfrm>
                <a:off x="3858" y="3511"/>
                <a:ext cx="457" cy="633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24" name="Group 1587"/>
              <p:cNvGrpSpPr>
                <a:grpSpLocks/>
              </p:cNvGrpSpPr>
              <p:nvPr/>
            </p:nvGrpSpPr>
            <p:grpSpPr bwMode="auto">
              <a:xfrm>
                <a:off x="3858" y="3511"/>
                <a:ext cx="457" cy="633"/>
                <a:chOff x="3858" y="3511"/>
                <a:chExt cx="457" cy="633"/>
              </a:xfrm>
            </p:grpSpPr>
            <p:sp>
              <p:nvSpPr>
                <p:cNvPr id="125" name="Rectangle 1588"/>
                <p:cNvSpPr>
                  <a:spLocks noChangeArrowheads="1"/>
                </p:cNvSpPr>
                <p:nvPr/>
              </p:nvSpPr>
              <p:spPr bwMode="auto">
                <a:xfrm>
                  <a:off x="3901" y="3511"/>
                  <a:ext cx="371" cy="633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 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126" name="Rectangle 1589"/>
                <p:cNvSpPr>
                  <a:spLocks noChangeArrowheads="1"/>
                </p:cNvSpPr>
                <p:nvPr/>
              </p:nvSpPr>
              <p:spPr bwMode="auto">
                <a:xfrm>
                  <a:off x="3858" y="3511"/>
                  <a:ext cx="457" cy="63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7" name="Group 1590"/>
            <p:cNvGrpSpPr>
              <a:grpSpLocks/>
            </p:cNvGrpSpPr>
            <p:nvPr/>
          </p:nvGrpSpPr>
          <p:grpSpPr bwMode="auto">
            <a:xfrm>
              <a:off x="-95250" y="6365630"/>
              <a:ext cx="1912056" cy="642938"/>
              <a:chOff x="0" y="4144"/>
              <a:chExt cx="776" cy="518"/>
            </a:xfrm>
          </p:grpSpPr>
          <p:sp>
            <p:nvSpPr>
              <p:cNvPr id="119" name="Rectangle 1591"/>
              <p:cNvSpPr>
                <a:spLocks noChangeArrowheads="1"/>
              </p:cNvSpPr>
              <p:nvPr/>
            </p:nvSpPr>
            <p:spPr bwMode="auto">
              <a:xfrm>
                <a:off x="0" y="4144"/>
                <a:ext cx="776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20" name="Group 1592"/>
              <p:cNvGrpSpPr>
                <a:grpSpLocks/>
              </p:cNvGrpSpPr>
              <p:nvPr/>
            </p:nvGrpSpPr>
            <p:grpSpPr bwMode="auto">
              <a:xfrm>
                <a:off x="0" y="4144"/>
                <a:ext cx="776" cy="518"/>
                <a:chOff x="0" y="4144"/>
                <a:chExt cx="776" cy="518"/>
              </a:xfrm>
            </p:grpSpPr>
            <p:sp>
              <p:nvSpPr>
                <p:cNvPr id="121" name="Rectangle 1593"/>
                <p:cNvSpPr>
                  <a:spLocks noChangeArrowheads="1"/>
                </p:cNvSpPr>
                <p:nvPr/>
              </p:nvSpPr>
              <p:spPr bwMode="auto">
                <a:xfrm>
                  <a:off x="43" y="4144"/>
                  <a:ext cx="690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United States</a:t>
                  </a:r>
                </a:p>
              </p:txBody>
            </p:sp>
            <p:sp>
              <p:nvSpPr>
                <p:cNvPr id="122" name="Rectangle 1594"/>
                <p:cNvSpPr>
                  <a:spLocks noChangeArrowheads="1"/>
                </p:cNvSpPr>
                <p:nvPr/>
              </p:nvSpPr>
              <p:spPr bwMode="auto">
                <a:xfrm>
                  <a:off x="0" y="4144"/>
                  <a:ext cx="776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8" name="Group 1595"/>
            <p:cNvGrpSpPr>
              <a:grpSpLocks/>
            </p:cNvGrpSpPr>
            <p:nvPr/>
          </p:nvGrpSpPr>
          <p:grpSpPr bwMode="auto">
            <a:xfrm>
              <a:off x="1412876" y="6365630"/>
              <a:ext cx="1045986" cy="642938"/>
              <a:chOff x="776" y="4144"/>
              <a:chExt cx="340" cy="518"/>
            </a:xfrm>
          </p:grpSpPr>
          <p:sp>
            <p:nvSpPr>
              <p:cNvPr id="115" name="Rectangle 1596"/>
              <p:cNvSpPr>
                <a:spLocks noChangeArrowheads="1"/>
              </p:cNvSpPr>
              <p:nvPr/>
            </p:nvSpPr>
            <p:spPr bwMode="auto">
              <a:xfrm>
                <a:off x="776" y="4144"/>
                <a:ext cx="340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16" name="Group 1597"/>
              <p:cNvGrpSpPr>
                <a:grpSpLocks/>
              </p:cNvGrpSpPr>
              <p:nvPr/>
            </p:nvGrpSpPr>
            <p:grpSpPr bwMode="auto">
              <a:xfrm>
                <a:off x="776" y="4144"/>
                <a:ext cx="340" cy="518"/>
                <a:chOff x="776" y="4144"/>
                <a:chExt cx="340" cy="518"/>
              </a:xfrm>
            </p:grpSpPr>
            <p:sp>
              <p:nvSpPr>
                <p:cNvPr id="117" name="Rectangle 1598"/>
                <p:cNvSpPr>
                  <a:spLocks noChangeArrowheads="1"/>
                </p:cNvSpPr>
                <p:nvPr/>
              </p:nvSpPr>
              <p:spPr bwMode="auto">
                <a:xfrm>
                  <a:off x="819" y="4144"/>
                  <a:ext cx="254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.30</a:t>
                  </a:r>
                </a:p>
              </p:txBody>
            </p:sp>
            <p:sp>
              <p:nvSpPr>
                <p:cNvPr id="118" name="Rectangle 1599"/>
                <p:cNvSpPr>
                  <a:spLocks noChangeArrowheads="1"/>
                </p:cNvSpPr>
                <p:nvPr/>
              </p:nvSpPr>
              <p:spPr bwMode="auto">
                <a:xfrm>
                  <a:off x="776" y="4144"/>
                  <a:ext cx="340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79" name="Group 1600"/>
            <p:cNvGrpSpPr>
              <a:grpSpLocks/>
            </p:cNvGrpSpPr>
            <p:nvPr/>
          </p:nvGrpSpPr>
          <p:grpSpPr bwMode="auto">
            <a:xfrm>
              <a:off x="2367139" y="6365630"/>
              <a:ext cx="966611" cy="642938"/>
              <a:chOff x="1116" y="4144"/>
              <a:chExt cx="457" cy="518"/>
            </a:xfrm>
          </p:grpSpPr>
          <p:sp>
            <p:nvSpPr>
              <p:cNvPr id="111" name="Rectangle 1601"/>
              <p:cNvSpPr>
                <a:spLocks noChangeArrowheads="1"/>
              </p:cNvSpPr>
              <p:nvPr/>
            </p:nvSpPr>
            <p:spPr bwMode="auto">
              <a:xfrm>
                <a:off x="1116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12" name="Group 1602"/>
              <p:cNvGrpSpPr>
                <a:grpSpLocks/>
              </p:cNvGrpSpPr>
              <p:nvPr/>
            </p:nvGrpSpPr>
            <p:grpSpPr bwMode="auto">
              <a:xfrm>
                <a:off x="1116" y="4144"/>
                <a:ext cx="457" cy="518"/>
                <a:chOff x="1116" y="4144"/>
                <a:chExt cx="457" cy="518"/>
              </a:xfrm>
            </p:grpSpPr>
            <p:sp>
              <p:nvSpPr>
                <p:cNvPr id="113" name="Rectangle 1603"/>
                <p:cNvSpPr>
                  <a:spLocks noChangeArrowheads="1"/>
                </p:cNvSpPr>
                <p:nvPr/>
              </p:nvSpPr>
              <p:spPr bwMode="auto">
                <a:xfrm>
                  <a:off x="1159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.23</a:t>
                  </a:r>
                </a:p>
              </p:txBody>
            </p:sp>
            <p:sp>
              <p:nvSpPr>
                <p:cNvPr id="114" name="Rectangle 1604"/>
                <p:cNvSpPr>
                  <a:spLocks noChangeArrowheads="1"/>
                </p:cNvSpPr>
                <p:nvPr/>
              </p:nvSpPr>
              <p:spPr bwMode="auto">
                <a:xfrm>
                  <a:off x="1116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0" name="Group 1605"/>
            <p:cNvGrpSpPr>
              <a:grpSpLocks/>
            </p:cNvGrpSpPr>
            <p:nvPr/>
          </p:nvGrpSpPr>
          <p:grpSpPr bwMode="auto">
            <a:xfrm>
              <a:off x="3333750" y="6365630"/>
              <a:ext cx="968376" cy="642938"/>
              <a:chOff x="1573" y="4144"/>
              <a:chExt cx="457" cy="518"/>
            </a:xfrm>
          </p:grpSpPr>
          <p:sp>
            <p:nvSpPr>
              <p:cNvPr id="107" name="Rectangle 1606"/>
              <p:cNvSpPr>
                <a:spLocks noChangeArrowheads="1"/>
              </p:cNvSpPr>
              <p:nvPr/>
            </p:nvSpPr>
            <p:spPr bwMode="auto">
              <a:xfrm>
                <a:off x="1573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08" name="Group 1607"/>
              <p:cNvGrpSpPr>
                <a:grpSpLocks/>
              </p:cNvGrpSpPr>
              <p:nvPr/>
            </p:nvGrpSpPr>
            <p:grpSpPr bwMode="auto">
              <a:xfrm>
                <a:off x="1573" y="4144"/>
                <a:ext cx="457" cy="518"/>
                <a:chOff x="1573" y="4144"/>
                <a:chExt cx="457" cy="518"/>
              </a:xfrm>
            </p:grpSpPr>
            <p:sp>
              <p:nvSpPr>
                <p:cNvPr id="109" name="Rectangle 1608"/>
                <p:cNvSpPr>
                  <a:spLocks noChangeArrowheads="1"/>
                </p:cNvSpPr>
                <p:nvPr/>
              </p:nvSpPr>
              <p:spPr bwMode="auto">
                <a:xfrm>
                  <a:off x="1616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.17</a:t>
                  </a:r>
                </a:p>
              </p:txBody>
            </p:sp>
            <p:sp>
              <p:nvSpPr>
                <p:cNvPr id="110" name="Rectangle 1609"/>
                <p:cNvSpPr>
                  <a:spLocks noChangeArrowheads="1"/>
                </p:cNvSpPr>
                <p:nvPr/>
              </p:nvSpPr>
              <p:spPr bwMode="auto">
                <a:xfrm>
                  <a:off x="1573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1" name="Group 1610"/>
            <p:cNvGrpSpPr>
              <a:grpSpLocks/>
            </p:cNvGrpSpPr>
            <p:nvPr/>
          </p:nvGrpSpPr>
          <p:grpSpPr bwMode="auto">
            <a:xfrm>
              <a:off x="4302126" y="6365630"/>
              <a:ext cx="968374" cy="642938"/>
              <a:chOff x="2030" y="4144"/>
              <a:chExt cx="457" cy="518"/>
            </a:xfrm>
          </p:grpSpPr>
          <p:sp>
            <p:nvSpPr>
              <p:cNvPr id="103" name="Rectangle 1611"/>
              <p:cNvSpPr>
                <a:spLocks noChangeArrowheads="1"/>
              </p:cNvSpPr>
              <p:nvPr/>
            </p:nvSpPr>
            <p:spPr bwMode="auto">
              <a:xfrm>
                <a:off x="2030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04" name="Group 1612"/>
              <p:cNvGrpSpPr>
                <a:grpSpLocks/>
              </p:cNvGrpSpPr>
              <p:nvPr/>
            </p:nvGrpSpPr>
            <p:grpSpPr bwMode="auto">
              <a:xfrm>
                <a:off x="2030" y="4144"/>
                <a:ext cx="457" cy="518"/>
                <a:chOff x="2030" y="4144"/>
                <a:chExt cx="457" cy="518"/>
              </a:xfrm>
            </p:grpSpPr>
            <p:sp>
              <p:nvSpPr>
                <p:cNvPr id="105" name="Rectangle 1613"/>
                <p:cNvSpPr>
                  <a:spLocks noChangeArrowheads="1"/>
                </p:cNvSpPr>
                <p:nvPr/>
              </p:nvSpPr>
              <p:spPr bwMode="auto">
                <a:xfrm>
                  <a:off x="2073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.14</a:t>
                  </a:r>
                </a:p>
              </p:txBody>
            </p:sp>
            <p:sp>
              <p:nvSpPr>
                <p:cNvPr id="106" name="Rectangle 1614"/>
                <p:cNvSpPr>
                  <a:spLocks noChangeArrowheads="1"/>
                </p:cNvSpPr>
                <p:nvPr/>
              </p:nvSpPr>
              <p:spPr bwMode="auto">
                <a:xfrm>
                  <a:off x="2030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2" name="Group 1615"/>
            <p:cNvGrpSpPr>
              <a:grpSpLocks/>
            </p:cNvGrpSpPr>
            <p:nvPr/>
          </p:nvGrpSpPr>
          <p:grpSpPr bwMode="auto">
            <a:xfrm>
              <a:off x="5270500" y="6365630"/>
              <a:ext cx="966611" cy="642938"/>
              <a:chOff x="2487" y="4144"/>
              <a:chExt cx="457" cy="518"/>
            </a:xfrm>
          </p:grpSpPr>
          <p:sp>
            <p:nvSpPr>
              <p:cNvPr id="99" name="Rectangle 1616"/>
              <p:cNvSpPr>
                <a:spLocks noChangeArrowheads="1"/>
              </p:cNvSpPr>
              <p:nvPr/>
            </p:nvSpPr>
            <p:spPr bwMode="auto">
              <a:xfrm>
                <a:off x="2487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100" name="Group 1617"/>
              <p:cNvGrpSpPr>
                <a:grpSpLocks/>
              </p:cNvGrpSpPr>
              <p:nvPr/>
            </p:nvGrpSpPr>
            <p:grpSpPr bwMode="auto">
              <a:xfrm>
                <a:off x="2487" y="4144"/>
                <a:ext cx="457" cy="518"/>
                <a:chOff x="2487" y="4144"/>
                <a:chExt cx="457" cy="518"/>
              </a:xfrm>
            </p:grpSpPr>
            <p:sp>
              <p:nvSpPr>
                <p:cNvPr id="101" name="Rectangle 1618"/>
                <p:cNvSpPr>
                  <a:spLocks noChangeArrowheads="1"/>
                </p:cNvSpPr>
                <p:nvPr/>
              </p:nvSpPr>
              <p:spPr bwMode="auto">
                <a:xfrm>
                  <a:off x="2530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.27</a:t>
                  </a:r>
                </a:p>
              </p:txBody>
            </p:sp>
            <p:sp>
              <p:nvSpPr>
                <p:cNvPr id="102" name="Rectangle 1619"/>
                <p:cNvSpPr>
                  <a:spLocks noChangeArrowheads="1"/>
                </p:cNvSpPr>
                <p:nvPr/>
              </p:nvSpPr>
              <p:spPr bwMode="auto">
                <a:xfrm>
                  <a:off x="2487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3" name="Group 1620"/>
            <p:cNvGrpSpPr>
              <a:grpSpLocks/>
            </p:cNvGrpSpPr>
            <p:nvPr/>
          </p:nvGrpSpPr>
          <p:grpSpPr bwMode="auto">
            <a:xfrm>
              <a:off x="6237111" y="6365630"/>
              <a:ext cx="968376" cy="642938"/>
              <a:chOff x="2944" y="4144"/>
              <a:chExt cx="457" cy="518"/>
            </a:xfrm>
          </p:grpSpPr>
          <p:sp>
            <p:nvSpPr>
              <p:cNvPr id="95" name="Rectangle 1621"/>
              <p:cNvSpPr>
                <a:spLocks noChangeArrowheads="1"/>
              </p:cNvSpPr>
              <p:nvPr/>
            </p:nvSpPr>
            <p:spPr bwMode="auto">
              <a:xfrm>
                <a:off x="2944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96" name="Group 1622"/>
              <p:cNvGrpSpPr>
                <a:grpSpLocks/>
              </p:cNvGrpSpPr>
              <p:nvPr/>
            </p:nvGrpSpPr>
            <p:grpSpPr bwMode="auto">
              <a:xfrm>
                <a:off x="2944" y="4144"/>
                <a:ext cx="457" cy="518"/>
                <a:chOff x="2944" y="4144"/>
                <a:chExt cx="457" cy="518"/>
              </a:xfrm>
            </p:grpSpPr>
            <p:sp>
              <p:nvSpPr>
                <p:cNvPr id="97" name="Rectangle 1623"/>
                <p:cNvSpPr>
                  <a:spLocks noChangeArrowheads="1"/>
                </p:cNvSpPr>
                <p:nvPr/>
              </p:nvSpPr>
              <p:spPr bwMode="auto">
                <a:xfrm>
                  <a:off x="2987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.27</a:t>
                  </a:r>
                </a:p>
              </p:txBody>
            </p:sp>
            <p:sp>
              <p:nvSpPr>
                <p:cNvPr id="98" name="Rectangle 1624"/>
                <p:cNvSpPr>
                  <a:spLocks noChangeArrowheads="1"/>
                </p:cNvSpPr>
                <p:nvPr/>
              </p:nvSpPr>
              <p:spPr bwMode="auto">
                <a:xfrm>
                  <a:off x="2944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4" name="Group 1625"/>
            <p:cNvGrpSpPr>
              <a:grpSpLocks/>
            </p:cNvGrpSpPr>
            <p:nvPr/>
          </p:nvGrpSpPr>
          <p:grpSpPr bwMode="auto">
            <a:xfrm>
              <a:off x="7205487" y="6365630"/>
              <a:ext cx="966611" cy="642938"/>
              <a:chOff x="3401" y="4144"/>
              <a:chExt cx="457" cy="518"/>
            </a:xfrm>
          </p:grpSpPr>
          <p:sp>
            <p:nvSpPr>
              <p:cNvPr id="91" name="Rectangle 1626"/>
              <p:cNvSpPr>
                <a:spLocks noChangeArrowheads="1"/>
              </p:cNvSpPr>
              <p:nvPr/>
            </p:nvSpPr>
            <p:spPr bwMode="auto">
              <a:xfrm>
                <a:off x="3401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92" name="Group 1627"/>
              <p:cNvGrpSpPr>
                <a:grpSpLocks/>
              </p:cNvGrpSpPr>
              <p:nvPr/>
            </p:nvGrpSpPr>
            <p:grpSpPr bwMode="auto">
              <a:xfrm>
                <a:off x="3401" y="4144"/>
                <a:ext cx="457" cy="518"/>
                <a:chOff x="3401" y="4144"/>
                <a:chExt cx="457" cy="518"/>
              </a:xfrm>
            </p:grpSpPr>
            <p:sp>
              <p:nvSpPr>
                <p:cNvPr id="93" name="Rectangle 1628"/>
                <p:cNvSpPr>
                  <a:spLocks noChangeArrowheads="1"/>
                </p:cNvSpPr>
                <p:nvPr/>
              </p:nvSpPr>
              <p:spPr bwMode="auto">
                <a:xfrm>
                  <a:off x="3444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.28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94" name="Rectangle 1629"/>
                <p:cNvSpPr>
                  <a:spLocks noChangeArrowheads="1"/>
                </p:cNvSpPr>
                <p:nvPr/>
              </p:nvSpPr>
              <p:spPr bwMode="auto">
                <a:xfrm>
                  <a:off x="3401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grpSp>
          <p:nvGrpSpPr>
            <p:cNvPr id="85" name="Group 1630"/>
            <p:cNvGrpSpPr>
              <a:grpSpLocks/>
            </p:cNvGrpSpPr>
            <p:nvPr/>
          </p:nvGrpSpPr>
          <p:grpSpPr bwMode="auto">
            <a:xfrm>
              <a:off x="8172099" y="6365630"/>
              <a:ext cx="968374" cy="642938"/>
              <a:chOff x="3858" y="4144"/>
              <a:chExt cx="457" cy="518"/>
            </a:xfrm>
          </p:grpSpPr>
          <p:sp>
            <p:nvSpPr>
              <p:cNvPr id="87" name="Rectangle 1631"/>
              <p:cNvSpPr>
                <a:spLocks noChangeArrowheads="1"/>
              </p:cNvSpPr>
              <p:nvPr/>
            </p:nvSpPr>
            <p:spPr bwMode="auto">
              <a:xfrm>
                <a:off x="3858" y="4144"/>
                <a:ext cx="457" cy="518"/>
              </a:xfrm>
              <a:prstGeom prst="rect">
                <a:avLst/>
              </a:prstGeom>
              <a:solidFill>
                <a:srgbClr val="FFFF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800"/>
              </a:p>
            </p:txBody>
          </p:sp>
          <p:grpSp>
            <p:nvGrpSpPr>
              <p:cNvPr id="88" name="Group 1632"/>
              <p:cNvGrpSpPr>
                <a:grpSpLocks/>
              </p:cNvGrpSpPr>
              <p:nvPr/>
            </p:nvGrpSpPr>
            <p:grpSpPr bwMode="auto">
              <a:xfrm>
                <a:off x="3858" y="4144"/>
                <a:ext cx="457" cy="518"/>
                <a:chOff x="3858" y="4144"/>
                <a:chExt cx="457" cy="518"/>
              </a:xfrm>
            </p:grpSpPr>
            <p:sp>
              <p:nvSpPr>
                <p:cNvPr id="89" name="Rectangle 1633"/>
                <p:cNvSpPr>
                  <a:spLocks noChangeArrowheads="1"/>
                </p:cNvSpPr>
                <p:nvPr/>
              </p:nvSpPr>
              <p:spPr bwMode="auto">
                <a:xfrm>
                  <a:off x="3901" y="4144"/>
                  <a:ext cx="371" cy="518"/>
                </a:xfrm>
                <a:prstGeom prst="rect">
                  <a:avLst/>
                </a:prstGeom>
                <a:solidFill>
                  <a:srgbClr val="FFFFE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r>
                    <a:rPr lang="en-US" sz="1800">
                      <a:latin typeface="Times New Roman" pitchFamily="18" charset="0"/>
                    </a:rPr>
                    <a:t>.44</a:t>
                  </a:r>
                </a:p>
                <a:p>
                  <a:pPr eaLnBrk="0" hangingPunct="0"/>
                  <a:endParaRPr lang="en-US" sz="1800">
                    <a:latin typeface="Times New Roman" pitchFamily="18" charset="0"/>
                  </a:endParaRPr>
                </a:p>
              </p:txBody>
            </p:sp>
            <p:sp>
              <p:nvSpPr>
                <p:cNvPr id="90" name="Rectangle 1634"/>
                <p:cNvSpPr>
                  <a:spLocks noChangeArrowheads="1"/>
                </p:cNvSpPr>
                <p:nvPr/>
              </p:nvSpPr>
              <p:spPr bwMode="auto">
                <a:xfrm>
                  <a:off x="3858" y="4144"/>
                  <a:ext cx="45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86" name="Rectangle 1635"/>
            <p:cNvSpPr>
              <a:spLocks noChangeArrowheads="1"/>
            </p:cNvSpPr>
            <p:nvPr/>
          </p:nvSpPr>
          <p:spPr bwMode="auto">
            <a:xfrm>
              <a:off x="-232416" y="1218467"/>
              <a:ext cx="9376416" cy="5791933"/>
            </a:xfrm>
            <a:prstGeom prst="rect">
              <a:avLst/>
            </a:prstGeom>
            <a:noFill/>
            <a:ln w="7937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03236" tIns="51618" rIns="103236" bIns="51618"/>
            <a:lstStyle/>
            <a:p>
              <a:endParaRPr lang="en-US" sz="1800"/>
            </a:p>
          </p:txBody>
        </p:sp>
      </p:grpSp>
      <p:sp>
        <p:nvSpPr>
          <p:cNvPr id="411" name="Text Box 1636"/>
          <p:cNvSpPr txBox="1">
            <a:spLocks noChangeArrowheads="1"/>
          </p:cNvSpPr>
          <p:nvPr/>
        </p:nvSpPr>
        <p:spPr bwMode="auto">
          <a:xfrm>
            <a:off x="228600" y="5943600"/>
            <a:ext cx="89154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Relatively low international correlations imply that investors should be able to reduce portfolio risk more if they diversify internationally rather than domestically</a:t>
            </a:r>
            <a:r>
              <a:rPr lang="en-US" sz="240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5709178"/>
      </p:ext>
    </p:extLst>
  </p:cSld>
  <p:clrMapOvr>
    <a:masterClrMapping/>
  </p:clrMapOvr>
  <p:transition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0" y="5334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en-US" sz="4000" smtClean="0">
                <a:latin typeface="Palatino Linotype" pitchFamily="18" charset="0"/>
              </a:rPr>
              <a:t>Domestic vs. International Diversification</a:t>
            </a:r>
            <a:endParaRPr lang="en-US" sz="4000">
              <a:latin typeface="Palatino Linotype" pitchFamily="18" charset="0"/>
            </a:endParaRPr>
          </a:p>
        </p:txBody>
      </p:sp>
      <p:sp>
        <p:nvSpPr>
          <p:cNvPr id="3" name="Line 3"/>
          <p:cNvSpPr>
            <a:spLocks noChangeShapeType="1"/>
          </p:cNvSpPr>
          <p:nvPr/>
        </p:nvSpPr>
        <p:spPr bwMode="auto">
          <a:xfrm flipV="1">
            <a:off x="1778000" y="2003425"/>
            <a:ext cx="0" cy="3781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4" name="Line 4"/>
          <p:cNvSpPr>
            <a:spLocks noChangeShapeType="1"/>
          </p:cNvSpPr>
          <p:nvPr/>
        </p:nvSpPr>
        <p:spPr bwMode="auto">
          <a:xfrm flipV="1">
            <a:off x="1778000" y="5784850"/>
            <a:ext cx="5757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1778000" y="5257800"/>
            <a:ext cx="541813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1778000" y="4641850"/>
            <a:ext cx="541813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1905000" y="3781425"/>
            <a:ext cx="5418138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03236" tIns="51618" rIns="103236" bIns="51618"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46138" y="3498850"/>
            <a:ext cx="8477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0.44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846138" y="4378325"/>
            <a:ext cx="847725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0.27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846138" y="4992688"/>
            <a:ext cx="847725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0.12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 rot="16200000">
            <a:off x="-773906" y="3194844"/>
            <a:ext cx="29019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Portfolio Risk (%)</a:t>
            </a: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7239000" y="5562600"/>
            <a:ext cx="1439863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300">
                <a:latin typeface="Times New Roman" pitchFamily="18" charset="0"/>
              </a:rPr>
              <a:t>Number of Stocks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608138" y="5784850"/>
            <a:ext cx="5757862" cy="52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latin typeface="Times New Roman" pitchFamily="18" charset="0"/>
              </a:rPr>
              <a:t>1	10	20	30	40	50</a:t>
            </a:r>
          </a:p>
        </p:txBody>
      </p:sp>
      <p:sp>
        <p:nvSpPr>
          <p:cNvPr id="14" name="Arc 14"/>
          <p:cNvSpPr>
            <a:spLocks/>
          </p:cNvSpPr>
          <p:nvPr/>
        </p:nvSpPr>
        <p:spPr bwMode="auto">
          <a:xfrm rot="10800000">
            <a:off x="1778000" y="2174875"/>
            <a:ext cx="5334000" cy="3079750"/>
          </a:xfrm>
          <a:custGeom>
            <a:avLst/>
            <a:gdLst>
              <a:gd name="T0" fmla="*/ 0 w 21600"/>
              <a:gd name="T1" fmla="*/ 0 h 21625"/>
              <a:gd name="T2" fmla="*/ 2147483647 w 21600"/>
              <a:gd name="T3" fmla="*/ 2147483647 h 21625"/>
              <a:gd name="T4" fmla="*/ 0 w 21600"/>
              <a:gd name="T5" fmla="*/ 2147483647 h 21625"/>
              <a:gd name="T6" fmla="*/ 0 60000 65536"/>
              <a:gd name="T7" fmla="*/ 0 60000 65536"/>
              <a:gd name="T8" fmla="*/ 0 60000 65536"/>
              <a:gd name="T9" fmla="*/ 0 w 21600"/>
              <a:gd name="T10" fmla="*/ 0 h 21625"/>
              <a:gd name="T11" fmla="*/ 21600 w 21600"/>
              <a:gd name="T12" fmla="*/ 21625 h 2162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2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08"/>
                  <a:pt x="21599" y="21616"/>
                  <a:pt x="21599" y="21624"/>
                </a:cubicBezTo>
              </a:path>
              <a:path w="21600" h="2162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08"/>
                  <a:pt x="21599" y="21616"/>
                  <a:pt x="21599" y="21624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/>
          <a:p>
            <a:endParaRPr lang="en-US"/>
          </a:p>
        </p:txBody>
      </p:sp>
      <p:sp>
        <p:nvSpPr>
          <p:cNvPr id="15" name="Arc 15"/>
          <p:cNvSpPr>
            <a:spLocks/>
          </p:cNvSpPr>
          <p:nvPr/>
        </p:nvSpPr>
        <p:spPr bwMode="auto">
          <a:xfrm rot="10800000">
            <a:off x="1778000" y="2092325"/>
            <a:ext cx="5249863" cy="2549525"/>
          </a:xfrm>
          <a:custGeom>
            <a:avLst/>
            <a:gdLst>
              <a:gd name="T0" fmla="*/ 0 w 21600"/>
              <a:gd name="T1" fmla="*/ 0 h 22040"/>
              <a:gd name="T2" fmla="*/ 2147483647 w 21600"/>
              <a:gd name="T3" fmla="*/ 2147483647 h 22040"/>
              <a:gd name="T4" fmla="*/ 0 w 21600"/>
              <a:gd name="T5" fmla="*/ 2147483647 h 22040"/>
              <a:gd name="T6" fmla="*/ 0 60000 65536"/>
              <a:gd name="T7" fmla="*/ 0 60000 65536"/>
              <a:gd name="T8" fmla="*/ 0 60000 65536"/>
              <a:gd name="T9" fmla="*/ 0 w 21600"/>
              <a:gd name="T10" fmla="*/ 0 h 22040"/>
              <a:gd name="T11" fmla="*/ 21600 w 21600"/>
              <a:gd name="T12" fmla="*/ 22040 h 22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04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746"/>
                  <a:pt x="21598" y="21893"/>
                  <a:pt x="21595" y="22039"/>
                </a:cubicBezTo>
              </a:path>
              <a:path w="21600" h="2204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746"/>
                  <a:pt x="21598" y="21893"/>
                  <a:pt x="21595" y="22039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/>
          <a:p>
            <a:endParaRPr lang="en-US"/>
          </a:p>
        </p:txBody>
      </p:sp>
      <p:sp>
        <p:nvSpPr>
          <p:cNvPr id="16" name="Arc 16"/>
          <p:cNvSpPr>
            <a:spLocks/>
          </p:cNvSpPr>
          <p:nvPr/>
        </p:nvSpPr>
        <p:spPr bwMode="auto">
          <a:xfrm rot="10800000">
            <a:off x="1778000" y="2109788"/>
            <a:ext cx="4656138" cy="1671637"/>
          </a:xfrm>
          <a:custGeom>
            <a:avLst/>
            <a:gdLst>
              <a:gd name="T0" fmla="*/ 0 w 21600"/>
              <a:gd name="T1" fmla="*/ 0 h 22040"/>
              <a:gd name="T2" fmla="*/ 2147483647 w 21600"/>
              <a:gd name="T3" fmla="*/ 2147483647 h 22040"/>
              <a:gd name="T4" fmla="*/ 0 w 21600"/>
              <a:gd name="T5" fmla="*/ 2147483647 h 22040"/>
              <a:gd name="T6" fmla="*/ 0 60000 65536"/>
              <a:gd name="T7" fmla="*/ 0 60000 65536"/>
              <a:gd name="T8" fmla="*/ 0 60000 65536"/>
              <a:gd name="T9" fmla="*/ 0 w 21600"/>
              <a:gd name="T10" fmla="*/ 0 h 22040"/>
              <a:gd name="T11" fmla="*/ 21600 w 21600"/>
              <a:gd name="T12" fmla="*/ 22040 h 220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204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746"/>
                  <a:pt x="21598" y="21893"/>
                  <a:pt x="21595" y="22039"/>
                </a:cubicBezTo>
              </a:path>
              <a:path w="21600" h="2204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746"/>
                  <a:pt x="21598" y="21893"/>
                  <a:pt x="21595" y="22039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03236" tIns="51618" rIns="103236" bIns="51618" anchor="ctr"/>
          <a:lstStyle/>
          <a:p>
            <a:endParaRPr lang="en-US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5334000" y="3733800"/>
            <a:ext cx="2286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solidFill>
                  <a:srgbClr val="006600"/>
                </a:solidFill>
                <a:latin typeface="Times New Roman" pitchFamily="18" charset="0"/>
              </a:rPr>
              <a:t>Swiss stocks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5486400" y="4572000"/>
            <a:ext cx="22860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solidFill>
                  <a:srgbClr val="000099"/>
                </a:solidFill>
                <a:latin typeface="Times New Roman" pitchFamily="18" charset="0"/>
              </a:rPr>
              <a:t>U.S. stocks</a:t>
            </a: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4343400" y="5181600"/>
            <a:ext cx="31337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>
                <a:solidFill>
                  <a:srgbClr val="CC3300"/>
                </a:solidFill>
                <a:latin typeface="Times New Roman" pitchFamily="18" charset="0"/>
              </a:rPr>
              <a:t>International stocks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1989138" y="1670050"/>
            <a:ext cx="6773862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300">
                <a:latin typeface="Times New Roman" pitchFamily="18" charset="0"/>
              </a:rPr>
              <a:t>When fully diversified, an international portfolio can be less than half as risky as a purely U.S. portfolio.</a:t>
            </a: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2582863" y="2532063"/>
            <a:ext cx="6223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300">
                <a:latin typeface="Times New Roman" pitchFamily="18" charset="0"/>
              </a:rPr>
              <a:t>A fully diversified international portfolio is only 12 percent as risky as holding a single security.</a:t>
            </a:r>
          </a:p>
        </p:txBody>
      </p:sp>
    </p:spTree>
    <p:extLst>
      <p:ext uri="{BB962C8B-B14F-4D97-AF65-F5344CB8AC3E}">
        <p14:creationId xmlns:p14="http://schemas.microsoft.com/office/powerpoint/2010/main" val="2574121313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utoUpdateAnimBg="0"/>
      <p:bldP spid="9" grpId="0" autoUpdateAnimBg="0"/>
      <p:bldP spid="10" grpId="0" autoUpdateAnimBg="0"/>
      <p:bldP spid="14" grpId="0" animBg="1"/>
      <p:bldP spid="15" grpId="0" animBg="1"/>
      <p:bldP spid="16" grpId="0" animBg="1"/>
      <p:bldP spid="17" grpId="0" autoUpdateAnimBg="0"/>
      <p:bldP spid="18" grpId="0" autoUpdateAnimBg="0"/>
      <p:bldP spid="19" grpId="0" autoUpdateAnimBg="0"/>
      <p:bldP spid="20" grpId="0" autoUpdateAnimBg="0"/>
      <p:bldP spid="2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Optimal International Portfolio</a:t>
            </a:r>
          </a:p>
        </p:txBody>
      </p:sp>
      <p:graphicFrame>
        <p:nvGraphicFramePr>
          <p:cNvPr id="356355" name="Object 3"/>
          <p:cNvGraphicFramePr>
            <a:graphicFrameLocks noChangeAspect="1"/>
          </p:cNvGraphicFramePr>
          <p:nvPr/>
        </p:nvGraphicFramePr>
        <p:xfrm>
          <a:off x="533400" y="1981200"/>
          <a:ext cx="75438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75" name="Chart" r:id="rId3" imgW="4677032" imgH="2591311" progId="Excel.Chart.8">
                  <p:embed/>
                </p:oleObj>
              </mc:Choice>
              <mc:Fallback>
                <p:oleObj name="Chart" r:id="rId3" imgW="4677032" imgH="2591311" progId="Excel.Char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81200"/>
                        <a:ext cx="7543800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6356" name="Line 4"/>
          <p:cNvSpPr>
            <a:spLocks noChangeShapeType="1"/>
          </p:cNvSpPr>
          <p:nvPr/>
        </p:nvSpPr>
        <p:spPr bwMode="auto">
          <a:xfrm flipV="1">
            <a:off x="1752600" y="2667000"/>
            <a:ext cx="57912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358" name="Arc 6"/>
          <p:cNvSpPr>
            <a:spLocks/>
          </p:cNvSpPr>
          <p:nvPr/>
        </p:nvSpPr>
        <p:spPr bwMode="auto">
          <a:xfrm flipH="1">
            <a:off x="3851275" y="3194050"/>
            <a:ext cx="2438400" cy="144938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7"/>
              <a:gd name="T2" fmla="*/ 348 w 21600"/>
              <a:gd name="T3" fmla="*/ 43197 h 43197"/>
              <a:gd name="T4" fmla="*/ 0 w 21600"/>
              <a:gd name="T5" fmla="*/ 21600 h 43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3"/>
                  <a:pt x="12140" y="43007"/>
                  <a:pt x="348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3"/>
                  <a:pt x="12140" y="43007"/>
                  <a:pt x="348" y="43197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359" name="Line 7"/>
          <p:cNvSpPr>
            <a:spLocks noChangeShapeType="1"/>
          </p:cNvSpPr>
          <p:nvPr/>
        </p:nvSpPr>
        <p:spPr bwMode="auto">
          <a:xfrm flipH="1" flipV="1">
            <a:off x="1412875" y="3348038"/>
            <a:ext cx="3276600" cy="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360" name="Text Box 8"/>
          <p:cNvSpPr txBox="1">
            <a:spLocks noChangeArrowheads="1"/>
          </p:cNvSpPr>
          <p:nvPr/>
        </p:nvSpPr>
        <p:spPr bwMode="auto">
          <a:xfrm>
            <a:off x="4156075" y="2967038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OIP</a:t>
            </a:r>
          </a:p>
        </p:txBody>
      </p:sp>
      <p:sp>
        <p:nvSpPr>
          <p:cNvPr id="356361" name="Text Box 9"/>
          <p:cNvSpPr txBox="1">
            <a:spLocks noChangeArrowheads="1"/>
          </p:cNvSpPr>
          <p:nvPr/>
        </p:nvSpPr>
        <p:spPr bwMode="auto">
          <a:xfrm>
            <a:off x="879475" y="3195638"/>
            <a:ext cx="6096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/>
              <a:t>1.53</a:t>
            </a:r>
          </a:p>
        </p:txBody>
      </p:sp>
      <p:sp>
        <p:nvSpPr>
          <p:cNvPr id="356362" name="Text Box 10"/>
          <p:cNvSpPr txBox="1">
            <a:spLocks noChangeArrowheads="1"/>
          </p:cNvSpPr>
          <p:nvPr/>
        </p:nvSpPr>
        <p:spPr bwMode="auto">
          <a:xfrm>
            <a:off x="4384675" y="4764088"/>
            <a:ext cx="609600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4.2%</a:t>
            </a:r>
          </a:p>
        </p:txBody>
      </p:sp>
      <p:sp>
        <p:nvSpPr>
          <p:cNvPr id="356363" name="Line 11"/>
          <p:cNvSpPr>
            <a:spLocks noChangeShapeType="1"/>
          </p:cNvSpPr>
          <p:nvPr/>
        </p:nvSpPr>
        <p:spPr bwMode="auto">
          <a:xfrm>
            <a:off x="4689475" y="3424238"/>
            <a:ext cx="0" cy="129540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6364" name="Rectangle 12"/>
          <p:cNvSpPr>
            <a:spLocks noChangeArrowheads="1"/>
          </p:cNvSpPr>
          <p:nvPr/>
        </p:nvSpPr>
        <p:spPr bwMode="auto">
          <a:xfrm>
            <a:off x="5943600" y="3429000"/>
            <a:ext cx="441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</a:rPr>
              <a:t>UK</a:t>
            </a:r>
          </a:p>
        </p:txBody>
      </p:sp>
      <p:sp>
        <p:nvSpPr>
          <p:cNvPr id="356365" name="Text Box 13"/>
          <p:cNvSpPr txBox="1">
            <a:spLocks noChangeArrowheads="1"/>
          </p:cNvSpPr>
          <p:nvPr/>
        </p:nvSpPr>
        <p:spPr bwMode="auto">
          <a:xfrm>
            <a:off x="4876800" y="36576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99"/>
                </a:solidFill>
              </a:rPr>
              <a:t>US</a:t>
            </a:r>
          </a:p>
        </p:txBody>
      </p:sp>
      <p:sp>
        <p:nvSpPr>
          <p:cNvPr id="356366" name="Text Box 14"/>
          <p:cNvSpPr txBox="1">
            <a:spLocks noChangeArrowheads="1"/>
          </p:cNvSpPr>
          <p:nvPr/>
        </p:nvSpPr>
        <p:spPr bwMode="auto">
          <a:xfrm>
            <a:off x="5832475" y="4033838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99"/>
                </a:solidFill>
              </a:rPr>
              <a:t>CN</a:t>
            </a:r>
          </a:p>
        </p:txBody>
      </p:sp>
      <p:sp>
        <p:nvSpPr>
          <p:cNvPr id="356367" name="Rectangle 15"/>
          <p:cNvSpPr>
            <a:spLocks noChangeArrowheads="1"/>
          </p:cNvSpPr>
          <p:nvPr/>
        </p:nvSpPr>
        <p:spPr bwMode="auto">
          <a:xfrm>
            <a:off x="6746875" y="3576638"/>
            <a:ext cx="401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</a:rPr>
              <a:t>FR</a:t>
            </a:r>
          </a:p>
        </p:txBody>
      </p:sp>
      <p:sp>
        <p:nvSpPr>
          <p:cNvPr id="356368" name="Rectangle 16"/>
          <p:cNvSpPr>
            <a:spLocks noChangeArrowheads="1"/>
          </p:cNvSpPr>
          <p:nvPr/>
        </p:nvSpPr>
        <p:spPr bwMode="auto">
          <a:xfrm>
            <a:off x="6899275" y="3195638"/>
            <a:ext cx="352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</a:rPr>
              <a:t>JP</a:t>
            </a:r>
          </a:p>
        </p:txBody>
      </p:sp>
      <p:sp>
        <p:nvSpPr>
          <p:cNvPr id="356369" name="Rectangle 17"/>
          <p:cNvSpPr>
            <a:spLocks noChangeArrowheads="1"/>
          </p:cNvSpPr>
          <p:nvPr/>
        </p:nvSpPr>
        <p:spPr bwMode="auto">
          <a:xfrm>
            <a:off x="6365875" y="3729038"/>
            <a:ext cx="4714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rgbClr val="000099"/>
                </a:solidFill>
              </a:rPr>
              <a:t>GM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6" grpId="0" animBg="1"/>
      <p:bldP spid="356358" grpId="0" animBg="1"/>
      <p:bldP spid="356359" grpId="0" animBg="1"/>
      <p:bldP spid="356360" grpId="0" autoUpdateAnimBg="0"/>
      <p:bldP spid="356361" grpId="0" animBg="1" autoUpdateAnimBg="0"/>
      <p:bldP spid="356362" grpId="0" animBg="1" autoUpdateAnimBg="0"/>
      <p:bldP spid="3563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8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International Correlation Structure and  Diversification</a:t>
            </a:r>
          </a:p>
        </p:txBody>
      </p:sp>
      <p:sp>
        <p:nvSpPr>
          <p:cNvPr id="390149" name="Rectangle 5"/>
          <p:cNvSpPr>
            <a:spLocks noChangeArrowheads="1"/>
          </p:cNvSpPr>
          <p:nvPr/>
        </p:nvSpPr>
        <p:spPr bwMode="auto">
          <a:xfrm>
            <a:off x="228600" y="1676400"/>
            <a:ext cx="891540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Correlations between countries are not stable through time, but have increased during the last decade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Security returns are much less correlated across countries than within a country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Correlations between developed markets are much higher than the correlations between developed and emerging markets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correlation of the U.S. stock market with the Canadian stock market is 0.7; correlation of the U.S. stock market with the Japanese stock market is 0.24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 U.S. investor would get more diversification from investments in Japan than Canada.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0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0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0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0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0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0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0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0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0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0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9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6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533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Barriers to International Diversification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7077" name="Rectangle 5"/>
          <p:cNvSpPr>
            <a:spLocks noChangeArrowheads="1"/>
          </p:cNvSpPr>
          <p:nvPr/>
        </p:nvSpPr>
        <p:spPr bwMode="auto">
          <a:xfrm>
            <a:off x="263525" y="1495425"/>
            <a:ext cx="87280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87078" name="Rectangle 6"/>
          <p:cNvSpPr>
            <a:spLocks noChangeArrowheads="1"/>
          </p:cNvSpPr>
          <p:nvPr/>
        </p:nvSpPr>
        <p:spPr bwMode="auto">
          <a:xfrm>
            <a:off x="0" y="1143000"/>
            <a:ext cx="89154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sovereign (political) risk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Sovereign governments have the right to regulate the movement 	of goods, capital, and people across their borders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in general, financial managers and investors incorporate a political risk premium when foreign activities are being evaluated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Tx/>
              <a:buChar char="-"/>
            </a:pPr>
            <a:r>
              <a:rPr lang="en-US" sz="2400"/>
              <a:t>Ex: ethnic strife in Indonesia; expropriation in Africa and Central America; changes in taxes and regulations;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387079" name="Rectangle 7"/>
          <p:cNvSpPr>
            <a:spLocks noChangeArrowheads="1"/>
          </p:cNvSpPr>
          <p:nvPr/>
        </p:nvSpPr>
        <p:spPr bwMode="auto">
          <a:xfrm>
            <a:off x="0" y="4575175"/>
            <a:ext cx="8915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liquidity risk: refers to how quickly an asset can be sold without a major price concession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- </a:t>
            </a:r>
            <a:r>
              <a:rPr lang="en-US" sz="2400"/>
              <a:t>The equity markets of the developed world tend to be much more liquid than that of emerging markets</a:t>
            </a:r>
          </a:p>
          <a:p>
            <a:pPr>
              <a:spcBef>
                <a:spcPct val="5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7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70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100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Barriers to International Diversification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8102" name="Rectangle 6"/>
          <p:cNvSpPr>
            <a:spLocks noChangeArrowheads="1"/>
          </p:cNvSpPr>
          <p:nvPr/>
        </p:nvSpPr>
        <p:spPr bwMode="auto">
          <a:xfrm>
            <a:off x="152400" y="1727200"/>
            <a:ext cx="8763000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SzPct val="130000"/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Information risk: </a:t>
            </a:r>
            <a:r>
              <a:rPr lang="en-US" sz="2400"/>
              <a:t>most investors prefer to invest in assets that </a:t>
            </a:r>
          </a:p>
          <a:p>
            <a:pPr>
              <a:buSzPct val="130000"/>
              <a:buFont typeface="Wingdings" pitchFamily="2" charset="2"/>
              <a:buNone/>
            </a:pPr>
            <a:r>
              <a:rPr lang="en-US" sz="2400"/>
              <a:t>	are more familiar with</a:t>
            </a:r>
          </a:p>
          <a:p>
            <a:pPr>
              <a:buFontTx/>
              <a:buChar char="-"/>
            </a:pPr>
            <a:r>
              <a:rPr lang="en-US" sz="2400"/>
              <a:t> foreign language</a:t>
            </a:r>
          </a:p>
          <a:p>
            <a:pPr>
              <a:buFontTx/>
              <a:buChar char="-"/>
            </a:pPr>
            <a:r>
              <a:rPr lang="en-US" sz="2400"/>
              <a:t> limited access to information </a:t>
            </a:r>
          </a:p>
          <a:p>
            <a:pPr>
              <a:buFontTx/>
              <a:buChar char="-"/>
            </a:pPr>
            <a:r>
              <a:rPr lang="en-US" sz="2400"/>
              <a:t> lack of disclosure</a:t>
            </a:r>
          </a:p>
          <a:p>
            <a:pPr>
              <a:buFontTx/>
              <a:buChar char="-"/>
            </a:pPr>
            <a:r>
              <a:rPr lang="en-US" sz="2400"/>
              <a:t>unfamiliar accounting system</a:t>
            </a:r>
          </a:p>
          <a:p>
            <a:pPr>
              <a:buFontTx/>
              <a:buChar char="-"/>
            </a:pPr>
            <a:endParaRPr lang="en-US" sz="2400"/>
          </a:p>
          <a:p>
            <a:pPr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 Foreign Exchange Risk: </a:t>
            </a:r>
            <a:r>
              <a:rPr lang="en-US" sz="2400"/>
              <a:t>changes in XRs could reduce the profitability of foreign investment</a:t>
            </a:r>
          </a:p>
          <a:p>
            <a:endParaRPr lang="en-US" sz="2400"/>
          </a:p>
          <a:p>
            <a:pPr>
              <a:buFont typeface="Wingdings" pitchFamily="2" charset="2"/>
              <a:buChar char="§"/>
            </a:pPr>
            <a:r>
              <a:rPr lang="en-US" sz="2400">
                <a:solidFill>
                  <a:srgbClr val="0000FF"/>
                </a:solidFill>
              </a:rPr>
              <a:t>Segmented markets: </a:t>
            </a:r>
            <a:r>
              <a:rPr lang="en-US" sz="2400"/>
              <a:t>until few years ago, most the emerging markets restricted the foreign portfolio investment into their country</a:t>
            </a:r>
          </a:p>
          <a:p>
            <a:endParaRPr lang="en-US" sz="2400"/>
          </a:p>
        </p:txBody>
      </p:sp>
    </p:spTree>
  </p:cSld>
  <p:clrMapOvr>
    <a:masterClrMapping/>
  </p:clrMapOvr>
  <p:transition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Effects of Changes </a:t>
            </a:r>
            <a:br>
              <a:rPr lang="en-US" sz="3200"/>
            </a:br>
            <a:r>
              <a:rPr lang="en-US" sz="3200"/>
              <a:t>in the Exchange Rate on investment performance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304800" y="1828800"/>
            <a:ext cx="7689850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988" tIns="40494" rIns="80988" bIns="40494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realized dollar return for a U.S. resident investing in a foreign market will depend not only on the return in the foreign market but also on the change in the exchange rate between the U.S. dollar and the foreign currency.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build="p" autoUpdateAnimBg="0"/>
    </p:bld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51273</TotalTime>
  <Words>1230</Words>
  <Application>Microsoft Office PowerPoint</Application>
  <PresentationFormat>On-screen Show (4:3)</PresentationFormat>
  <Paragraphs>199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Times New Roman</vt:lpstr>
      <vt:lpstr>Wingdings</vt:lpstr>
      <vt:lpstr>Arial</vt:lpstr>
      <vt:lpstr>Template</vt:lpstr>
      <vt:lpstr>Microsoft Excel Chart</vt:lpstr>
      <vt:lpstr>PowerPoint Presentation</vt:lpstr>
      <vt:lpstr>PowerPoint Presentation</vt:lpstr>
      <vt:lpstr>PowerPoint Presentation</vt:lpstr>
      <vt:lpstr>PowerPoint Presentation</vt:lpstr>
      <vt:lpstr>The Optimal International Portfolio</vt:lpstr>
      <vt:lpstr>PowerPoint Presentation</vt:lpstr>
      <vt:lpstr>PowerPoint Presentation</vt:lpstr>
      <vt:lpstr>PowerPoint Presentation</vt:lpstr>
      <vt:lpstr>Effects of Changes  in the Exchange Rate on investment performance</vt:lpstr>
      <vt:lpstr>PowerPoint Presentation</vt:lpstr>
      <vt:lpstr>PowerPoint Presentation</vt:lpstr>
      <vt:lpstr>PowerPoint Presentation</vt:lpstr>
      <vt:lpstr>International Diversification through International Mutual Funds</vt:lpstr>
      <vt:lpstr>International Diversification through Country Funds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Colorado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287</cp:revision>
  <cp:lastPrinted>2013-02-19T02:24:04Z</cp:lastPrinted>
  <dcterms:created xsi:type="dcterms:W3CDTF">1998-03-08T20:26:56Z</dcterms:created>
  <dcterms:modified xsi:type="dcterms:W3CDTF">2013-02-19T02:40:47Z</dcterms:modified>
</cp:coreProperties>
</file>