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336" r:id="rId2"/>
    <p:sldId id="396" r:id="rId3"/>
    <p:sldId id="397" r:id="rId4"/>
    <p:sldId id="399" r:id="rId5"/>
    <p:sldId id="405" r:id="rId6"/>
    <p:sldId id="406" r:id="rId7"/>
    <p:sldId id="407" r:id="rId8"/>
    <p:sldId id="390" r:id="rId9"/>
    <p:sldId id="408" r:id="rId10"/>
    <p:sldId id="391" r:id="rId11"/>
    <p:sldId id="392" r:id="rId12"/>
    <p:sldId id="409" r:id="rId13"/>
    <p:sldId id="410" r:id="rId14"/>
    <p:sldId id="411" r:id="rId15"/>
    <p:sldId id="378" r:id="rId16"/>
  </p:sldIdLst>
  <p:sldSz cx="9144000" cy="6858000" type="screen4x3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396" y="-10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5" Type="http://schemas.openxmlformats.org/officeDocument/2006/relationships/slide" Target="slides/slide11.xml"/><Relationship Id="rId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37462D-B1BA-4F2E-A857-038DBF53CA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23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858838" y="735013"/>
            <a:ext cx="4906962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60900"/>
            <a:ext cx="4857750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D243C0F-371C-4FCF-9EAE-EE282DABCC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431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DBF2D3-EFDA-4B86-A6F9-03BF209C66D5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39829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40293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43593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54479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1116362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39831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40804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74545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957586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9850854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8001955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/>
            <a:r>
              <a:rPr lang="en-US" sz="2800">
                <a:solidFill>
                  <a:srgbClr val="00CCFF"/>
                </a:solidFill>
              </a:rPr>
              <a:t>International Financial Management</a:t>
            </a: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EE804A12-D5B4-49A1-AFA0-08C5B10D2DBE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3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5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International Equity Markets</a:t>
            </a:r>
          </a:p>
          <a:p>
            <a:pPr>
              <a:lnSpc>
                <a:spcPct val="80000"/>
              </a:lnSpc>
            </a:pPr>
            <a:r>
              <a:rPr lang="en-US" sz="3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600" dirty="0" err="1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Eun</a:t>
            </a:r>
            <a:r>
              <a:rPr lang="en-US" sz="3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3600" dirty="0" err="1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Resnick</a:t>
            </a:r>
            <a:r>
              <a:rPr lang="en-US" sz="3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chapter 13)</a:t>
            </a:r>
            <a:endParaRPr lang="en-US" sz="3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American Depository Receipts</a:t>
            </a:r>
          </a:p>
        </p:txBody>
      </p:sp>
      <p:sp>
        <p:nvSpPr>
          <p:cNvPr id="366595" name="Rectangle 3"/>
          <p:cNvSpPr>
            <a:spLocks noChangeArrowheads="1"/>
          </p:cNvSpPr>
          <p:nvPr/>
        </p:nvSpPr>
        <p:spPr bwMode="auto">
          <a:xfrm>
            <a:off x="263525" y="1495425"/>
            <a:ext cx="87280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There are many advantages to trading ADRs as opposed to direct investment in the company’s shares: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ADRs are denominated in U.S. dollars, trade on U.S. exchanges and can be bought through any broker.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Dividends are paid in U.S. dollars.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Most underlying stocks are bearer securities, the ADRs are registered.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American Depository Receipts</a:t>
            </a:r>
          </a:p>
        </p:txBody>
      </p:sp>
      <p:sp>
        <p:nvSpPr>
          <p:cNvPr id="367619" name="Text Box 3"/>
          <p:cNvSpPr txBox="1">
            <a:spLocks noChangeArrowheads="1"/>
          </p:cNvSpPr>
          <p:nvPr/>
        </p:nvSpPr>
        <p:spPr bwMode="auto">
          <a:xfrm>
            <a:off x="152400" y="1600200"/>
            <a:ext cx="89916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There are four levels of ADRs:</a:t>
            </a:r>
          </a:p>
          <a:p>
            <a:r>
              <a:rPr lang="en-US" sz="2400">
                <a:solidFill>
                  <a:srgbClr val="0000FF"/>
                </a:solidFill>
              </a:rPr>
              <a:t>Level I: - trade over-the-counter (OTC) pink sheets </a:t>
            </a:r>
          </a:p>
          <a:p>
            <a:r>
              <a:rPr lang="en-US" sz="2400">
                <a:solidFill>
                  <a:srgbClr val="0000FF"/>
                </a:solidFill>
              </a:rPr>
              <a:t>	-   minimal SEC disclosure; no GAAP compliance</a:t>
            </a:r>
          </a:p>
          <a:p>
            <a:endParaRPr lang="en-US" sz="2400">
              <a:solidFill>
                <a:srgbClr val="0000FF"/>
              </a:solidFill>
            </a:endParaRPr>
          </a:p>
          <a:p>
            <a:r>
              <a:rPr lang="en-US" sz="2400">
                <a:solidFill>
                  <a:srgbClr val="0000FF"/>
                </a:solidFill>
              </a:rPr>
              <a:t>Level II: - exchange-listed securities; without capital raising</a:t>
            </a:r>
          </a:p>
          <a:p>
            <a:r>
              <a:rPr lang="en-US" sz="2400">
                <a:solidFill>
                  <a:srgbClr val="0000FF"/>
                </a:solidFill>
              </a:rPr>
              <a:t>	- extensive SEC disclosure; partial GAAP reconciliation</a:t>
            </a:r>
          </a:p>
          <a:p>
            <a:endParaRPr lang="en-US" sz="2400">
              <a:solidFill>
                <a:srgbClr val="0000FF"/>
              </a:solidFill>
            </a:endParaRPr>
          </a:p>
          <a:p>
            <a:r>
              <a:rPr lang="en-US" sz="2400">
                <a:solidFill>
                  <a:srgbClr val="0000FF"/>
                </a:solidFill>
              </a:rPr>
              <a:t>Level III: - exchange-listed securities; capital raising</a:t>
            </a:r>
          </a:p>
          <a:p>
            <a:r>
              <a:rPr lang="en-US" sz="2400">
                <a:solidFill>
                  <a:srgbClr val="0000FF"/>
                </a:solidFill>
              </a:rPr>
              <a:t>	- full SEC disclosure; full GAAP reconciliation</a:t>
            </a:r>
          </a:p>
          <a:p>
            <a:endParaRPr lang="en-US" sz="2400">
              <a:solidFill>
                <a:srgbClr val="0000FF"/>
              </a:solidFill>
            </a:endParaRPr>
          </a:p>
          <a:p>
            <a:r>
              <a:rPr lang="en-US" sz="2400">
                <a:solidFill>
                  <a:srgbClr val="0000FF"/>
                </a:solidFill>
              </a:rPr>
              <a:t>Rule 144A: - capital raising issues sold to qualified institutional buyers</a:t>
            </a:r>
          </a:p>
          <a:p>
            <a:endParaRPr lang="en-US" sz="2400">
              <a:solidFill>
                <a:srgbClr val="0000FF"/>
              </a:solidFill>
            </a:endParaRPr>
          </a:p>
          <a:p>
            <a:r>
              <a:rPr lang="en-US" sz="2400">
                <a:solidFill>
                  <a:srgbClr val="0000FF"/>
                </a:solidFill>
              </a:rPr>
              <a:t>Level I 55%; 144A: 23%; levels II and III 22%</a:t>
            </a:r>
          </a:p>
        </p:txBody>
      </p:sp>
    </p:spTree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762000"/>
            <a:ext cx="9144000" cy="8382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800" dirty="0" smtClean="0"/>
              <a:t>North American Equity Market Benchmarks</a:t>
            </a:r>
            <a:endParaRPr lang="en-US" sz="3800" dirty="0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360488" y="1657350"/>
          <a:ext cx="6259512" cy="484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29" name="Document" r:id="rId3" imgW="5875440" imgH="4383470" progId="Word.Document.8">
                  <p:embed/>
                </p:oleObj>
              </mc:Choice>
              <mc:Fallback>
                <p:oleObj name="Document" r:id="rId3" imgW="5875440" imgH="438347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1657350"/>
                        <a:ext cx="6259512" cy="4843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7724915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85800"/>
            <a:ext cx="9144000" cy="685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800" dirty="0" smtClean="0"/>
              <a:t>European Equity Market Benchmarks</a:t>
            </a:r>
            <a:endParaRPr lang="en-US" sz="3800" dirty="0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308100" y="1782763"/>
          <a:ext cx="6781800" cy="489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052" name="Document" r:id="rId3" imgW="7753217" imgH="5395816" progId="Word.Document.8">
                  <p:embed/>
                </p:oleObj>
              </mc:Choice>
              <mc:Fallback>
                <p:oleObj name="Document" r:id="rId3" imgW="7753217" imgH="539581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1782763"/>
                        <a:ext cx="6781800" cy="489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8185784"/>
      </p:ext>
    </p:extLst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85800"/>
            <a:ext cx="91440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800" dirty="0" smtClean="0"/>
              <a:t>Asia/ Pacific Rim Equity Market Benchmarks</a:t>
            </a:r>
            <a:endParaRPr lang="en-US" sz="3800" dirty="0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125538" y="1676400"/>
          <a:ext cx="6604000" cy="410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076" name="Document" r:id="rId3" imgW="7555063" imgH="4526394" progId="Word.Document.8">
                  <p:embed/>
                </p:oleObj>
              </mc:Choice>
              <mc:Fallback>
                <p:oleObj name="Document" r:id="rId3" imgW="7555063" imgH="452639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1676400"/>
                        <a:ext cx="6604000" cy="410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3127039"/>
      </p:ext>
    </p:extLst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Text Box 2"/>
          <p:cNvSpPr txBox="1">
            <a:spLocks noChangeArrowheads="1"/>
          </p:cNvSpPr>
          <p:nvPr/>
        </p:nvSpPr>
        <p:spPr bwMode="auto">
          <a:xfrm>
            <a:off x="152400" y="838200"/>
            <a:ext cx="85344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Learning outcomes</a:t>
            </a:r>
            <a:r>
              <a:rPr lang="en-US" sz="2000" dirty="0"/>
              <a:t>:</a:t>
            </a:r>
          </a:p>
          <a:p>
            <a:pPr>
              <a:buFontTx/>
              <a:buChar char="-"/>
            </a:pPr>
            <a:r>
              <a:rPr lang="en-US" sz="2000" dirty="0"/>
              <a:t>discuss the characteristics that differentiate the developed from emerging markets</a:t>
            </a:r>
          </a:p>
          <a:p>
            <a:pPr>
              <a:buFontTx/>
              <a:buChar char="-"/>
            </a:pPr>
            <a:r>
              <a:rPr lang="en-US" sz="2000" dirty="0"/>
              <a:t> discuss the following risks of investing in international markets: sovereign, liquidity, foreign exchange , information</a:t>
            </a:r>
          </a:p>
          <a:p>
            <a:pPr>
              <a:buFontTx/>
              <a:buChar char="-"/>
            </a:pPr>
            <a:r>
              <a:rPr lang="en-US" sz="2000" dirty="0"/>
              <a:t> Know what is/are: primary market; secondary market; market order; limit order; dealer market; over-the-counter market; </a:t>
            </a:r>
          </a:p>
          <a:p>
            <a:pPr>
              <a:buFontTx/>
              <a:buChar char="-"/>
            </a:pPr>
            <a:r>
              <a:rPr lang="en-US" sz="2000" dirty="0"/>
              <a:t>  explain what is an ADR and why investors invest in them </a:t>
            </a: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Discuss the factors affecting international equity returns</a:t>
            </a:r>
          </a:p>
          <a:p>
            <a:pPr>
              <a:buFontTx/>
              <a:buChar char="-"/>
            </a:pPr>
            <a:endParaRPr lang="en-US" sz="2000" dirty="0"/>
          </a:p>
          <a:p>
            <a:pPr>
              <a:buFontTx/>
              <a:buChar char="-"/>
            </a:pPr>
            <a:r>
              <a:rPr lang="en-US" sz="2000" dirty="0" smtClean="0"/>
              <a:t>End of chapter questions 2, 3, 4, 6; problem 1</a:t>
            </a:r>
            <a:endParaRPr lang="en-US" sz="2000" dirty="0"/>
          </a:p>
          <a:p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Developed vs Emerging Markets</a:t>
            </a:r>
          </a:p>
        </p:txBody>
      </p:sp>
      <p:sp>
        <p:nvSpPr>
          <p:cNvPr id="371715" name="Rectangle 3"/>
          <p:cNvSpPr>
            <a:spLocks noChangeArrowheads="1"/>
          </p:cNvSpPr>
          <p:nvPr/>
        </p:nvSpPr>
        <p:spPr bwMode="auto">
          <a:xfrm>
            <a:off x="0" y="1447800"/>
            <a:ext cx="8874125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Factors that are used to classify the world’s financial markets 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    in developed and emerging markets: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 the size and scope of the equity, fixed income and derivatives markets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endParaRPr lang="en-US" sz="2400">
              <a:solidFill>
                <a:srgbClr val="0000FF"/>
              </a:solidFill>
            </a:endParaRP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 the sophistication of the local market professionals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endParaRPr lang="en-US" sz="2400">
              <a:solidFill>
                <a:srgbClr val="0000FF"/>
              </a:solidFill>
            </a:endParaRP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 liquidity and transaction costs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endParaRPr lang="en-US" sz="2400">
              <a:solidFill>
                <a:srgbClr val="0000FF"/>
              </a:solidFill>
            </a:endParaRP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 quality and quantity of financial information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endParaRPr lang="en-US" sz="2400">
              <a:solidFill>
                <a:srgbClr val="0000FF"/>
              </a:solidFill>
            </a:endParaRP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 financial regulations, business laws, ethics, investor protection</a:t>
            </a:r>
          </a:p>
        </p:txBody>
      </p:sp>
    </p:spTree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Market Capitalization</a:t>
            </a:r>
          </a:p>
        </p:txBody>
      </p:sp>
      <p:sp>
        <p:nvSpPr>
          <p:cNvPr id="372739" name="Rectangle 3"/>
          <p:cNvSpPr>
            <a:spLocks noChangeArrowheads="1"/>
          </p:cNvSpPr>
          <p:nvPr/>
        </p:nvSpPr>
        <p:spPr bwMode="auto">
          <a:xfrm>
            <a:off x="263525" y="1495425"/>
            <a:ext cx="86518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Almost </a:t>
            </a:r>
            <a:r>
              <a:rPr lang="en-US" sz="2400" dirty="0" smtClean="0">
                <a:solidFill>
                  <a:srgbClr val="0000FF"/>
                </a:solidFill>
              </a:rPr>
              <a:t>80% </a:t>
            </a:r>
            <a:r>
              <a:rPr lang="en-US" sz="2400" dirty="0">
                <a:solidFill>
                  <a:srgbClr val="0000FF"/>
                </a:solidFill>
              </a:rPr>
              <a:t>of the total market capitalization of the world’s equity markets is accounted for by the market capitalization of the developed </a:t>
            </a:r>
            <a:r>
              <a:rPr lang="en-US" sz="2400" dirty="0" smtClean="0">
                <a:solidFill>
                  <a:srgbClr val="0000FF"/>
                </a:solidFill>
              </a:rPr>
              <a:t>world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Standard </a:t>
            </a:r>
            <a:r>
              <a:rPr lang="en-US" sz="2400" dirty="0">
                <a:solidFill>
                  <a:srgbClr val="0000FF"/>
                </a:solidFill>
              </a:rPr>
              <a:t>&amp; Poor’s Emerging Markets Database classifies a stock market as emerging if it meets at least one of two general criteria: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It is located in a low- or middle-income economy as defined by the World Bank.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Its investable market capitalization is low relative to its most recent GNI figures.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Risks of investing in international markets</a:t>
            </a:r>
          </a:p>
        </p:txBody>
      </p:sp>
      <p:sp>
        <p:nvSpPr>
          <p:cNvPr id="374787" name="Rectangle 3"/>
          <p:cNvSpPr>
            <a:spLocks noChangeArrowheads="1"/>
          </p:cNvSpPr>
          <p:nvPr/>
        </p:nvSpPr>
        <p:spPr bwMode="auto">
          <a:xfrm>
            <a:off x="263525" y="1495425"/>
            <a:ext cx="87280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374788" name="Rectangle 4"/>
          <p:cNvSpPr>
            <a:spLocks noChangeArrowheads="1"/>
          </p:cNvSpPr>
          <p:nvPr/>
        </p:nvSpPr>
        <p:spPr bwMode="auto">
          <a:xfrm>
            <a:off x="228600" y="1600200"/>
            <a:ext cx="891540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sovereign (political) risk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/>
              <a:t>Sovereign governments have the right to regulate the movement 	of goods, capital, and people across their borders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/>
              <a:t>in general, financial managers and investors incorporate a political risk premium when foreign activities are being evaluated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/>
              <a:t>Ex: ethnic strife in Indonesia; currency controls in Malayasia; expropriation in Africa and Central America; changes in taxes and regulations;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Risks of investing in international markets</a:t>
            </a:r>
          </a:p>
        </p:txBody>
      </p:sp>
      <p:sp>
        <p:nvSpPr>
          <p:cNvPr id="380931" name="Rectangle 3"/>
          <p:cNvSpPr>
            <a:spLocks noChangeArrowheads="1"/>
          </p:cNvSpPr>
          <p:nvPr/>
        </p:nvSpPr>
        <p:spPr bwMode="auto">
          <a:xfrm>
            <a:off x="228600" y="1752600"/>
            <a:ext cx="8915400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liquidity risk:</a:t>
            </a:r>
            <a:r>
              <a:rPr lang="en-US" sz="2800" dirty="0">
                <a:solidFill>
                  <a:srgbClr val="0000FF"/>
                </a:solidFill>
              </a:rPr>
              <a:t> refers to how quickly an asset can be sold without a major price concession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- </a:t>
            </a:r>
            <a:r>
              <a:rPr lang="en-US" sz="2400" dirty="0"/>
              <a:t>The equity markets of the developed world tend to be much more liquid than emerging markets</a:t>
            </a:r>
          </a:p>
          <a:p>
            <a:pPr marL="342900" indent="-342900">
              <a:spcBef>
                <a:spcPct val="5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 dirty="0" smtClean="0"/>
              <a:t>Emerging </a:t>
            </a:r>
            <a:r>
              <a:rPr lang="en-US" sz="2400" dirty="0"/>
              <a:t>markets have limited </a:t>
            </a:r>
            <a:r>
              <a:rPr lang="en-US" sz="2400" dirty="0" err="1" smtClean="0"/>
              <a:t>investability</a:t>
            </a:r>
            <a:endParaRPr lang="en-US" sz="2400" dirty="0" smtClean="0"/>
          </a:p>
          <a:p>
            <a:r>
              <a:rPr lang="en-US" sz="2600" dirty="0" smtClean="0"/>
              <a:t>- </a:t>
            </a:r>
            <a:r>
              <a:rPr lang="en-US" sz="2400" dirty="0"/>
              <a:t>Emerging markets tend to be much more concentrated than our markets.</a:t>
            </a:r>
          </a:p>
          <a:p>
            <a:r>
              <a:rPr lang="en-US" sz="2400" dirty="0"/>
              <a:t>That is, a few issues account for a much larger percentage of the overall market capitalization in emerging markets than in the equity markets of the developed world.</a:t>
            </a:r>
          </a:p>
          <a:p>
            <a:pPr marL="342900" indent="-342900">
              <a:spcBef>
                <a:spcPct val="50000"/>
              </a:spcBef>
              <a:buClr>
                <a:srgbClr val="006600"/>
              </a:buClr>
              <a:buSzPct val="75000"/>
              <a:buFontTx/>
              <a:buChar char="-"/>
            </a:pPr>
            <a:endParaRPr lang="en-US" sz="2400" dirty="0"/>
          </a:p>
        </p:txBody>
      </p:sp>
    </p:spTree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Risks of investing in international markets</a:t>
            </a:r>
          </a:p>
        </p:txBody>
      </p:sp>
      <p:sp>
        <p:nvSpPr>
          <p:cNvPr id="381957" name="Rectangle 5"/>
          <p:cNvSpPr>
            <a:spLocks noChangeArrowheads="1"/>
          </p:cNvSpPr>
          <p:nvPr/>
        </p:nvSpPr>
        <p:spPr bwMode="auto">
          <a:xfrm>
            <a:off x="152400" y="1727200"/>
            <a:ext cx="7907338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SzPct val="130000"/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Information risk: </a:t>
            </a:r>
            <a:r>
              <a:rPr lang="en-US" sz="2400"/>
              <a:t>most investors prefer to invest in assets that </a:t>
            </a:r>
          </a:p>
          <a:p>
            <a:pPr>
              <a:buSzPct val="130000"/>
              <a:buFont typeface="Wingdings" pitchFamily="2" charset="2"/>
              <a:buNone/>
            </a:pPr>
            <a:r>
              <a:rPr lang="en-US" sz="2400"/>
              <a:t>	are more familiar with</a:t>
            </a:r>
          </a:p>
          <a:p>
            <a:pPr>
              <a:buFontTx/>
              <a:buChar char="-"/>
            </a:pPr>
            <a:r>
              <a:rPr lang="en-US" sz="2400"/>
              <a:t> foreign language</a:t>
            </a:r>
          </a:p>
          <a:p>
            <a:pPr>
              <a:buFontTx/>
              <a:buChar char="-"/>
            </a:pPr>
            <a:endParaRPr lang="en-US" sz="2400"/>
          </a:p>
          <a:p>
            <a:pPr>
              <a:buFontTx/>
              <a:buChar char="-"/>
            </a:pPr>
            <a:r>
              <a:rPr lang="en-US" sz="2400"/>
              <a:t> limited access to information </a:t>
            </a:r>
          </a:p>
          <a:p>
            <a:pPr>
              <a:buFontTx/>
              <a:buChar char="-"/>
            </a:pPr>
            <a:endParaRPr lang="en-US" sz="2400"/>
          </a:p>
          <a:p>
            <a:pPr>
              <a:buFontTx/>
              <a:buChar char="-"/>
            </a:pPr>
            <a:r>
              <a:rPr lang="en-US" sz="2400"/>
              <a:t> lack of disclosure</a:t>
            </a:r>
          </a:p>
          <a:p>
            <a:pPr>
              <a:buFontTx/>
              <a:buChar char="-"/>
            </a:pPr>
            <a:endParaRPr lang="en-US" sz="2400"/>
          </a:p>
          <a:p>
            <a:pPr>
              <a:buFontTx/>
              <a:buChar char="-"/>
            </a:pPr>
            <a:r>
              <a:rPr lang="en-US" sz="2400"/>
              <a:t>unfamiliar accounting system</a:t>
            </a:r>
          </a:p>
          <a:p>
            <a:pPr>
              <a:buFontTx/>
              <a:buChar char="-"/>
            </a:pPr>
            <a:endParaRPr lang="en-US" sz="2400"/>
          </a:p>
          <a:p>
            <a:endParaRPr lang="en-US" sz="2400"/>
          </a:p>
        </p:txBody>
      </p:sp>
    </p:spTree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Risks of investing in international markets</a:t>
            </a:r>
          </a:p>
        </p:txBody>
      </p:sp>
      <p:sp>
        <p:nvSpPr>
          <p:cNvPr id="382979" name="Rectangle 3"/>
          <p:cNvSpPr>
            <a:spLocks noChangeArrowheads="1"/>
          </p:cNvSpPr>
          <p:nvPr/>
        </p:nvSpPr>
        <p:spPr bwMode="auto">
          <a:xfrm>
            <a:off x="152400" y="1600200"/>
            <a:ext cx="8991600" cy="471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Foreign Exchange Risk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/>
              <a:t>- Foreign operations are conducted in foreign currencies.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/>
              <a:t>- When firms and individuals are engaged in cross-border transactions they are exposed to foreign exchange (FX) risk. 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/>
              <a:t>- The foreign currency profits, costs, revenues in dollar terms depends on exchange rate movements.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/>
              <a:t>- FX risk affects the cost of capital and  the capital structure of a MNC firm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/>
              <a:t>- Capital budgeting decisions are more complex in the international context</a:t>
            </a:r>
          </a:p>
        </p:txBody>
      </p:sp>
    </p:spTree>
  </p:cSld>
  <p:clrMapOvr>
    <a:masterClrMapping/>
  </p:clrMapOvr>
  <p:transition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Trading in International Equities</a:t>
            </a:r>
          </a:p>
        </p:txBody>
      </p:sp>
      <p:sp>
        <p:nvSpPr>
          <p:cNvPr id="365571" name="Rectangle 3"/>
          <p:cNvSpPr>
            <a:spLocks noChangeArrowheads="1"/>
          </p:cNvSpPr>
          <p:nvPr/>
        </p:nvSpPr>
        <p:spPr bwMode="auto">
          <a:xfrm>
            <a:off x="0" y="1676400"/>
            <a:ext cx="88392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1"/>
              </a:buClr>
              <a:buSzPct val="135000"/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During the 1980s world capital markets began a trend toward greater global integration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Diversification, reduced regulation, improvements in computer and communications technology, increased demand from MNCs for global issuance.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i="1">
                <a:solidFill>
                  <a:srgbClr val="0000FF"/>
                </a:solidFill>
              </a:rPr>
              <a:t>Cross-Listing</a:t>
            </a:r>
            <a:r>
              <a:rPr lang="en-US" sz="2400">
                <a:solidFill>
                  <a:srgbClr val="0000FF"/>
                </a:solidFill>
              </a:rPr>
              <a:t> refers to a firm having its equity shares listed on one or more foreign exchanges.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Foreign stocks often trade on U.S. exchanges as ADRs.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It is a receipt that represents the number of foreign shares that are deposited at a U.S. bank.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bank serves as a transfer agent for the ADRs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400" y="594518"/>
            <a:ext cx="9144000" cy="777081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dirty="0" smtClean="0"/>
              <a:t>Advantages of Cross-Listing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1600200"/>
            <a:ext cx="8686800" cy="48006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400" dirty="0" smtClean="0"/>
              <a:t>It expands the investor base for a firm.</a:t>
            </a:r>
          </a:p>
          <a:p>
            <a:pPr lvl="1"/>
            <a:r>
              <a:rPr lang="en-US" sz="2400" dirty="0" smtClean="0"/>
              <a:t>Very important advantage for firms from emerging market countries with limited capital markets.</a:t>
            </a:r>
          </a:p>
          <a:p>
            <a:r>
              <a:rPr lang="en-US" sz="2400" dirty="0" smtClean="0"/>
              <a:t>Establishes name recognition for the firm in new capital markets, paving the way for new issues.</a:t>
            </a:r>
          </a:p>
          <a:p>
            <a:r>
              <a:rPr lang="en-US" sz="2400" dirty="0" smtClean="0"/>
              <a:t>May offer marketing advantages.</a:t>
            </a:r>
          </a:p>
          <a:p>
            <a:r>
              <a:rPr lang="en-US" sz="2400" dirty="0" smtClean="0"/>
              <a:t>May mitigate possibility of hostile takeovers.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4641930"/>
      </p:ext>
    </p:extLst>
  </p:cSld>
  <p:clrMapOvr>
    <a:masterClrMapping/>
  </p:clrMapOvr>
  <p:transition>
    <p:pull/>
  </p:transition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44067</TotalTime>
  <Words>694</Words>
  <Application>Microsoft Office PowerPoint</Application>
  <PresentationFormat>On-screen Show (4:3)</PresentationFormat>
  <Paragraphs>92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Times New Roman</vt:lpstr>
      <vt:lpstr>Wingdings</vt:lpstr>
      <vt:lpstr>Arial</vt:lpstr>
      <vt:lpstr>Template</vt:lpstr>
      <vt:lpstr>Document</vt:lpstr>
      <vt:lpstr>PowerPoint Presentation</vt:lpstr>
      <vt:lpstr>PowerPoint Presentation</vt:lpstr>
      <vt:lpstr>PowerPoint Presentation</vt:lpstr>
      <vt:lpstr>Risks of investing in international markets</vt:lpstr>
      <vt:lpstr>Risks of investing in international markets</vt:lpstr>
      <vt:lpstr>Risks of investing in international markets</vt:lpstr>
      <vt:lpstr>Risks of investing in international markets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276</cp:revision>
  <cp:lastPrinted>2002-02-16T09:24:22Z</cp:lastPrinted>
  <dcterms:created xsi:type="dcterms:W3CDTF">1998-03-08T20:26:56Z</dcterms:created>
  <dcterms:modified xsi:type="dcterms:W3CDTF">2013-02-14T03:01:27Z</dcterms:modified>
</cp:coreProperties>
</file>