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336" r:id="rId2"/>
    <p:sldId id="396" r:id="rId3"/>
    <p:sldId id="397" r:id="rId4"/>
    <p:sldId id="399" r:id="rId5"/>
    <p:sldId id="405" r:id="rId6"/>
    <p:sldId id="406" r:id="rId7"/>
    <p:sldId id="407" r:id="rId8"/>
    <p:sldId id="390" r:id="rId9"/>
    <p:sldId id="408" r:id="rId10"/>
    <p:sldId id="391" r:id="rId11"/>
    <p:sldId id="392" r:id="rId12"/>
    <p:sldId id="409" r:id="rId13"/>
    <p:sldId id="410" r:id="rId14"/>
    <p:sldId id="411" r:id="rId15"/>
    <p:sldId id="378" r:id="rId16"/>
  </p:sldIdLst>
  <p:sldSz cx="9144000" cy="6858000" type="screen4x3"/>
  <p:notesSz cx="6623050" cy="98107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6600FF"/>
    <a:srgbClr val="FFFF00"/>
    <a:srgbClr val="CC00FF"/>
    <a:srgbClr val="FF0000"/>
    <a:srgbClr val="FF99FF"/>
    <a:srgbClr val="00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3396" y="-10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5" Type="http://schemas.openxmlformats.org/officeDocument/2006/relationships/slide" Target="slides/slide11.xml"/><Relationship Id="rId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285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37462D-B1BA-4F2E-A857-038DBF53CA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23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5285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58838" y="735013"/>
            <a:ext cx="4906962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2650" y="4660900"/>
            <a:ext cx="4857750" cy="441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243C0F-371C-4FCF-9EAE-EE282DABCC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43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DBF2D3-EFDA-4B86-A6F9-03BF209C66D5}" type="slidenum">
              <a:rPr lang="en-US"/>
              <a:pPr/>
              <a:t>1</a:t>
            </a:fld>
            <a:endParaRPr lang="en-US"/>
          </a:p>
        </p:txBody>
      </p:sp>
      <p:sp>
        <p:nvSpPr>
          <p:cNvPr id="140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39829"/>
      </p:ext>
    </p:extLst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0293"/>
      </p:ext>
    </p:extLst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609600"/>
            <a:ext cx="2286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609600"/>
            <a:ext cx="6705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43593"/>
      </p:ext>
    </p:extLst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54479"/>
      </p:ext>
    </p:extLst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1116362"/>
      </p:ext>
    </p:extLst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39831"/>
      </p:ext>
    </p:extLst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40804"/>
      </p:ext>
    </p:extLst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74545"/>
      </p:ext>
    </p:extLst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3957586"/>
      </p:ext>
    </p:extLst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9850854"/>
      </p:ext>
    </p:extLst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8001955"/>
      </p:ext>
    </p:extLst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-19050" y="6000750"/>
            <a:ext cx="9258300" cy="914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666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0" y="0"/>
            <a:ext cx="9201150" cy="628650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2800">
                <a:solidFill>
                  <a:srgbClr val="00CCFF"/>
                </a:solidFill>
              </a:rPr>
              <a:t>International Financial Management</a:t>
            </a:r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609600"/>
            <a:ext cx="9144000" cy="1143000"/>
          </a:xfrm>
          <a:prstGeom prst="rect">
            <a:avLst/>
          </a:prstGeom>
          <a:gradFill rotWithShape="0">
            <a:gsLst>
              <a:gs pos="0">
                <a:srgbClr val="006666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8251" name="Text Box 11"/>
          <p:cNvSpPr txBox="1">
            <a:spLocks noChangeArrowheads="1"/>
          </p:cNvSpPr>
          <p:nvPr/>
        </p:nvSpPr>
        <p:spPr bwMode="auto">
          <a:xfrm>
            <a:off x="76200" y="184150"/>
            <a:ext cx="373380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2400">
                <a:solidFill>
                  <a:srgbClr val="00CCFF"/>
                </a:solidFill>
              </a:rPr>
              <a:t>Vicentiu Covrig</a:t>
            </a:r>
            <a:endParaRPr lang="en-US" sz="2000">
              <a:solidFill>
                <a:srgbClr val="00CCFF"/>
              </a:solidFill>
            </a:endParaRPr>
          </a:p>
        </p:txBody>
      </p:sp>
      <p:sp>
        <p:nvSpPr>
          <p:cNvPr id="138252" name="Rectangle 12"/>
          <p:cNvSpPr>
            <a:spLocks noChangeArrowheads="1"/>
          </p:cNvSpPr>
          <p:nvPr/>
        </p:nvSpPr>
        <p:spPr bwMode="auto">
          <a:xfrm>
            <a:off x="3505200" y="6553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EE804A12-D5B4-49A1-AFA0-08C5B10D2DBE}" type="slidenum">
              <a:rPr lang="en-US" sz="16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pPr algn="ctr"/>
              <a:t>‹#›</a:t>
            </a:fld>
            <a:endParaRPr lang="en-US" sz="1600" b="1" i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pull/>
  </p:transition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5000"/>
        <a:buFont typeface="Wingdings" pitchFamily="2" charset="2"/>
        <a:buChar char="n"/>
        <a:defRPr sz="3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-"/>
        <a:defRPr sz="28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90000"/>
        <a:buFont typeface="Wingdings" pitchFamily="2" charset="2"/>
        <a:buChar char="u"/>
        <a:defRPr sz="2400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Font typeface="Wingdings" pitchFamily="2" charset="2"/>
        <a:buChar char="Ø"/>
        <a:defRPr sz="2000">
          <a:solidFill>
            <a:srgbClr val="0000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»"/>
        <a:defRPr sz="2000">
          <a:solidFill>
            <a:srgbClr val="0000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»"/>
        <a:defRPr sz="2000">
          <a:solidFill>
            <a:srgbClr val="0000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»"/>
        <a:defRPr sz="2000">
          <a:solidFill>
            <a:srgbClr val="0000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»"/>
        <a:defRPr sz="2000">
          <a:solidFill>
            <a:srgbClr val="0000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»"/>
        <a:defRPr sz="2000">
          <a:solidFill>
            <a:srgbClr val="0000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6" name="Picture 2" descr="coins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8" y="2284413"/>
            <a:ext cx="3941762" cy="374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90600"/>
            <a:ext cx="91440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dirty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dirty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dirty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International Equity Markets</a:t>
            </a:r>
          </a:p>
          <a:p>
            <a:pPr>
              <a:lnSpc>
                <a:spcPct val="80000"/>
              </a:lnSpc>
            </a:pPr>
            <a:r>
              <a:rPr lang="en-US" sz="3600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3600" dirty="0" err="1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Eun</a:t>
            </a:r>
            <a:r>
              <a:rPr lang="en-US" sz="3600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3600" dirty="0" err="1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Resnick</a:t>
            </a:r>
            <a:r>
              <a:rPr lang="en-US" sz="3600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chapter 13)</a:t>
            </a:r>
            <a:endParaRPr lang="en-US" sz="3600" dirty="0">
              <a:solidFill>
                <a:srgbClr val="66CC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-114300" y="609600"/>
            <a:ext cx="9258300" cy="914400"/>
          </a:xfrm>
          <a:prstGeom prst="rect">
            <a:avLst/>
          </a:prstGeom>
          <a:gradFill rotWithShape="0">
            <a:gsLst>
              <a:gs pos="0">
                <a:srgbClr val="006666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143000"/>
          </a:xfrm>
          <a:prstGeom prst="rect">
            <a:avLst/>
          </a:prstGeom>
          <a:gradFill rotWithShape="0">
            <a:gsLst>
              <a:gs pos="0">
                <a:srgbClr val="006666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American Depository Receipts</a:t>
            </a:r>
          </a:p>
        </p:txBody>
      </p:sp>
      <p:sp>
        <p:nvSpPr>
          <p:cNvPr id="366595" name="Rectangle 3"/>
          <p:cNvSpPr>
            <a:spLocks noChangeArrowheads="1"/>
          </p:cNvSpPr>
          <p:nvPr/>
        </p:nvSpPr>
        <p:spPr bwMode="auto">
          <a:xfrm>
            <a:off x="263525" y="1495425"/>
            <a:ext cx="8728075" cy="422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988" tIns="40494" rIns="80988" bIns="40494"/>
          <a:lstStyle/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>
                <a:solidFill>
                  <a:srgbClr val="0000FF"/>
                </a:solidFill>
              </a:rPr>
              <a:t>There are many advantages to trading ADRs as opposed to direct investment in the company’s shares: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>
                <a:solidFill>
                  <a:srgbClr val="0000FF"/>
                </a:solidFill>
              </a:rPr>
              <a:t>ADRs are denominated in U.S. dollars, trade on U.S. exchanges and can be bought through any broker.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>
                <a:solidFill>
                  <a:srgbClr val="0000FF"/>
                </a:solidFill>
              </a:rPr>
              <a:t>Dividends are paid in U.S. dollars.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>
                <a:solidFill>
                  <a:srgbClr val="0000FF"/>
                </a:solidFill>
              </a:rPr>
              <a:t>Most underlying stocks are bearer securities, the ADRs are registered.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5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143000"/>
          </a:xfrm>
          <a:prstGeom prst="rect">
            <a:avLst/>
          </a:prstGeom>
          <a:gradFill rotWithShape="0">
            <a:gsLst>
              <a:gs pos="0">
                <a:srgbClr val="006666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American Depository Receipts</a:t>
            </a:r>
          </a:p>
        </p:txBody>
      </p:sp>
      <p:sp>
        <p:nvSpPr>
          <p:cNvPr id="367619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89916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There are four levels of ADRs:</a:t>
            </a:r>
          </a:p>
          <a:p>
            <a:r>
              <a:rPr lang="en-US" sz="2400">
                <a:solidFill>
                  <a:srgbClr val="0000FF"/>
                </a:solidFill>
              </a:rPr>
              <a:t>Level I: - trade over-the-counter (OTC) pink sheets </a:t>
            </a:r>
          </a:p>
          <a:p>
            <a:r>
              <a:rPr lang="en-US" sz="2400">
                <a:solidFill>
                  <a:srgbClr val="0000FF"/>
                </a:solidFill>
              </a:rPr>
              <a:t>	-   minimal SEC disclosure; no GAAP compliance</a:t>
            </a:r>
          </a:p>
          <a:p>
            <a:endParaRPr lang="en-US" sz="2400">
              <a:solidFill>
                <a:srgbClr val="0000FF"/>
              </a:solidFill>
            </a:endParaRPr>
          </a:p>
          <a:p>
            <a:r>
              <a:rPr lang="en-US" sz="2400">
                <a:solidFill>
                  <a:srgbClr val="0000FF"/>
                </a:solidFill>
              </a:rPr>
              <a:t>Level II: - exchange-listed securities; without capital raising</a:t>
            </a:r>
          </a:p>
          <a:p>
            <a:r>
              <a:rPr lang="en-US" sz="2400">
                <a:solidFill>
                  <a:srgbClr val="0000FF"/>
                </a:solidFill>
              </a:rPr>
              <a:t>	- extensive SEC disclosure; partial GAAP reconciliation</a:t>
            </a:r>
          </a:p>
          <a:p>
            <a:endParaRPr lang="en-US" sz="2400">
              <a:solidFill>
                <a:srgbClr val="0000FF"/>
              </a:solidFill>
            </a:endParaRPr>
          </a:p>
          <a:p>
            <a:r>
              <a:rPr lang="en-US" sz="2400">
                <a:solidFill>
                  <a:srgbClr val="0000FF"/>
                </a:solidFill>
              </a:rPr>
              <a:t>Level III: - exchange-listed securities; capital raising</a:t>
            </a:r>
          </a:p>
          <a:p>
            <a:r>
              <a:rPr lang="en-US" sz="2400">
                <a:solidFill>
                  <a:srgbClr val="0000FF"/>
                </a:solidFill>
              </a:rPr>
              <a:t>	- full SEC disclosure; full GAAP reconciliation</a:t>
            </a:r>
          </a:p>
          <a:p>
            <a:endParaRPr lang="en-US" sz="2400">
              <a:solidFill>
                <a:srgbClr val="0000FF"/>
              </a:solidFill>
            </a:endParaRPr>
          </a:p>
          <a:p>
            <a:r>
              <a:rPr lang="en-US" sz="2400">
                <a:solidFill>
                  <a:srgbClr val="0000FF"/>
                </a:solidFill>
              </a:rPr>
              <a:t>Rule 144A: - capital raising issues sold to qualified institutional buyers</a:t>
            </a:r>
          </a:p>
          <a:p>
            <a:endParaRPr lang="en-US" sz="2400">
              <a:solidFill>
                <a:srgbClr val="0000FF"/>
              </a:solidFill>
            </a:endParaRPr>
          </a:p>
          <a:p>
            <a:r>
              <a:rPr lang="en-US" sz="2400">
                <a:solidFill>
                  <a:srgbClr val="0000FF"/>
                </a:solidFill>
              </a:rPr>
              <a:t>Level I 55%; 144A: 23%; levels II and III 22%</a:t>
            </a:r>
          </a:p>
        </p:txBody>
      </p:sp>
    </p:spTree>
  </p:cSld>
  <p:clrMapOvr>
    <a:masterClrMapping/>
  </p:clrMapOvr>
  <p:transition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762000"/>
            <a:ext cx="9144000" cy="838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3800" dirty="0" smtClean="0"/>
              <a:t>North American Equity Market Benchmarks</a:t>
            </a:r>
            <a:endParaRPr lang="en-US" sz="3800" dirty="0"/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1360488" y="1657350"/>
          <a:ext cx="6259512" cy="484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029" name="Document" r:id="rId3" imgW="5875440" imgH="4383470" progId="Word.Document.8">
                  <p:embed/>
                </p:oleObj>
              </mc:Choice>
              <mc:Fallback>
                <p:oleObj name="Document" r:id="rId3" imgW="5875440" imgH="43834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0488" y="1657350"/>
                        <a:ext cx="6259512" cy="4843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7724915"/>
      </p:ext>
    </p:extLst>
  </p:cSld>
  <p:clrMapOvr>
    <a:masterClrMapping/>
  </p:clrMapOvr>
  <p:transition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685800"/>
            <a:ext cx="9144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3800" dirty="0" smtClean="0"/>
              <a:t>European Equity Market Benchmarks</a:t>
            </a:r>
            <a:endParaRPr lang="en-US" sz="3800" dirty="0"/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1308100" y="1782763"/>
          <a:ext cx="6781800" cy="489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052" name="Document" r:id="rId3" imgW="7753217" imgH="5395816" progId="Word.Document.8">
                  <p:embed/>
                </p:oleObj>
              </mc:Choice>
              <mc:Fallback>
                <p:oleObj name="Document" r:id="rId3" imgW="7753217" imgH="539581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1782763"/>
                        <a:ext cx="6781800" cy="489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8185784"/>
      </p:ext>
    </p:extLst>
  </p:cSld>
  <p:clrMapOvr>
    <a:masterClrMapping/>
  </p:clrMapOvr>
  <p:transition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685800"/>
            <a:ext cx="91440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3800" dirty="0" smtClean="0"/>
              <a:t>Asia/ Pacific Rim Equity Market Benchmarks</a:t>
            </a:r>
            <a:endParaRPr lang="en-US" sz="3800" dirty="0"/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1125538" y="1676400"/>
          <a:ext cx="6604000" cy="410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076" name="Document" r:id="rId3" imgW="7555063" imgH="4526394" progId="Word.Document.8">
                  <p:embed/>
                </p:oleObj>
              </mc:Choice>
              <mc:Fallback>
                <p:oleObj name="Document" r:id="rId3" imgW="7555063" imgH="452639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1676400"/>
                        <a:ext cx="6604000" cy="4108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3127039"/>
      </p:ext>
    </p:extLst>
  </p:cSld>
  <p:clrMapOvr>
    <a:masterClrMapping/>
  </p:clrMapOvr>
  <p:transition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85344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Learning outcomes</a:t>
            </a:r>
            <a:r>
              <a:rPr lang="en-US" sz="2000" dirty="0"/>
              <a:t>:</a:t>
            </a:r>
          </a:p>
          <a:p>
            <a:pPr>
              <a:buFontTx/>
              <a:buChar char="-"/>
            </a:pPr>
            <a:r>
              <a:rPr lang="en-US" sz="2000" dirty="0"/>
              <a:t>discuss the characteristics that differentiate the developed from emerging markets</a:t>
            </a:r>
          </a:p>
          <a:p>
            <a:pPr>
              <a:buFontTx/>
              <a:buChar char="-"/>
            </a:pPr>
            <a:r>
              <a:rPr lang="en-US" sz="2000" dirty="0"/>
              <a:t> discuss the following risks of investing in international markets: sovereign, liquidity, foreign exchange , information</a:t>
            </a:r>
          </a:p>
          <a:p>
            <a:pPr>
              <a:buFontTx/>
              <a:buChar char="-"/>
            </a:pPr>
            <a:r>
              <a:rPr lang="en-US" sz="2000" dirty="0"/>
              <a:t> Know what is/are: primary market; secondary market; market order; limit order; dealer market; over-the-counter market; </a:t>
            </a:r>
          </a:p>
          <a:p>
            <a:pPr>
              <a:buFontTx/>
              <a:buChar char="-"/>
            </a:pPr>
            <a:r>
              <a:rPr lang="en-US" sz="2000" dirty="0"/>
              <a:t>  explain what is an ADR and why investors invest in them 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Discuss the factors affecting international equity returns</a:t>
            </a:r>
          </a:p>
          <a:p>
            <a:pPr>
              <a:buFontTx/>
              <a:buChar char="-"/>
            </a:pPr>
            <a:endParaRPr lang="en-US" sz="2000" dirty="0"/>
          </a:p>
          <a:p>
            <a:pPr>
              <a:buFontTx/>
              <a:buChar char="-"/>
            </a:pPr>
            <a:r>
              <a:rPr lang="en-US" sz="2000" dirty="0" smtClean="0"/>
              <a:t>End of chapter questions 2, 3, 4, 6; problem 1</a:t>
            </a:r>
            <a:endParaRPr lang="en-US" sz="2000" dirty="0"/>
          </a:p>
          <a:p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143000"/>
          </a:xfrm>
          <a:prstGeom prst="rect">
            <a:avLst/>
          </a:prstGeom>
          <a:gradFill rotWithShape="0">
            <a:gsLst>
              <a:gs pos="0">
                <a:srgbClr val="006666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Developed vs Emerging Markets</a:t>
            </a:r>
          </a:p>
        </p:txBody>
      </p:sp>
      <p:sp>
        <p:nvSpPr>
          <p:cNvPr id="371715" name="Rectangle 3"/>
          <p:cNvSpPr>
            <a:spLocks noChangeArrowheads="1"/>
          </p:cNvSpPr>
          <p:nvPr/>
        </p:nvSpPr>
        <p:spPr bwMode="auto">
          <a:xfrm>
            <a:off x="0" y="1447800"/>
            <a:ext cx="8874125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>
                <a:solidFill>
                  <a:srgbClr val="0000FF"/>
                </a:solidFill>
              </a:rPr>
              <a:t> Factors that are used to classify the world’s financial markets </a:t>
            </a:r>
          </a:p>
          <a:p>
            <a:pPr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rgbClr val="0000FF"/>
                </a:solidFill>
              </a:rPr>
              <a:t>    in developed and emerging markets:</a:t>
            </a:r>
          </a:p>
          <a:p>
            <a:pPr>
              <a:spcBef>
                <a:spcPct val="20000"/>
              </a:spcBef>
              <a:buClr>
                <a:srgbClr val="006600"/>
              </a:buClr>
              <a:buSzPct val="75000"/>
              <a:buFontTx/>
              <a:buChar char="-"/>
            </a:pPr>
            <a:r>
              <a:rPr lang="en-US" sz="2400">
                <a:solidFill>
                  <a:srgbClr val="0000FF"/>
                </a:solidFill>
              </a:rPr>
              <a:t> the size and scope of the equity, fixed income and derivatives markets</a:t>
            </a:r>
          </a:p>
          <a:p>
            <a:pPr>
              <a:spcBef>
                <a:spcPct val="20000"/>
              </a:spcBef>
              <a:buClr>
                <a:srgbClr val="006600"/>
              </a:buClr>
              <a:buSzPct val="75000"/>
              <a:buFontTx/>
              <a:buChar char="-"/>
            </a:pPr>
            <a:endParaRPr lang="en-US" sz="2400">
              <a:solidFill>
                <a:srgbClr val="0000FF"/>
              </a:solidFill>
            </a:endParaRPr>
          </a:p>
          <a:p>
            <a:pPr>
              <a:spcBef>
                <a:spcPct val="20000"/>
              </a:spcBef>
              <a:buClr>
                <a:srgbClr val="006600"/>
              </a:buClr>
              <a:buSzPct val="75000"/>
              <a:buFontTx/>
              <a:buChar char="-"/>
            </a:pPr>
            <a:r>
              <a:rPr lang="en-US" sz="2400">
                <a:solidFill>
                  <a:srgbClr val="0000FF"/>
                </a:solidFill>
              </a:rPr>
              <a:t> the sophistication of the local market professionals</a:t>
            </a:r>
          </a:p>
          <a:p>
            <a:pPr>
              <a:spcBef>
                <a:spcPct val="20000"/>
              </a:spcBef>
              <a:buClr>
                <a:srgbClr val="006600"/>
              </a:buClr>
              <a:buSzPct val="75000"/>
              <a:buFontTx/>
              <a:buChar char="-"/>
            </a:pPr>
            <a:endParaRPr lang="en-US" sz="2400">
              <a:solidFill>
                <a:srgbClr val="0000FF"/>
              </a:solidFill>
            </a:endParaRPr>
          </a:p>
          <a:p>
            <a:pPr>
              <a:spcBef>
                <a:spcPct val="20000"/>
              </a:spcBef>
              <a:buClr>
                <a:srgbClr val="006600"/>
              </a:buClr>
              <a:buSzPct val="75000"/>
              <a:buFontTx/>
              <a:buChar char="-"/>
            </a:pPr>
            <a:r>
              <a:rPr lang="en-US" sz="2400">
                <a:solidFill>
                  <a:srgbClr val="0000FF"/>
                </a:solidFill>
              </a:rPr>
              <a:t> liquidity and transaction costs</a:t>
            </a:r>
          </a:p>
          <a:p>
            <a:pPr>
              <a:spcBef>
                <a:spcPct val="20000"/>
              </a:spcBef>
              <a:buClr>
                <a:srgbClr val="006600"/>
              </a:buClr>
              <a:buSzPct val="75000"/>
              <a:buFontTx/>
              <a:buChar char="-"/>
            </a:pPr>
            <a:endParaRPr lang="en-US" sz="2400">
              <a:solidFill>
                <a:srgbClr val="0000FF"/>
              </a:solidFill>
            </a:endParaRPr>
          </a:p>
          <a:p>
            <a:pPr>
              <a:spcBef>
                <a:spcPct val="20000"/>
              </a:spcBef>
              <a:buClr>
                <a:srgbClr val="006600"/>
              </a:buClr>
              <a:buSzPct val="75000"/>
              <a:buFontTx/>
              <a:buChar char="-"/>
            </a:pPr>
            <a:r>
              <a:rPr lang="en-US" sz="2400">
                <a:solidFill>
                  <a:srgbClr val="0000FF"/>
                </a:solidFill>
              </a:rPr>
              <a:t> quality and quantity of financial information</a:t>
            </a:r>
          </a:p>
          <a:p>
            <a:pPr>
              <a:spcBef>
                <a:spcPct val="20000"/>
              </a:spcBef>
              <a:buClr>
                <a:srgbClr val="006600"/>
              </a:buClr>
              <a:buSzPct val="75000"/>
              <a:buFontTx/>
              <a:buChar char="-"/>
            </a:pPr>
            <a:endParaRPr lang="en-US" sz="2400">
              <a:solidFill>
                <a:srgbClr val="0000FF"/>
              </a:solidFill>
            </a:endParaRPr>
          </a:p>
          <a:p>
            <a:pPr>
              <a:spcBef>
                <a:spcPct val="20000"/>
              </a:spcBef>
              <a:buClr>
                <a:srgbClr val="006600"/>
              </a:buClr>
              <a:buSzPct val="75000"/>
              <a:buFontTx/>
              <a:buChar char="-"/>
            </a:pPr>
            <a:r>
              <a:rPr lang="en-US" sz="2400">
                <a:solidFill>
                  <a:srgbClr val="0000FF"/>
                </a:solidFill>
              </a:rPr>
              <a:t> financial regulations, business laws, ethics, investor protection</a:t>
            </a:r>
          </a:p>
        </p:txBody>
      </p:sp>
    </p:spTree>
  </p:cSld>
  <p:clrMapOvr>
    <a:masterClrMapping/>
  </p:clrMapOvr>
  <p:transition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143000"/>
          </a:xfrm>
          <a:prstGeom prst="rect">
            <a:avLst/>
          </a:prstGeom>
          <a:gradFill rotWithShape="0">
            <a:gsLst>
              <a:gs pos="0">
                <a:srgbClr val="006666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Market Capitalization</a:t>
            </a:r>
          </a:p>
        </p:txBody>
      </p:sp>
      <p:sp>
        <p:nvSpPr>
          <p:cNvPr id="372739" name="Rectangle 3"/>
          <p:cNvSpPr>
            <a:spLocks noChangeArrowheads="1"/>
          </p:cNvSpPr>
          <p:nvPr/>
        </p:nvSpPr>
        <p:spPr bwMode="auto">
          <a:xfrm>
            <a:off x="263525" y="1495425"/>
            <a:ext cx="8651875" cy="422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988" tIns="40494" rIns="80988" bIns="40494"/>
          <a:lstStyle/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Almost </a:t>
            </a:r>
            <a:r>
              <a:rPr lang="en-US" sz="2400" dirty="0" smtClean="0">
                <a:solidFill>
                  <a:srgbClr val="0000FF"/>
                </a:solidFill>
              </a:rPr>
              <a:t>80% </a:t>
            </a:r>
            <a:r>
              <a:rPr lang="en-US" sz="2400" dirty="0">
                <a:solidFill>
                  <a:srgbClr val="0000FF"/>
                </a:solidFill>
              </a:rPr>
              <a:t>of the total market capitalization of the world’s equity markets is accounted for by the market capitalization of the developed </a:t>
            </a:r>
            <a:r>
              <a:rPr lang="en-US" sz="2400" dirty="0" smtClean="0">
                <a:solidFill>
                  <a:srgbClr val="0000FF"/>
                </a:solidFill>
              </a:rPr>
              <a:t>world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00FF"/>
                </a:solidFill>
              </a:rPr>
              <a:t>Standard </a:t>
            </a:r>
            <a:r>
              <a:rPr lang="en-US" sz="2400" dirty="0">
                <a:solidFill>
                  <a:srgbClr val="0000FF"/>
                </a:solidFill>
              </a:rPr>
              <a:t>&amp; Poor’s Emerging Markets Database classifies a stock market as emerging if it meets at least one of two general criteria: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</a:rPr>
              <a:t>It is located in a low- or middle-income economy as defined by the World Bank.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</a:rPr>
              <a:t>Its investable market capitalization is low relative to its most recent GNI figures.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endParaRPr lang="en-US" sz="2400" dirty="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endParaRPr lang="en-US" sz="2400" dirty="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Risks of investing in international markets</a:t>
            </a:r>
          </a:p>
        </p:txBody>
      </p:sp>
      <p:sp>
        <p:nvSpPr>
          <p:cNvPr id="374787" name="Rectangle 3"/>
          <p:cNvSpPr>
            <a:spLocks noChangeArrowheads="1"/>
          </p:cNvSpPr>
          <p:nvPr/>
        </p:nvSpPr>
        <p:spPr bwMode="auto">
          <a:xfrm>
            <a:off x="263525" y="1495425"/>
            <a:ext cx="8728075" cy="422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988" tIns="40494" rIns="80988" bIns="40494"/>
          <a:lstStyle/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374788" name="Rectangle 4"/>
          <p:cNvSpPr>
            <a:spLocks noChangeArrowheads="1"/>
          </p:cNvSpPr>
          <p:nvPr/>
        </p:nvSpPr>
        <p:spPr bwMode="auto">
          <a:xfrm>
            <a:off x="228600" y="1600200"/>
            <a:ext cx="89154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>
                <a:solidFill>
                  <a:srgbClr val="0000FF"/>
                </a:solidFill>
              </a:rPr>
              <a:t> sovereign (political) risk</a:t>
            </a:r>
          </a:p>
          <a:p>
            <a:pPr>
              <a:spcBef>
                <a:spcPct val="50000"/>
              </a:spcBef>
              <a:buClr>
                <a:srgbClr val="006600"/>
              </a:buClr>
              <a:buSzPct val="75000"/>
              <a:buFontTx/>
              <a:buChar char="-"/>
            </a:pPr>
            <a:r>
              <a:rPr lang="en-US" sz="2400"/>
              <a:t>Sovereign governments have the right to regulate the movement 	of goods, capital, and people across their borders</a:t>
            </a:r>
          </a:p>
          <a:p>
            <a:pPr>
              <a:spcBef>
                <a:spcPct val="50000"/>
              </a:spcBef>
              <a:buClr>
                <a:srgbClr val="006600"/>
              </a:buClr>
              <a:buSzPct val="75000"/>
              <a:buFontTx/>
              <a:buChar char="-"/>
            </a:pPr>
            <a:r>
              <a:rPr lang="en-US" sz="2400"/>
              <a:t>in general, financial managers and investors incorporate a political risk premium when foreign activities are being evaluated</a:t>
            </a:r>
          </a:p>
          <a:p>
            <a:pPr>
              <a:spcBef>
                <a:spcPct val="50000"/>
              </a:spcBef>
              <a:buClr>
                <a:srgbClr val="006600"/>
              </a:buClr>
              <a:buSzPct val="75000"/>
              <a:buFontTx/>
              <a:buChar char="-"/>
            </a:pPr>
            <a:r>
              <a:rPr lang="en-US" sz="2400"/>
              <a:t>Ex: ethnic strife in Indonesia; currency controls in Malayasia; expropriation in Africa and Central America; changes in taxes and regulations;</a:t>
            </a:r>
          </a:p>
          <a:p>
            <a:pPr>
              <a:spcBef>
                <a:spcPct val="5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endParaRPr lang="en-US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Risks of investing in international markets</a:t>
            </a:r>
          </a:p>
        </p:txBody>
      </p:sp>
      <p:sp>
        <p:nvSpPr>
          <p:cNvPr id="380931" name="Rectangle 3"/>
          <p:cNvSpPr>
            <a:spLocks noChangeArrowheads="1"/>
          </p:cNvSpPr>
          <p:nvPr/>
        </p:nvSpPr>
        <p:spPr bwMode="auto">
          <a:xfrm>
            <a:off x="228600" y="1752600"/>
            <a:ext cx="8915400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liquidity risk:</a:t>
            </a:r>
            <a:r>
              <a:rPr lang="en-US" sz="2800" dirty="0">
                <a:solidFill>
                  <a:srgbClr val="0000FF"/>
                </a:solidFill>
              </a:rPr>
              <a:t> refers to how quickly an asset can be sold without a major price concession</a:t>
            </a:r>
          </a:p>
          <a:p>
            <a:pPr>
              <a:spcBef>
                <a:spcPct val="50000"/>
              </a:spcBef>
              <a:buClr>
                <a:srgbClr val="006600"/>
              </a:buClr>
              <a:buSzPct val="75000"/>
              <a:buFont typeface="Wingdings" pitchFamily="2" charset="2"/>
              <a:buNone/>
            </a:pPr>
            <a:r>
              <a:rPr lang="en-US" sz="2400" dirty="0">
                <a:solidFill>
                  <a:srgbClr val="0000FF"/>
                </a:solidFill>
              </a:rPr>
              <a:t>- </a:t>
            </a:r>
            <a:r>
              <a:rPr lang="en-US" sz="2400" dirty="0"/>
              <a:t>The equity markets of the developed world tend to be much more liquid than emerging markets</a:t>
            </a:r>
          </a:p>
          <a:p>
            <a:pPr marL="342900" indent="-342900">
              <a:spcBef>
                <a:spcPct val="50000"/>
              </a:spcBef>
              <a:buClr>
                <a:srgbClr val="006600"/>
              </a:buClr>
              <a:buSzPct val="75000"/>
              <a:buFontTx/>
              <a:buChar char="-"/>
            </a:pPr>
            <a:r>
              <a:rPr lang="en-US" sz="2400" dirty="0" smtClean="0"/>
              <a:t>Emerging </a:t>
            </a:r>
            <a:r>
              <a:rPr lang="en-US" sz="2400" dirty="0"/>
              <a:t>markets have limited </a:t>
            </a:r>
            <a:r>
              <a:rPr lang="en-US" sz="2400" dirty="0" err="1" smtClean="0"/>
              <a:t>investability</a:t>
            </a:r>
            <a:endParaRPr lang="en-US" sz="2400" dirty="0" smtClean="0"/>
          </a:p>
          <a:p>
            <a:r>
              <a:rPr lang="en-US" sz="2600" dirty="0" smtClean="0"/>
              <a:t>- </a:t>
            </a:r>
            <a:r>
              <a:rPr lang="en-US" sz="2400" dirty="0"/>
              <a:t>Emerging markets tend to be much more concentrated than our markets.</a:t>
            </a:r>
          </a:p>
          <a:p>
            <a:r>
              <a:rPr lang="en-US" sz="2400" dirty="0"/>
              <a:t>That is, a few issues account for a much larger percentage of the overall market capitalization in emerging markets than in the equity markets of the developed world.</a:t>
            </a:r>
          </a:p>
          <a:p>
            <a:pPr marL="342900" indent="-342900">
              <a:spcBef>
                <a:spcPct val="50000"/>
              </a:spcBef>
              <a:buClr>
                <a:srgbClr val="006600"/>
              </a:buClr>
              <a:buSzPct val="75000"/>
              <a:buFontTx/>
              <a:buChar char="-"/>
            </a:pPr>
            <a:endParaRPr lang="en-US" sz="2400" dirty="0"/>
          </a:p>
        </p:txBody>
      </p:sp>
    </p:spTree>
  </p:cSld>
  <p:clrMapOvr>
    <a:masterClrMapping/>
  </p:clrMapOvr>
  <p:transition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Risks of investing in international markets</a:t>
            </a:r>
          </a:p>
        </p:txBody>
      </p:sp>
      <p:sp>
        <p:nvSpPr>
          <p:cNvPr id="381957" name="Rectangle 5"/>
          <p:cNvSpPr>
            <a:spLocks noChangeArrowheads="1"/>
          </p:cNvSpPr>
          <p:nvPr/>
        </p:nvSpPr>
        <p:spPr bwMode="auto">
          <a:xfrm>
            <a:off x="152400" y="1727200"/>
            <a:ext cx="7907338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SzPct val="130000"/>
              <a:buFont typeface="Wingdings" pitchFamily="2" charset="2"/>
              <a:buChar char="§"/>
            </a:pPr>
            <a:r>
              <a:rPr lang="en-US" sz="2400">
                <a:solidFill>
                  <a:srgbClr val="0000FF"/>
                </a:solidFill>
              </a:rPr>
              <a:t>Information risk: </a:t>
            </a:r>
            <a:r>
              <a:rPr lang="en-US" sz="2400"/>
              <a:t>most investors prefer to invest in assets that </a:t>
            </a:r>
          </a:p>
          <a:p>
            <a:pPr>
              <a:buSzPct val="130000"/>
              <a:buFont typeface="Wingdings" pitchFamily="2" charset="2"/>
              <a:buNone/>
            </a:pPr>
            <a:r>
              <a:rPr lang="en-US" sz="2400"/>
              <a:t>	are more familiar with</a:t>
            </a:r>
          </a:p>
          <a:p>
            <a:pPr>
              <a:buFontTx/>
              <a:buChar char="-"/>
            </a:pPr>
            <a:r>
              <a:rPr lang="en-US" sz="2400"/>
              <a:t> foreign language</a:t>
            </a:r>
          </a:p>
          <a:p>
            <a:pPr>
              <a:buFontTx/>
              <a:buChar char="-"/>
            </a:pPr>
            <a:endParaRPr lang="en-US" sz="2400"/>
          </a:p>
          <a:p>
            <a:pPr>
              <a:buFontTx/>
              <a:buChar char="-"/>
            </a:pPr>
            <a:r>
              <a:rPr lang="en-US" sz="2400"/>
              <a:t> limited access to information </a:t>
            </a:r>
          </a:p>
          <a:p>
            <a:pPr>
              <a:buFontTx/>
              <a:buChar char="-"/>
            </a:pPr>
            <a:endParaRPr lang="en-US" sz="2400"/>
          </a:p>
          <a:p>
            <a:pPr>
              <a:buFontTx/>
              <a:buChar char="-"/>
            </a:pPr>
            <a:r>
              <a:rPr lang="en-US" sz="2400"/>
              <a:t> lack of disclosure</a:t>
            </a:r>
          </a:p>
          <a:p>
            <a:pPr>
              <a:buFontTx/>
              <a:buChar char="-"/>
            </a:pPr>
            <a:endParaRPr lang="en-US" sz="2400"/>
          </a:p>
          <a:p>
            <a:pPr>
              <a:buFontTx/>
              <a:buChar char="-"/>
            </a:pPr>
            <a:r>
              <a:rPr lang="en-US" sz="2400"/>
              <a:t>unfamiliar accounting system</a:t>
            </a:r>
          </a:p>
          <a:p>
            <a:pPr>
              <a:buFontTx/>
              <a:buChar char="-"/>
            </a:pPr>
            <a:endParaRPr lang="en-US" sz="2400"/>
          </a:p>
          <a:p>
            <a:endParaRPr lang="en-US" sz="2400"/>
          </a:p>
        </p:txBody>
      </p:sp>
    </p:spTree>
  </p:cSld>
  <p:clrMapOvr>
    <a:masterClrMapping/>
  </p:clrMapOvr>
  <p:transition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Risks of investing in international markets</a:t>
            </a:r>
          </a:p>
        </p:txBody>
      </p:sp>
      <p:sp>
        <p:nvSpPr>
          <p:cNvPr id="382979" name="Rectangle 3"/>
          <p:cNvSpPr>
            <a:spLocks noChangeArrowheads="1"/>
          </p:cNvSpPr>
          <p:nvPr/>
        </p:nvSpPr>
        <p:spPr bwMode="auto">
          <a:xfrm>
            <a:off x="152400" y="1600200"/>
            <a:ext cx="8991600" cy="471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800">
                <a:solidFill>
                  <a:srgbClr val="0000FF"/>
                </a:solidFill>
              </a:rPr>
              <a:t>Foreign Exchange Risk</a:t>
            </a:r>
          </a:p>
          <a:p>
            <a:pPr>
              <a:spcBef>
                <a:spcPct val="50000"/>
              </a:spcBef>
              <a:buClr>
                <a:srgbClr val="006600"/>
              </a:buClr>
              <a:buSzPct val="75000"/>
              <a:buFont typeface="Wingdings" pitchFamily="2" charset="2"/>
              <a:buNone/>
            </a:pPr>
            <a:r>
              <a:rPr lang="en-US" sz="2400"/>
              <a:t>- Foreign operations are conducted in foreign currencies.</a:t>
            </a:r>
          </a:p>
          <a:p>
            <a:pPr>
              <a:spcBef>
                <a:spcPct val="50000"/>
              </a:spcBef>
              <a:buClr>
                <a:srgbClr val="006600"/>
              </a:buClr>
              <a:buSzPct val="75000"/>
              <a:buFont typeface="Wingdings" pitchFamily="2" charset="2"/>
              <a:buNone/>
            </a:pPr>
            <a:r>
              <a:rPr lang="en-US" sz="2400"/>
              <a:t>- When firms and individuals are engaged in cross-border transactions they are exposed to foreign exchange (FX) risk. </a:t>
            </a:r>
          </a:p>
          <a:p>
            <a:pPr>
              <a:spcBef>
                <a:spcPct val="50000"/>
              </a:spcBef>
              <a:buClr>
                <a:srgbClr val="006600"/>
              </a:buClr>
              <a:buSzPct val="75000"/>
              <a:buFont typeface="Wingdings" pitchFamily="2" charset="2"/>
              <a:buNone/>
            </a:pPr>
            <a:r>
              <a:rPr lang="en-US" sz="2400"/>
              <a:t>- The foreign currency profits, costs, revenues in dollar terms depends on exchange rate movements.</a:t>
            </a:r>
          </a:p>
          <a:p>
            <a:pPr>
              <a:spcBef>
                <a:spcPct val="50000"/>
              </a:spcBef>
              <a:buClr>
                <a:srgbClr val="006600"/>
              </a:buClr>
              <a:buSzPct val="75000"/>
              <a:buFont typeface="Wingdings" pitchFamily="2" charset="2"/>
              <a:buNone/>
            </a:pPr>
            <a:r>
              <a:rPr lang="en-US" sz="2400"/>
              <a:t>- FX risk affects the cost of capital and  the capital structure of a MNC firm</a:t>
            </a:r>
          </a:p>
          <a:p>
            <a:pPr>
              <a:spcBef>
                <a:spcPct val="50000"/>
              </a:spcBef>
              <a:buClr>
                <a:srgbClr val="006600"/>
              </a:buClr>
              <a:buSzPct val="75000"/>
              <a:buFont typeface="Wingdings" pitchFamily="2" charset="2"/>
              <a:buNone/>
            </a:pPr>
            <a:r>
              <a:rPr lang="en-US" sz="2400"/>
              <a:t>- Capital budgeting decisions are more complex in the international context</a:t>
            </a:r>
          </a:p>
        </p:txBody>
      </p:sp>
    </p:spTree>
  </p:cSld>
  <p:clrMapOvr>
    <a:masterClrMapping/>
  </p:clrMapOvr>
  <p:transition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143000"/>
          </a:xfrm>
          <a:prstGeom prst="rect">
            <a:avLst/>
          </a:prstGeom>
          <a:gradFill rotWithShape="0">
            <a:gsLst>
              <a:gs pos="0">
                <a:srgbClr val="006666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Trading in International Equities</a:t>
            </a:r>
          </a:p>
        </p:txBody>
      </p:sp>
      <p:sp>
        <p:nvSpPr>
          <p:cNvPr id="365571" name="Rectangle 3"/>
          <p:cNvSpPr>
            <a:spLocks noChangeArrowheads="1"/>
          </p:cNvSpPr>
          <p:nvPr/>
        </p:nvSpPr>
        <p:spPr bwMode="auto">
          <a:xfrm>
            <a:off x="0" y="1676400"/>
            <a:ext cx="88392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SzPct val="135000"/>
              <a:buFont typeface="Wingdings" pitchFamily="2" charset="2"/>
              <a:buChar char="§"/>
            </a:pPr>
            <a:r>
              <a:rPr lang="en-US" sz="2400">
                <a:solidFill>
                  <a:srgbClr val="0000FF"/>
                </a:solidFill>
              </a:rPr>
              <a:t>During the 1980s world capital markets began a trend toward greater global integration</a:t>
            </a:r>
          </a:p>
          <a:p>
            <a:pPr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>
                <a:solidFill>
                  <a:srgbClr val="0000FF"/>
                </a:solidFill>
              </a:rPr>
              <a:t>Diversification, reduced regulation, improvements in computer and communications technology, increased demand from MNCs for global issuance.</a:t>
            </a:r>
          </a:p>
          <a:p>
            <a:pPr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 i="1">
                <a:solidFill>
                  <a:srgbClr val="0000FF"/>
                </a:solidFill>
              </a:rPr>
              <a:t>Cross-Listing</a:t>
            </a:r>
            <a:r>
              <a:rPr lang="en-US" sz="2400">
                <a:solidFill>
                  <a:srgbClr val="0000FF"/>
                </a:solidFill>
              </a:rPr>
              <a:t> refers to a firm having its equity shares listed on one or more foreign exchanges.</a:t>
            </a:r>
          </a:p>
          <a:p>
            <a:pPr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>
                <a:solidFill>
                  <a:srgbClr val="0000FF"/>
                </a:solidFill>
              </a:rPr>
              <a:t>Foreign stocks often trade on U.S. exchanges as ADRs.</a:t>
            </a:r>
          </a:p>
          <a:p>
            <a:pPr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>
                <a:solidFill>
                  <a:srgbClr val="0000FF"/>
                </a:solidFill>
              </a:rPr>
              <a:t>It is a receipt that represents the number of foreign shares that are deposited at a U.S. bank.</a:t>
            </a:r>
          </a:p>
          <a:p>
            <a:pPr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>
                <a:solidFill>
                  <a:srgbClr val="0000FF"/>
                </a:solidFill>
              </a:rPr>
              <a:t>The bank serves as a transfer agent for the ADRs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40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400" y="594518"/>
            <a:ext cx="9144000" cy="77708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dirty="0" smtClean="0"/>
              <a:t>Advantages of Cross-Listing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28600" y="1600200"/>
            <a:ext cx="8686800" cy="4800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9pPr>
          </a:lstStyle>
          <a:p>
            <a:r>
              <a:rPr lang="en-US" sz="2400" dirty="0" smtClean="0"/>
              <a:t>It expands the investor base for a firm.</a:t>
            </a:r>
          </a:p>
          <a:p>
            <a:pPr lvl="1"/>
            <a:r>
              <a:rPr lang="en-US" sz="2400" dirty="0" smtClean="0"/>
              <a:t>Very important advantage for firms from emerging market countries with limited capital markets.</a:t>
            </a:r>
          </a:p>
          <a:p>
            <a:r>
              <a:rPr lang="en-US" sz="2400" dirty="0" smtClean="0"/>
              <a:t>Establishes name recognition for the firm in new capital markets, paving the way for new issues.</a:t>
            </a:r>
          </a:p>
          <a:p>
            <a:r>
              <a:rPr lang="en-US" sz="2400" dirty="0" smtClean="0"/>
              <a:t>May offer marketing advantages.</a:t>
            </a:r>
          </a:p>
          <a:p>
            <a:r>
              <a:rPr lang="en-US" sz="2400" dirty="0" smtClean="0"/>
              <a:t>May mitigate possibility of hostile takeovers.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4641930"/>
      </p:ext>
    </p:extLst>
  </p:cSld>
  <p:clrMapOvr>
    <a:masterClrMapping/>
  </p:clrMapOvr>
  <p:transition>
    <p:pull/>
  </p:transition>
</p:sld>
</file>

<file path=ppt/theme/theme1.xml><?xml version="1.0" encoding="utf-8"?>
<a:theme xmlns:a="http://schemas.openxmlformats.org/drawingml/2006/main" name="Template">
  <a:themeElements>
    <a:clrScheme name="">
      <a:dk1>
        <a:srgbClr val="008000"/>
      </a:dk1>
      <a:lt1>
        <a:srgbClr val="E9FFFF"/>
      </a:lt1>
      <a:dk2>
        <a:srgbClr val="FFFFFF"/>
      </a:dk2>
      <a:lt2>
        <a:srgbClr val="333333"/>
      </a:lt2>
      <a:accent1>
        <a:srgbClr val="000000"/>
      </a:accent1>
      <a:accent2>
        <a:srgbClr val="FFFF66"/>
      </a:accent2>
      <a:accent3>
        <a:srgbClr val="F2FFFF"/>
      </a:accent3>
      <a:accent4>
        <a:srgbClr val="006C00"/>
      </a:accent4>
      <a:accent5>
        <a:srgbClr val="AAAAAA"/>
      </a:accent5>
      <a:accent6>
        <a:srgbClr val="E7E75C"/>
      </a:accent6>
      <a:hlink>
        <a:srgbClr val="CCCCFF"/>
      </a:hlink>
      <a:folHlink>
        <a:srgbClr val="CC3399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P:\M_Mattson\Supplements\Projects\Bodie\Ppt\Template.pot</Template>
  <TotalTime>44067</TotalTime>
  <Words>694</Words>
  <Application>Microsoft Office PowerPoint</Application>
  <PresentationFormat>On-screen Show (4:3)</PresentationFormat>
  <Paragraphs>92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Times New Roman</vt:lpstr>
      <vt:lpstr>Wingdings</vt:lpstr>
      <vt:lpstr>Arial</vt:lpstr>
      <vt:lpstr>Template</vt:lpstr>
      <vt:lpstr>Document</vt:lpstr>
      <vt:lpstr>PowerPoint Presentation</vt:lpstr>
      <vt:lpstr>PowerPoint Presentation</vt:lpstr>
      <vt:lpstr>PowerPoint Presentation</vt:lpstr>
      <vt:lpstr>Risks of investing in international markets</vt:lpstr>
      <vt:lpstr>Risks of investing in international markets</vt:lpstr>
      <vt:lpstr>Risks of investing in international markets</vt:lpstr>
      <vt:lpstr>Risks of investing in international markets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Colorado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Investments</dc:title>
  <dc:creator>Rick Johnson</dc:creator>
  <cp:lastModifiedBy>Covrig, Vicentiu M</cp:lastModifiedBy>
  <cp:revision>276</cp:revision>
  <cp:lastPrinted>2002-02-16T09:24:22Z</cp:lastPrinted>
  <dcterms:created xsi:type="dcterms:W3CDTF">1998-03-08T20:26:56Z</dcterms:created>
  <dcterms:modified xsi:type="dcterms:W3CDTF">2013-02-14T03:01:27Z</dcterms:modified>
</cp:coreProperties>
</file>