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336" r:id="rId2"/>
    <p:sldId id="357" r:id="rId3"/>
    <p:sldId id="358" r:id="rId4"/>
    <p:sldId id="359" r:id="rId5"/>
    <p:sldId id="360" r:id="rId6"/>
    <p:sldId id="337" r:id="rId7"/>
    <p:sldId id="339" r:id="rId8"/>
    <p:sldId id="361" r:id="rId9"/>
    <p:sldId id="363" r:id="rId10"/>
    <p:sldId id="366" r:id="rId11"/>
    <p:sldId id="367" r:id="rId12"/>
    <p:sldId id="370" r:id="rId13"/>
    <p:sldId id="371" r:id="rId14"/>
    <p:sldId id="372" r:id="rId15"/>
    <p:sldId id="373" r:id="rId16"/>
    <p:sldId id="375" r:id="rId17"/>
    <p:sldId id="376" r:id="rId18"/>
    <p:sldId id="377" r:id="rId19"/>
    <p:sldId id="378" r:id="rId20"/>
    <p:sldId id="379" r:id="rId21"/>
    <p:sldId id="380" r:id="rId22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FF"/>
    <a:srgbClr val="6600FF"/>
    <a:srgbClr val="FFFF00"/>
    <a:srgbClr val="CC00FF"/>
    <a:srgbClr val="FF0000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796" y="-10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4044" y="-96"/>
      </p:cViewPr>
      <p:guideLst>
        <p:guide orient="horz" pos="3090"/>
        <p:guide pos="20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B3497B-2326-4685-A982-BDBC1A6C5A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41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034CCC5-425D-4FA6-913B-380EE61BB9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34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D9B4B-C1EC-498E-B427-832E7E0D7042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7596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85663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61371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98305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5425913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46257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37055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23454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672411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3397750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257848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31934F66-FE6C-4C0B-B9E9-EE3016CDA0C5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Securities Markets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016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392113" y="1481138"/>
            <a:ext cx="8294687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Brokerage firms earn commissions on executed trades, sales loads on mutual funds, profits from securities sold from inventory, underwriting fees and administrative account fees</a:t>
            </a:r>
          </a:p>
          <a:p>
            <a:pPr lvl="1" eaLnBrk="1" hangingPunct="1"/>
            <a:r>
              <a:rPr lang="en-US" sz="2400" dirty="0" smtClean="0"/>
              <a:t>Full-service brokers offer order execution, information on markets and firms, and investment advice</a:t>
            </a:r>
          </a:p>
          <a:p>
            <a:pPr lvl="1" eaLnBrk="1" hangingPunct="1"/>
            <a:r>
              <a:rPr lang="en-US" sz="2400" dirty="0" smtClean="0"/>
              <a:t>Discount brokers offer order execution</a:t>
            </a:r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392113" y="685800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Brokerage Operations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13770788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228600" y="1257300"/>
            <a:ext cx="8610600" cy="4749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Cash account: Investor pays 100% of purchase price for securities</a:t>
            </a:r>
          </a:p>
          <a:p>
            <a:pPr eaLnBrk="1" hangingPunct="1"/>
            <a:r>
              <a:rPr lang="en-US" sz="2400" dirty="0" smtClean="0"/>
              <a:t>Margin account: Investor borrows part of the purchase price from the broker</a:t>
            </a:r>
          </a:p>
          <a:p>
            <a:pPr eaLnBrk="1" hangingPunct="1"/>
            <a:r>
              <a:rPr lang="en-US" sz="2400" dirty="0" smtClean="0"/>
              <a:t>Cash management account</a:t>
            </a:r>
          </a:p>
          <a:p>
            <a:pPr lvl="1" eaLnBrk="1" hangingPunct="1"/>
            <a:r>
              <a:rPr lang="en-US" sz="2400" dirty="0" smtClean="0"/>
              <a:t>Checks can be written against account’s assets</a:t>
            </a:r>
          </a:p>
          <a:p>
            <a:pPr eaLnBrk="1" hangingPunct="1"/>
            <a:r>
              <a:rPr lang="en-US" sz="2400" dirty="0" smtClean="0"/>
              <a:t>Wrap account: Brokers match investors with outside money managers</a:t>
            </a:r>
          </a:p>
          <a:p>
            <a:pPr lvl="1" eaLnBrk="1" hangingPunct="1"/>
            <a:r>
              <a:rPr lang="en-US" sz="2400" dirty="0" smtClean="0"/>
              <a:t>All costs, fees wrapped into one </a:t>
            </a:r>
          </a:p>
          <a:p>
            <a:pPr eaLnBrk="1" hangingPunct="1"/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392113" y="685800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Account Types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29533032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228600" y="1234281"/>
            <a:ext cx="8458200" cy="477281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dirty="0" smtClean="0"/>
              <a:t>Dealers ready to either buy or sell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Bid price is highest offer price to buy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Ask price is lowest price willing to sell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Ask price - Bid price &gt;0 (dealer spread)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“Makes a market” in the security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More than one dealer for each security in over-the-counter markets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594519"/>
            <a:ext cx="8229600" cy="6397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Orders in OTC Markets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56744044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Market orders: Authorizes immediate transaction at best available price</a:t>
            </a:r>
          </a:p>
          <a:p>
            <a:pPr marL="0" lvl="1" indent="0" eaLnBrk="1" hangingPunct="1">
              <a:buSzPct val="75000"/>
              <a:buNone/>
            </a:pPr>
            <a:r>
              <a:rPr lang="en-US" dirty="0"/>
              <a:t>	</a:t>
            </a:r>
            <a:r>
              <a:rPr lang="en-US" sz="2000" dirty="0"/>
              <a:t>“Buy 50 shares of Home Depot at market”</a:t>
            </a:r>
          </a:p>
          <a:p>
            <a:pPr eaLnBrk="1" hangingPunct="1"/>
            <a:r>
              <a:rPr lang="en-US" dirty="0" smtClean="0"/>
              <a:t>Limit orders: Specifies a particular market price before a transaction is authorized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How long to wait?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Fill or kill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Day order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Good ‘til canceled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“Sell 100 shares of IBM at $82.70 or better, today”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“Buy 200 shares of Dell at $30.72 or better, fill or kill”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594519"/>
            <a:ext cx="8229600" cy="6397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Types of Orders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3650824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17513" y="594519"/>
            <a:ext cx="8229600" cy="6397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Types of Orders</a:t>
            </a:r>
            <a:endParaRPr lang="en-US" sz="3200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52400" y="1234281"/>
            <a:ext cx="8534400" cy="477281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Stop orders: Specifies a particular market price at which a market order is authorized</a:t>
            </a:r>
          </a:p>
          <a:p>
            <a:pPr marL="0" lvl="1" indent="0" eaLnBrk="1" hangingPunct="1">
              <a:buSzPct val="75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 Stop Loss order: Placing </a:t>
            </a:r>
            <a:r>
              <a:rPr lang="en-US" sz="2400" dirty="0"/>
              <a:t>an order to sell when a stock falls to a specific price.</a:t>
            </a:r>
          </a:p>
          <a:p>
            <a:pPr marL="0" indent="0" eaLnBrk="1" hangingPunct="1">
              <a:buNone/>
            </a:pPr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Most settlement dates are three business days after the trade date</a:t>
            </a:r>
          </a:p>
          <a:p>
            <a:pPr eaLnBrk="1" hangingPunct="1"/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  <p:pic>
        <p:nvPicPr>
          <p:cNvPr id="5" name="Picture 7" descr="j03043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013" y="3022996"/>
            <a:ext cx="2895600" cy="111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2748532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4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Impact on Return</a:t>
            </a:r>
          </a:p>
        </p:txBody>
      </p:sp>
      <p:sp>
        <p:nvSpPr>
          <p:cNvPr id="286725" name="Rectangle 5"/>
          <p:cNvSpPr>
            <a:spLocks noChangeArrowheads="1"/>
          </p:cNvSpPr>
          <p:nvPr/>
        </p:nvSpPr>
        <p:spPr bwMode="auto">
          <a:xfrm>
            <a:off x="533400" y="2767013"/>
            <a:ext cx="40386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Before going online: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average turnover was 70%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beat the market by 2.4% per year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After going online: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turnover jumped to 120%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under performed the market by 3.5% per year</a:t>
            </a:r>
          </a:p>
        </p:txBody>
      </p:sp>
      <p:sp>
        <p:nvSpPr>
          <p:cNvPr id="286726" name="Text Box 6"/>
          <p:cNvSpPr txBox="1">
            <a:spLocks noChangeArrowheads="1"/>
          </p:cNvSpPr>
          <p:nvPr/>
        </p:nvSpPr>
        <p:spPr bwMode="auto">
          <a:xfrm>
            <a:off x="304800" y="6583363"/>
            <a:ext cx="8839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>
                <a:latin typeface="Arial" pitchFamily="34" charset="0"/>
              </a:rPr>
              <a:t>Brad Barber and Terrance Odean, 2002, “Online Investors: Do the Slow Die First?” </a:t>
            </a:r>
            <a:r>
              <a:rPr lang="en-US" sz="1200" i="1">
                <a:latin typeface="Arial" pitchFamily="34" charset="0"/>
              </a:rPr>
              <a:t>Review of Financial Studies</a:t>
            </a:r>
            <a:r>
              <a:rPr lang="en-US" sz="1200">
                <a:latin typeface="Arial" pitchFamily="34" charset="0"/>
              </a:rPr>
              <a:t>, 15, 455-487. </a:t>
            </a:r>
          </a:p>
        </p:txBody>
      </p:sp>
      <p:sp>
        <p:nvSpPr>
          <p:cNvPr id="286727" name="Rectangle 7"/>
          <p:cNvSpPr>
            <a:spLocks noChangeArrowheads="1"/>
          </p:cNvSpPr>
          <p:nvPr/>
        </p:nvSpPr>
        <p:spPr bwMode="auto">
          <a:xfrm>
            <a:off x="609600" y="1295400"/>
            <a:ext cx="80772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study of 1,607 investors which moved from discount broker to online broker.</a:t>
            </a:r>
          </a:p>
        </p:txBody>
      </p:sp>
    </p:spTree>
    <p:extLst>
      <p:ext uri="{BB962C8B-B14F-4D97-AF65-F5344CB8AC3E}">
        <p14:creationId xmlns:p14="http://schemas.microsoft.com/office/powerpoint/2010/main" val="1432912608"/>
      </p:ext>
    </p:extLst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228599" y="1131888"/>
            <a:ext cx="8601869" cy="48752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To open margin account, exchanges set minimum required deposit of cash or securities</a:t>
            </a:r>
          </a:p>
          <a:p>
            <a:pPr eaLnBrk="1" hangingPunct="1"/>
            <a:r>
              <a:rPr lang="en-US" sz="2400" dirty="0" smtClean="0"/>
              <a:t>Investor then pays part of investment cost, borrows remainder from broker</a:t>
            </a:r>
          </a:p>
          <a:p>
            <a:pPr lvl="1" eaLnBrk="1" hangingPunct="1"/>
            <a:r>
              <a:rPr lang="en-US" sz="2400" dirty="0" smtClean="0"/>
              <a:t>Margin is percent of total value that cannot be borrowed from broker</a:t>
            </a:r>
          </a:p>
          <a:p>
            <a:pPr eaLnBrk="1" hangingPunct="1"/>
            <a:r>
              <a:rPr lang="en-US" sz="2400" dirty="0" smtClean="0"/>
              <a:t>Federal Reserve sets the minimum initial margin on securities</a:t>
            </a:r>
          </a:p>
          <a:p>
            <a:pPr lvl="1" eaLnBrk="1" hangingPunct="1"/>
            <a:r>
              <a:rPr lang="en-US" sz="2400" dirty="0" smtClean="0"/>
              <a:t>Unchanged since 1974 at 50%</a:t>
            </a:r>
          </a:p>
          <a:p>
            <a:pPr eaLnBrk="1" hangingPunct="1"/>
            <a:r>
              <a:rPr lang="en-US" sz="2400" dirty="0" smtClean="0"/>
              <a:t>Actual margin at any time cannot go below the maintenance margin level set by exchanges, brokers</a:t>
            </a:r>
          </a:p>
          <a:p>
            <a:pPr lvl="1" eaLnBrk="1" hangingPunct="1"/>
            <a:r>
              <a:rPr lang="en-US" sz="2400" dirty="0" smtClean="0"/>
              <a:t>Investor’s equity changes with price</a:t>
            </a:r>
          </a:p>
          <a:p>
            <a:pPr lvl="1" eaLnBrk="1" hangingPunct="1"/>
            <a:r>
              <a:rPr lang="en-US" sz="2400" dirty="0" smtClean="0"/>
              <a:t>Margin call when equity below maintenance level </a:t>
            </a:r>
          </a:p>
          <a:p>
            <a:pPr lvl="1" eaLnBrk="1" hangingPunct="1"/>
            <a:endParaRPr lang="en-US" sz="2400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56038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Margin Accounts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2736336"/>
      </p:ext>
    </p:extLst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			Margin </a:t>
            </a:r>
            <a:r>
              <a:rPr lang="en-US" dirty="0"/>
              <a:t>Accounts</a:t>
            </a:r>
          </a:p>
        </p:txBody>
      </p:sp>
      <p:sp>
        <p:nvSpPr>
          <p:cNvPr id="288773" name="Rectangle 5"/>
          <p:cNvSpPr>
            <a:spLocks noChangeArrowheads="1"/>
          </p:cNvSpPr>
          <p:nvPr/>
        </p:nvSpPr>
        <p:spPr bwMode="auto">
          <a:xfrm>
            <a:off x="457200" y="1295400"/>
            <a:ext cx="8305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Margin is percent of total value that cannot be borrowed from </a:t>
            </a:r>
            <a:r>
              <a:rPr lang="en-US" sz="2400" dirty="0" smtClean="0">
                <a:solidFill>
                  <a:srgbClr val="0000FF"/>
                </a:solidFill>
              </a:rPr>
              <a:t>broker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Initial Margin: Amount investor put up/ Value of the account</a:t>
            </a:r>
          </a:p>
          <a:p>
            <a:pPr marL="0" lvl="1">
              <a:spcBef>
                <a:spcPct val="20000"/>
              </a:spcBef>
              <a:buClr>
                <a:srgbClr val="006600"/>
              </a:buClr>
              <a:buSzPct val="75000"/>
            </a:pPr>
            <a:r>
              <a:rPr lang="en-US" sz="2400" dirty="0">
                <a:solidFill>
                  <a:srgbClr val="0000FF"/>
                </a:solidFill>
              </a:rPr>
              <a:t>Ex: if the initial margin is 60%, and an investor wants to buy (transact) $10,000 of stock he needs to post $6,000 his money and borrow from broker $4,000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Maintenance margin: percentage of investor’s equity on hand at all times 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 smtClean="0">
              <a:solidFill>
                <a:srgbClr val="0000FF"/>
              </a:solidFill>
            </a:endParaRPr>
          </a:p>
          <a:p>
            <a:pPr marL="0" lvl="1">
              <a:spcBef>
                <a:spcPct val="20000"/>
              </a:spcBef>
              <a:buClr>
                <a:srgbClr val="006600"/>
              </a:buClr>
              <a:buSzPct val="75000"/>
            </a:pP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88775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8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087877"/>
              </p:ext>
            </p:extLst>
          </p:nvPr>
        </p:nvGraphicFramePr>
        <p:xfrm>
          <a:off x="1427163" y="4953000"/>
          <a:ext cx="65944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292280" imgH="431640" progId="Equation.3">
                  <p:embed/>
                </p:oleObj>
              </mc:Choice>
              <mc:Fallback>
                <p:oleObj name="Equation" r:id="rId3" imgW="42922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4953000"/>
                        <a:ext cx="6594475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6337140"/>
      </p:ext>
    </p:extLst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762000"/>
          </a:xfrm>
        </p:spPr>
        <p:txBody>
          <a:bodyPr/>
          <a:lstStyle/>
          <a:p>
            <a:r>
              <a:rPr lang="en-US" sz="3200" dirty="0" smtClean="0"/>
              <a:t>Margin account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153400" cy="4572000"/>
          </a:xfrm>
        </p:spPr>
        <p:txBody>
          <a:bodyPr/>
          <a:lstStyle/>
          <a:p>
            <a:r>
              <a:rPr lang="en-US" sz="2400" dirty="0"/>
              <a:t>Consider that you borrowed $10,000 to buy $20,000 of stock.</a:t>
            </a:r>
          </a:p>
          <a:p>
            <a:pPr lvl="1"/>
            <a:r>
              <a:rPr lang="en-US" sz="2000" dirty="0"/>
              <a:t>If the value of the stock increases to $25,000, what is your margin?</a:t>
            </a:r>
          </a:p>
          <a:p>
            <a:endParaRPr lang="en-US" sz="2400" dirty="0"/>
          </a:p>
          <a:p>
            <a:endParaRPr lang="en-US" sz="2400" dirty="0"/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the value of the stock declines to $15,000, what is your margin?</a:t>
            </a:r>
          </a:p>
          <a:p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42953"/>
              </p:ext>
            </p:extLst>
          </p:nvPr>
        </p:nvGraphicFramePr>
        <p:xfrm>
          <a:off x="2209800" y="2514600"/>
          <a:ext cx="47244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3060700" imgH="419100" progId="Equation.3">
                  <p:embed/>
                </p:oleObj>
              </mc:Choice>
              <mc:Fallback>
                <p:oleObj name="Equation" r:id="rId3" imgW="3060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72440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03601"/>
              </p:ext>
            </p:extLst>
          </p:nvPr>
        </p:nvGraphicFramePr>
        <p:xfrm>
          <a:off x="2209800" y="3886200"/>
          <a:ext cx="44196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3162300" imgH="419100" progId="Equation.3">
                  <p:embed/>
                </p:oleObj>
              </mc:Choice>
              <mc:Fallback>
                <p:oleObj name="Equation" r:id="rId5" imgW="3162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86200"/>
                        <a:ext cx="44196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7833877"/>
      </p:ext>
    </p:extLst>
  </p:cSld>
  <p:clrMapOvr>
    <a:masterClrMapping/>
  </p:clrMapOvr>
  <p:transition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Leverage, the reason to use margin</a:t>
            </a:r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304800" y="1447800"/>
            <a:ext cx="8153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Using margin magnifies the realized return.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Example: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buy 200 shares at $40 per share ($8,000 total)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Use $4,000 or your own money and borrow $4,000.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What is your return if the stock rises to $44? (a 10% increase)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Solution: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Profit is ($44 - $40) </a:t>
            </a: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× 200 = $800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Return is $800 / $4,000 = 20%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i="1">
                <a:solidFill>
                  <a:srgbClr val="0000FF"/>
                </a:solidFill>
                <a:cs typeface="Arial" pitchFamily="34" charset="0"/>
              </a:rPr>
              <a:t>A 20% return from a stock that increased 10%!</a:t>
            </a:r>
          </a:p>
        </p:txBody>
      </p:sp>
      <p:pic>
        <p:nvPicPr>
          <p:cNvPr id="289798" name="Picture 6" descr="j01496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038600"/>
            <a:ext cx="2805113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887626"/>
      </p:ext>
    </p:extLst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762000"/>
            <a:ext cx="82296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The Role of Financial Markets</a:t>
            </a:r>
            <a:endParaRPr lang="en-US" sz="3200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04800" y="1633538"/>
            <a:ext cx="85344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Money markets: debt type securities with maturity up to one </a:t>
            </a:r>
            <a:r>
              <a:rPr lang="en-US" sz="2400" dirty="0" smtClean="0"/>
              <a:t>year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Capital Markets: everything else</a:t>
            </a:r>
          </a:p>
          <a:p>
            <a:pPr eaLnBrk="1" hangingPunct="1"/>
            <a:r>
              <a:rPr lang="en-US" sz="2400" dirty="0" smtClean="0"/>
              <a:t>Stock Markets</a:t>
            </a:r>
          </a:p>
          <a:p>
            <a:pPr eaLnBrk="1" hangingPunct="1"/>
            <a:r>
              <a:rPr lang="en-US" sz="2400" dirty="0" smtClean="0"/>
              <a:t>Bonds (Fixed Income Markets): bonds, loans, notes, securitizations</a:t>
            </a:r>
          </a:p>
          <a:p>
            <a:pPr eaLnBrk="1" hangingPunct="1"/>
            <a:r>
              <a:rPr lang="en-US" sz="2400" dirty="0" smtClean="0"/>
              <a:t> Financial Derivatives: Futures, Options, Swaps</a:t>
            </a:r>
          </a:p>
          <a:p>
            <a:pPr eaLnBrk="1" hangingPunct="1"/>
            <a:r>
              <a:rPr lang="en-US" sz="2400" dirty="0" smtClean="0"/>
              <a:t>Foreign Exchange markets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68288857"/>
      </p:ext>
    </p:extLst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Leverage, the reason NOT to use margin</a:t>
            </a:r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Using margin magnifies the realized return.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Example: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buy 200 shares at $40 per share ($8,000 total)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Use $4,000 or your own money and borrow $4,000.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What is your return if the stock falls to $34? (a 15% decline)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Solution: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</a:rPr>
              <a:t>Loss is ($34 - $40) </a:t>
            </a: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× 200 = -$1,200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>
                <a:solidFill>
                  <a:srgbClr val="0000FF"/>
                </a:solidFill>
                <a:cs typeface="Arial" pitchFamily="34" charset="0"/>
              </a:rPr>
              <a:t>Return is -$1,200 / $4,000 = -30%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i="1">
                <a:solidFill>
                  <a:srgbClr val="0000FF"/>
                </a:solidFill>
                <a:cs typeface="Arial" pitchFamily="34" charset="0"/>
              </a:rPr>
              <a:t>A -30% return from a stock that declined -15%!</a:t>
            </a:r>
          </a:p>
        </p:txBody>
      </p:sp>
      <p:pic>
        <p:nvPicPr>
          <p:cNvPr id="290822" name="Picture 6" descr="j02999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267200"/>
            <a:ext cx="208597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400345"/>
      </p:ext>
    </p:extLst>
  </p:cSld>
  <p:clrMapOvr>
    <a:masterClrMapping/>
  </p:clrMapOvr>
  <p:transition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457200" y="5334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Short selling: Profiting </a:t>
            </a: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from falling stock prices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304800" y="2819400"/>
            <a:ext cx="8610600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Selling short (or short selling)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By executing a short sale, the investor sell stock that they do not own (by borrowing it from the brokerage). 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Later, after the price falls (hopefully!) the stock is repurchased (called covering the short) and given back to the broker. </a:t>
            </a:r>
          </a:p>
        </p:txBody>
      </p:sp>
      <p:sp>
        <p:nvSpPr>
          <p:cNvPr id="291865" name="Rectangle 25"/>
          <p:cNvSpPr>
            <a:spLocks noChangeArrowheads="1"/>
          </p:cNvSpPr>
          <p:nvPr/>
        </p:nvSpPr>
        <p:spPr bwMode="auto">
          <a:xfrm>
            <a:off x="304800" y="1371600"/>
            <a:ext cx="8153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simple rule of “buy low, sell high” works well when prices are increasing.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When prices are falling, can you “sell high, buy low?”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68353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12776"/>
            <a:ext cx="8229600" cy="60642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Primary </a:t>
            </a:r>
            <a:r>
              <a:rPr lang="en-US" sz="3200" dirty="0" err="1" smtClean="0"/>
              <a:t>vs</a:t>
            </a:r>
            <a:r>
              <a:rPr lang="en-US" sz="3200" dirty="0" smtClean="0"/>
              <a:t> Secondary Markets</a:t>
            </a:r>
            <a:endParaRPr lang="en-US" sz="3200" dirty="0"/>
          </a:p>
        </p:txBody>
      </p:sp>
      <p:pic>
        <p:nvPicPr>
          <p:cNvPr id="5" name="Picture 6" descr="j03139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32385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0" y="1371600"/>
            <a:ext cx="53340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New securities are issued with the help of investment banks (or underwriter)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New issues are sold on the </a:t>
            </a:r>
            <a:r>
              <a:rPr lang="en-US" sz="2400" i="1" dirty="0">
                <a:solidFill>
                  <a:srgbClr val="0000FF"/>
                </a:solidFill>
              </a:rPr>
              <a:t>primary market</a:t>
            </a:r>
            <a:r>
              <a:rPr lang="en-US" sz="2400" dirty="0">
                <a:solidFill>
                  <a:srgbClr val="0000FF"/>
                </a:solidFill>
              </a:rPr>
              <a:t> first, and subsequently sell on the </a:t>
            </a:r>
            <a:r>
              <a:rPr lang="en-US" sz="2400" i="1" dirty="0">
                <a:solidFill>
                  <a:srgbClr val="0000FF"/>
                </a:solidFill>
              </a:rPr>
              <a:t>secondary market</a:t>
            </a:r>
            <a:r>
              <a:rPr lang="en-US" sz="2400" dirty="0">
                <a:solidFill>
                  <a:srgbClr val="0000FF"/>
                </a:solidFill>
              </a:rPr>
              <a:t>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The secondary markets are the security exchanges.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The selling of shares for the first time in a new company is called a </a:t>
            </a:r>
            <a:r>
              <a:rPr lang="en-US" sz="2400" u="sng" dirty="0">
                <a:solidFill>
                  <a:srgbClr val="0000FF"/>
                </a:solidFill>
              </a:rPr>
              <a:t>initial public offering (IPO)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A </a:t>
            </a:r>
            <a:r>
              <a:rPr lang="en-US" sz="2400" dirty="0">
                <a:solidFill>
                  <a:srgbClr val="0000FF"/>
                </a:solidFill>
              </a:rPr>
              <a:t>private placement means new securities are sold directly to investors, bypassing the open market</a:t>
            </a:r>
          </a:p>
          <a:p>
            <a:pPr lvl="1" eaLnBrk="1" hangingPunct="1"/>
            <a:r>
              <a:rPr lang="en-US" sz="2400" dirty="0">
                <a:solidFill>
                  <a:srgbClr val="0000FF"/>
                </a:solidFill>
              </a:rPr>
              <a:t>Registration not required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630948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Underwriting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srgbClr val="0000FF"/>
                </a:solidFill>
              </a:rPr>
              <a:t>Investment banks</a:t>
            </a:r>
            <a:r>
              <a:rPr lang="en-US" sz="2000" dirty="0">
                <a:solidFill>
                  <a:srgbClr val="0000FF"/>
                </a:solidFill>
                <a:cs typeface="Times New Roman" pitchFamily="18" charset="0"/>
              </a:rPr>
              <a:t>: </a:t>
            </a:r>
            <a:r>
              <a:rPr lang="en-US" sz="2000" dirty="0">
                <a:solidFill>
                  <a:srgbClr val="0000FF"/>
                </a:solidFill>
              </a:rPr>
              <a:t>advise or underwrite new issues; distribute shares to institutional investors through road </a:t>
            </a:r>
            <a:r>
              <a:rPr lang="en-US" sz="2000" dirty="0" smtClean="0">
                <a:solidFill>
                  <a:srgbClr val="0000FF"/>
                </a:solidFill>
              </a:rPr>
              <a:t>shows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srgbClr val="0000FF"/>
                </a:solidFill>
              </a:rPr>
              <a:t>For Large Issues, a Syndicate is Used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>
                <a:solidFill>
                  <a:srgbClr val="0000FF"/>
                </a:solidFill>
              </a:rPr>
              <a:t>Hot </a:t>
            </a:r>
            <a:r>
              <a:rPr lang="en-US" sz="2000" dirty="0">
                <a:solidFill>
                  <a:srgbClr val="0000FF"/>
                </a:solidFill>
              </a:rPr>
              <a:t>Issue Market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During some periods, over 50 news firms go public every month.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Many investors want these shares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Initial returns are high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>
                <a:solidFill>
                  <a:srgbClr val="0000FF"/>
                </a:solidFill>
              </a:rPr>
              <a:t>Who </a:t>
            </a:r>
            <a:r>
              <a:rPr lang="en-US" sz="2000" dirty="0">
                <a:solidFill>
                  <a:srgbClr val="0000FF"/>
                </a:solidFill>
              </a:rPr>
              <a:t>gets shares?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Those who want shares ask their broker.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When more shares are sought, than are being issued, priority tends to go to the large shareholders and the broker’s best clients.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If you are a small-money investor and receive shares of an IPO, look out, it may be a lemon!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86386"/>
      </p:ext>
    </p:extLst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Markets where investors trade previously issued securities</a:t>
            </a:r>
          </a:p>
          <a:p>
            <a:pPr eaLnBrk="1" hangingPunct="1"/>
            <a:r>
              <a:rPr lang="en-US" sz="2400" dirty="0" smtClean="0"/>
              <a:t>Auction markets involve bidding in a specific physical location (example NYSE)</a:t>
            </a:r>
          </a:p>
          <a:p>
            <a:pPr lvl="1" eaLnBrk="1" hangingPunct="1"/>
            <a:r>
              <a:rPr lang="en-US" sz="2400" dirty="0" smtClean="0"/>
              <a:t>Brokers represent investors for a fee</a:t>
            </a:r>
          </a:p>
          <a:p>
            <a:pPr lvl="1" eaLnBrk="1" hangingPunct="1"/>
            <a:r>
              <a:rPr lang="en-US" sz="2400" dirty="0" smtClean="0"/>
              <a:t>Others trade for their own account</a:t>
            </a:r>
          </a:p>
          <a:p>
            <a:pPr eaLnBrk="1" hangingPunct="1"/>
            <a:r>
              <a:rPr lang="en-US" sz="2400" dirty="0" smtClean="0"/>
              <a:t>Negotiated markets consist of decentralized dealer network (example NASDAQ, Bond markets, FX markets)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17513" y="685800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Secondary Markets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8798290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Equity Markets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533400" y="1295400"/>
            <a:ext cx="5410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1800">
                <a:solidFill>
                  <a:srgbClr val="0000FF"/>
                </a:solidFill>
              </a:rPr>
              <a:t>New York Stock Exchange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1800">
                <a:solidFill>
                  <a:srgbClr val="0000FF"/>
                </a:solidFill>
              </a:rPr>
              <a:t>An Agency Auction Market 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1800">
                <a:solidFill>
                  <a:srgbClr val="0000FF"/>
                </a:solidFill>
              </a:rPr>
              <a:t>Market in which brokers represent buyers and sellers and prices are determined by supply and demand. </a:t>
            </a:r>
          </a:p>
        </p:txBody>
      </p:sp>
      <p:sp>
        <p:nvSpPr>
          <p:cNvPr id="280582" name="Rectangle 6"/>
          <p:cNvSpPr>
            <a:spLocks noChangeArrowheads="1"/>
          </p:cNvSpPr>
          <p:nvPr/>
        </p:nvSpPr>
        <p:spPr bwMode="auto">
          <a:xfrm>
            <a:off x="381000" y="3048000"/>
            <a:ext cx="80772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Trading 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All trading in a specific stock is done at the post where that stock is assigned on the NYSE floor.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Trading is managed by the </a:t>
            </a:r>
            <a:r>
              <a:rPr lang="en-US" sz="2000" i="1">
                <a:solidFill>
                  <a:srgbClr val="0000FF"/>
                </a:solidFill>
              </a:rPr>
              <a:t>specialist</a:t>
            </a:r>
            <a:r>
              <a:rPr lang="en-US" sz="2000">
                <a:solidFill>
                  <a:srgbClr val="0000FF"/>
                </a:solidFill>
              </a:rPr>
              <a:t>.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endParaRPr lang="en-US" sz="20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304800" y="1174750"/>
            <a:ext cx="84582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Electronic market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NASDAQ National Market</a:t>
            </a:r>
          </a:p>
          <a:p>
            <a:pPr lvl="1" eaLnBrk="1" hangingPunct="1"/>
            <a:r>
              <a:rPr lang="en-US" sz="2800" dirty="0">
                <a:solidFill>
                  <a:srgbClr val="0000FF"/>
                </a:solidFill>
              </a:rPr>
              <a:t>NASDAQ </a:t>
            </a:r>
            <a:r>
              <a:rPr lang="en-US" sz="2800" dirty="0" err="1">
                <a:solidFill>
                  <a:srgbClr val="0000FF"/>
                </a:solidFill>
              </a:rPr>
              <a:t>SmallCap</a:t>
            </a:r>
            <a:r>
              <a:rPr lang="en-US" sz="2800" dirty="0">
                <a:solidFill>
                  <a:srgbClr val="0000FF"/>
                </a:solidFill>
              </a:rPr>
              <a:t> Market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Negotiated </a:t>
            </a:r>
            <a:r>
              <a:rPr lang="en-US" sz="2800" dirty="0">
                <a:solidFill>
                  <a:srgbClr val="0000FF"/>
                </a:solidFill>
              </a:rPr>
              <a:t>market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Market makers are </a:t>
            </a:r>
            <a:r>
              <a:rPr lang="en-US" sz="2400" dirty="0" smtClean="0">
                <a:solidFill>
                  <a:srgbClr val="0000FF"/>
                </a:solidFill>
              </a:rPr>
              <a:t>dealers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 smtClean="0">
                <a:solidFill>
                  <a:srgbClr val="0000FF"/>
                </a:solidFill>
              </a:rPr>
              <a:t>They quote bid-ask prices (ask is greater than bid)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 smtClean="0">
                <a:solidFill>
                  <a:srgbClr val="0000FF"/>
                </a:solidFill>
              </a:rPr>
              <a:t>Bid: </a:t>
            </a:r>
            <a:r>
              <a:rPr lang="en-US" sz="2400" dirty="0">
                <a:solidFill>
                  <a:srgbClr val="0000FF"/>
                </a:solidFill>
              </a:rPr>
              <a:t>price dealer/market maker </a:t>
            </a:r>
            <a:r>
              <a:rPr lang="en-US" sz="2400" dirty="0" smtClean="0">
                <a:solidFill>
                  <a:srgbClr val="0000FF"/>
                </a:solidFill>
              </a:rPr>
              <a:t>buys</a:t>
            </a: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 smtClean="0">
                <a:solidFill>
                  <a:srgbClr val="0000FF"/>
                </a:solidFill>
              </a:rPr>
              <a:t>Ask: price dealer/market maker sells</a:t>
            </a:r>
            <a:endParaRPr lang="en-US" sz="2800" dirty="0" smtClean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82630" name="Rectangle 6"/>
          <p:cNvSpPr>
            <a:spLocks noChangeArrowheads="1"/>
          </p:cNvSpPr>
          <p:nvPr/>
        </p:nvSpPr>
        <p:spPr bwMode="auto">
          <a:xfrm>
            <a:off x="838200" y="533400"/>
            <a:ext cx="175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Arial" charset="0"/>
              </a:rPr>
              <a:t>Nasdaq</a:t>
            </a:r>
          </a:p>
        </p:txBody>
      </p:sp>
    </p:spTree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59707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Network of dealers standing ready to either buy or sell securities at specified prices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Dealers profit from spread between buy and sell prices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Handle unlisted securities</a:t>
            </a:r>
          </a:p>
          <a:p>
            <a:r>
              <a:rPr lang="en-US" sz="2000" dirty="0" err="1"/>
              <a:t>Nasdaq</a:t>
            </a:r>
            <a:r>
              <a:rPr lang="en-US" sz="2000" dirty="0"/>
              <a:t> </a:t>
            </a:r>
            <a:r>
              <a:rPr lang="en-US" sz="2000" dirty="0" err="1"/>
              <a:t>SmallCap</a:t>
            </a:r>
            <a:r>
              <a:rPr lang="en-US" sz="2000" dirty="0"/>
              <a:t> Market</a:t>
            </a:r>
          </a:p>
          <a:p>
            <a:pPr lvl="1"/>
            <a:r>
              <a:rPr lang="en-US" sz="2000" dirty="0"/>
              <a:t>800 small firms seeking </a:t>
            </a:r>
            <a:r>
              <a:rPr lang="en-US" sz="2000" dirty="0" err="1"/>
              <a:t>Nasdaq</a:t>
            </a:r>
            <a:r>
              <a:rPr lang="en-US" sz="2000" dirty="0"/>
              <a:t> market maker sponsorship</a:t>
            </a:r>
          </a:p>
          <a:p>
            <a:pPr lvl="1"/>
            <a:r>
              <a:rPr lang="en-US" sz="2000" dirty="0"/>
              <a:t>No penny stocks (price &lt; $1)</a:t>
            </a:r>
          </a:p>
          <a:p>
            <a:r>
              <a:rPr lang="en-US" sz="2000" dirty="0"/>
              <a:t>Over-the-Counter Bulletin Board</a:t>
            </a:r>
          </a:p>
          <a:p>
            <a:pPr lvl="1"/>
            <a:r>
              <a:rPr lang="en-US" sz="2000" dirty="0"/>
              <a:t>3,000+ securities offered by 300+ market makers</a:t>
            </a:r>
          </a:p>
          <a:p>
            <a:pPr lvl="1"/>
            <a:r>
              <a:rPr lang="en-US" sz="2000" dirty="0"/>
              <a:t>Penny stocks traded here</a:t>
            </a:r>
          </a:p>
          <a:p>
            <a:r>
              <a:rPr lang="en-US" sz="2000" dirty="0"/>
              <a:t>Electronic Communication Networks (ECNs)</a:t>
            </a:r>
          </a:p>
          <a:p>
            <a:pPr lvl="1"/>
            <a:r>
              <a:rPr lang="en-US" sz="2000" dirty="0"/>
              <a:t>Electronic market for institutional investors to trade with each </a:t>
            </a:r>
            <a:r>
              <a:rPr lang="en-US" sz="2000" dirty="0" smtClean="0"/>
              <a:t>other</a:t>
            </a:r>
          </a:p>
          <a:p>
            <a:pPr lvl="1"/>
            <a:r>
              <a:rPr lang="en-US" sz="2000" dirty="0" smtClean="0"/>
              <a:t>ECNs handle the after hours trading too</a:t>
            </a:r>
            <a:endParaRPr lang="en-US" sz="20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42913" y="685800"/>
            <a:ext cx="82296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Over-the-Counter Markets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3918035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152400" y="1325562"/>
            <a:ext cx="8534400" cy="46815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dirty="0" smtClean="0"/>
              <a:t>Provide a composite report of market behavior on a given day</a:t>
            </a:r>
          </a:p>
          <a:p>
            <a:pPr eaLnBrk="1" hangingPunct="1"/>
            <a:r>
              <a:rPr lang="en-US" sz="2400" dirty="0" smtClean="0"/>
              <a:t>Price Weighted: </a:t>
            </a:r>
            <a:r>
              <a:rPr lang="en-US" sz="2400" dirty="0"/>
              <a:t>D</a:t>
            </a:r>
            <a:r>
              <a:rPr lang="en-US" sz="2400" dirty="0" smtClean="0"/>
              <a:t>ow Jones Industrial Average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Value Weighted: S&amp;P500</a:t>
            </a:r>
          </a:p>
          <a:p>
            <a:pPr marL="457200" lvl="1" indent="0" eaLnBrk="1" hangingPunct="1">
              <a:buNone/>
            </a:pPr>
            <a:endParaRPr lang="en-US" sz="2400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44500" y="762000"/>
            <a:ext cx="8229600" cy="7921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Equity Market Indicators/Indices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4038224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31577</TotalTime>
  <Words>1261</Words>
  <Application>Microsoft Office PowerPoint</Application>
  <PresentationFormat>On-screen Show (4:3)</PresentationFormat>
  <Paragraphs>161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Template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Margin account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223</cp:revision>
  <cp:lastPrinted>2002-02-16T09:24:22Z</cp:lastPrinted>
  <dcterms:created xsi:type="dcterms:W3CDTF">1998-03-08T20:26:56Z</dcterms:created>
  <dcterms:modified xsi:type="dcterms:W3CDTF">2014-01-28T01:46:23Z</dcterms:modified>
</cp:coreProperties>
</file>