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336" r:id="rId2"/>
    <p:sldId id="410" r:id="rId3"/>
    <p:sldId id="379" r:id="rId4"/>
    <p:sldId id="384" r:id="rId5"/>
    <p:sldId id="403" r:id="rId6"/>
    <p:sldId id="407" r:id="rId7"/>
    <p:sldId id="387" r:id="rId8"/>
    <p:sldId id="408" r:id="rId9"/>
    <p:sldId id="392" r:id="rId10"/>
    <p:sldId id="394" r:id="rId11"/>
    <p:sldId id="397" r:id="rId12"/>
    <p:sldId id="405" r:id="rId13"/>
    <p:sldId id="406" r:id="rId14"/>
    <p:sldId id="409" r:id="rId15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D67115-E5AF-4946-AE46-43C97BCA22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4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8838" y="735013"/>
            <a:ext cx="4906962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60900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8071AC-3F22-459D-800E-8E690A1BA9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69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A04A17-1484-4D93-B164-2CD59E197A6F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48245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493862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37686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00962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4451831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42145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5739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30821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9325928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3517055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8804771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D9AB407C-F0EE-44DB-AEAE-7E758C501307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Mutual funds</a:t>
            </a:r>
          </a:p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44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ChangeArrowheads="1"/>
          </p:cNvSpPr>
          <p:nvPr/>
        </p:nvSpPr>
        <p:spPr bwMode="auto">
          <a:xfrm>
            <a:off x="609600" y="15240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b="1">
                <a:solidFill>
                  <a:srgbClr val="0000FF"/>
                </a:solidFill>
              </a:rPr>
              <a:t>  </a:t>
            </a:r>
            <a:r>
              <a:rPr lang="en-US" b="1" u="sng">
                <a:solidFill>
                  <a:srgbClr val="0000FF"/>
                </a:solidFill>
              </a:rPr>
              <a:t>Sharpe Ratio</a:t>
            </a:r>
            <a:endParaRPr lang="en-US" u="sng">
              <a:solidFill>
                <a:srgbClr val="0000FF"/>
              </a:solidFill>
            </a:endParaRPr>
          </a:p>
        </p:txBody>
      </p:sp>
      <p:sp>
        <p:nvSpPr>
          <p:cNvPr id="392195" name="Rectangle 3"/>
          <p:cNvSpPr>
            <a:spLocks noChangeArrowheads="1"/>
          </p:cNvSpPr>
          <p:nvPr/>
        </p:nvSpPr>
        <p:spPr bwMode="auto">
          <a:xfrm>
            <a:off x="2581275" y="2286000"/>
            <a:ext cx="12398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3600" b="1">
                <a:solidFill>
                  <a:srgbClr val="393E81"/>
                </a:solidFill>
              </a:rPr>
              <a:t>r</a:t>
            </a:r>
            <a:r>
              <a:rPr lang="en-US" sz="3600" b="1" baseline="-25000">
                <a:solidFill>
                  <a:srgbClr val="393E81"/>
                </a:solidFill>
              </a:rPr>
              <a:t>p</a:t>
            </a:r>
            <a:r>
              <a:rPr lang="en-US" sz="3600" b="1">
                <a:solidFill>
                  <a:srgbClr val="393E81"/>
                </a:solidFill>
              </a:rPr>
              <a:t> - r</a:t>
            </a:r>
            <a:r>
              <a:rPr lang="en-US" sz="3600" b="1" baseline="-25000">
                <a:solidFill>
                  <a:srgbClr val="393E81"/>
                </a:solidFill>
              </a:rPr>
              <a:t>f</a:t>
            </a:r>
            <a:endParaRPr lang="en-US" sz="3600" b="1">
              <a:solidFill>
                <a:srgbClr val="393E81"/>
              </a:solidFill>
            </a:endParaRPr>
          </a:p>
          <a:p>
            <a:pPr algn="ctr" latinLnBrk="1"/>
            <a:endParaRPr lang="en-US" sz="3600" b="1">
              <a:solidFill>
                <a:srgbClr val="393E81"/>
              </a:solidFill>
            </a:endParaRPr>
          </a:p>
        </p:txBody>
      </p:sp>
      <p:sp>
        <p:nvSpPr>
          <p:cNvPr id="392196" name="Rectangle 4"/>
          <p:cNvSpPr>
            <a:spLocks noChangeArrowheads="1"/>
          </p:cNvSpPr>
          <p:nvPr/>
        </p:nvSpPr>
        <p:spPr bwMode="auto">
          <a:xfrm>
            <a:off x="3262313" y="3338513"/>
            <a:ext cx="350837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>
                <a:solidFill>
                  <a:srgbClr val="393E81"/>
                </a:solidFill>
              </a:rPr>
              <a:t>p</a:t>
            </a:r>
          </a:p>
        </p:txBody>
      </p:sp>
      <p:sp>
        <p:nvSpPr>
          <p:cNvPr id="392197" name="Line 5"/>
          <p:cNvSpPr>
            <a:spLocks noChangeShapeType="1"/>
          </p:cNvSpPr>
          <p:nvPr/>
        </p:nvSpPr>
        <p:spPr bwMode="auto">
          <a:xfrm>
            <a:off x="2616200" y="2362200"/>
            <a:ext cx="177800" cy="0"/>
          </a:xfrm>
          <a:prstGeom prst="line">
            <a:avLst/>
          </a:prstGeom>
          <a:noFill/>
          <a:ln w="50800">
            <a:solidFill>
              <a:srgbClr val="393E8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2198" name="Line 6"/>
          <p:cNvSpPr>
            <a:spLocks noChangeShapeType="1"/>
          </p:cNvSpPr>
          <p:nvPr/>
        </p:nvSpPr>
        <p:spPr bwMode="auto">
          <a:xfrm>
            <a:off x="3378200" y="2362200"/>
            <a:ext cx="177800" cy="0"/>
          </a:xfrm>
          <a:prstGeom prst="line">
            <a:avLst/>
          </a:prstGeom>
          <a:noFill/>
          <a:ln w="50800">
            <a:solidFill>
              <a:srgbClr val="393E8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2199" name="Line 7"/>
          <p:cNvSpPr>
            <a:spLocks noChangeShapeType="1"/>
          </p:cNvSpPr>
          <p:nvPr/>
        </p:nvSpPr>
        <p:spPr bwMode="auto">
          <a:xfrm>
            <a:off x="2692400" y="3048000"/>
            <a:ext cx="939800" cy="0"/>
          </a:xfrm>
          <a:prstGeom prst="line">
            <a:avLst/>
          </a:prstGeom>
          <a:noFill/>
          <a:ln w="50800">
            <a:solidFill>
              <a:srgbClr val="393E8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2200" name="Group 8"/>
          <p:cNvGrpSpPr>
            <a:grpSpLocks/>
          </p:cNvGrpSpPr>
          <p:nvPr/>
        </p:nvGrpSpPr>
        <p:grpSpPr bwMode="auto">
          <a:xfrm>
            <a:off x="457200" y="3810000"/>
            <a:ext cx="8250238" cy="2151063"/>
            <a:chOff x="202" y="2340"/>
            <a:chExt cx="5197" cy="1355"/>
          </a:xfrm>
        </p:grpSpPr>
        <p:sp>
          <p:nvSpPr>
            <p:cNvPr id="392201" name="Rectangle 9"/>
            <p:cNvSpPr>
              <a:spLocks noChangeArrowheads="1"/>
            </p:cNvSpPr>
            <p:nvPr/>
          </p:nvSpPr>
          <p:spPr bwMode="auto">
            <a:xfrm>
              <a:off x="202" y="2340"/>
              <a:ext cx="5197" cy="6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  <a:tabLst>
                  <a:tab pos="685800" algn="l"/>
                  <a:tab pos="1143000" algn="l"/>
                </a:tabLst>
              </a:pPr>
              <a:r>
                <a:rPr lang="en-US" sz="2400">
                  <a:solidFill>
                    <a:srgbClr val="393E81"/>
                  </a:solidFill>
                </a:rPr>
                <a:t>r</a:t>
              </a:r>
              <a:r>
                <a:rPr lang="en-US" sz="2400" baseline="-25000">
                  <a:solidFill>
                    <a:srgbClr val="393E81"/>
                  </a:solidFill>
                </a:rPr>
                <a:t>p</a:t>
              </a:r>
              <a:r>
                <a:rPr lang="en-US" sz="2400">
                  <a:solidFill>
                    <a:srgbClr val="393E81"/>
                  </a:solidFill>
                </a:rPr>
                <a:t> 	= Average return on the portfolio </a:t>
              </a:r>
            </a:p>
            <a:p>
              <a:pPr lvl="1">
                <a:lnSpc>
                  <a:spcPct val="80000"/>
                </a:lnSpc>
                <a:tabLst>
                  <a:tab pos="685800" algn="l"/>
                  <a:tab pos="1143000" algn="l"/>
                </a:tabLst>
              </a:pPr>
              <a:endParaRPr lang="en-US" sz="2400">
                <a:solidFill>
                  <a:srgbClr val="393E81"/>
                </a:solidFill>
              </a:endParaRPr>
            </a:p>
            <a:p>
              <a:pPr>
                <a:lnSpc>
                  <a:spcPct val="80000"/>
                </a:lnSpc>
                <a:tabLst>
                  <a:tab pos="685800" algn="l"/>
                  <a:tab pos="1143000" algn="l"/>
                </a:tabLst>
              </a:pPr>
              <a:r>
                <a:rPr lang="en-US" sz="2400">
                  <a:solidFill>
                    <a:srgbClr val="393E81"/>
                  </a:solidFill>
                </a:rPr>
                <a:t>r</a:t>
              </a:r>
              <a:r>
                <a:rPr lang="en-US" sz="2400" baseline="-25000">
                  <a:solidFill>
                    <a:srgbClr val="393E81"/>
                  </a:solidFill>
                </a:rPr>
                <a:t>f</a:t>
              </a:r>
              <a:r>
                <a:rPr lang="en-US" sz="2400">
                  <a:solidFill>
                    <a:srgbClr val="393E81"/>
                  </a:solidFill>
                </a:rPr>
                <a:t> 	= Average risk free rate</a:t>
              </a:r>
            </a:p>
          </p:txBody>
        </p:sp>
        <p:sp>
          <p:nvSpPr>
            <p:cNvPr id="392202" name="Rectangle 10"/>
            <p:cNvSpPr>
              <a:spLocks noChangeArrowheads="1"/>
            </p:cNvSpPr>
            <p:nvPr/>
          </p:nvSpPr>
          <p:spPr bwMode="auto">
            <a:xfrm>
              <a:off x="434" y="3447"/>
              <a:ext cx="194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000">
                  <a:solidFill>
                    <a:srgbClr val="393E81"/>
                  </a:solidFill>
                </a:rPr>
                <a:t>p</a:t>
              </a:r>
            </a:p>
          </p:txBody>
        </p:sp>
        <p:sp>
          <p:nvSpPr>
            <p:cNvPr id="392203" name="Rectangle 11"/>
            <p:cNvSpPr>
              <a:spLocks noChangeArrowheads="1"/>
            </p:cNvSpPr>
            <p:nvPr/>
          </p:nvSpPr>
          <p:spPr bwMode="auto">
            <a:xfrm>
              <a:off x="654" y="3216"/>
              <a:ext cx="4589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tabLst>
                  <a:tab pos="400050" algn="l"/>
                </a:tabLst>
              </a:pPr>
              <a:r>
                <a:rPr lang="en-US" sz="2400">
                  <a:solidFill>
                    <a:srgbClr val="393E81"/>
                  </a:solidFill>
                </a:rPr>
                <a:t>= Standard deviation of portfolio return</a:t>
              </a:r>
            </a:p>
          </p:txBody>
        </p:sp>
        <p:sp>
          <p:nvSpPr>
            <p:cNvPr id="392204" name="Line 12"/>
            <p:cNvSpPr>
              <a:spLocks noChangeShapeType="1"/>
            </p:cNvSpPr>
            <p:nvPr/>
          </p:nvSpPr>
          <p:spPr bwMode="auto">
            <a:xfrm>
              <a:off x="216" y="2364"/>
              <a:ext cx="201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05" name="Line 13"/>
            <p:cNvSpPr>
              <a:spLocks noChangeShapeType="1"/>
            </p:cNvSpPr>
            <p:nvPr/>
          </p:nvSpPr>
          <p:spPr bwMode="auto">
            <a:xfrm>
              <a:off x="204" y="2880"/>
              <a:ext cx="201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2206" name="Rectangle 14"/>
          <p:cNvSpPr>
            <a:spLocks noChangeArrowheads="1"/>
          </p:cNvSpPr>
          <p:nvPr/>
        </p:nvSpPr>
        <p:spPr bwMode="auto">
          <a:xfrm>
            <a:off x="2819400" y="3048000"/>
            <a:ext cx="509588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4800" b="1">
                <a:solidFill>
                  <a:srgbClr val="393E81"/>
                </a:solidFill>
                <a:latin typeface="Symbol" pitchFamily="18" charset="2"/>
              </a:rPr>
              <a:t></a:t>
            </a:r>
          </a:p>
        </p:txBody>
      </p:sp>
      <p:sp>
        <p:nvSpPr>
          <p:cNvPr id="392207" name="Rectangle 15"/>
          <p:cNvSpPr>
            <a:spLocks noChangeArrowheads="1"/>
          </p:cNvSpPr>
          <p:nvPr/>
        </p:nvSpPr>
        <p:spPr bwMode="auto">
          <a:xfrm>
            <a:off x="495300" y="5273675"/>
            <a:ext cx="395288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800">
                <a:solidFill>
                  <a:srgbClr val="393E81"/>
                </a:solidFill>
                <a:latin typeface="Symbol" pitchFamily="18" charset="2"/>
              </a:rPr>
              <a:t></a:t>
            </a:r>
          </a:p>
        </p:txBody>
      </p:sp>
      <p:sp>
        <p:nvSpPr>
          <p:cNvPr id="392208" name="Line 16"/>
          <p:cNvSpPr>
            <a:spLocks noChangeShapeType="1"/>
          </p:cNvSpPr>
          <p:nvPr/>
        </p:nvSpPr>
        <p:spPr bwMode="auto">
          <a:xfrm>
            <a:off x="533400" y="3886200"/>
            <a:ext cx="355600" cy="0"/>
          </a:xfrm>
          <a:prstGeom prst="line">
            <a:avLst/>
          </a:prstGeom>
          <a:noFill/>
          <a:ln w="38100">
            <a:solidFill>
              <a:srgbClr val="393E8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2209" name="Line 17"/>
          <p:cNvSpPr>
            <a:spLocks noChangeShapeType="1"/>
          </p:cNvSpPr>
          <p:nvPr/>
        </p:nvSpPr>
        <p:spPr bwMode="auto">
          <a:xfrm>
            <a:off x="533400" y="4495800"/>
            <a:ext cx="279400" cy="0"/>
          </a:xfrm>
          <a:prstGeom prst="line">
            <a:avLst/>
          </a:prstGeom>
          <a:noFill/>
          <a:ln w="38100">
            <a:solidFill>
              <a:srgbClr val="393E8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2210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Risk Adjusted Performance: Sharpe</a:t>
            </a:r>
          </a:p>
        </p:txBody>
      </p:sp>
      <p:sp>
        <p:nvSpPr>
          <p:cNvPr id="392211" name="Rectangle 19"/>
          <p:cNvSpPr>
            <a:spLocks noChangeArrowheads="1"/>
          </p:cNvSpPr>
          <p:nvPr/>
        </p:nvSpPr>
        <p:spPr bwMode="auto">
          <a:xfrm>
            <a:off x="228600" y="5943600"/>
            <a:ext cx="87503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Higher the Sharper ratio better the fund performance</a:t>
            </a:r>
          </a:p>
        </p:txBody>
      </p:sp>
    </p:spTree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Morningstar rating</a:t>
            </a:r>
          </a:p>
        </p:txBody>
      </p:sp>
      <p:sp>
        <p:nvSpPr>
          <p:cNvPr id="395267" name="Rectangle 3"/>
          <p:cNvSpPr>
            <a:spLocks noChangeArrowheads="1"/>
          </p:cNvSpPr>
          <p:nvPr/>
        </p:nvSpPr>
        <p:spPr bwMode="auto">
          <a:xfrm>
            <a:off x="304800" y="16002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Created in 1984 to provide comprehensive assessment of  mutual funds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star system was not meant to predict future performance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5* - the top 20% of the funds   	 1* the bottom 20%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8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Hedge Funds</a:t>
            </a:r>
          </a:p>
        </p:txBody>
      </p:sp>
      <p:sp>
        <p:nvSpPr>
          <p:cNvPr id="405509" name="Rectangle 5"/>
          <p:cNvSpPr>
            <a:spLocks noChangeArrowheads="1"/>
          </p:cNvSpPr>
          <p:nvPr/>
        </p:nvSpPr>
        <p:spPr bwMode="auto">
          <a:xfrm>
            <a:off x="228600" y="1371600"/>
            <a:ext cx="8686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Considerable confusion exists concerning hedge funds –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what they are (and are not) and how they work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Hedge funds are privately organized, pooled investment vehicle with no restrictions in terms of investment strategies, asset classes and use of leverage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Many of them registered off-shore for tax and regulatory reasons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Can’t have more than 100 “accredited” investors or 500 “super-accredited” investors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Accredited investor: net worth &gt; 1 million or income of $200,000 in each of the past two years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Super-Accredited investor: net worth &gt; 5 million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2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Hedge Funds</a:t>
            </a:r>
          </a:p>
        </p:txBody>
      </p:sp>
      <p:sp>
        <p:nvSpPr>
          <p:cNvPr id="406533" name="Rectangle 5"/>
          <p:cNvSpPr>
            <a:spLocks noChangeArrowheads="1"/>
          </p:cNvSpPr>
          <p:nvPr/>
        </p:nvSpPr>
        <p:spPr bwMode="auto">
          <a:xfrm>
            <a:off x="20638" y="1524000"/>
            <a:ext cx="9123362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 Are not allowed to advertise broadly and engage in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  “ general solicitation” to the investing public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Charge 1-2% of assets under management and 20-25% of profits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First hedge fund on record, Jones Hedge Fund, was established in 1949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He hedged the US equity market risk and focused on stock selection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By 2001, more than 5,000 funds in existence world-wide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Common features: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shorting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leverage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concentration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800" b="1">
                <a:solidFill>
                  <a:srgbClr val="0000FF"/>
                </a:solidFill>
              </a:rPr>
              <a:t>Do they all hedge?</a:t>
            </a:r>
            <a:r>
              <a:rPr lang="en-US" sz="2400">
                <a:solidFill>
                  <a:srgbClr val="0000FF"/>
                </a:solidFill>
              </a:rPr>
              <a:t> 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Hedge Fund Strategies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7772400" cy="4114800"/>
          </a:xfrm>
        </p:spPr>
        <p:txBody>
          <a:bodyPr/>
          <a:lstStyle/>
          <a:p>
            <a:r>
              <a:rPr lang="en-US" sz="2400"/>
              <a:t>Long-short equity</a:t>
            </a:r>
          </a:p>
          <a:p>
            <a:r>
              <a:rPr lang="en-US" sz="2400"/>
              <a:t>Equity market neutral</a:t>
            </a:r>
          </a:p>
          <a:p>
            <a:r>
              <a:rPr lang="en-US" sz="2400"/>
              <a:t>Fixed-income arbitrage</a:t>
            </a:r>
          </a:p>
          <a:p>
            <a:r>
              <a:rPr lang="en-US" sz="2400"/>
              <a:t>Convertible arbitrage</a:t>
            </a:r>
          </a:p>
          <a:p>
            <a:r>
              <a:rPr lang="en-US" sz="2400"/>
              <a:t>Merger arbitrage</a:t>
            </a:r>
          </a:p>
          <a:p>
            <a:r>
              <a:rPr lang="en-US" sz="2400"/>
              <a:t>Global macro</a:t>
            </a:r>
          </a:p>
          <a:p>
            <a:r>
              <a:rPr lang="en-US" sz="2400"/>
              <a:t>Special situations</a:t>
            </a:r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ChangeArrowheads="1"/>
          </p:cNvSpPr>
          <p:nvPr/>
        </p:nvSpPr>
        <p:spPr bwMode="auto">
          <a:xfrm>
            <a:off x="457200" y="1524000"/>
            <a:ext cx="8382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Mutual funds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Open-End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Closed-End</a:t>
            </a:r>
          </a:p>
          <a:p>
            <a:pPr marL="742950" lvl="1" indent="-285750"/>
            <a:r>
              <a:rPr lang="en-US" sz="2000">
                <a:solidFill>
                  <a:srgbClr val="0000FF"/>
                </a:solidFill>
              </a:rPr>
              <a:t>       (</a:t>
            </a:r>
            <a:r>
              <a:rPr lang="en-US" sz="2000"/>
              <a:t>Stock trades on secondary market; Net asset value (NAV) is determined daily, but market price determined by supply and demand)</a:t>
            </a:r>
          </a:p>
          <a:p>
            <a:pPr marL="742950" lvl="1" indent="-285750"/>
            <a:r>
              <a:rPr lang="en-US" sz="2400">
                <a:solidFill>
                  <a:srgbClr val="0000FF"/>
                </a:solidFill>
              </a:rPr>
              <a:t>      -   ETFs (Exchange Traded Funds)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Hedge Funds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Private equity/venture capital funds</a:t>
            </a:r>
          </a:p>
        </p:txBody>
      </p:sp>
      <p:sp>
        <p:nvSpPr>
          <p:cNvPr id="379907" name="Rectangle 3"/>
          <p:cNvSpPr>
            <a:spLocks noChangeArrowheads="1"/>
          </p:cNvSpPr>
          <p:nvPr/>
        </p:nvSpPr>
        <p:spPr bwMode="auto">
          <a:xfrm>
            <a:off x="0" y="3810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Types of Investment Organizations</a:t>
            </a:r>
          </a:p>
        </p:txBody>
      </p:sp>
    </p:spTree>
    <p:extLst>
      <p:ext uri="{BB962C8B-B14F-4D97-AF65-F5344CB8AC3E}">
        <p14:creationId xmlns:p14="http://schemas.microsoft.com/office/powerpoint/2010/main" val="1757281116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ChangeArrowheads="1"/>
          </p:cNvSpPr>
          <p:nvPr/>
        </p:nvSpPr>
        <p:spPr bwMode="auto">
          <a:xfrm>
            <a:off x="304800" y="3276600"/>
            <a:ext cx="77724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Diversification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Professional management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Low capital requirement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Reduced transaction costs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Access to illiquid markets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Access to non-traditional trading strategies</a:t>
            </a:r>
          </a:p>
        </p:txBody>
      </p:sp>
      <p:sp>
        <p:nvSpPr>
          <p:cNvPr id="376835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Investment Companies</a:t>
            </a:r>
          </a:p>
        </p:txBody>
      </p:sp>
      <p:sp>
        <p:nvSpPr>
          <p:cNvPr id="376836" name="Rectangle 4"/>
          <p:cNvSpPr>
            <a:spLocks noChangeArrowheads="1"/>
          </p:cNvSpPr>
          <p:nvPr/>
        </p:nvSpPr>
        <p:spPr bwMode="auto">
          <a:xfrm>
            <a:off x="271463" y="1371600"/>
            <a:ext cx="81661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An investment company invests a pool of funds belonging to </a:t>
            </a:r>
          </a:p>
          <a:p>
            <a:r>
              <a:rPr lang="en-US" sz="2400"/>
              <a:t>many individuals in a portfolio of individual investments such as </a:t>
            </a:r>
          </a:p>
          <a:p>
            <a:r>
              <a:rPr lang="en-US" sz="2400"/>
              <a:t>stocks and bonds</a:t>
            </a:r>
          </a:p>
          <a:p>
            <a:endParaRPr lang="en-US" sz="2400"/>
          </a:p>
          <a:p>
            <a:r>
              <a:rPr lang="en-US" sz="2400"/>
              <a:t>Benefits: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ChangeArrowheads="1"/>
          </p:cNvSpPr>
          <p:nvPr/>
        </p:nvSpPr>
        <p:spPr bwMode="auto">
          <a:xfrm>
            <a:off x="457200" y="1524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</a:rPr>
              <a:t>Used as a basis for valuation of mutual funds.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Selling new shares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Redeeming existing shares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8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</a:rPr>
              <a:t>Calculation: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</a:rPr>
              <a:t>	</a:t>
            </a:r>
            <a:r>
              <a:rPr lang="en-US" sz="2400">
                <a:solidFill>
                  <a:srgbClr val="0000FF"/>
                </a:solidFill>
              </a:rPr>
              <a:t>Market Value of Assets – Fund Expenses - Liabilities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           Shares Outstanding</a:t>
            </a:r>
          </a:p>
        </p:txBody>
      </p:sp>
      <p:sp>
        <p:nvSpPr>
          <p:cNvPr id="381955" name="Line 3"/>
          <p:cNvSpPr>
            <a:spLocks noChangeShapeType="1"/>
          </p:cNvSpPr>
          <p:nvPr/>
        </p:nvSpPr>
        <p:spPr bwMode="auto">
          <a:xfrm>
            <a:off x="762000" y="4648200"/>
            <a:ext cx="6502400" cy="0"/>
          </a:xfrm>
          <a:prstGeom prst="line">
            <a:avLst/>
          </a:prstGeom>
          <a:noFill/>
          <a:ln w="50800">
            <a:solidFill>
              <a:srgbClr val="40517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1956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Net Asset Value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60" name="Rectangle 4"/>
          <p:cNvSpPr>
            <a:spLocks noChangeArrowheads="1"/>
          </p:cNvSpPr>
          <p:nvPr/>
        </p:nvSpPr>
        <p:spPr bwMode="auto">
          <a:xfrm>
            <a:off x="4572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Money Market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Fixed Income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Equity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Balance &amp; Income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Asset Allocation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Indexed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Specialized Sector</a:t>
            </a:r>
          </a:p>
        </p:txBody>
      </p:sp>
      <p:sp>
        <p:nvSpPr>
          <p:cNvPr id="403461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Mutual Funds: Investment Policies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Rectangle 4"/>
          <p:cNvSpPr>
            <a:spLocks noChangeArrowheads="1"/>
          </p:cNvSpPr>
          <p:nvPr/>
        </p:nvSpPr>
        <p:spPr bwMode="auto">
          <a:xfrm>
            <a:off x="3810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Fee Structure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Front-end load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Back-end load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Operating expenses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12 b-1 charges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distribution costs paid by the fund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Alternative to a load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Fees and performance</a:t>
            </a:r>
          </a:p>
        </p:txBody>
      </p:sp>
      <p:sp>
        <p:nvSpPr>
          <p:cNvPr id="408581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Costs of Investing in Mutual Funds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8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Mutual funds: Performance</a:t>
            </a:r>
          </a:p>
        </p:txBody>
      </p:sp>
      <p:sp>
        <p:nvSpPr>
          <p:cNvPr id="385027" name="Rectangle 3"/>
          <p:cNvSpPr>
            <a:spLocks noChangeArrowheads="1"/>
          </p:cNvSpPr>
          <p:nvPr/>
        </p:nvSpPr>
        <p:spPr bwMode="auto">
          <a:xfrm>
            <a:off x="20638" y="1506538"/>
            <a:ext cx="8894762" cy="403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 It’s not conclusive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Most of the studies suggest that the average MF underperforms its  benchmark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There is some evidence of short-term performance persistence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 sz="2400">
                <a:solidFill>
                  <a:srgbClr val="0000FF"/>
                </a:solidFill>
              </a:rPr>
              <a:t>The evidence show that it’s not easy to find funds that outperform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    for a long period of time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 Nonetheless, “hot” funds receive a disproportionately amount of 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   new money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4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Exchange Traded Funds</a:t>
            </a:r>
          </a:p>
        </p:txBody>
      </p:sp>
      <p:sp>
        <p:nvSpPr>
          <p:cNvPr id="409605" name="Rectangle 5"/>
          <p:cNvSpPr>
            <a:spLocks noChangeArrowheads="1"/>
          </p:cNvSpPr>
          <p:nvPr/>
        </p:nvSpPr>
        <p:spPr bwMode="auto">
          <a:xfrm>
            <a:off x="228600" y="1371600"/>
            <a:ext cx="8686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Are similar to closed-end funds: traded securities; entails commission costs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Each ETF is a claim on a trust that holds a specified pool of assets (e.g. S&amp;P500 index components)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Examples:SPDRs, ishares,HOLDERS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Advantages: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Liquidity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Taxes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Can be purchased on margin or sell short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ETF are appropriate for short-term investors and the ones who buy in large lots</a:t>
            </a:r>
          </a:p>
        </p:txBody>
      </p:sp>
    </p:spTree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Alpha</a:t>
            </a:r>
          </a:p>
        </p:txBody>
      </p:sp>
      <p:sp>
        <p:nvSpPr>
          <p:cNvPr id="390147" name="Rectangle 3"/>
          <p:cNvSpPr>
            <a:spLocks noChangeArrowheads="1"/>
          </p:cNvSpPr>
          <p:nvPr/>
        </p:nvSpPr>
        <p:spPr bwMode="auto">
          <a:xfrm>
            <a:off x="304800" y="16002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Alpha = mutual fund return – benchmark return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Higher the Alpha better the fund performance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7" grpId="0" build="p" autoUpdateAnimBg="0"/>
    </p:bld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46596</TotalTime>
  <Words>478</Words>
  <Application>Microsoft Office PowerPoint</Application>
  <PresentationFormat>On-screen Show (4:3)</PresentationFormat>
  <Paragraphs>115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Symbol</vt:lpstr>
      <vt:lpstr>Times New Roman</vt:lpstr>
      <vt:lpstr>Wingdings</vt:lpstr>
      <vt:lpstr>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Alpha</vt:lpstr>
      <vt:lpstr>PowerPoint Presentation</vt:lpstr>
      <vt:lpstr>Morningstar rating</vt:lpstr>
      <vt:lpstr>PowerPoint Presentation</vt:lpstr>
      <vt:lpstr>PowerPoint Presentation</vt:lpstr>
      <vt:lpstr>Hedge Fund Strategies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293</cp:revision>
  <cp:lastPrinted>2002-02-16T09:24:22Z</cp:lastPrinted>
  <dcterms:created xsi:type="dcterms:W3CDTF">1998-03-08T20:26:56Z</dcterms:created>
  <dcterms:modified xsi:type="dcterms:W3CDTF">2017-02-07T02:47:50Z</dcterms:modified>
</cp:coreProperties>
</file>