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23"/>
  </p:notesMasterIdLst>
  <p:handoutMasterIdLst>
    <p:handoutMasterId r:id="rId24"/>
  </p:handoutMasterIdLst>
  <p:sldIdLst>
    <p:sldId id="336" r:id="rId2"/>
    <p:sldId id="338" r:id="rId3"/>
    <p:sldId id="339" r:id="rId4"/>
    <p:sldId id="358" r:id="rId5"/>
    <p:sldId id="359" r:id="rId6"/>
    <p:sldId id="360" r:id="rId7"/>
    <p:sldId id="361" r:id="rId8"/>
    <p:sldId id="362" r:id="rId9"/>
    <p:sldId id="363" r:id="rId10"/>
    <p:sldId id="364" r:id="rId11"/>
    <p:sldId id="365" r:id="rId12"/>
    <p:sldId id="366" r:id="rId13"/>
    <p:sldId id="342" r:id="rId14"/>
    <p:sldId id="367" r:id="rId15"/>
    <p:sldId id="368" r:id="rId16"/>
    <p:sldId id="369" r:id="rId17"/>
    <p:sldId id="347" r:id="rId18"/>
    <p:sldId id="349" r:id="rId19"/>
    <p:sldId id="350" r:id="rId20"/>
    <p:sldId id="351" r:id="rId21"/>
    <p:sldId id="337" r:id="rId22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CCFF"/>
    <a:srgbClr val="6600FF"/>
    <a:srgbClr val="FFFF00"/>
    <a:srgbClr val="CC00FF"/>
    <a:srgbClr val="FF0000"/>
    <a:srgbClr val="FF99FF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698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064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336" y="0"/>
            <a:ext cx="3038064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581"/>
            <a:ext cx="3038064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336" y="8831581"/>
            <a:ext cx="3038064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7A6C14C-68B8-4DFC-922C-25A0DF2F42E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4958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064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336" y="0"/>
            <a:ext cx="3038064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99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9788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99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272" y="4416542"/>
            <a:ext cx="5141856" cy="41833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99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581"/>
            <a:ext cx="3038064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99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336" y="8831581"/>
            <a:ext cx="3038064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D92256E-F753-4A2D-A3C3-5E93403D55A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6114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C7263D-91AD-4856-8B17-0F65343E53C9}" type="slidenum">
              <a:rPr lang="en-US"/>
              <a:pPr/>
              <a:t>1</a:t>
            </a:fld>
            <a:endParaRPr lang="en-US"/>
          </a:p>
        </p:txBody>
      </p:sp>
      <p:sp>
        <p:nvSpPr>
          <p:cNvPr id="140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0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012960"/>
      </p:ext>
    </p:extLst>
  </p:cSld>
  <p:clrMapOvr>
    <a:masterClrMapping/>
  </p:clrMapOvr>
  <p:transition>
    <p:pul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127634"/>
      </p:ext>
    </p:extLst>
  </p:cSld>
  <p:clrMapOvr>
    <a:masterClrMapping/>
  </p:clrMapOvr>
  <p:transition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609600"/>
            <a:ext cx="22860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609600"/>
            <a:ext cx="67056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194854"/>
      </p:ext>
    </p:extLst>
  </p:cSld>
  <p:clrMapOvr>
    <a:masterClrMapping/>
  </p:clrMapOvr>
  <p:transition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696914"/>
      </p:ext>
    </p:extLst>
  </p:cSld>
  <p:clrMapOvr>
    <a:masterClrMapping/>
  </p:clrMapOvr>
  <p:transition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19761038"/>
      </p:ext>
    </p:extLst>
  </p:cSld>
  <p:clrMapOvr>
    <a:masterClrMapping/>
  </p:clrMapOvr>
  <p:transition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524298"/>
      </p:ext>
    </p:extLst>
  </p:cSld>
  <p:clrMapOvr>
    <a:masterClrMapping/>
  </p:clrMapOvr>
  <p:transition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173196"/>
      </p:ext>
    </p:extLst>
  </p:cSld>
  <p:clrMapOvr>
    <a:masterClrMapping/>
  </p:clrMapOvr>
  <p:transition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969277"/>
      </p:ext>
    </p:extLst>
  </p:cSld>
  <p:clrMapOvr>
    <a:masterClrMapping/>
  </p:clrMapOvr>
  <p:transition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35343671"/>
      </p:ext>
    </p:extLst>
  </p:cSld>
  <p:clrMapOvr>
    <a:masterClrMapping/>
  </p:clrMapOvr>
  <p:transition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89997492"/>
      </p:ext>
    </p:extLst>
  </p:cSld>
  <p:clrMapOvr>
    <a:masterClrMapping/>
  </p:clrMapOvr>
  <p:transition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94796503"/>
      </p:ext>
    </p:extLst>
  </p:cSld>
  <p:clrMapOvr>
    <a:masterClrMapping/>
  </p:clrMapOvr>
  <p:transition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ChangeArrowheads="1"/>
          </p:cNvSpPr>
          <p:nvPr/>
        </p:nvSpPr>
        <p:spPr bwMode="auto">
          <a:xfrm>
            <a:off x="-19050" y="6000750"/>
            <a:ext cx="9258300" cy="9144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rgbClr val="006666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8246" name="Rectangle 6"/>
          <p:cNvSpPr>
            <a:spLocks noChangeArrowheads="1"/>
          </p:cNvSpPr>
          <p:nvPr/>
        </p:nvSpPr>
        <p:spPr bwMode="auto">
          <a:xfrm>
            <a:off x="0" y="0"/>
            <a:ext cx="9201150" cy="628650"/>
          </a:xfrm>
          <a:prstGeom prst="rect">
            <a:avLst/>
          </a:prstGeom>
          <a:solidFill>
            <a:srgbClr val="0066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2400">
              <a:solidFill>
                <a:srgbClr val="0000FF"/>
              </a:solidFill>
            </a:endParaRPr>
          </a:p>
        </p:txBody>
      </p:sp>
      <p:sp>
        <p:nvSpPr>
          <p:cNvPr id="13824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0" y="609600"/>
            <a:ext cx="9144000" cy="1143000"/>
          </a:xfrm>
          <a:prstGeom prst="rect">
            <a:avLst/>
          </a:prstGeom>
          <a:gradFill rotWithShape="0">
            <a:gsLst>
              <a:gs pos="0">
                <a:srgbClr val="006666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38248" name="Text Box 8"/>
          <p:cNvSpPr txBox="1">
            <a:spLocks noChangeArrowheads="1"/>
          </p:cNvSpPr>
          <p:nvPr/>
        </p:nvSpPr>
        <p:spPr bwMode="auto">
          <a:xfrm>
            <a:off x="3924300" y="-114300"/>
            <a:ext cx="5181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tabLst>
                <a:tab pos="26860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tabLst>
                <a:tab pos="26860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tabLst>
                <a:tab pos="26860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tabLst>
                <a:tab pos="26860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tabLst>
                <a:tab pos="26860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6860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6860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6860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68605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US" sz="3600">
                <a:solidFill>
                  <a:srgbClr val="66CCFF"/>
                </a:solidFill>
              </a:rPr>
              <a:t>FIN352</a:t>
            </a:r>
          </a:p>
        </p:txBody>
      </p:sp>
      <p:sp>
        <p:nvSpPr>
          <p:cNvPr id="138251" name="Text Box 11"/>
          <p:cNvSpPr txBox="1">
            <a:spLocks noChangeArrowheads="1"/>
          </p:cNvSpPr>
          <p:nvPr/>
        </p:nvSpPr>
        <p:spPr bwMode="auto">
          <a:xfrm>
            <a:off x="76200" y="184150"/>
            <a:ext cx="3733800" cy="347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70000"/>
              </a:lnSpc>
            </a:pPr>
            <a:r>
              <a:rPr lang="en-US" sz="2400">
                <a:solidFill>
                  <a:srgbClr val="00CCFF"/>
                </a:solidFill>
              </a:rPr>
              <a:t>Vicentiu Covrig</a:t>
            </a:r>
            <a:endParaRPr lang="en-US" sz="2000">
              <a:solidFill>
                <a:srgbClr val="00CCFF"/>
              </a:solidFill>
            </a:endParaRPr>
          </a:p>
        </p:txBody>
      </p:sp>
      <p:sp>
        <p:nvSpPr>
          <p:cNvPr id="138252" name="Rectangle 12"/>
          <p:cNvSpPr>
            <a:spLocks noChangeArrowheads="1"/>
          </p:cNvSpPr>
          <p:nvPr/>
        </p:nvSpPr>
        <p:spPr bwMode="auto">
          <a:xfrm>
            <a:off x="3505200" y="65532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fld id="{50AECDC3-A1A4-4A8E-B925-6FF284EE04D4}" type="slidenum">
              <a:rPr lang="en-US" sz="1600" b="1" i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pPr algn="ctr"/>
              <a:t>‹#›</a:t>
            </a:fld>
            <a:endParaRPr lang="en-US" sz="1600" b="1" i="1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>
    <p:pull/>
  </p:transition>
  <p:txStyles>
    <p:titleStyle>
      <a:lvl1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75000"/>
        <a:buFont typeface="Wingdings" pitchFamily="2" charset="2"/>
        <a:buChar char="n"/>
        <a:defRPr sz="3200">
          <a:solidFill>
            <a:srgbClr val="0000FF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20000"/>
        <a:buChar char="-"/>
        <a:defRPr sz="2800">
          <a:solidFill>
            <a:srgbClr val="0000FF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90000"/>
        <a:buFont typeface="Wingdings" pitchFamily="2" charset="2"/>
        <a:buChar char="u"/>
        <a:defRPr sz="2400">
          <a:solidFill>
            <a:srgbClr val="0000FF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20000"/>
        <a:buFont typeface="Wingdings" pitchFamily="2" charset="2"/>
        <a:buChar char="Ø"/>
        <a:defRPr sz="2000">
          <a:solidFill>
            <a:srgbClr val="0000FF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20000"/>
        <a:buChar char="»"/>
        <a:defRPr sz="2000">
          <a:solidFill>
            <a:srgbClr val="0000FF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20000"/>
        <a:buChar char="»"/>
        <a:defRPr sz="2000">
          <a:solidFill>
            <a:srgbClr val="0000FF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20000"/>
        <a:buChar char="»"/>
        <a:defRPr sz="2000">
          <a:solidFill>
            <a:srgbClr val="0000FF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20000"/>
        <a:buChar char="»"/>
        <a:defRPr sz="2000">
          <a:solidFill>
            <a:srgbClr val="0000FF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20000"/>
        <a:buChar char="»"/>
        <a:defRPr sz="2000">
          <a:solidFill>
            <a:srgbClr val="0000FF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5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6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7.e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9266" name="Picture 2" descr="coins cop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0238" y="2284413"/>
            <a:ext cx="3941762" cy="3749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9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990600"/>
            <a:ext cx="9144000" cy="1752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6600" dirty="0">
                <a:solidFill>
                  <a:srgbClr val="66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en-US" sz="6600" dirty="0">
                <a:solidFill>
                  <a:srgbClr val="66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sz="6600" dirty="0">
                <a:solidFill>
                  <a:srgbClr val="66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Asset Pricing </a:t>
            </a:r>
            <a:r>
              <a:rPr lang="en-US" sz="6600" dirty="0" smtClean="0">
                <a:solidFill>
                  <a:srgbClr val="66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Models</a:t>
            </a:r>
            <a:endParaRPr lang="en-US" sz="6600" dirty="0">
              <a:solidFill>
                <a:srgbClr val="66CC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lnSpc>
                <a:spcPct val="80000"/>
              </a:lnSpc>
            </a:pPr>
            <a:r>
              <a:rPr lang="en-US" sz="4400" dirty="0">
                <a:solidFill>
                  <a:srgbClr val="66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(chapter </a:t>
            </a:r>
            <a:r>
              <a:rPr lang="en-US" sz="4400" dirty="0" smtClean="0">
                <a:solidFill>
                  <a:srgbClr val="66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9)</a:t>
            </a:r>
            <a:r>
              <a:rPr lang="en-US" sz="6600" dirty="0">
                <a:solidFill>
                  <a:srgbClr val="66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en-US" sz="6600" dirty="0">
                <a:solidFill>
                  <a:srgbClr val="66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en-US" sz="6600" dirty="0">
              <a:solidFill>
                <a:srgbClr val="66CC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39268" name="Rectangle 4"/>
          <p:cNvSpPr>
            <a:spLocks noChangeArrowheads="1"/>
          </p:cNvSpPr>
          <p:nvPr/>
        </p:nvSpPr>
        <p:spPr bwMode="auto">
          <a:xfrm>
            <a:off x="-114300" y="609600"/>
            <a:ext cx="9258300" cy="914400"/>
          </a:xfrm>
          <a:prstGeom prst="rect">
            <a:avLst/>
          </a:prstGeom>
          <a:gradFill rotWithShape="0">
            <a:gsLst>
              <a:gs pos="0">
                <a:srgbClr val="006666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 txBox="1">
            <a:spLocks noChangeArrowheads="1"/>
          </p:cNvSpPr>
          <p:nvPr/>
        </p:nvSpPr>
        <p:spPr>
          <a:xfrm>
            <a:off x="457200" y="1481138"/>
            <a:ext cx="8229600" cy="4525962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5000"/>
              <a:buFont typeface="Wingdings" pitchFamily="2" charset="2"/>
              <a:buChar char="n"/>
              <a:defRPr sz="320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-"/>
              <a:defRPr sz="2800">
                <a:solidFill>
                  <a:srgbClr val="0000FF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90000"/>
              <a:buFont typeface="Wingdings" pitchFamily="2" charset="2"/>
              <a:buChar char="u"/>
              <a:defRPr sz="2400">
                <a:solidFill>
                  <a:srgbClr val="0000FF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Font typeface="Wingdings" pitchFamily="2" charset="2"/>
              <a:buChar char="Ø"/>
              <a:defRPr sz="2000">
                <a:solidFill>
                  <a:srgbClr val="0000FF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9pPr>
          </a:lstStyle>
          <a:p>
            <a:r>
              <a:rPr lang="en-US" smtClean="0"/>
              <a:t>All risky assets must be in portfolio, so it is completely diversified</a:t>
            </a:r>
          </a:p>
          <a:p>
            <a:pPr lvl="1"/>
            <a:r>
              <a:rPr lang="en-US" smtClean="0"/>
              <a:t>Includes only systematic risk</a:t>
            </a:r>
          </a:p>
          <a:p>
            <a:r>
              <a:rPr lang="en-US" smtClean="0"/>
              <a:t>All securities included in proportion to their market value</a:t>
            </a:r>
          </a:p>
          <a:p>
            <a:r>
              <a:rPr lang="en-US" smtClean="0"/>
              <a:t>Unobservable but proxied by S&amp;P 500</a:t>
            </a:r>
          </a:p>
          <a:p>
            <a:r>
              <a:rPr lang="en-US" smtClean="0"/>
              <a:t>Contains worldwide assets</a:t>
            </a:r>
          </a:p>
          <a:p>
            <a:pPr lvl="1"/>
            <a:r>
              <a:rPr lang="en-US" smtClean="0"/>
              <a:t>Financial and real assets</a:t>
            </a:r>
            <a:endParaRPr lang="en-US"/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457200" y="646112"/>
            <a:ext cx="8229600" cy="569913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US" sz="3700" dirty="0" smtClean="0"/>
              <a:t>Characteristics of the Market Portfolio</a:t>
            </a:r>
            <a:endParaRPr lang="en-US" sz="3700" dirty="0"/>
          </a:p>
        </p:txBody>
      </p:sp>
    </p:spTree>
    <p:extLst>
      <p:ext uri="{BB962C8B-B14F-4D97-AF65-F5344CB8AC3E}">
        <p14:creationId xmlns:p14="http://schemas.microsoft.com/office/powerpoint/2010/main" val="3314815651"/>
      </p:ext>
    </p:extLst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5"/>
          <p:cNvSpPr txBox="1">
            <a:spLocks noChangeArrowheads="1"/>
          </p:cNvSpPr>
          <p:nvPr/>
        </p:nvSpPr>
        <p:spPr>
          <a:xfrm>
            <a:off x="457200" y="762000"/>
            <a:ext cx="8229600" cy="65563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Capital Market Line</a:t>
            </a:r>
            <a:endParaRPr lang="en-US" dirty="0"/>
          </a:p>
        </p:txBody>
      </p:sp>
      <p:sp>
        <p:nvSpPr>
          <p:cNvPr id="3" name="Rectangle 37"/>
          <p:cNvSpPr txBox="1">
            <a:spLocks noChangeArrowheads="1"/>
          </p:cNvSpPr>
          <p:nvPr/>
        </p:nvSpPr>
        <p:spPr>
          <a:xfrm>
            <a:off x="5257800" y="1752600"/>
            <a:ext cx="3810000" cy="4343400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5000"/>
              <a:buFont typeface="Wingdings" pitchFamily="2" charset="2"/>
              <a:buChar char="n"/>
              <a:defRPr sz="320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-"/>
              <a:defRPr sz="2800">
                <a:solidFill>
                  <a:srgbClr val="0000FF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90000"/>
              <a:buFont typeface="Wingdings" pitchFamily="2" charset="2"/>
              <a:buChar char="u"/>
              <a:defRPr sz="2400">
                <a:solidFill>
                  <a:srgbClr val="0000FF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Font typeface="Wingdings" pitchFamily="2" charset="2"/>
              <a:buChar char="Ø"/>
              <a:defRPr sz="2000">
                <a:solidFill>
                  <a:srgbClr val="0000FF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9pPr>
          </a:lstStyle>
          <a:p>
            <a:pPr>
              <a:lnSpc>
                <a:spcPct val="90000"/>
              </a:lnSpc>
            </a:pPr>
            <a:r>
              <a:rPr lang="en-US" sz="2600" smtClean="0"/>
              <a:t>Line from RF to L is capital market line (CML)</a:t>
            </a:r>
          </a:p>
          <a:p>
            <a:pPr>
              <a:lnSpc>
                <a:spcPct val="90000"/>
              </a:lnSpc>
            </a:pPr>
            <a:r>
              <a:rPr lang="en-US" sz="2600" smtClean="0"/>
              <a:t>x = risk premium           =E(RM) - RF</a:t>
            </a:r>
          </a:p>
          <a:p>
            <a:pPr>
              <a:lnSpc>
                <a:spcPct val="90000"/>
              </a:lnSpc>
            </a:pPr>
            <a:r>
              <a:rPr lang="en-US" sz="2600" smtClean="0"/>
              <a:t>y =risk =</a:t>
            </a:r>
            <a:r>
              <a:rPr lang="en-US" sz="2600" smtClean="0">
                <a:sym typeface="Symbol" pitchFamily="18" charset="2"/>
              </a:rPr>
              <a:t></a:t>
            </a:r>
            <a:r>
              <a:rPr lang="en-US" sz="2600" baseline="-25000" smtClean="0">
                <a:sym typeface="Symbol" pitchFamily="18" charset="2"/>
              </a:rPr>
              <a:t>M</a:t>
            </a:r>
          </a:p>
          <a:p>
            <a:pPr>
              <a:lnSpc>
                <a:spcPct val="90000"/>
              </a:lnSpc>
            </a:pPr>
            <a:r>
              <a:rPr lang="en-US" sz="2600" smtClean="0">
                <a:sym typeface="Symbol" pitchFamily="18" charset="2"/>
              </a:rPr>
              <a:t>Slope =x/y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600" smtClean="0">
                <a:sym typeface="Symbol" pitchFamily="18" charset="2"/>
              </a:rPr>
              <a:t>	</a:t>
            </a:r>
            <a:r>
              <a:rPr lang="en-US" sz="2600" smtClean="0"/>
              <a:t>=[E(RM) - RF]/</a:t>
            </a:r>
            <a:r>
              <a:rPr lang="en-US" sz="2600" smtClean="0">
                <a:sym typeface="Symbol" pitchFamily="18" charset="2"/>
              </a:rPr>
              <a:t></a:t>
            </a:r>
            <a:r>
              <a:rPr lang="en-US" sz="2600" baseline="-25000" smtClean="0">
                <a:sym typeface="Symbol" pitchFamily="18" charset="2"/>
              </a:rPr>
              <a:t>M</a:t>
            </a:r>
          </a:p>
          <a:p>
            <a:pPr>
              <a:lnSpc>
                <a:spcPct val="90000"/>
              </a:lnSpc>
            </a:pPr>
            <a:r>
              <a:rPr lang="en-US" sz="2600" smtClean="0">
                <a:sym typeface="Symbol" pitchFamily="18" charset="2"/>
              </a:rPr>
              <a:t>y-intercept = RF</a:t>
            </a:r>
            <a:endParaRPr lang="en-US" sz="2600"/>
          </a:p>
        </p:txBody>
      </p:sp>
      <p:sp>
        <p:nvSpPr>
          <p:cNvPr id="5" name="Text Box 11"/>
          <p:cNvSpPr txBox="1">
            <a:spLocks noChangeArrowheads="1"/>
          </p:cNvSpPr>
          <p:nvPr/>
        </p:nvSpPr>
        <p:spPr bwMode="auto">
          <a:xfrm>
            <a:off x="-1311275" y="4841875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endParaRPr lang="en-US" sz="2400">
              <a:latin typeface="Times New Roman" pitchFamily="18" charset="0"/>
            </a:endParaRPr>
          </a:p>
        </p:txBody>
      </p:sp>
      <p:grpSp>
        <p:nvGrpSpPr>
          <p:cNvPr id="6" name="Group 34"/>
          <p:cNvGrpSpPr>
            <a:grpSpLocks/>
          </p:cNvGrpSpPr>
          <p:nvPr/>
        </p:nvGrpSpPr>
        <p:grpSpPr bwMode="auto">
          <a:xfrm>
            <a:off x="990600" y="1981200"/>
            <a:ext cx="4186238" cy="4114800"/>
            <a:chOff x="278" y="1477"/>
            <a:chExt cx="2637" cy="2592"/>
          </a:xfrm>
        </p:grpSpPr>
        <p:sp>
          <p:nvSpPr>
            <p:cNvPr id="7" name="Line 8"/>
            <p:cNvSpPr>
              <a:spLocks noChangeShapeType="1"/>
            </p:cNvSpPr>
            <p:nvPr/>
          </p:nvSpPr>
          <p:spPr bwMode="auto">
            <a:xfrm>
              <a:off x="864" y="1872"/>
              <a:ext cx="0" cy="1680"/>
            </a:xfrm>
            <a:prstGeom prst="line">
              <a:avLst/>
            </a:prstGeom>
            <a:noFill/>
            <a:ln w="38100">
              <a:solidFill>
                <a:srgbClr val="FFCC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Line 9"/>
            <p:cNvSpPr>
              <a:spLocks noChangeShapeType="1"/>
            </p:cNvSpPr>
            <p:nvPr/>
          </p:nvSpPr>
          <p:spPr bwMode="auto">
            <a:xfrm>
              <a:off x="864" y="3552"/>
              <a:ext cx="1968" cy="0"/>
            </a:xfrm>
            <a:prstGeom prst="line">
              <a:avLst/>
            </a:prstGeom>
            <a:noFill/>
            <a:ln w="38100">
              <a:solidFill>
                <a:srgbClr val="FFCC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Text Box 10"/>
            <p:cNvSpPr txBox="1">
              <a:spLocks noChangeArrowheads="1"/>
            </p:cNvSpPr>
            <p:nvPr/>
          </p:nvSpPr>
          <p:spPr bwMode="auto">
            <a:xfrm>
              <a:off x="374" y="2042"/>
              <a:ext cx="11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0" name="Text Box 12"/>
            <p:cNvSpPr txBox="1">
              <a:spLocks noChangeArrowheads="1"/>
            </p:cNvSpPr>
            <p:nvPr/>
          </p:nvSpPr>
          <p:spPr bwMode="auto">
            <a:xfrm>
              <a:off x="278" y="2005"/>
              <a:ext cx="59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r>
                <a:rPr lang="en-US" sz="2400" b="1">
                  <a:solidFill>
                    <a:schemeClr val="tx2"/>
                  </a:solidFill>
                  <a:latin typeface="Univers" pitchFamily="34" charset="0"/>
                </a:rPr>
                <a:t>E(R</a:t>
              </a:r>
              <a:r>
                <a:rPr lang="en-US" sz="2400" b="1" baseline="-25000">
                  <a:solidFill>
                    <a:schemeClr val="tx2"/>
                  </a:solidFill>
                  <a:latin typeface="Univers" pitchFamily="34" charset="0"/>
                </a:rPr>
                <a:t>M</a:t>
              </a:r>
              <a:r>
                <a:rPr lang="en-US" sz="2400" b="1">
                  <a:solidFill>
                    <a:schemeClr val="tx2"/>
                  </a:solidFill>
                  <a:latin typeface="Univers" pitchFamily="34" charset="0"/>
                </a:rPr>
                <a:t>)</a:t>
              </a:r>
              <a:endParaRPr lang="en-US" sz="2400">
                <a:solidFill>
                  <a:schemeClr val="tx2"/>
                </a:solidFill>
                <a:latin typeface="Times New Roman" pitchFamily="18" charset="0"/>
              </a:endParaRPr>
            </a:p>
          </p:txBody>
        </p:sp>
        <p:sp>
          <p:nvSpPr>
            <p:cNvPr id="11" name="Line 13"/>
            <p:cNvSpPr>
              <a:spLocks noChangeShapeType="1"/>
            </p:cNvSpPr>
            <p:nvPr/>
          </p:nvSpPr>
          <p:spPr bwMode="auto">
            <a:xfrm flipV="1">
              <a:off x="864" y="1776"/>
              <a:ext cx="1584" cy="1200"/>
            </a:xfrm>
            <a:prstGeom prst="line">
              <a:avLst/>
            </a:prstGeom>
            <a:noFill/>
            <a:ln w="31750">
              <a:solidFill>
                <a:srgbClr val="00CC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Line 14"/>
            <p:cNvSpPr>
              <a:spLocks noChangeShapeType="1"/>
            </p:cNvSpPr>
            <p:nvPr/>
          </p:nvSpPr>
          <p:spPr bwMode="auto">
            <a:xfrm>
              <a:off x="864" y="2160"/>
              <a:ext cx="110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Line 15"/>
            <p:cNvSpPr>
              <a:spLocks noChangeShapeType="1"/>
            </p:cNvSpPr>
            <p:nvPr/>
          </p:nvSpPr>
          <p:spPr bwMode="auto">
            <a:xfrm>
              <a:off x="1920" y="2160"/>
              <a:ext cx="0" cy="13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Text Box 16"/>
            <p:cNvSpPr txBox="1">
              <a:spLocks noChangeArrowheads="1"/>
            </p:cNvSpPr>
            <p:nvPr/>
          </p:nvSpPr>
          <p:spPr bwMode="auto">
            <a:xfrm>
              <a:off x="470" y="2821"/>
              <a:ext cx="34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r>
                <a:rPr lang="en-US" sz="2400" b="1">
                  <a:latin typeface="Univers" pitchFamily="34" charset="0"/>
                </a:rPr>
                <a:t>RF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5" name="Text Box 17"/>
            <p:cNvSpPr txBox="1">
              <a:spLocks noChangeArrowheads="1"/>
            </p:cNvSpPr>
            <p:nvPr/>
          </p:nvSpPr>
          <p:spPr bwMode="auto">
            <a:xfrm>
              <a:off x="1382" y="3781"/>
              <a:ext cx="48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r>
                <a:rPr lang="en-US" sz="2400" b="1">
                  <a:solidFill>
                    <a:schemeClr val="tx2"/>
                  </a:solidFill>
                  <a:latin typeface="Univers" pitchFamily="34" charset="0"/>
                </a:rPr>
                <a:t>Risk</a:t>
              </a:r>
              <a:endParaRPr lang="en-US" sz="2400">
                <a:solidFill>
                  <a:schemeClr val="tx2"/>
                </a:solidFill>
                <a:latin typeface="Times New Roman" pitchFamily="18" charset="0"/>
              </a:endParaRPr>
            </a:p>
          </p:txBody>
        </p:sp>
        <p:sp>
          <p:nvSpPr>
            <p:cNvPr id="16" name="Text Box 18"/>
            <p:cNvSpPr txBox="1">
              <a:spLocks noChangeArrowheads="1"/>
            </p:cNvSpPr>
            <p:nvPr/>
          </p:nvSpPr>
          <p:spPr bwMode="auto">
            <a:xfrm>
              <a:off x="1814" y="3526"/>
              <a:ext cx="34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r>
                <a:rPr lang="en-US" sz="2400" b="1">
                  <a:latin typeface="Univers" pitchFamily="34" charset="0"/>
                  <a:sym typeface="Symbol" pitchFamily="18" charset="2"/>
                </a:rPr>
                <a:t></a:t>
              </a:r>
              <a:r>
                <a:rPr lang="en-US" sz="2400" b="1" baseline="-25000">
                  <a:latin typeface="Univers" pitchFamily="34" charset="0"/>
                  <a:sym typeface="Symbol" pitchFamily="18" charset="2"/>
                </a:rPr>
                <a:t>M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7" name="Text Box 19"/>
            <p:cNvSpPr txBox="1">
              <a:spLocks noChangeArrowheads="1"/>
            </p:cNvSpPr>
            <p:nvPr/>
          </p:nvSpPr>
          <p:spPr bwMode="auto">
            <a:xfrm>
              <a:off x="2294" y="1477"/>
              <a:ext cx="21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r>
                <a:rPr lang="en-US" sz="2400" b="1">
                  <a:latin typeface="Univers" pitchFamily="34" charset="0"/>
                </a:rPr>
                <a:t>L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8" name="Text Box 20"/>
            <p:cNvSpPr txBox="1">
              <a:spLocks noChangeArrowheads="1"/>
            </p:cNvSpPr>
            <p:nvPr/>
          </p:nvSpPr>
          <p:spPr bwMode="auto">
            <a:xfrm>
              <a:off x="1718" y="1861"/>
              <a:ext cx="28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r>
                <a:rPr lang="en-US" sz="2400" b="1">
                  <a:latin typeface="Univers" pitchFamily="34" charset="0"/>
                </a:rPr>
                <a:t>M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9" name="Line 21"/>
            <p:cNvSpPr>
              <a:spLocks noChangeShapeType="1"/>
            </p:cNvSpPr>
            <p:nvPr/>
          </p:nvSpPr>
          <p:spPr bwMode="auto">
            <a:xfrm>
              <a:off x="864" y="2976"/>
              <a:ext cx="110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" name="Text Box 22"/>
            <p:cNvSpPr txBox="1">
              <a:spLocks noChangeArrowheads="1"/>
            </p:cNvSpPr>
            <p:nvPr/>
          </p:nvSpPr>
          <p:spPr bwMode="auto">
            <a:xfrm>
              <a:off x="1286" y="2965"/>
              <a:ext cx="22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r>
                <a:rPr lang="en-US" sz="2400" b="1">
                  <a:latin typeface="Univers" pitchFamily="34" charset="0"/>
                </a:rPr>
                <a:t>y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21" name="Text Box 23"/>
            <p:cNvSpPr txBox="1">
              <a:spLocks noChangeArrowheads="1"/>
            </p:cNvSpPr>
            <p:nvPr/>
          </p:nvSpPr>
          <p:spPr bwMode="auto">
            <a:xfrm>
              <a:off x="2006" y="2437"/>
              <a:ext cx="22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r>
                <a:rPr lang="en-US" sz="2400" b="1">
                  <a:latin typeface="Univers" pitchFamily="34" charset="0"/>
                </a:rPr>
                <a:t>x</a:t>
              </a:r>
              <a:endParaRPr lang="en-US" sz="2400">
                <a:latin typeface="Times New Roman" pitchFamily="18" charset="0"/>
              </a:endParaRPr>
            </a:p>
          </p:txBody>
        </p:sp>
        <p:graphicFrame>
          <p:nvGraphicFramePr>
            <p:cNvPr id="22" name="Object 27"/>
            <p:cNvGraphicFramePr>
              <a:graphicFrameLocks noChangeAspect="1"/>
            </p:cNvGraphicFramePr>
            <p:nvPr/>
          </p:nvGraphicFramePr>
          <p:xfrm>
            <a:off x="2844" y="2092"/>
            <a:ext cx="71" cy="13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4145" name="Equation" r:id="rId3" imgW="114120" imgH="215640" progId="Equation.3">
                    <p:embed/>
                  </p:oleObj>
                </mc:Choice>
                <mc:Fallback>
                  <p:oleObj name="Equation" r:id="rId3" imgW="114120" imgH="21564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44" y="2092"/>
                          <a:ext cx="71" cy="13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3" name="Oval 28"/>
            <p:cNvSpPr>
              <a:spLocks noChangeArrowheads="1"/>
            </p:cNvSpPr>
            <p:nvPr/>
          </p:nvSpPr>
          <p:spPr bwMode="auto">
            <a:xfrm>
              <a:off x="1872" y="2160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162784419"/>
      </p:ext>
    </p:extLst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 txBox="1">
            <a:spLocks noChangeArrowheads="1"/>
          </p:cNvSpPr>
          <p:nvPr/>
        </p:nvSpPr>
        <p:spPr>
          <a:xfrm>
            <a:off x="152400" y="1295400"/>
            <a:ext cx="8763000" cy="4343400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5000"/>
              <a:buFont typeface="Wingdings" pitchFamily="2" charset="2"/>
              <a:buChar char="n"/>
              <a:defRPr sz="320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-"/>
              <a:defRPr sz="2800">
                <a:solidFill>
                  <a:srgbClr val="0000FF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90000"/>
              <a:buFont typeface="Wingdings" pitchFamily="2" charset="2"/>
              <a:buChar char="u"/>
              <a:defRPr sz="2400">
                <a:solidFill>
                  <a:srgbClr val="0000FF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Font typeface="Wingdings" pitchFamily="2" charset="2"/>
              <a:buChar char="Ø"/>
              <a:defRPr sz="2000">
                <a:solidFill>
                  <a:srgbClr val="0000FF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9pPr>
          </a:lstStyle>
          <a:p>
            <a:r>
              <a:rPr lang="en-US" sz="2400" dirty="0" smtClean="0"/>
              <a:t>Investors use their preferences (reflected in an indifference curve) to determine their optimal portfolio</a:t>
            </a:r>
          </a:p>
          <a:p>
            <a:r>
              <a:rPr lang="en-US" sz="2400" dirty="0" smtClean="0"/>
              <a:t>Separation Theorem:</a:t>
            </a:r>
          </a:p>
          <a:p>
            <a:pPr lvl="1"/>
            <a:r>
              <a:rPr lang="en-US" sz="2400" dirty="0" smtClean="0"/>
              <a:t>The investment decision, which risky portfolio to hold, is separate from the financing decision</a:t>
            </a:r>
          </a:p>
          <a:p>
            <a:pPr lvl="1"/>
            <a:r>
              <a:rPr lang="en-US" sz="2400" dirty="0" smtClean="0"/>
              <a:t>Allocation between risk-free asset and risky portfolio separate from choice of risky portfolio, T</a:t>
            </a:r>
          </a:p>
          <a:p>
            <a:r>
              <a:rPr lang="en-US" sz="2400" dirty="0" smtClean="0"/>
              <a:t>All investors</a:t>
            </a:r>
          </a:p>
          <a:p>
            <a:pPr lvl="1"/>
            <a:r>
              <a:rPr lang="en-US" sz="2400" dirty="0" smtClean="0"/>
              <a:t>Invest in the same portfolio</a:t>
            </a:r>
          </a:p>
          <a:p>
            <a:pPr lvl="1"/>
            <a:r>
              <a:rPr lang="en-US" sz="2400" dirty="0" smtClean="0"/>
              <a:t>Attain any point on the straight line RF-T-L by either borrowing or lending at the rate RF, depending on their preferences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457200" y="609600"/>
            <a:ext cx="8229600" cy="80803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The Separation Theorem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8707524"/>
      </p:ext>
    </p:extLst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700" name="Rectangle 4"/>
          <p:cNvSpPr>
            <a:spLocks noChangeArrowheads="1"/>
          </p:cNvSpPr>
          <p:nvPr/>
        </p:nvSpPr>
        <p:spPr bwMode="auto">
          <a:xfrm>
            <a:off x="457200" y="457200"/>
            <a:ext cx="8229600" cy="1041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lnSpc>
                <a:spcPct val="70000"/>
              </a:lnSpc>
            </a:pPr>
            <a:r>
              <a:rPr lang="en-US" sz="3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The Equation of the CML is:</a:t>
            </a:r>
          </a:p>
        </p:txBody>
      </p:sp>
      <p:sp>
        <p:nvSpPr>
          <p:cNvPr id="285701" name="Rectangle 5"/>
          <p:cNvSpPr>
            <a:spLocks noChangeArrowheads="1"/>
          </p:cNvSpPr>
          <p:nvPr/>
        </p:nvSpPr>
        <p:spPr bwMode="auto">
          <a:xfrm>
            <a:off x="457200" y="1371600"/>
            <a:ext cx="8229600" cy="4754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sz="2800" dirty="0" smtClean="0">
                <a:solidFill>
                  <a:srgbClr val="0000FF"/>
                </a:solidFill>
              </a:rPr>
              <a:t>Slope of the CML is the market price of risk for efficient portfolios, or the equilibrium price of risk in the market</a:t>
            </a:r>
          </a:p>
          <a:p>
            <a:r>
              <a:rPr lang="en-US" sz="2800" dirty="0" smtClean="0">
                <a:solidFill>
                  <a:srgbClr val="0000FF"/>
                </a:solidFill>
              </a:rPr>
              <a:t>Relationship between risk and expected return for portfolio P (Equation for CML):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endParaRPr lang="en-US" sz="2800" dirty="0">
              <a:solidFill>
                <a:srgbClr val="0000FF"/>
              </a:solidFill>
            </a:endParaRP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endParaRPr lang="en-US" sz="2800" dirty="0">
              <a:solidFill>
                <a:srgbClr val="0000FF"/>
              </a:solidFill>
            </a:endParaRP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endParaRPr lang="en-US" sz="2800" dirty="0">
              <a:solidFill>
                <a:srgbClr val="0000FF"/>
              </a:solidFill>
            </a:endParaRP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endParaRPr lang="en-US" sz="2800" dirty="0">
              <a:solidFill>
                <a:srgbClr val="0000FF"/>
              </a:solidFill>
            </a:endParaRP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endParaRPr lang="en-US" sz="2800" dirty="0">
              <a:solidFill>
                <a:srgbClr val="0000FF"/>
              </a:solidFill>
            </a:endParaRP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endParaRPr lang="en-US" sz="2800" dirty="0">
              <a:solidFill>
                <a:srgbClr val="0000FF"/>
              </a:solidFill>
            </a:endParaRPr>
          </a:p>
        </p:txBody>
      </p:sp>
      <p:sp>
        <p:nvSpPr>
          <p:cNvPr id="285702" name="Rectangle 6"/>
          <p:cNvSpPr>
            <a:spLocks noChangeArrowheads="1"/>
          </p:cNvSpPr>
          <p:nvPr/>
        </p:nvSpPr>
        <p:spPr bwMode="auto">
          <a:xfrm>
            <a:off x="0" y="28717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/>
        </p:nvGraphicFramePr>
        <p:xfrm>
          <a:off x="1987550" y="4654550"/>
          <a:ext cx="54229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5725" name="Equation" r:id="rId3" imgW="5422900" imgH="1028700" progId="Equation.3">
                  <p:embed/>
                </p:oleObj>
              </mc:Choice>
              <mc:Fallback>
                <p:oleObj name="Equation" r:id="rId3" imgW="5422900" imgH="10287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7550" y="4654550"/>
                        <a:ext cx="5422900" cy="1028700"/>
                      </a:xfrm>
                      <a:prstGeom prst="rect">
                        <a:avLst/>
                      </a:prstGeom>
                      <a:solidFill>
                        <a:srgbClr val="FFCC00"/>
                      </a:solidFill>
                      <a:ln w="19050">
                        <a:solidFill>
                          <a:srgbClr val="333399"/>
                        </a:solidFill>
                        <a:miter lim="800000"/>
                        <a:headEnd type="none" w="sm" len="sm"/>
                        <a:tailEnd type="none" w="sm" len="sm"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 txBox="1">
            <a:spLocks noChangeArrowheads="1"/>
          </p:cNvSpPr>
          <p:nvPr/>
        </p:nvSpPr>
        <p:spPr>
          <a:xfrm>
            <a:off x="228600" y="1295400"/>
            <a:ext cx="8458200" cy="4267200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5000"/>
              <a:buFont typeface="Wingdings" pitchFamily="2" charset="2"/>
              <a:buChar char="n"/>
              <a:defRPr sz="320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-"/>
              <a:defRPr sz="2800">
                <a:solidFill>
                  <a:srgbClr val="0000FF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90000"/>
              <a:buFont typeface="Wingdings" pitchFamily="2" charset="2"/>
              <a:buChar char="u"/>
              <a:defRPr sz="2400">
                <a:solidFill>
                  <a:srgbClr val="0000FF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Font typeface="Wingdings" pitchFamily="2" charset="2"/>
              <a:buChar char="Ø"/>
              <a:defRPr sz="2000">
                <a:solidFill>
                  <a:srgbClr val="0000FF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9pPr>
          </a:lstStyle>
          <a:p>
            <a:r>
              <a:rPr lang="en-US" sz="2400" dirty="0" smtClean="0"/>
              <a:t>CML Equation only applies to markets in equilibrium and efficient portfolios</a:t>
            </a:r>
          </a:p>
          <a:p>
            <a:r>
              <a:rPr lang="en-US" sz="2400" dirty="0" smtClean="0"/>
              <a:t>The Security Market Line depicts the tradeoff between risk and expected return for individual securities</a:t>
            </a:r>
          </a:p>
          <a:p>
            <a:r>
              <a:rPr lang="en-US" sz="2400" dirty="0" smtClean="0"/>
              <a:t>Under CAPM, all investors hold the market portfolio</a:t>
            </a:r>
          </a:p>
          <a:p>
            <a:pPr lvl="1"/>
            <a:r>
              <a:rPr lang="en-US" sz="2400" dirty="0" smtClean="0"/>
              <a:t>How does an individual security contribute to the risk of the market portfolio?</a:t>
            </a:r>
          </a:p>
          <a:p>
            <a:r>
              <a:rPr lang="en-US" sz="2400" dirty="0" smtClean="0"/>
              <a:t>A security’s contribution to the risk of the market portfolio is based on beta</a:t>
            </a:r>
          </a:p>
          <a:p>
            <a:r>
              <a:rPr lang="en-US" sz="2400" dirty="0" smtClean="0"/>
              <a:t>Equation for expected return for an individual stock</a:t>
            </a:r>
          </a:p>
          <a:p>
            <a:pPr lvl="1"/>
            <a:endParaRPr lang="en-US" sz="2400" dirty="0"/>
          </a:p>
        </p:txBody>
      </p:sp>
      <p:sp>
        <p:nvSpPr>
          <p:cNvPr id="4" name="Rectangle 5"/>
          <p:cNvSpPr txBox="1">
            <a:spLocks noChangeArrowheads="1"/>
          </p:cNvSpPr>
          <p:nvPr/>
        </p:nvSpPr>
        <p:spPr>
          <a:xfrm>
            <a:off x="457200" y="685800"/>
            <a:ext cx="8229600" cy="73183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Security Market Line (CAPM)</a:t>
            </a:r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0083287"/>
              </p:ext>
            </p:extLst>
          </p:nvPr>
        </p:nvGraphicFramePr>
        <p:xfrm>
          <a:off x="2133600" y="5549900"/>
          <a:ext cx="5392738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5167" name="Equation" r:id="rId3" imgW="5397500" imgH="469900" progId="Equation.3">
                  <p:embed/>
                </p:oleObj>
              </mc:Choice>
              <mc:Fallback>
                <p:oleObj name="Equation" r:id="rId3" imgW="5397500" imgH="4699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5549900"/>
                        <a:ext cx="5392738" cy="466725"/>
                      </a:xfrm>
                      <a:prstGeom prst="rect">
                        <a:avLst/>
                      </a:prstGeom>
                      <a:solidFill>
                        <a:srgbClr val="FFCC00"/>
                      </a:solidFill>
                      <a:ln w="19050">
                        <a:solidFill>
                          <a:srgbClr val="333399"/>
                        </a:solidFill>
                        <a:miter lim="800000"/>
                        <a:headEnd type="none" w="sm" len="sm"/>
                        <a:tailEnd type="none" w="sm" len="sm"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79290730"/>
      </p:ext>
    </p:extLst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9"/>
          <p:cNvSpPr txBox="1">
            <a:spLocks noChangeArrowheads="1"/>
          </p:cNvSpPr>
          <p:nvPr/>
        </p:nvSpPr>
        <p:spPr>
          <a:xfrm>
            <a:off x="457200" y="609600"/>
            <a:ext cx="8229600" cy="80803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Security Market Line</a:t>
            </a:r>
            <a:endParaRPr lang="en-US" dirty="0"/>
          </a:p>
        </p:txBody>
      </p:sp>
      <p:sp>
        <p:nvSpPr>
          <p:cNvPr id="3" name="Rectangle 51"/>
          <p:cNvSpPr txBox="1">
            <a:spLocks noChangeArrowheads="1"/>
          </p:cNvSpPr>
          <p:nvPr/>
        </p:nvSpPr>
        <p:spPr>
          <a:xfrm>
            <a:off x="5033963" y="1752600"/>
            <a:ext cx="4033837" cy="4495800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5000"/>
              <a:buFont typeface="Wingdings" pitchFamily="2" charset="2"/>
              <a:buChar char="n"/>
              <a:defRPr sz="320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-"/>
              <a:defRPr sz="2800">
                <a:solidFill>
                  <a:srgbClr val="0000FF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90000"/>
              <a:buFont typeface="Wingdings" pitchFamily="2" charset="2"/>
              <a:buChar char="u"/>
              <a:defRPr sz="2400">
                <a:solidFill>
                  <a:srgbClr val="0000FF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Font typeface="Wingdings" pitchFamily="2" charset="2"/>
              <a:buChar char="Ø"/>
              <a:defRPr sz="2000">
                <a:solidFill>
                  <a:srgbClr val="0000FF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9pPr>
          </a:lstStyle>
          <a:p>
            <a:r>
              <a:rPr lang="en-US" sz="2600" smtClean="0"/>
              <a:t>Beta = 1.0 implies as risky as market</a:t>
            </a:r>
          </a:p>
          <a:p>
            <a:r>
              <a:rPr lang="en-US" sz="2600" smtClean="0"/>
              <a:t>Securities A and B are more risky than the market</a:t>
            </a:r>
          </a:p>
          <a:p>
            <a:pPr lvl="1"/>
            <a:r>
              <a:rPr lang="en-US" sz="2200" smtClean="0"/>
              <a:t>Beta &gt;1.0</a:t>
            </a:r>
          </a:p>
          <a:p>
            <a:r>
              <a:rPr lang="en-US" sz="2600" smtClean="0"/>
              <a:t>Security C is less risky than the market</a:t>
            </a:r>
          </a:p>
          <a:p>
            <a:pPr lvl="1"/>
            <a:r>
              <a:rPr lang="en-US" sz="2200" smtClean="0"/>
              <a:t>Beta &lt;1.0</a:t>
            </a:r>
            <a:endParaRPr lang="en-US" sz="2200"/>
          </a:p>
        </p:txBody>
      </p:sp>
      <p:grpSp>
        <p:nvGrpSpPr>
          <p:cNvPr id="5" name="Group 52"/>
          <p:cNvGrpSpPr>
            <a:grpSpLocks/>
          </p:cNvGrpSpPr>
          <p:nvPr/>
        </p:nvGrpSpPr>
        <p:grpSpPr bwMode="auto">
          <a:xfrm>
            <a:off x="1066800" y="1752600"/>
            <a:ext cx="4248150" cy="4038600"/>
            <a:chOff x="278" y="1536"/>
            <a:chExt cx="2676" cy="2544"/>
          </a:xfrm>
        </p:grpSpPr>
        <p:sp>
          <p:nvSpPr>
            <p:cNvPr id="6" name="Line 15"/>
            <p:cNvSpPr>
              <a:spLocks noChangeShapeType="1"/>
            </p:cNvSpPr>
            <p:nvPr/>
          </p:nvSpPr>
          <p:spPr bwMode="auto">
            <a:xfrm flipV="1">
              <a:off x="864" y="1872"/>
              <a:ext cx="0" cy="1728"/>
            </a:xfrm>
            <a:prstGeom prst="line">
              <a:avLst/>
            </a:prstGeom>
            <a:noFill/>
            <a:ln w="38100">
              <a:solidFill>
                <a:srgbClr val="FFCC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Line 16"/>
            <p:cNvSpPr>
              <a:spLocks noChangeShapeType="1"/>
            </p:cNvSpPr>
            <p:nvPr/>
          </p:nvSpPr>
          <p:spPr bwMode="auto">
            <a:xfrm>
              <a:off x="864" y="3600"/>
              <a:ext cx="1920" cy="0"/>
            </a:xfrm>
            <a:prstGeom prst="line">
              <a:avLst/>
            </a:prstGeom>
            <a:noFill/>
            <a:ln w="38100">
              <a:solidFill>
                <a:srgbClr val="FFCC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Line 17"/>
            <p:cNvSpPr>
              <a:spLocks noChangeShapeType="1"/>
            </p:cNvSpPr>
            <p:nvPr/>
          </p:nvSpPr>
          <p:spPr bwMode="auto">
            <a:xfrm flipV="1">
              <a:off x="864" y="2160"/>
              <a:ext cx="1680" cy="768"/>
            </a:xfrm>
            <a:prstGeom prst="line">
              <a:avLst/>
            </a:prstGeom>
            <a:noFill/>
            <a:ln w="31750">
              <a:solidFill>
                <a:srgbClr val="00CC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Line 21"/>
            <p:cNvSpPr>
              <a:spLocks noChangeShapeType="1"/>
            </p:cNvSpPr>
            <p:nvPr/>
          </p:nvSpPr>
          <p:spPr bwMode="auto">
            <a:xfrm flipV="1">
              <a:off x="1824" y="2496"/>
              <a:ext cx="0" cy="110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Line 22"/>
            <p:cNvSpPr>
              <a:spLocks noChangeShapeType="1"/>
            </p:cNvSpPr>
            <p:nvPr/>
          </p:nvSpPr>
          <p:spPr bwMode="auto">
            <a:xfrm flipH="1">
              <a:off x="864" y="2496"/>
              <a:ext cx="96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Text Box 26"/>
            <p:cNvSpPr txBox="1">
              <a:spLocks noChangeArrowheads="1"/>
            </p:cNvSpPr>
            <p:nvPr/>
          </p:nvSpPr>
          <p:spPr bwMode="auto">
            <a:xfrm>
              <a:off x="2352" y="2208"/>
              <a:ext cx="25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r>
                <a:rPr lang="en-US" sz="2400" b="1">
                  <a:latin typeface="Univers" pitchFamily="34" charset="0"/>
                </a:rPr>
                <a:t>A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2" name="Text Box 27"/>
            <p:cNvSpPr txBox="1">
              <a:spLocks noChangeArrowheads="1"/>
            </p:cNvSpPr>
            <p:nvPr/>
          </p:nvSpPr>
          <p:spPr bwMode="auto">
            <a:xfrm>
              <a:off x="1920" y="2411"/>
              <a:ext cx="2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r>
                <a:rPr lang="en-US" sz="2400" b="1">
                  <a:latin typeface="Univers" pitchFamily="34" charset="0"/>
                </a:rPr>
                <a:t>B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3" name="Text Box 28"/>
            <p:cNvSpPr txBox="1">
              <a:spLocks noChangeArrowheads="1"/>
            </p:cNvSpPr>
            <p:nvPr/>
          </p:nvSpPr>
          <p:spPr bwMode="auto">
            <a:xfrm>
              <a:off x="1334" y="2688"/>
              <a:ext cx="25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r>
                <a:rPr lang="en-US" sz="2400" b="1">
                  <a:latin typeface="Univers" pitchFamily="34" charset="0"/>
                </a:rPr>
                <a:t>C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4" name="Text Box 29"/>
            <p:cNvSpPr txBox="1">
              <a:spLocks noChangeArrowheads="1"/>
            </p:cNvSpPr>
            <p:nvPr/>
          </p:nvSpPr>
          <p:spPr bwMode="auto">
            <a:xfrm>
              <a:off x="470" y="2341"/>
              <a:ext cx="33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r>
                <a:rPr lang="en-US" sz="2400" b="1">
                  <a:latin typeface="Univers" pitchFamily="34" charset="0"/>
                </a:rPr>
                <a:t>k</a:t>
              </a:r>
              <a:r>
                <a:rPr lang="en-US" sz="2400" b="1" baseline="-25000">
                  <a:latin typeface="Univers" pitchFamily="34" charset="0"/>
                </a:rPr>
                <a:t>M</a:t>
              </a:r>
              <a:endParaRPr lang="en-US" sz="2400" b="1">
                <a:latin typeface="Times New Roman" pitchFamily="18" charset="0"/>
              </a:endParaRPr>
            </a:p>
          </p:txBody>
        </p:sp>
        <p:sp>
          <p:nvSpPr>
            <p:cNvPr id="15" name="Text Box 31"/>
            <p:cNvSpPr txBox="1">
              <a:spLocks noChangeArrowheads="1"/>
            </p:cNvSpPr>
            <p:nvPr/>
          </p:nvSpPr>
          <p:spPr bwMode="auto">
            <a:xfrm>
              <a:off x="480" y="2821"/>
              <a:ext cx="37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r>
                <a:rPr lang="en-US" sz="2400" b="1">
                  <a:latin typeface="Univers" pitchFamily="34" charset="0"/>
                </a:rPr>
                <a:t>k</a:t>
              </a:r>
              <a:r>
                <a:rPr lang="en-US" sz="2400" b="1" baseline="-25000">
                  <a:latin typeface="Univers" pitchFamily="34" charset="0"/>
                </a:rPr>
                <a:t>RF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6" name="Text Box 32"/>
            <p:cNvSpPr txBox="1">
              <a:spLocks noChangeArrowheads="1"/>
            </p:cNvSpPr>
            <p:nvPr/>
          </p:nvSpPr>
          <p:spPr bwMode="auto">
            <a:xfrm>
              <a:off x="710" y="3589"/>
              <a:ext cx="2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r>
                <a:rPr lang="en-US" sz="2400" b="1">
                  <a:latin typeface="Univers" pitchFamily="34" charset="0"/>
                </a:rPr>
                <a:t>0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7" name="Text Box 34"/>
            <p:cNvSpPr txBox="1">
              <a:spLocks noChangeArrowheads="1"/>
            </p:cNvSpPr>
            <p:nvPr/>
          </p:nvSpPr>
          <p:spPr bwMode="auto">
            <a:xfrm>
              <a:off x="1622" y="3589"/>
              <a:ext cx="42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r>
                <a:rPr lang="en-US" sz="2400" b="1">
                  <a:latin typeface="Univers" pitchFamily="34" charset="0"/>
                </a:rPr>
                <a:t>1.0</a:t>
              </a:r>
              <a:endParaRPr lang="en-US" sz="2400" b="1">
                <a:latin typeface="Times New Roman" pitchFamily="18" charset="0"/>
              </a:endParaRPr>
            </a:p>
          </p:txBody>
        </p:sp>
        <p:sp>
          <p:nvSpPr>
            <p:cNvPr id="18" name="Text Box 36"/>
            <p:cNvSpPr txBox="1">
              <a:spLocks noChangeArrowheads="1"/>
            </p:cNvSpPr>
            <p:nvPr/>
          </p:nvSpPr>
          <p:spPr bwMode="auto">
            <a:xfrm>
              <a:off x="2534" y="3589"/>
              <a:ext cx="42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r>
                <a:rPr lang="en-US" sz="2400" b="1">
                  <a:latin typeface="Univers" pitchFamily="34" charset="0"/>
                </a:rPr>
                <a:t>2.0</a:t>
              </a:r>
              <a:endParaRPr lang="en-US" sz="2400" b="1">
                <a:latin typeface="Times New Roman" pitchFamily="18" charset="0"/>
              </a:endParaRPr>
            </a:p>
          </p:txBody>
        </p:sp>
        <p:sp>
          <p:nvSpPr>
            <p:cNvPr id="19" name="Text Box 37"/>
            <p:cNvSpPr txBox="1">
              <a:spLocks noChangeArrowheads="1"/>
            </p:cNvSpPr>
            <p:nvPr/>
          </p:nvSpPr>
          <p:spPr bwMode="auto">
            <a:xfrm>
              <a:off x="1094" y="3589"/>
              <a:ext cx="42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r>
                <a:rPr lang="en-US" sz="2400" b="1">
                  <a:latin typeface="Univers" pitchFamily="34" charset="0"/>
                </a:rPr>
                <a:t>0.5</a:t>
              </a:r>
              <a:endParaRPr lang="en-US" sz="2400" b="1">
                <a:latin typeface="Times New Roman" pitchFamily="18" charset="0"/>
              </a:endParaRPr>
            </a:p>
          </p:txBody>
        </p:sp>
        <p:sp>
          <p:nvSpPr>
            <p:cNvPr id="20" name="Text Box 38"/>
            <p:cNvSpPr txBox="1">
              <a:spLocks noChangeArrowheads="1"/>
            </p:cNvSpPr>
            <p:nvPr/>
          </p:nvSpPr>
          <p:spPr bwMode="auto">
            <a:xfrm>
              <a:off x="2054" y="3589"/>
              <a:ext cx="42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r>
                <a:rPr lang="en-US" sz="2400" b="1">
                  <a:latin typeface="Univers" pitchFamily="34" charset="0"/>
                </a:rPr>
                <a:t>1.5</a:t>
              </a:r>
            </a:p>
          </p:txBody>
        </p:sp>
        <p:sp>
          <p:nvSpPr>
            <p:cNvPr id="21" name="Text Box 39"/>
            <p:cNvSpPr txBox="1">
              <a:spLocks noChangeArrowheads="1"/>
            </p:cNvSpPr>
            <p:nvPr/>
          </p:nvSpPr>
          <p:spPr bwMode="auto">
            <a:xfrm>
              <a:off x="1536" y="1536"/>
              <a:ext cx="55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r>
                <a:rPr lang="en-US" sz="2400" b="1">
                  <a:solidFill>
                    <a:schemeClr val="tx2"/>
                  </a:solidFill>
                  <a:latin typeface="Univers" pitchFamily="34" charset="0"/>
                </a:rPr>
                <a:t>SML</a:t>
              </a:r>
              <a:endParaRPr lang="en-US" sz="2400" b="1">
                <a:solidFill>
                  <a:schemeClr val="tx2"/>
                </a:solidFill>
                <a:latin typeface="Times New Roman" pitchFamily="18" charset="0"/>
              </a:endParaRPr>
            </a:p>
          </p:txBody>
        </p:sp>
        <p:sp>
          <p:nvSpPr>
            <p:cNvPr id="22" name="Text Box 40"/>
            <p:cNvSpPr txBox="1">
              <a:spLocks noChangeArrowheads="1"/>
            </p:cNvSpPr>
            <p:nvPr/>
          </p:nvSpPr>
          <p:spPr bwMode="auto">
            <a:xfrm>
              <a:off x="1526" y="3792"/>
              <a:ext cx="62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r>
                <a:rPr lang="en-US" sz="2400" b="1">
                  <a:solidFill>
                    <a:schemeClr val="tx2"/>
                  </a:solidFill>
                  <a:latin typeface="Univers" pitchFamily="34" charset="0"/>
                </a:rPr>
                <a:t>Beta</a:t>
              </a:r>
              <a:r>
                <a:rPr lang="en-US" sz="2400" b="1" baseline="-25000">
                  <a:solidFill>
                    <a:schemeClr val="tx2"/>
                  </a:solidFill>
                  <a:latin typeface="Univers" pitchFamily="34" charset="0"/>
                </a:rPr>
                <a:t>M</a:t>
              </a:r>
              <a:endParaRPr lang="en-US" sz="2400">
                <a:solidFill>
                  <a:schemeClr val="tx2"/>
                </a:solidFill>
                <a:latin typeface="Times New Roman" pitchFamily="18" charset="0"/>
              </a:endParaRPr>
            </a:p>
          </p:txBody>
        </p:sp>
        <p:sp>
          <p:nvSpPr>
            <p:cNvPr id="23" name="Text Box 41"/>
            <p:cNvSpPr txBox="1">
              <a:spLocks noChangeArrowheads="1"/>
            </p:cNvSpPr>
            <p:nvPr/>
          </p:nvSpPr>
          <p:spPr bwMode="auto">
            <a:xfrm>
              <a:off x="278" y="1813"/>
              <a:ext cx="47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r>
                <a:rPr lang="en-US" sz="2400" b="1">
                  <a:solidFill>
                    <a:schemeClr val="tx2"/>
                  </a:solidFill>
                  <a:latin typeface="Univers" pitchFamily="34" charset="0"/>
                </a:rPr>
                <a:t>E(R)</a:t>
              </a:r>
              <a:endParaRPr lang="en-US" sz="2400">
                <a:solidFill>
                  <a:schemeClr val="tx2"/>
                </a:solidFill>
                <a:latin typeface="Times New Roman" pitchFamily="18" charset="0"/>
              </a:endParaRPr>
            </a:p>
          </p:txBody>
        </p:sp>
        <p:sp>
          <p:nvSpPr>
            <p:cNvPr id="24" name="Oval 42"/>
            <p:cNvSpPr>
              <a:spLocks noChangeArrowheads="1"/>
            </p:cNvSpPr>
            <p:nvPr/>
          </p:nvSpPr>
          <p:spPr bwMode="auto">
            <a:xfrm>
              <a:off x="1296" y="2688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Oval 44"/>
            <p:cNvSpPr>
              <a:spLocks noChangeArrowheads="1"/>
            </p:cNvSpPr>
            <p:nvPr/>
          </p:nvSpPr>
          <p:spPr bwMode="auto">
            <a:xfrm>
              <a:off x="1920" y="2400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Oval 48"/>
            <p:cNvSpPr>
              <a:spLocks noChangeArrowheads="1"/>
            </p:cNvSpPr>
            <p:nvPr/>
          </p:nvSpPr>
          <p:spPr bwMode="auto">
            <a:xfrm>
              <a:off x="2352" y="2208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332542177"/>
      </p:ext>
    </p:extLst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 txBox="1">
            <a:spLocks noChangeArrowheads="1"/>
          </p:cNvSpPr>
          <p:nvPr/>
        </p:nvSpPr>
        <p:spPr>
          <a:xfrm>
            <a:off x="152400" y="1295400"/>
            <a:ext cx="8763000" cy="4711700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5000"/>
              <a:buFont typeface="Wingdings" pitchFamily="2" charset="2"/>
              <a:buChar char="n"/>
              <a:defRPr sz="320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-"/>
              <a:defRPr sz="2800">
                <a:solidFill>
                  <a:srgbClr val="0000FF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90000"/>
              <a:buFont typeface="Wingdings" pitchFamily="2" charset="2"/>
              <a:buChar char="u"/>
              <a:defRPr sz="2400">
                <a:solidFill>
                  <a:srgbClr val="0000FF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Font typeface="Wingdings" pitchFamily="2" charset="2"/>
              <a:buChar char="Ø"/>
              <a:defRPr sz="2000">
                <a:solidFill>
                  <a:srgbClr val="0000FF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9pPr>
          </a:lstStyle>
          <a:p>
            <a:r>
              <a:rPr lang="en-US" sz="2400" dirty="0" smtClean="0"/>
              <a:t>Beta measures systematic risk</a:t>
            </a:r>
          </a:p>
          <a:p>
            <a:pPr lvl="1"/>
            <a:r>
              <a:rPr lang="en-US" sz="2400" dirty="0" smtClean="0"/>
              <a:t>Measures relative risk compared to the market portfolio of all stocks</a:t>
            </a:r>
          </a:p>
          <a:p>
            <a:pPr lvl="1"/>
            <a:r>
              <a:rPr lang="en-US" sz="2400" dirty="0" smtClean="0"/>
              <a:t>Volatility different than market risk</a:t>
            </a:r>
          </a:p>
          <a:p>
            <a:r>
              <a:rPr lang="en-US" sz="2400" dirty="0" smtClean="0"/>
              <a:t>All securities should lie on the SML</a:t>
            </a:r>
          </a:p>
          <a:p>
            <a:pPr lvl="1"/>
            <a:r>
              <a:rPr lang="en-US" sz="2400" dirty="0" smtClean="0"/>
              <a:t>The expected return on the security should be only that return needed to compensate for systematic risk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Required rate of return on an asset (</a:t>
            </a:r>
            <a:r>
              <a:rPr lang="en-US" sz="2400" dirty="0" err="1" smtClean="0"/>
              <a:t>k</a:t>
            </a:r>
            <a:r>
              <a:rPr lang="en-US" sz="2400" baseline="-25000" dirty="0" err="1" smtClean="0"/>
              <a:t>i</a:t>
            </a:r>
            <a:r>
              <a:rPr lang="en-US" sz="2400" dirty="0" smtClean="0"/>
              <a:t>) is composed of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risk-free rate (</a:t>
            </a:r>
            <a:r>
              <a:rPr lang="en-US" sz="2400" i="1" dirty="0" smtClean="0">
                <a:solidFill>
                  <a:srgbClr val="FF0000"/>
                </a:solidFill>
              </a:rPr>
              <a:t>RF</a:t>
            </a:r>
            <a:r>
              <a:rPr lang="en-US" sz="2400" dirty="0" smtClean="0"/>
              <a:t>)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risk premium (</a:t>
            </a:r>
            <a:r>
              <a:rPr lang="en-US" sz="2400" i="1" dirty="0" smtClean="0">
                <a:solidFill>
                  <a:srgbClr val="FF0000"/>
                </a:solidFill>
                <a:sym typeface="Symbol" pitchFamily="18" charset="2"/>
              </a:rPr>
              <a:t></a:t>
            </a:r>
            <a:r>
              <a:rPr lang="en-US" sz="2400" i="1" baseline="-25000" dirty="0" err="1" smtClean="0">
                <a:solidFill>
                  <a:srgbClr val="FF0000"/>
                </a:solidFill>
                <a:sym typeface="Symbol" pitchFamily="18" charset="2"/>
              </a:rPr>
              <a:t>i</a:t>
            </a:r>
            <a:r>
              <a:rPr lang="en-US" sz="2400" i="1" dirty="0" smtClean="0">
                <a:solidFill>
                  <a:srgbClr val="FF0000"/>
                </a:solidFill>
                <a:sym typeface="Symbol" pitchFamily="18" charset="2"/>
              </a:rPr>
              <a:t> [ E(R</a:t>
            </a:r>
            <a:r>
              <a:rPr lang="en-US" sz="2400" i="1" baseline="-25000" dirty="0" smtClean="0">
                <a:solidFill>
                  <a:srgbClr val="FF0000"/>
                </a:solidFill>
                <a:sym typeface="Symbol" pitchFamily="18" charset="2"/>
              </a:rPr>
              <a:t>M</a:t>
            </a:r>
            <a:r>
              <a:rPr lang="en-US" sz="2400" i="1" dirty="0" smtClean="0">
                <a:solidFill>
                  <a:srgbClr val="FF0000"/>
                </a:solidFill>
                <a:sym typeface="Symbol" pitchFamily="18" charset="2"/>
              </a:rPr>
              <a:t>) - RF </a:t>
            </a:r>
            <a:r>
              <a:rPr lang="en-US" sz="2400" i="1" dirty="0" smtClean="0">
                <a:solidFill>
                  <a:schemeClr val="tx2"/>
                </a:solidFill>
                <a:sym typeface="Symbol" pitchFamily="18" charset="2"/>
              </a:rPr>
              <a:t>]</a:t>
            </a:r>
            <a:r>
              <a:rPr lang="en-US" sz="2400" dirty="0" smtClean="0">
                <a:sym typeface="Symbol" pitchFamily="18" charset="2"/>
              </a:rPr>
              <a:t>)</a:t>
            </a:r>
          </a:p>
          <a:p>
            <a:pPr lvl="2">
              <a:lnSpc>
                <a:spcPct val="90000"/>
              </a:lnSpc>
            </a:pPr>
            <a:r>
              <a:rPr lang="en-US" dirty="0" smtClean="0"/>
              <a:t>Market risk premium adjusted for specific security</a:t>
            </a:r>
          </a:p>
          <a:p>
            <a:pPr>
              <a:lnSpc>
                <a:spcPct val="90000"/>
              </a:lnSpc>
              <a:buNone/>
            </a:pPr>
            <a:r>
              <a:rPr lang="en-US" sz="2400" dirty="0" smtClean="0"/>
              <a:t>		</a:t>
            </a:r>
            <a:r>
              <a:rPr lang="en-US" sz="2400" i="1" dirty="0" err="1" smtClean="0">
                <a:solidFill>
                  <a:srgbClr val="FF0000"/>
                </a:solidFill>
              </a:rPr>
              <a:t>k</a:t>
            </a:r>
            <a:r>
              <a:rPr lang="en-US" sz="2400" i="1" baseline="-25000" dirty="0" err="1" smtClean="0">
                <a:solidFill>
                  <a:srgbClr val="FF0000"/>
                </a:solidFill>
              </a:rPr>
              <a:t>i</a:t>
            </a:r>
            <a:r>
              <a:rPr lang="en-US" sz="2400" i="1" dirty="0" smtClean="0">
                <a:solidFill>
                  <a:srgbClr val="FF0000"/>
                </a:solidFill>
              </a:rPr>
              <a:t> = RF +</a:t>
            </a:r>
            <a:r>
              <a:rPr lang="en-US" sz="2400" i="1" dirty="0" smtClean="0">
                <a:solidFill>
                  <a:srgbClr val="FF0000"/>
                </a:solidFill>
                <a:sym typeface="Symbol" pitchFamily="18" charset="2"/>
              </a:rPr>
              <a:t></a:t>
            </a:r>
            <a:r>
              <a:rPr lang="en-US" sz="2400" i="1" baseline="-25000" dirty="0" err="1" smtClean="0">
                <a:solidFill>
                  <a:srgbClr val="FF0000"/>
                </a:solidFill>
                <a:sym typeface="Symbol" pitchFamily="18" charset="2"/>
              </a:rPr>
              <a:t>i</a:t>
            </a:r>
            <a:r>
              <a:rPr lang="en-US" sz="2400" i="1" dirty="0" smtClean="0">
                <a:solidFill>
                  <a:srgbClr val="FF0000"/>
                </a:solidFill>
                <a:sym typeface="Symbol" pitchFamily="18" charset="2"/>
              </a:rPr>
              <a:t> [ E(R</a:t>
            </a:r>
            <a:r>
              <a:rPr lang="en-US" sz="2400" i="1" baseline="-25000" dirty="0" smtClean="0">
                <a:solidFill>
                  <a:srgbClr val="FF0000"/>
                </a:solidFill>
                <a:sym typeface="Symbol" pitchFamily="18" charset="2"/>
              </a:rPr>
              <a:t>M</a:t>
            </a:r>
            <a:r>
              <a:rPr lang="en-US" sz="2400" i="1" dirty="0" smtClean="0">
                <a:solidFill>
                  <a:srgbClr val="FF0000"/>
                </a:solidFill>
                <a:sym typeface="Symbol" pitchFamily="18" charset="2"/>
              </a:rPr>
              <a:t>) - RF ]</a:t>
            </a:r>
            <a:endParaRPr lang="en-US" sz="2400" i="1" dirty="0" smtClean="0">
              <a:solidFill>
                <a:srgbClr val="FF0000"/>
              </a:solidFill>
            </a:endParaRP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The greater the systematic risk, the greater the required return</a:t>
            </a:r>
          </a:p>
          <a:p>
            <a:pPr lvl="1"/>
            <a:endParaRPr lang="en-US" sz="2400" dirty="0"/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457200" y="609600"/>
            <a:ext cx="8229600" cy="80803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Security Market Line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280363"/>
      </p:ext>
    </p:extLst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20" name="Rectangle 4"/>
          <p:cNvSpPr>
            <a:spLocks noChangeArrowheads="1"/>
          </p:cNvSpPr>
          <p:nvPr/>
        </p:nvSpPr>
        <p:spPr bwMode="auto">
          <a:xfrm>
            <a:off x="457200" y="457200"/>
            <a:ext cx="8229600" cy="95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lnSpc>
                <a:spcPct val="70000"/>
              </a:lnSpc>
            </a:pPr>
            <a:r>
              <a:rPr lang="en-US" sz="3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Using CAPM</a:t>
            </a:r>
          </a:p>
        </p:txBody>
      </p:sp>
      <p:sp>
        <p:nvSpPr>
          <p:cNvPr id="290821" name="Rectangle 5"/>
          <p:cNvSpPr>
            <a:spLocks noChangeArrowheads="1"/>
          </p:cNvSpPr>
          <p:nvPr/>
        </p:nvSpPr>
        <p:spPr bwMode="auto">
          <a:xfrm>
            <a:off x="304800" y="1066800"/>
            <a:ext cx="8610600" cy="5059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>
                <a:solidFill>
                  <a:srgbClr val="0000FF"/>
                </a:solidFill>
              </a:rPr>
              <a:t>Expected Return</a:t>
            </a:r>
          </a:p>
          <a:p>
            <a:pPr marL="742950" lvl="1" indent="-285750"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800">
                <a:solidFill>
                  <a:srgbClr val="0000FF"/>
                </a:solidFill>
              </a:rPr>
              <a:t>If the market is expected to increase 10% and the risk free rate is 5%, what is the expected return of assets with beta=1.5, 0.75, and -0.5?</a:t>
            </a:r>
          </a:p>
          <a:p>
            <a:pPr marL="1143000" lvl="2" indent="-228600">
              <a:spcBef>
                <a:spcPct val="20000"/>
              </a:spcBef>
              <a:buClr>
                <a:srgbClr val="006600"/>
              </a:buClr>
              <a:buSzPct val="90000"/>
              <a:buFont typeface="Wingdings" pitchFamily="2" charset="2"/>
              <a:buChar char="u"/>
            </a:pPr>
            <a:r>
              <a:rPr lang="es-MX" sz="2400">
                <a:solidFill>
                  <a:srgbClr val="0000FF"/>
                </a:solidFill>
              </a:rPr>
              <a:t>Beta = 1.5;  E(R) = 5% + 1.5 </a:t>
            </a:r>
            <a:r>
              <a:rPr lang="en-US" sz="2400">
                <a:solidFill>
                  <a:srgbClr val="0000FF"/>
                </a:solidFill>
                <a:sym typeface="Symbol" pitchFamily="18" charset="2"/>
              </a:rPr>
              <a:t></a:t>
            </a:r>
            <a:r>
              <a:rPr lang="es-MX" sz="2400">
                <a:solidFill>
                  <a:srgbClr val="0000FF"/>
                </a:solidFill>
              </a:rPr>
              <a:t> (10% - 5%) = 12.5%</a:t>
            </a:r>
          </a:p>
          <a:p>
            <a:pPr marL="1143000" lvl="2" indent="-228600">
              <a:spcBef>
                <a:spcPct val="20000"/>
              </a:spcBef>
              <a:buClr>
                <a:srgbClr val="006600"/>
              </a:buClr>
              <a:buSzPct val="90000"/>
              <a:buFont typeface="Wingdings" pitchFamily="2" charset="2"/>
              <a:buChar char="u"/>
            </a:pPr>
            <a:r>
              <a:rPr lang="es-MX" sz="2400">
                <a:solidFill>
                  <a:srgbClr val="0000FF"/>
                </a:solidFill>
              </a:rPr>
              <a:t>Beta = 0.75;  E(R) = 5% + 0.75 </a:t>
            </a:r>
            <a:r>
              <a:rPr lang="en-US" sz="2400">
                <a:solidFill>
                  <a:srgbClr val="0000FF"/>
                </a:solidFill>
                <a:sym typeface="Symbol" pitchFamily="18" charset="2"/>
              </a:rPr>
              <a:t></a:t>
            </a:r>
            <a:r>
              <a:rPr lang="es-MX" sz="2400">
                <a:solidFill>
                  <a:srgbClr val="0000FF"/>
                </a:solidFill>
              </a:rPr>
              <a:t> (10% - 5%) = 8.75%</a:t>
            </a:r>
          </a:p>
          <a:p>
            <a:pPr marL="1143000" lvl="2" indent="-228600">
              <a:spcBef>
                <a:spcPct val="20000"/>
              </a:spcBef>
              <a:buClr>
                <a:srgbClr val="006600"/>
              </a:buClr>
              <a:buSzPct val="90000"/>
              <a:buFont typeface="Wingdings" pitchFamily="2" charset="2"/>
              <a:buChar char="u"/>
            </a:pPr>
            <a:r>
              <a:rPr lang="es-MX" sz="2400">
                <a:solidFill>
                  <a:srgbClr val="0000FF"/>
                </a:solidFill>
              </a:rPr>
              <a:t>Beta = -0.5;  E(R) = 5% + -0.5 </a:t>
            </a:r>
            <a:r>
              <a:rPr lang="en-US" sz="2400">
                <a:solidFill>
                  <a:srgbClr val="0000FF"/>
                </a:solidFill>
                <a:sym typeface="Symbol" pitchFamily="18" charset="2"/>
              </a:rPr>
              <a:t></a:t>
            </a:r>
            <a:r>
              <a:rPr lang="es-MX" sz="2400">
                <a:solidFill>
                  <a:srgbClr val="0000FF"/>
                </a:solidFill>
              </a:rPr>
              <a:t> (10% - 5%) = 2.5%</a:t>
            </a:r>
            <a:r>
              <a:rPr lang="en-US" sz="2400">
                <a:solidFill>
                  <a:srgbClr val="0000FF"/>
                </a:solidFill>
              </a:rPr>
              <a:t>  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endParaRPr lang="en-US">
              <a:solidFill>
                <a:srgbClr val="0000FF"/>
              </a:solidFill>
            </a:endParaRP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endParaRPr lang="en-US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8" name="Rectangle 4"/>
          <p:cNvSpPr>
            <a:spLocks noChangeArrowheads="1"/>
          </p:cNvSpPr>
          <p:nvPr/>
        </p:nvSpPr>
        <p:spPr bwMode="auto">
          <a:xfrm>
            <a:off x="457200" y="457200"/>
            <a:ext cx="8229600" cy="1041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lnSpc>
                <a:spcPct val="70000"/>
              </a:lnSpc>
            </a:pPr>
            <a:r>
              <a:rPr lang="en-US" sz="3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CAPM and Portfolios</a:t>
            </a:r>
          </a:p>
        </p:txBody>
      </p:sp>
      <p:sp>
        <p:nvSpPr>
          <p:cNvPr id="292869" name="Rectangle 5"/>
          <p:cNvSpPr>
            <a:spLocks noChangeArrowheads="1"/>
          </p:cNvSpPr>
          <p:nvPr/>
        </p:nvSpPr>
        <p:spPr bwMode="auto">
          <a:xfrm>
            <a:off x="457200" y="1295400"/>
            <a:ext cx="8229600" cy="4830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800">
                <a:solidFill>
                  <a:srgbClr val="0000FF"/>
                </a:solidFill>
              </a:rPr>
              <a:t>How does adding a stock to an existing portfolio change the risk of the portfolio?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400">
                <a:solidFill>
                  <a:srgbClr val="0000FF"/>
                </a:solidFill>
              </a:rPr>
              <a:t>Standard Deviation as risk</a:t>
            </a: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90000"/>
              <a:buFont typeface="Wingdings" pitchFamily="2" charset="2"/>
              <a:buChar char="u"/>
            </a:pPr>
            <a:r>
              <a:rPr lang="en-US" sz="2000">
                <a:solidFill>
                  <a:srgbClr val="0000FF"/>
                </a:solidFill>
              </a:rPr>
              <a:t>Correlation of new stock to every other stock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400">
                <a:solidFill>
                  <a:srgbClr val="0000FF"/>
                </a:solidFill>
              </a:rPr>
              <a:t>Beta</a:t>
            </a: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90000"/>
              <a:buFont typeface="Wingdings" pitchFamily="2" charset="2"/>
              <a:buChar char="u"/>
            </a:pPr>
            <a:r>
              <a:rPr lang="en-US" sz="2000">
                <a:solidFill>
                  <a:srgbClr val="0000FF"/>
                </a:solidFill>
              </a:rPr>
              <a:t>Simple weighted average:</a:t>
            </a: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90000"/>
              <a:buFont typeface="Wingdings" pitchFamily="2" charset="2"/>
              <a:buChar char="u"/>
            </a:pPr>
            <a:endParaRPr lang="en-US" sz="2000">
              <a:solidFill>
                <a:srgbClr val="0000FF"/>
              </a:solidFill>
            </a:endParaRP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90000"/>
              <a:buFont typeface="Wingdings" pitchFamily="2" charset="2"/>
              <a:buChar char="u"/>
            </a:pPr>
            <a:endParaRPr lang="en-US" sz="2000">
              <a:solidFill>
                <a:srgbClr val="0000FF"/>
              </a:solidFill>
            </a:endParaRP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90000"/>
              <a:buFont typeface="Wingdings" pitchFamily="2" charset="2"/>
              <a:buChar char="u"/>
            </a:pPr>
            <a:r>
              <a:rPr lang="en-US" sz="2000">
                <a:solidFill>
                  <a:srgbClr val="0000FF"/>
                </a:solidFill>
              </a:rPr>
              <a:t>Existing portfolio has a beta of 1.1 </a:t>
            </a: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90000"/>
              <a:buFont typeface="Wingdings" pitchFamily="2" charset="2"/>
              <a:buChar char="u"/>
            </a:pPr>
            <a:r>
              <a:rPr lang="en-US" sz="2000">
                <a:solidFill>
                  <a:srgbClr val="0000FF"/>
                </a:solidFill>
              </a:rPr>
              <a:t>New stock has a beta of 1.5.  </a:t>
            </a: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90000"/>
              <a:buFont typeface="Wingdings" pitchFamily="2" charset="2"/>
              <a:buChar char="u"/>
            </a:pPr>
            <a:r>
              <a:rPr lang="en-US" sz="2000">
                <a:solidFill>
                  <a:srgbClr val="0000FF"/>
                </a:solidFill>
              </a:rPr>
              <a:t>The new portfolio would consist of 90% of the old portfolio and 10% of the new stock </a:t>
            </a: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90000"/>
              <a:buFont typeface="Wingdings" pitchFamily="2" charset="2"/>
              <a:buChar char="u"/>
            </a:pPr>
            <a:r>
              <a:rPr lang="en-US" sz="2000">
                <a:solidFill>
                  <a:srgbClr val="0000FF"/>
                </a:solidFill>
              </a:rPr>
              <a:t>New portfolio’s beta would be 1.14 (=0.9×1.1 + 0.1×1.5) </a:t>
            </a:r>
          </a:p>
        </p:txBody>
      </p:sp>
      <p:sp>
        <p:nvSpPr>
          <p:cNvPr id="292870" name="Rectangle 6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92871" name="Object 7"/>
          <p:cNvGraphicFramePr>
            <a:graphicFrameLocks noChangeAspect="1"/>
          </p:cNvGraphicFramePr>
          <p:nvPr/>
        </p:nvGraphicFramePr>
        <p:xfrm>
          <a:off x="5715000" y="3276600"/>
          <a:ext cx="2514600" cy="1077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2892" name="Equation" r:id="rId3" imgW="1002865" imgH="431613" progId="Equation.3">
                  <p:embed/>
                </p:oleObj>
              </mc:Choice>
              <mc:Fallback>
                <p:oleObj name="Equation" r:id="rId3" imgW="1002865" imgH="431613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3276600"/>
                        <a:ext cx="2514600" cy="1077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892" name="Rectangle 4"/>
          <p:cNvSpPr>
            <a:spLocks noChangeArrowheads="1"/>
          </p:cNvSpPr>
          <p:nvPr/>
        </p:nvSpPr>
        <p:spPr bwMode="auto">
          <a:xfrm>
            <a:off x="1524000" y="457200"/>
            <a:ext cx="4876800" cy="868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lnSpc>
                <a:spcPct val="70000"/>
              </a:lnSpc>
            </a:pPr>
            <a:r>
              <a:rPr 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Estimating Beta</a:t>
            </a:r>
          </a:p>
        </p:txBody>
      </p:sp>
      <p:sp>
        <p:nvSpPr>
          <p:cNvPr id="293893" name="Rectangle 5"/>
          <p:cNvSpPr>
            <a:spLocks noChangeArrowheads="1"/>
          </p:cNvSpPr>
          <p:nvPr/>
        </p:nvSpPr>
        <p:spPr bwMode="auto">
          <a:xfrm>
            <a:off x="76200" y="1219200"/>
            <a:ext cx="8839200" cy="3657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000" dirty="0">
                <a:solidFill>
                  <a:srgbClr val="0000FF"/>
                </a:solidFill>
              </a:rPr>
              <a:t>Treasury Bill rate used to estimate RF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000" dirty="0">
                <a:solidFill>
                  <a:srgbClr val="0000FF"/>
                </a:solidFill>
              </a:rPr>
              <a:t>Expected market return unobservable</a:t>
            </a:r>
          </a:p>
          <a:p>
            <a:pPr marL="342900" lvl="1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000" dirty="0">
                <a:solidFill>
                  <a:srgbClr val="0000FF"/>
                </a:solidFill>
              </a:rPr>
              <a:t>Estimated using past market returns and taking an expected value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000" dirty="0" smtClean="0">
                <a:solidFill>
                  <a:srgbClr val="0000FF"/>
                </a:solidFill>
              </a:rPr>
              <a:t>Need</a:t>
            </a:r>
            <a:endParaRPr lang="en-US" sz="2000" dirty="0">
              <a:solidFill>
                <a:srgbClr val="0000FF"/>
              </a:solidFill>
            </a:endParaRPr>
          </a:p>
          <a:p>
            <a:pPr marL="742950" lvl="1" indent="-285750"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000" dirty="0">
                <a:solidFill>
                  <a:srgbClr val="0000FF"/>
                </a:solidFill>
              </a:rPr>
              <a:t>Risk free rate data</a:t>
            </a:r>
          </a:p>
          <a:p>
            <a:pPr marL="742950" lvl="1" indent="-285750"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000" dirty="0">
                <a:solidFill>
                  <a:srgbClr val="0000FF"/>
                </a:solidFill>
              </a:rPr>
              <a:t>Market portfolio data</a:t>
            </a:r>
          </a:p>
          <a:p>
            <a:pPr marL="1143000" lvl="2" indent="-228600">
              <a:spcBef>
                <a:spcPct val="20000"/>
              </a:spcBef>
              <a:buClr>
                <a:srgbClr val="006600"/>
              </a:buClr>
              <a:buSzPct val="90000"/>
              <a:buFont typeface="Wingdings" pitchFamily="2" charset="2"/>
              <a:buChar char="u"/>
            </a:pPr>
            <a:r>
              <a:rPr lang="en-US" sz="2000" dirty="0">
                <a:solidFill>
                  <a:srgbClr val="0000FF"/>
                </a:solidFill>
              </a:rPr>
              <a:t>S&amp;P 500, DJIA, NASDAQ, etc.</a:t>
            </a:r>
          </a:p>
          <a:p>
            <a:pPr marL="742950" lvl="1" indent="-285750"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000" dirty="0">
                <a:solidFill>
                  <a:srgbClr val="0000FF"/>
                </a:solidFill>
              </a:rPr>
              <a:t>Stock return data</a:t>
            </a:r>
          </a:p>
          <a:p>
            <a:pPr marL="1143000" lvl="2" indent="-228600">
              <a:spcBef>
                <a:spcPct val="20000"/>
              </a:spcBef>
              <a:buClr>
                <a:srgbClr val="006600"/>
              </a:buClr>
              <a:buSzPct val="90000"/>
              <a:buFont typeface="Wingdings" pitchFamily="2" charset="2"/>
              <a:buChar char="u"/>
            </a:pPr>
            <a:r>
              <a:rPr lang="en-US" sz="2000" dirty="0">
                <a:solidFill>
                  <a:srgbClr val="0000FF"/>
                </a:solidFill>
              </a:rPr>
              <a:t>Interval</a:t>
            </a:r>
          </a:p>
          <a:p>
            <a:pPr marL="1600200" lvl="3" indent="-228600">
              <a:spcBef>
                <a:spcPct val="20000"/>
              </a:spcBef>
              <a:buClr>
                <a:srgbClr val="006600"/>
              </a:buClr>
              <a:buSzPct val="120000"/>
              <a:buFont typeface="Wingdings" pitchFamily="2" charset="2"/>
              <a:buChar char="Ø"/>
            </a:pPr>
            <a:r>
              <a:rPr lang="en-US" sz="2000" dirty="0">
                <a:solidFill>
                  <a:srgbClr val="0000FF"/>
                </a:solidFill>
              </a:rPr>
              <a:t>Daily, monthly, annual, etc.</a:t>
            </a:r>
          </a:p>
          <a:p>
            <a:pPr marL="1143000" lvl="2" indent="-228600">
              <a:spcBef>
                <a:spcPct val="20000"/>
              </a:spcBef>
              <a:buClr>
                <a:srgbClr val="006600"/>
              </a:buClr>
              <a:buSzPct val="90000"/>
              <a:buFont typeface="Wingdings" pitchFamily="2" charset="2"/>
              <a:buChar char="u"/>
            </a:pPr>
            <a:r>
              <a:rPr lang="en-US" sz="2000" dirty="0">
                <a:solidFill>
                  <a:srgbClr val="0000FF"/>
                </a:solidFill>
              </a:rPr>
              <a:t>Length</a:t>
            </a:r>
          </a:p>
          <a:p>
            <a:pPr marL="1600200" lvl="3" indent="-228600">
              <a:spcBef>
                <a:spcPct val="20000"/>
              </a:spcBef>
              <a:buClr>
                <a:srgbClr val="006600"/>
              </a:buClr>
              <a:buSzPct val="120000"/>
              <a:buFont typeface="Wingdings" pitchFamily="2" charset="2"/>
              <a:buChar char="Ø"/>
            </a:pPr>
            <a:r>
              <a:rPr lang="en-US" sz="2000" dirty="0">
                <a:solidFill>
                  <a:srgbClr val="0000FF"/>
                </a:solidFill>
              </a:rPr>
              <a:t>One year, five years, ten years, etc.</a:t>
            </a:r>
          </a:p>
          <a:p>
            <a:pPr marL="742950" lvl="1" indent="-285750"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000" dirty="0">
                <a:solidFill>
                  <a:srgbClr val="0000FF"/>
                </a:solidFill>
              </a:rPr>
              <a:t>Use linear regression R=</a:t>
            </a:r>
            <a:r>
              <a:rPr lang="en-US" sz="2000" dirty="0" err="1">
                <a:solidFill>
                  <a:srgbClr val="0000FF"/>
                </a:solidFill>
              </a:rPr>
              <a:t>a+b</a:t>
            </a:r>
            <a:r>
              <a:rPr lang="en-US" sz="2000" dirty="0">
                <a:solidFill>
                  <a:srgbClr val="0000FF"/>
                </a:solidFill>
              </a:rPr>
              <a:t>(</a:t>
            </a:r>
            <a:r>
              <a:rPr lang="en-US" sz="2000" dirty="0" err="1">
                <a:solidFill>
                  <a:srgbClr val="0000FF"/>
                </a:solidFill>
              </a:rPr>
              <a:t>Rm-Rf</a:t>
            </a:r>
            <a:r>
              <a:rPr lang="en-US" sz="2000" dirty="0">
                <a:solidFill>
                  <a:srgbClr val="0000FF"/>
                </a:solidFill>
              </a:rPr>
              <a:t>)</a:t>
            </a: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604" name="Rectangle 4"/>
          <p:cNvSpPr>
            <a:spLocks noChangeArrowheads="1"/>
          </p:cNvSpPr>
          <p:nvPr/>
        </p:nvSpPr>
        <p:spPr bwMode="auto">
          <a:xfrm>
            <a:off x="457200" y="685800"/>
            <a:ext cx="8001000" cy="792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lnSpc>
                <a:spcPct val="70000"/>
              </a:lnSpc>
            </a:pPr>
            <a:r>
              <a:rPr lang="en-US" sz="3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Capital Asset Pricing Model (CAPM)</a:t>
            </a:r>
          </a:p>
        </p:txBody>
      </p:sp>
      <p:sp>
        <p:nvSpPr>
          <p:cNvPr id="281605" name="Rectangle 5"/>
          <p:cNvSpPr>
            <a:spLocks noChangeArrowheads="1"/>
          </p:cNvSpPr>
          <p:nvPr/>
        </p:nvSpPr>
        <p:spPr bwMode="auto">
          <a:xfrm>
            <a:off x="457200" y="1477963"/>
            <a:ext cx="8305800" cy="4618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800" dirty="0">
                <a:solidFill>
                  <a:srgbClr val="0000FF"/>
                </a:solidFill>
              </a:rPr>
              <a:t>Elegant theory of the relationship between risk and return</a:t>
            </a:r>
          </a:p>
          <a:p>
            <a:pPr marL="742950" lvl="1" indent="-285750"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400" dirty="0">
                <a:solidFill>
                  <a:srgbClr val="0000FF"/>
                </a:solidFill>
              </a:rPr>
              <a:t>Used for the calculation of cost of equity and required return</a:t>
            </a:r>
          </a:p>
          <a:p>
            <a:pPr marL="742950" lvl="1" indent="-285750"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400" dirty="0">
                <a:solidFill>
                  <a:srgbClr val="0000FF"/>
                </a:solidFill>
              </a:rPr>
              <a:t>Incorporates the risk-return trade off</a:t>
            </a:r>
          </a:p>
          <a:p>
            <a:pPr marL="742950" lvl="1" indent="-285750"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400" dirty="0">
                <a:solidFill>
                  <a:srgbClr val="0000FF"/>
                </a:solidFill>
              </a:rPr>
              <a:t>Very used in practice</a:t>
            </a:r>
          </a:p>
          <a:p>
            <a:pPr marL="742950" lvl="1" indent="-285750"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400" dirty="0">
                <a:solidFill>
                  <a:srgbClr val="0000FF"/>
                </a:solidFill>
              </a:rPr>
              <a:t>Developed by William Sharpe in 1963, who won the Nobel Prize in Economics in </a:t>
            </a:r>
            <a:r>
              <a:rPr lang="en-US" sz="2400" dirty="0" smtClean="0">
                <a:solidFill>
                  <a:srgbClr val="0000FF"/>
                </a:solidFill>
              </a:rPr>
              <a:t>1990</a:t>
            </a:r>
          </a:p>
          <a:p>
            <a:pPr marL="742950" lvl="1" indent="-285750"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400" dirty="0">
                <a:solidFill>
                  <a:srgbClr val="0000FF"/>
                </a:solidFill>
              </a:rPr>
              <a:t>Focus on the equilibrium relationship between the risk and expected return on risky assets</a:t>
            </a:r>
          </a:p>
          <a:p>
            <a:pPr marL="742950" lvl="1" indent="-285750"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400" dirty="0">
                <a:solidFill>
                  <a:srgbClr val="0000FF"/>
                </a:solidFill>
              </a:rPr>
              <a:t>Each investor is assumed to diversify his or her portfolio according to the Markowitz model</a:t>
            </a:r>
          </a:p>
          <a:p>
            <a:pPr marL="742950" lvl="1" indent="-285750"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endParaRPr lang="en-US" sz="24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916" name="Rectangle 4"/>
          <p:cNvSpPr>
            <a:spLocks noChangeArrowheads="1"/>
          </p:cNvSpPr>
          <p:nvPr/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lnSpc>
                <a:spcPct val="70000"/>
              </a:lnSpc>
            </a:pPr>
            <a:r>
              <a:rPr 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Problems using Beta</a:t>
            </a:r>
          </a:p>
        </p:txBody>
      </p:sp>
      <p:sp>
        <p:nvSpPr>
          <p:cNvPr id="294917" name="Rectangle 5"/>
          <p:cNvSpPr>
            <a:spLocks noChangeArrowheads="1"/>
          </p:cNvSpPr>
          <p:nvPr/>
        </p:nvSpPr>
        <p:spPr bwMode="auto">
          <a:xfrm>
            <a:off x="533400" y="1458913"/>
            <a:ext cx="7696200" cy="388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 dirty="0">
                <a:solidFill>
                  <a:srgbClr val="0000FF"/>
                </a:solidFill>
              </a:rPr>
              <a:t>Which market index?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 dirty="0">
                <a:solidFill>
                  <a:srgbClr val="0000FF"/>
                </a:solidFill>
              </a:rPr>
              <a:t>Which time intervals?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 dirty="0">
                <a:solidFill>
                  <a:srgbClr val="0000FF"/>
                </a:solidFill>
              </a:rPr>
              <a:t>Time length of data?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 dirty="0">
                <a:solidFill>
                  <a:srgbClr val="0000FF"/>
                </a:solidFill>
              </a:rPr>
              <a:t>Non-stationary </a:t>
            </a:r>
          </a:p>
          <a:p>
            <a:pPr marL="742950" lvl="1" indent="-285750"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000" dirty="0">
                <a:solidFill>
                  <a:srgbClr val="0000FF"/>
                </a:solidFill>
              </a:rPr>
              <a:t>Beta estimates of a company change over time.</a:t>
            </a:r>
          </a:p>
          <a:p>
            <a:pPr marL="742950" lvl="1" indent="-285750"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000" dirty="0">
                <a:solidFill>
                  <a:srgbClr val="0000FF"/>
                </a:solidFill>
              </a:rPr>
              <a:t>How useful is the beta you estimate now for thinking about the future</a:t>
            </a:r>
            <a:r>
              <a:rPr lang="en-US" sz="2000" dirty="0" smtClean="0">
                <a:solidFill>
                  <a:srgbClr val="0000FF"/>
                </a:solidFill>
              </a:rPr>
              <a:t>?</a:t>
            </a:r>
            <a:endParaRPr lang="en-US" sz="2000" dirty="0">
              <a:solidFill>
                <a:srgbClr val="0000FF"/>
              </a:solidFill>
            </a:endParaRP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 dirty="0">
                <a:solidFill>
                  <a:srgbClr val="0000FF"/>
                </a:solidFill>
                <a:sym typeface="Symbol" pitchFamily="18" charset="2"/>
              </a:rPr>
              <a:t>Betas change with a company’s situation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 dirty="0" smtClean="0">
                <a:solidFill>
                  <a:srgbClr val="0000FF"/>
                </a:solidFill>
                <a:sym typeface="Symbol" pitchFamily="18" charset="2"/>
              </a:rPr>
              <a:t>Estimating </a:t>
            </a:r>
            <a:r>
              <a:rPr lang="en-US" sz="2400" dirty="0">
                <a:solidFill>
                  <a:srgbClr val="0000FF"/>
                </a:solidFill>
                <a:sym typeface="Symbol" pitchFamily="18" charset="2"/>
              </a:rPr>
              <a:t>a future beta</a:t>
            </a:r>
          </a:p>
          <a:p>
            <a:pPr lvl="1"/>
            <a:r>
              <a:rPr lang="en-US" sz="2400" dirty="0">
                <a:solidFill>
                  <a:srgbClr val="0000FF"/>
                </a:solidFill>
                <a:sym typeface="Symbol" pitchFamily="18" charset="2"/>
              </a:rPr>
              <a:t>May differ from the historical beta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 dirty="0" smtClean="0">
                <a:solidFill>
                  <a:srgbClr val="0000FF"/>
                </a:solidFill>
              </a:rPr>
              <a:t>Beta </a:t>
            </a:r>
            <a:r>
              <a:rPr lang="en-US" sz="2400" dirty="0">
                <a:solidFill>
                  <a:srgbClr val="0000FF"/>
                </a:solidFill>
              </a:rPr>
              <a:t>is calculated and sold by specialized companies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endParaRPr lang="en-US" sz="2400" dirty="0">
              <a:solidFill>
                <a:srgbClr val="0000FF"/>
              </a:solidFill>
            </a:endParaRP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endParaRPr lang="en-US" sz="2400" dirty="0">
              <a:solidFill>
                <a:srgbClr val="0000FF"/>
              </a:solidFill>
            </a:endParaRPr>
          </a:p>
          <a:p>
            <a:pPr marL="742950" lvl="1" indent="-285750">
              <a:spcBef>
                <a:spcPct val="20000"/>
              </a:spcBef>
              <a:buClr>
                <a:srgbClr val="006600"/>
              </a:buClr>
              <a:buSzPct val="120000"/>
            </a:pPr>
            <a:endParaRPr lang="en-US" sz="2000" dirty="0">
              <a:solidFill>
                <a:srgbClr val="0000FF"/>
              </a:solidFill>
            </a:endParaRPr>
          </a:p>
        </p:txBody>
      </p:sp>
      <p:pic>
        <p:nvPicPr>
          <p:cNvPr id="294918" name="Picture 6" descr="j023410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1066800"/>
            <a:ext cx="2765425" cy="2335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580" name="Rectangle 4"/>
          <p:cNvSpPr>
            <a:spLocks noChangeArrowheads="1"/>
          </p:cNvSpPr>
          <p:nvPr/>
        </p:nvSpPr>
        <p:spPr bwMode="auto">
          <a:xfrm>
            <a:off x="457200" y="685800"/>
            <a:ext cx="77930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pPr algn="ctr">
              <a:lnSpc>
                <a:spcPct val="70000"/>
              </a:lnSpc>
            </a:pPr>
            <a:r>
              <a:rPr lang="en-US" sz="3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Learning objectives</a:t>
            </a:r>
          </a:p>
        </p:txBody>
      </p:sp>
      <p:sp>
        <p:nvSpPr>
          <p:cNvPr id="280581" name="Rectangle 5"/>
          <p:cNvSpPr>
            <a:spLocks noChangeArrowheads="1"/>
          </p:cNvSpPr>
          <p:nvPr/>
        </p:nvSpPr>
        <p:spPr bwMode="auto">
          <a:xfrm>
            <a:off x="228600" y="1600200"/>
            <a:ext cx="8763000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Discuss the CAPM assumptions and model; </a:t>
            </a:r>
          </a:p>
          <a:p>
            <a:r>
              <a:rPr lang="en-US" sz="2400" dirty="0">
                <a:solidFill>
                  <a:srgbClr val="0000FF"/>
                </a:solidFill>
              </a:rPr>
              <a:t>Discuss the CML and </a:t>
            </a:r>
            <a:r>
              <a:rPr lang="en-US" sz="2400" dirty="0" smtClean="0">
                <a:solidFill>
                  <a:srgbClr val="0000FF"/>
                </a:solidFill>
              </a:rPr>
              <a:t>SML</a:t>
            </a:r>
          </a:p>
          <a:p>
            <a:r>
              <a:rPr lang="en-US" sz="2400" dirty="0" smtClean="0">
                <a:solidFill>
                  <a:srgbClr val="0000FF"/>
                </a:solidFill>
              </a:rPr>
              <a:t>Separation Theorem</a:t>
            </a:r>
            <a:endParaRPr lang="en-US" sz="2400" dirty="0">
              <a:solidFill>
                <a:srgbClr val="0000FF"/>
              </a:solidFill>
            </a:endParaRPr>
          </a:p>
          <a:p>
            <a:r>
              <a:rPr lang="en-US" sz="2400" dirty="0" smtClean="0">
                <a:solidFill>
                  <a:srgbClr val="0000FF"/>
                </a:solidFill>
              </a:rPr>
              <a:t>Know  </a:t>
            </a:r>
            <a:r>
              <a:rPr lang="en-US" sz="2400" dirty="0">
                <a:solidFill>
                  <a:srgbClr val="0000FF"/>
                </a:solidFill>
              </a:rPr>
              <a:t>Beta</a:t>
            </a:r>
          </a:p>
          <a:p>
            <a:r>
              <a:rPr lang="en-US" sz="2400" dirty="0">
                <a:solidFill>
                  <a:srgbClr val="0000FF"/>
                </a:solidFill>
              </a:rPr>
              <a:t>Know how to calculate the require return; portfolio beta</a:t>
            </a:r>
          </a:p>
          <a:p>
            <a:r>
              <a:rPr lang="en-US" sz="2400" dirty="0">
                <a:solidFill>
                  <a:srgbClr val="0000FF"/>
                </a:solidFill>
              </a:rPr>
              <a:t>Discuss how Beta is estimated and the problems with Beta</a:t>
            </a:r>
          </a:p>
          <a:p>
            <a:r>
              <a:rPr lang="en-US" sz="2400" b="1" dirty="0">
                <a:solidFill>
                  <a:schemeClr val="bg2"/>
                </a:solidFill>
              </a:rPr>
              <a:t>p</a:t>
            </a:r>
            <a:r>
              <a:rPr lang="en-US" sz="2400" b="1" dirty="0" smtClean="0">
                <a:solidFill>
                  <a:schemeClr val="bg2"/>
                </a:solidFill>
              </a:rPr>
              <a:t> 239 to 247 NOT for the exam </a:t>
            </a:r>
          </a:p>
          <a:p>
            <a:r>
              <a:rPr lang="en-US" sz="2400" dirty="0" smtClean="0">
                <a:solidFill>
                  <a:srgbClr val="0000FF"/>
                </a:solidFill>
              </a:rPr>
              <a:t>End </a:t>
            </a:r>
            <a:r>
              <a:rPr lang="en-US" sz="2400" dirty="0">
                <a:solidFill>
                  <a:srgbClr val="0000FF"/>
                </a:solidFill>
              </a:rPr>
              <a:t>of chapter </a:t>
            </a:r>
            <a:r>
              <a:rPr lang="en-US" sz="2400" dirty="0" smtClean="0">
                <a:solidFill>
                  <a:srgbClr val="0000FF"/>
                </a:solidFill>
              </a:rPr>
              <a:t>questions 9.1 to 9.10, problems 9.1 to 9.5  </a:t>
            </a:r>
            <a:r>
              <a:rPr lang="en-US" sz="2400" dirty="0">
                <a:solidFill>
                  <a:srgbClr val="0000FF"/>
                </a:solidFill>
              </a:rPr>
              <a:t>CFA problems </a:t>
            </a:r>
            <a:r>
              <a:rPr lang="en-US" sz="2400" dirty="0" smtClean="0">
                <a:solidFill>
                  <a:srgbClr val="0000FF"/>
                </a:solidFill>
              </a:rPr>
              <a:t>9.31 to 33</a:t>
            </a:r>
            <a:endParaRPr lang="en-US" sz="2400" dirty="0">
              <a:solidFill>
                <a:srgbClr val="0000FF"/>
              </a:solidFill>
            </a:endParaRPr>
          </a:p>
          <a:p>
            <a:endParaRPr lang="en-US" sz="24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28" name="Rectangle 4"/>
          <p:cNvSpPr>
            <a:spLocks noChangeArrowheads="1"/>
          </p:cNvSpPr>
          <p:nvPr/>
        </p:nvSpPr>
        <p:spPr bwMode="auto">
          <a:xfrm>
            <a:off x="457200" y="457200"/>
            <a:ext cx="8229600" cy="676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lnSpc>
                <a:spcPct val="70000"/>
              </a:lnSpc>
            </a:pPr>
            <a:r>
              <a:rPr 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CAPM Basic Assumptions</a:t>
            </a:r>
          </a:p>
        </p:txBody>
      </p:sp>
      <p:sp>
        <p:nvSpPr>
          <p:cNvPr id="5" name="Rectangle 6"/>
          <p:cNvSpPr txBox="1">
            <a:spLocks noChangeArrowheads="1"/>
          </p:cNvSpPr>
          <p:nvPr/>
        </p:nvSpPr>
        <p:spPr>
          <a:xfrm>
            <a:off x="457200" y="1481138"/>
            <a:ext cx="4038600" cy="4525962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5000"/>
              <a:buFont typeface="Wingdings" pitchFamily="2" charset="2"/>
              <a:buChar char="n"/>
              <a:defRPr sz="320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-"/>
              <a:defRPr sz="2800">
                <a:solidFill>
                  <a:srgbClr val="0000FF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90000"/>
              <a:buFont typeface="Wingdings" pitchFamily="2" charset="2"/>
              <a:buChar char="u"/>
              <a:defRPr sz="2400">
                <a:solidFill>
                  <a:srgbClr val="0000FF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Font typeface="Wingdings" pitchFamily="2" charset="2"/>
              <a:buChar char="Ø"/>
              <a:defRPr sz="2000">
                <a:solidFill>
                  <a:srgbClr val="0000FF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9pPr>
          </a:lstStyle>
          <a:p>
            <a:r>
              <a:rPr lang="en-US" sz="2600" smtClean="0"/>
              <a:t>All investors:</a:t>
            </a:r>
          </a:p>
          <a:p>
            <a:pPr lvl="1"/>
            <a:r>
              <a:rPr lang="en-US" sz="2200" smtClean="0"/>
              <a:t>Use the same information to generate an efficient frontier </a:t>
            </a:r>
          </a:p>
          <a:p>
            <a:pPr lvl="1"/>
            <a:r>
              <a:rPr lang="en-US" sz="2200" smtClean="0"/>
              <a:t>Have the same one-period time horizon</a:t>
            </a:r>
          </a:p>
          <a:p>
            <a:pPr lvl="1"/>
            <a:r>
              <a:rPr lang="en-US" sz="2200" smtClean="0"/>
              <a:t>Can borrow or lend money at the risk-free rate of return</a:t>
            </a:r>
            <a:endParaRPr lang="en-US" sz="2200" dirty="0"/>
          </a:p>
        </p:txBody>
      </p:sp>
      <p:sp>
        <p:nvSpPr>
          <p:cNvPr id="6" name="Rectangle 7"/>
          <p:cNvSpPr txBox="1">
            <a:spLocks noChangeArrowheads="1"/>
          </p:cNvSpPr>
          <p:nvPr/>
        </p:nvSpPr>
        <p:spPr>
          <a:xfrm>
            <a:off x="4648200" y="1481138"/>
            <a:ext cx="4038600" cy="4525962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5000"/>
              <a:buFont typeface="Wingdings" pitchFamily="2" charset="2"/>
              <a:buChar char="n"/>
              <a:defRPr sz="320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-"/>
              <a:defRPr sz="2800">
                <a:solidFill>
                  <a:srgbClr val="0000FF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90000"/>
              <a:buFont typeface="Wingdings" pitchFamily="2" charset="2"/>
              <a:buChar char="u"/>
              <a:defRPr sz="2400">
                <a:solidFill>
                  <a:srgbClr val="0000FF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Font typeface="Wingdings" pitchFamily="2" charset="2"/>
              <a:buChar char="Ø"/>
              <a:defRPr sz="2000">
                <a:solidFill>
                  <a:srgbClr val="0000FF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9pPr>
          </a:lstStyle>
          <a:p>
            <a:r>
              <a:rPr lang="en-US" sz="2600" smtClean="0"/>
              <a:t>No transaction costs, no personal income taxes, no inflation</a:t>
            </a:r>
          </a:p>
          <a:p>
            <a:r>
              <a:rPr lang="en-US" sz="2600" smtClean="0"/>
              <a:t>No single investor can affect the price of a stock</a:t>
            </a:r>
          </a:p>
          <a:p>
            <a:r>
              <a:rPr lang="en-US" sz="2600" smtClean="0"/>
              <a:t>Capital markets are in equilibrium  </a:t>
            </a:r>
            <a:endParaRPr lang="en-US" sz="2600" dirty="0"/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 txBox="1">
            <a:spLocks noChangeArrowheads="1"/>
          </p:cNvSpPr>
          <p:nvPr/>
        </p:nvSpPr>
        <p:spPr>
          <a:xfrm>
            <a:off x="457200" y="1481138"/>
            <a:ext cx="8229600" cy="4525962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5000"/>
              <a:buFont typeface="Wingdings" pitchFamily="2" charset="2"/>
              <a:buChar char="n"/>
              <a:defRPr sz="320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-"/>
              <a:defRPr sz="2800">
                <a:solidFill>
                  <a:srgbClr val="0000FF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90000"/>
              <a:buFont typeface="Wingdings" pitchFamily="2" charset="2"/>
              <a:buChar char="u"/>
              <a:defRPr sz="2400">
                <a:solidFill>
                  <a:srgbClr val="0000FF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Font typeface="Wingdings" pitchFamily="2" charset="2"/>
              <a:buChar char="Ø"/>
              <a:defRPr sz="2000">
                <a:solidFill>
                  <a:srgbClr val="0000FF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9pPr>
          </a:lstStyle>
          <a:p>
            <a:r>
              <a:rPr lang="en-US" smtClean="0"/>
              <a:t>Risk free assets </a:t>
            </a:r>
          </a:p>
          <a:p>
            <a:pPr lvl="1"/>
            <a:r>
              <a:rPr lang="en-US" smtClean="0"/>
              <a:t>Certain-to-be-earned expected return and a variance of return of zero</a:t>
            </a:r>
          </a:p>
          <a:p>
            <a:pPr lvl="1"/>
            <a:r>
              <a:rPr lang="en-US" smtClean="0"/>
              <a:t>No correlation with risky assets</a:t>
            </a:r>
          </a:p>
          <a:p>
            <a:pPr lvl="1"/>
            <a:r>
              <a:rPr lang="en-US" smtClean="0"/>
              <a:t>Usually proxied by a Treasury security</a:t>
            </a:r>
          </a:p>
          <a:p>
            <a:pPr lvl="2"/>
            <a:r>
              <a:rPr lang="en-US" smtClean="0"/>
              <a:t>Amount to be received at maturity is free of default risk, known with certainty</a:t>
            </a:r>
          </a:p>
          <a:p>
            <a:r>
              <a:rPr lang="en-US" smtClean="0"/>
              <a:t>Adding a risk-free asset extends and changes the efficient frontier</a:t>
            </a:r>
            <a:endParaRPr lang="en-US"/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457200" y="609600"/>
            <a:ext cx="8229600" cy="808038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US" sz="3700" dirty="0" smtClean="0"/>
              <a:t>Borrowing and Lending Possibilities</a:t>
            </a:r>
            <a:endParaRPr lang="en-US" sz="3700" dirty="0"/>
          </a:p>
        </p:txBody>
      </p:sp>
    </p:spTree>
    <p:extLst>
      <p:ext uri="{BB962C8B-B14F-4D97-AF65-F5344CB8AC3E}">
        <p14:creationId xmlns:p14="http://schemas.microsoft.com/office/powerpoint/2010/main" val="971789331"/>
      </p:ext>
    </p:extLst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3"/>
          <p:cNvSpPr txBox="1">
            <a:spLocks noChangeArrowheads="1"/>
          </p:cNvSpPr>
          <p:nvPr/>
        </p:nvSpPr>
        <p:spPr>
          <a:xfrm>
            <a:off x="457200" y="609600"/>
            <a:ext cx="8229600" cy="80803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Risk-Free Lending</a:t>
            </a:r>
            <a:endParaRPr lang="en-US" dirty="0"/>
          </a:p>
        </p:txBody>
      </p:sp>
      <p:sp>
        <p:nvSpPr>
          <p:cNvPr id="3" name="Rectangle 24"/>
          <p:cNvSpPr txBox="1">
            <a:spLocks noChangeArrowheads="1"/>
          </p:cNvSpPr>
          <p:nvPr/>
        </p:nvSpPr>
        <p:spPr>
          <a:xfrm>
            <a:off x="4652963" y="1600200"/>
            <a:ext cx="4033837" cy="4530725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5000"/>
              <a:buFont typeface="Wingdings" pitchFamily="2" charset="2"/>
              <a:buChar char="n"/>
              <a:defRPr sz="320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-"/>
              <a:defRPr sz="2800">
                <a:solidFill>
                  <a:srgbClr val="0000FF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90000"/>
              <a:buFont typeface="Wingdings" pitchFamily="2" charset="2"/>
              <a:buChar char="u"/>
              <a:defRPr sz="2400">
                <a:solidFill>
                  <a:srgbClr val="0000FF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Font typeface="Wingdings" pitchFamily="2" charset="2"/>
              <a:buChar char="Ø"/>
              <a:defRPr sz="2000">
                <a:solidFill>
                  <a:srgbClr val="0000FF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9pPr>
          </a:lstStyle>
          <a:p>
            <a:r>
              <a:rPr lang="en-US" sz="2600" smtClean="0"/>
              <a:t>Riskless assets can be combined with any portfolio in the efficient set AB</a:t>
            </a:r>
          </a:p>
          <a:p>
            <a:pPr lvl="1"/>
            <a:r>
              <a:rPr lang="en-US" sz="2200" smtClean="0"/>
              <a:t>Z implies lending</a:t>
            </a:r>
          </a:p>
          <a:p>
            <a:r>
              <a:rPr lang="en-US" sz="2600" smtClean="0"/>
              <a:t>Set of portfolios on line RF to T dominates all portfolios below it</a:t>
            </a:r>
          </a:p>
          <a:p>
            <a:endParaRPr lang="en-US" sz="2600"/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2117725" y="5697538"/>
            <a:ext cx="7667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sz="2400" b="1">
                <a:latin typeface="Univers" pitchFamily="34" charset="0"/>
              </a:rPr>
              <a:t>Risk</a:t>
            </a:r>
            <a:endParaRPr lang="en-US" sz="2400">
              <a:latin typeface="Times New Roman" pitchFamily="18" charset="0"/>
            </a:endParaRPr>
          </a:p>
        </p:txBody>
      </p:sp>
      <p:grpSp>
        <p:nvGrpSpPr>
          <p:cNvPr id="6" name="Group 3"/>
          <p:cNvGrpSpPr>
            <a:grpSpLocks/>
          </p:cNvGrpSpPr>
          <p:nvPr/>
        </p:nvGrpSpPr>
        <p:grpSpPr bwMode="auto">
          <a:xfrm>
            <a:off x="1143000" y="2133600"/>
            <a:ext cx="3727450" cy="3294063"/>
            <a:chOff x="374" y="1477"/>
            <a:chExt cx="2348" cy="2075"/>
          </a:xfrm>
        </p:grpSpPr>
        <p:sp>
          <p:nvSpPr>
            <p:cNvPr id="7" name="Line 4"/>
            <p:cNvSpPr>
              <a:spLocks noChangeShapeType="1"/>
            </p:cNvSpPr>
            <p:nvPr/>
          </p:nvSpPr>
          <p:spPr bwMode="auto">
            <a:xfrm>
              <a:off x="816" y="1920"/>
              <a:ext cx="0" cy="1632"/>
            </a:xfrm>
            <a:prstGeom prst="line">
              <a:avLst/>
            </a:prstGeom>
            <a:noFill/>
            <a:ln w="38100">
              <a:solidFill>
                <a:srgbClr val="FFCC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Line 5"/>
            <p:cNvSpPr>
              <a:spLocks noChangeShapeType="1"/>
            </p:cNvSpPr>
            <p:nvPr/>
          </p:nvSpPr>
          <p:spPr bwMode="auto">
            <a:xfrm>
              <a:off x="816" y="3552"/>
              <a:ext cx="1728" cy="0"/>
            </a:xfrm>
            <a:prstGeom prst="line">
              <a:avLst/>
            </a:prstGeom>
            <a:noFill/>
            <a:ln w="38100">
              <a:solidFill>
                <a:srgbClr val="FFCC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Arc 6"/>
            <p:cNvSpPr>
              <a:spLocks/>
            </p:cNvSpPr>
            <p:nvPr/>
          </p:nvSpPr>
          <p:spPr bwMode="auto">
            <a:xfrm flipH="1">
              <a:off x="1296" y="1968"/>
              <a:ext cx="1200" cy="1008"/>
            </a:xfrm>
            <a:custGeom>
              <a:avLst/>
              <a:gdLst>
                <a:gd name="T0" fmla="*/ 0 w 21600"/>
                <a:gd name="T1" fmla="*/ 0 h 21600"/>
                <a:gd name="T2" fmla="*/ 1200 w 21600"/>
                <a:gd name="T3" fmla="*/ 1008 h 21600"/>
                <a:gd name="T4" fmla="*/ 0 w 21600"/>
                <a:gd name="T5" fmla="*/ 1008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Line 7"/>
            <p:cNvSpPr>
              <a:spLocks noChangeShapeType="1"/>
            </p:cNvSpPr>
            <p:nvPr/>
          </p:nvSpPr>
          <p:spPr bwMode="auto">
            <a:xfrm flipV="1">
              <a:off x="816" y="2544"/>
              <a:ext cx="576" cy="336"/>
            </a:xfrm>
            <a:prstGeom prst="line">
              <a:avLst/>
            </a:prstGeom>
            <a:noFill/>
            <a:ln w="38100">
              <a:solidFill>
                <a:srgbClr val="0066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Line 8"/>
            <p:cNvSpPr>
              <a:spLocks noChangeShapeType="1"/>
            </p:cNvSpPr>
            <p:nvPr/>
          </p:nvSpPr>
          <p:spPr bwMode="auto">
            <a:xfrm flipV="1">
              <a:off x="816" y="2736"/>
              <a:ext cx="528" cy="144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Line 9"/>
            <p:cNvSpPr>
              <a:spLocks noChangeShapeType="1"/>
            </p:cNvSpPr>
            <p:nvPr/>
          </p:nvSpPr>
          <p:spPr bwMode="auto">
            <a:xfrm flipV="1">
              <a:off x="816" y="1680"/>
              <a:ext cx="1536" cy="1200"/>
            </a:xfrm>
            <a:prstGeom prst="line">
              <a:avLst/>
            </a:prstGeom>
            <a:noFill/>
            <a:ln w="38100">
              <a:solidFill>
                <a:srgbClr val="00CC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Text Box 10"/>
            <p:cNvSpPr txBox="1">
              <a:spLocks noChangeArrowheads="1"/>
            </p:cNvSpPr>
            <p:nvPr/>
          </p:nvSpPr>
          <p:spPr bwMode="auto">
            <a:xfrm>
              <a:off x="2486" y="1765"/>
              <a:ext cx="2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r>
                <a:rPr lang="en-US" sz="2400" b="1">
                  <a:latin typeface="Univers" pitchFamily="34" charset="0"/>
                </a:rPr>
                <a:t>B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4" name="Text Box 11"/>
            <p:cNvSpPr txBox="1">
              <a:spLocks noChangeArrowheads="1"/>
            </p:cNvSpPr>
            <p:nvPr/>
          </p:nvSpPr>
          <p:spPr bwMode="auto">
            <a:xfrm>
              <a:off x="1142" y="2965"/>
              <a:ext cx="25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r>
                <a:rPr lang="en-US" sz="2400" b="1">
                  <a:latin typeface="Univers" pitchFamily="34" charset="0"/>
                </a:rPr>
                <a:t>A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5" name="AutoShape 12"/>
            <p:cNvSpPr>
              <a:spLocks noChangeArrowheads="1"/>
            </p:cNvSpPr>
            <p:nvPr/>
          </p:nvSpPr>
          <p:spPr bwMode="auto">
            <a:xfrm>
              <a:off x="1680" y="2160"/>
              <a:ext cx="48" cy="48"/>
            </a:xfrm>
            <a:custGeom>
              <a:avLst/>
              <a:gdLst>
                <a:gd name="T0" fmla="*/ 24 w 21600"/>
                <a:gd name="T1" fmla="*/ 0 h 21600"/>
                <a:gd name="T2" fmla="*/ 7 w 21600"/>
                <a:gd name="T3" fmla="*/ 7 h 21600"/>
                <a:gd name="T4" fmla="*/ 0 w 21600"/>
                <a:gd name="T5" fmla="*/ 24 h 21600"/>
                <a:gd name="T6" fmla="*/ 7 w 21600"/>
                <a:gd name="T7" fmla="*/ 41 h 21600"/>
                <a:gd name="T8" fmla="*/ 24 w 21600"/>
                <a:gd name="T9" fmla="*/ 48 h 21600"/>
                <a:gd name="T10" fmla="*/ 41 w 21600"/>
                <a:gd name="T11" fmla="*/ 41 h 21600"/>
                <a:gd name="T12" fmla="*/ 48 w 21600"/>
                <a:gd name="T13" fmla="*/ 24 h 21600"/>
                <a:gd name="T14" fmla="*/ 41 w 21600"/>
                <a:gd name="T15" fmla="*/ 7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150 w 21600"/>
                <a:gd name="T25" fmla="*/ 3150 h 21600"/>
                <a:gd name="T26" fmla="*/ 18450 w 21600"/>
                <a:gd name="T27" fmla="*/ 18450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5400" y="10800"/>
                  </a:moveTo>
                  <a:cubicBezTo>
                    <a:pt x="5400" y="13782"/>
                    <a:pt x="7818" y="16200"/>
                    <a:pt x="10800" y="16200"/>
                  </a:cubicBezTo>
                  <a:cubicBezTo>
                    <a:pt x="13782" y="16200"/>
                    <a:pt x="16200" y="13782"/>
                    <a:pt x="16200" y="10800"/>
                  </a:cubicBezTo>
                  <a:cubicBezTo>
                    <a:pt x="16200" y="7818"/>
                    <a:pt x="13782" y="5400"/>
                    <a:pt x="10800" y="5400"/>
                  </a:cubicBezTo>
                  <a:cubicBezTo>
                    <a:pt x="7818" y="5400"/>
                    <a:pt x="5400" y="7818"/>
                    <a:pt x="5400" y="10800"/>
                  </a:cubicBezTo>
                  <a:close/>
                </a:path>
              </a:pathLst>
            </a:cu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Text Box 13"/>
            <p:cNvSpPr txBox="1">
              <a:spLocks noChangeArrowheads="1"/>
            </p:cNvSpPr>
            <p:nvPr/>
          </p:nvSpPr>
          <p:spPr bwMode="auto">
            <a:xfrm>
              <a:off x="1718" y="2149"/>
              <a:ext cx="2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r>
                <a:rPr lang="en-US" sz="2400" b="1">
                  <a:latin typeface="Univers" pitchFamily="34" charset="0"/>
                </a:rPr>
                <a:t>T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7" name="Text Box 14"/>
            <p:cNvSpPr txBox="1">
              <a:spLocks noChangeArrowheads="1"/>
            </p:cNvSpPr>
            <p:nvPr/>
          </p:nvSpPr>
          <p:spPr bwMode="auto">
            <a:xfrm>
              <a:off x="374" y="2149"/>
              <a:ext cx="47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r>
                <a:rPr lang="en-US" sz="2400" b="1">
                  <a:latin typeface="Univers" pitchFamily="34" charset="0"/>
                </a:rPr>
                <a:t>E(R)</a:t>
              </a:r>
            </a:p>
          </p:txBody>
        </p:sp>
        <p:sp>
          <p:nvSpPr>
            <p:cNvPr id="18" name="AutoShape 15"/>
            <p:cNvSpPr>
              <a:spLocks noChangeArrowheads="1"/>
            </p:cNvSpPr>
            <p:nvPr/>
          </p:nvSpPr>
          <p:spPr bwMode="auto">
            <a:xfrm>
              <a:off x="768" y="2832"/>
              <a:ext cx="48" cy="48"/>
            </a:xfrm>
            <a:custGeom>
              <a:avLst/>
              <a:gdLst>
                <a:gd name="T0" fmla="*/ 24 w 21600"/>
                <a:gd name="T1" fmla="*/ 0 h 21600"/>
                <a:gd name="T2" fmla="*/ 7 w 21600"/>
                <a:gd name="T3" fmla="*/ 7 h 21600"/>
                <a:gd name="T4" fmla="*/ 0 w 21600"/>
                <a:gd name="T5" fmla="*/ 24 h 21600"/>
                <a:gd name="T6" fmla="*/ 7 w 21600"/>
                <a:gd name="T7" fmla="*/ 41 h 21600"/>
                <a:gd name="T8" fmla="*/ 24 w 21600"/>
                <a:gd name="T9" fmla="*/ 48 h 21600"/>
                <a:gd name="T10" fmla="*/ 41 w 21600"/>
                <a:gd name="T11" fmla="*/ 41 h 21600"/>
                <a:gd name="T12" fmla="*/ 48 w 21600"/>
                <a:gd name="T13" fmla="*/ 24 h 21600"/>
                <a:gd name="T14" fmla="*/ 41 w 21600"/>
                <a:gd name="T15" fmla="*/ 7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150 w 21600"/>
                <a:gd name="T25" fmla="*/ 3150 h 21600"/>
                <a:gd name="T26" fmla="*/ 18450 w 21600"/>
                <a:gd name="T27" fmla="*/ 18450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5400" y="10800"/>
                  </a:moveTo>
                  <a:cubicBezTo>
                    <a:pt x="5400" y="13782"/>
                    <a:pt x="7818" y="16200"/>
                    <a:pt x="10800" y="16200"/>
                  </a:cubicBezTo>
                  <a:cubicBezTo>
                    <a:pt x="13782" y="16200"/>
                    <a:pt x="16200" y="13782"/>
                    <a:pt x="16200" y="10800"/>
                  </a:cubicBezTo>
                  <a:cubicBezTo>
                    <a:pt x="16200" y="7818"/>
                    <a:pt x="13782" y="5400"/>
                    <a:pt x="10800" y="5400"/>
                  </a:cubicBezTo>
                  <a:cubicBezTo>
                    <a:pt x="7818" y="5400"/>
                    <a:pt x="5400" y="7818"/>
                    <a:pt x="5400" y="10800"/>
                  </a:cubicBezTo>
                  <a:close/>
                </a:path>
              </a:pathLst>
            </a:cu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Text Box 16"/>
            <p:cNvSpPr txBox="1">
              <a:spLocks noChangeArrowheads="1"/>
            </p:cNvSpPr>
            <p:nvPr/>
          </p:nvSpPr>
          <p:spPr bwMode="auto">
            <a:xfrm>
              <a:off x="374" y="2725"/>
              <a:ext cx="34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r>
                <a:rPr lang="en-US" sz="2400" b="1">
                  <a:latin typeface="Univers" pitchFamily="34" charset="0"/>
                </a:rPr>
                <a:t>RF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20" name="Text Box 17"/>
            <p:cNvSpPr txBox="1">
              <a:spLocks noChangeArrowheads="1"/>
            </p:cNvSpPr>
            <p:nvPr/>
          </p:nvSpPr>
          <p:spPr bwMode="auto">
            <a:xfrm>
              <a:off x="2342" y="1477"/>
              <a:ext cx="21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r>
                <a:rPr lang="en-US" sz="2400" b="1">
                  <a:latin typeface="Univers" pitchFamily="34" charset="0"/>
                </a:rPr>
                <a:t>L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21" name="Line 18"/>
            <p:cNvSpPr>
              <a:spLocks noChangeShapeType="1"/>
            </p:cNvSpPr>
            <p:nvPr/>
          </p:nvSpPr>
          <p:spPr bwMode="auto">
            <a:xfrm flipV="1">
              <a:off x="816" y="2544"/>
              <a:ext cx="576" cy="336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AutoShape 19"/>
            <p:cNvSpPr>
              <a:spLocks noChangeArrowheads="1"/>
            </p:cNvSpPr>
            <p:nvPr/>
          </p:nvSpPr>
          <p:spPr bwMode="auto">
            <a:xfrm>
              <a:off x="1152" y="2640"/>
              <a:ext cx="48" cy="48"/>
            </a:xfrm>
            <a:custGeom>
              <a:avLst/>
              <a:gdLst>
                <a:gd name="T0" fmla="*/ 24 w 21600"/>
                <a:gd name="T1" fmla="*/ 0 h 21600"/>
                <a:gd name="T2" fmla="*/ 7 w 21600"/>
                <a:gd name="T3" fmla="*/ 7 h 21600"/>
                <a:gd name="T4" fmla="*/ 0 w 21600"/>
                <a:gd name="T5" fmla="*/ 24 h 21600"/>
                <a:gd name="T6" fmla="*/ 7 w 21600"/>
                <a:gd name="T7" fmla="*/ 41 h 21600"/>
                <a:gd name="T8" fmla="*/ 24 w 21600"/>
                <a:gd name="T9" fmla="*/ 48 h 21600"/>
                <a:gd name="T10" fmla="*/ 41 w 21600"/>
                <a:gd name="T11" fmla="*/ 41 h 21600"/>
                <a:gd name="T12" fmla="*/ 48 w 21600"/>
                <a:gd name="T13" fmla="*/ 24 h 21600"/>
                <a:gd name="T14" fmla="*/ 41 w 21600"/>
                <a:gd name="T15" fmla="*/ 7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150 w 21600"/>
                <a:gd name="T25" fmla="*/ 3150 h 21600"/>
                <a:gd name="T26" fmla="*/ 18450 w 21600"/>
                <a:gd name="T27" fmla="*/ 18450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5400" y="10800"/>
                  </a:moveTo>
                  <a:cubicBezTo>
                    <a:pt x="5400" y="13782"/>
                    <a:pt x="7818" y="16200"/>
                    <a:pt x="10800" y="16200"/>
                  </a:cubicBezTo>
                  <a:cubicBezTo>
                    <a:pt x="13782" y="16200"/>
                    <a:pt x="16200" y="13782"/>
                    <a:pt x="16200" y="10800"/>
                  </a:cubicBezTo>
                  <a:cubicBezTo>
                    <a:pt x="16200" y="7818"/>
                    <a:pt x="13782" y="5400"/>
                    <a:pt x="10800" y="5400"/>
                  </a:cubicBezTo>
                  <a:cubicBezTo>
                    <a:pt x="7818" y="5400"/>
                    <a:pt x="5400" y="7818"/>
                    <a:pt x="5400" y="10800"/>
                  </a:cubicBezTo>
                  <a:close/>
                </a:path>
              </a:pathLst>
            </a:cu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" name="Text Box 20"/>
            <p:cNvSpPr txBox="1">
              <a:spLocks noChangeArrowheads="1"/>
            </p:cNvSpPr>
            <p:nvPr/>
          </p:nvSpPr>
          <p:spPr bwMode="auto">
            <a:xfrm>
              <a:off x="912" y="2448"/>
              <a:ext cx="23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r>
                <a:rPr lang="en-US" sz="2400" b="1">
                  <a:latin typeface="Univers" pitchFamily="34" charset="0"/>
                </a:rPr>
                <a:t>Z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24" name="Text Box 21"/>
            <p:cNvSpPr txBox="1">
              <a:spLocks noChangeArrowheads="1"/>
            </p:cNvSpPr>
            <p:nvPr/>
          </p:nvSpPr>
          <p:spPr bwMode="auto">
            <a:xfrm>
              <a:off x="1423" y="2448"/>
              <a:ext cx="25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r>
                <a:rPr lang="en-US" sz="2400" b="1">
                  <a:latin typeface="Univers" pitchFamily="34" charset="0"/>
                </a:rPr>
                <a:t>X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25" name="AutoShape 22"/>
            <p:cNvSpPr>
              <a:spLocks noChangeArrowheads="1"/>
            </p:cNvSpPr>
            <p:nvPr/>
          </p:nvSpPr>
          <p:spPr bwMode="auto">
            <a:xfrm>
              <a:off x="1392" y="2496"/>
              <a:ext cx="48" cy="48"/>
            </a:xfrm>
            <a:custGeom>
              <a:avLst/>
              <a:gdLst>
                <a:gd name="T0" fmla="*/ 24 w 21600"/>
                <a:gd name="T1" fmla="*/ 0 h 21600"/>
                <a:gd name="T2" fmla="*/ 7 w 21600"/>
                <a:gd name="T3" fmla="*/ 7 h 21600"/>
                <a:gd name="T4" fmla="*/ 0 w 21600"/>
                <a:gd name="T5" fmla="*/ 24 h 21600"/>
                <a:gd name="T6" fmla="*/ 7 w 21600"/>
                <a:gd name="T7" fmla="*/ 41 h 21600"/>
                <a:gd name="T8" fmla="*/ 24 w 21600"/>
                <a:gd name="T9" fmla="*/ 48 h 21600"/>
                <a:gd name="T10" fmla="*/ 41 w 21600"/>
                <a:gd name="T11" fmla="*/ 41 h 21600"/>
                <a:gd name="T12" fmla="*/ 48 w 21600"/>
                <a:gd name="T13" fmla="*/ 24 h 21600"/>
                <a:gd name="T14" fmla="*/ 41 w 21600"/>
                <a:gd name="T15" fmla="*/ 7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150 w 21600"/>
                <a:gd name="T25" fmla="*/ 3150 h 21600"/>
                <a:gd name="T26" fmla="*/ 18450 w 21600"/>
                <a:gd name="T27" fmla="*/ 18450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5400" y="10800"/>
                  </a:moveTo>
                  <a:cubicBezTo>
                    <a:pt x="5400" y="13782"/>
                    <a:pt x="7818" y="16200"/>
                    <a:pt x="10800" y="16200"/>
                  </a:cubicBezTo>
                  <a:cubicBezTo>
                    <a:pt x="13782" y="16200"/>
                    <a:pt x="16200" y="13782"/>
                    <a:pt x="16200" y="10800"/>
                  </a:cubicBezTo>
                  <a:cubicBezTo>
                    <a:pt x="16200" y="7818"/>
                    <a:pt x="13782" y="5400"/>
                    <a:pt x="10800" y="5400"/>
                  </a:cubicBezTo>
                  <a:cubicBezTo>
                    <a:pt x="7818" y="5400"/>
                    <a:pt x="5400" y="7818"/>
                    <a:pt x="5400" y="10800"/>
                  </a:cubicBezTo>
                  <a:close/>
                </a:path>
              </a:pathLst>
            </a:cu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190719881"/>
      </p:ext>
    </p:extLst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 txBox="1">
            <a:spLocks noChangeArrowheads="1"/>
          </p:cNvSpPr>
          <p:nvPr/>
        </p:nvSpPr>
        <p:spPr>
          <a:xfrm>
            <a:off x="457200" y="1481138"/>
            <a:ext cx="8229600" cy="4525962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5000"/>
              <a:buFont typeface="Wingdings" pitchFamily="2" charset="2"/>
              <a:buChar char="n"/>
              <a:defRPr sz="320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-"/>
              <a:defRPr sz="2800">
                <a:solidFill>
                  <a:srgbClr val="0000FF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90000"/>
              <a:buFont typeface="Wingdings" pitchFamily="2" charset="2"/>
              <a:buChar char="u"/>
              <a:defRPr sz="2400">
                <a:solidFill>
                  <a:srgbClr val="0000FF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Font typeface="Wingdings" pitchFamily="2" charset="2"/>
              <a:buChar char="Ø"/>
              <a:defRPr sz="2000">
                <a:solidFill>
                  <a:srgbClr val="0000FF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9pPr>
          </a:lstStyle>
          <a:p>
            <a:r>
              <a:rPr lang="en-US" dirty="0" smtClean="0"/>
              <a:t>If </a:t>
            </a:r>
            <a:r>
              <a:rPr lang="en-US" dirty="0" err="1" smtClean="0"/>
              <a:t>w</a:t>
            </a:r>
            <a:r>
              <a:rPr lang="en-US" baseline="-25000" dirty="0" err="1" smtClean="0"/>
              <a:t>RF</a:t>
            </a:r>
            <a:r>
              <a:rPr lang="en-US" dirty="0" smtClean="0"/>
              <a:t> placed in a risk-free asset</a:t>
            </a:r>
          </a:p>
          <a:p>
            <a:pPr lvl="1"/>
            <a:r>
              <a:rPr lang="en-US" dirty="0" smtClean="0"/>
              <a:t>Expected portfolio return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Risk of the portfolio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Expected return and risk of the portfolio with lending is a weighted average of the portfolio and </a:t>
            </a:r>
            <a:r>
              <a:rPr lang="en-US" dirty="0" err="1" smtClean="0"/>
              <a:t>Rf</a:t>
            </a:r>
            <a:endParaRPr lang="en-US" dirty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457200" y="609600"/>
            <a:ext cx="8229600" cy="80803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Impact of Risk-Free Lending</a:t>
            </a:r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454150" y="2660650"/>
          <a:ext cx="6645275" cy="54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3140" name="Equation" r:id="rId3" imgW="6642000" imgH="545760" progId="Equation.3">
                  <p:embed/>
                </p:oleObj>
              </mc:Choice>
              <mc:Fallback>
                <p:oleObj name="Equation" r:id="rId3" imgW="6642000" imgH="5457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4150" y="2660650"/>
                        <a:ext cx="6645275" cy="544513"/>
                      </a:xfrm>
                      <a:prstGeom prst="rect">
                        <a:avLst/>
                      </a:prstGeom>
                      <a:solidFill>
                        <a:srgbClr val="FFCC00"/>
                      </a:solidFill>
                      <a:ln w="19050">
                        <a:solidFill>
                          <a:srgbClr val="333399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9619106"/>
              </p:ext>
            </p:extLst>
          </p:nvPr>
        </p:nvGraphicFramePr>
        <p:xfrm>
          <a:off x="2590800" y="3581400"/>
          <a:ext cx="3454400" cy="54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3141" name="Equation" r:id="rId5" imgW="3454200" imgH="545760" progId="Equation.3">
                  <p:embed/>
                </p:oleObj>
              </mc:Choice>
              <mc:Fallback>
                <p:oleObj name="Equation" r:id="rId5" imgW="3454200" imgH="5457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3581400"/>
                        <a:ext cx="3454400" cy="544513"/>
                      </a:xfrm>
                      <a:prstGeom prst="rect">
                        <a:avLst/>
                      </a:prstGeom>
                      <a:solidFill>
                        <a:srgbClr val="FFCC00"/>
                      </a:solidFill>
                      <a:ln w="19050">
                        <a:solidFill>
                          <a:srgbClr val="333399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86034056"/>
      </p:ext>
    </p:extLst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 txBox="1">
            <a:spLocks noChangeArrowheads="1"/>
          </p:cNvSpPr>
          <p:nvPr/>
        </p:nvSpPr>
        <p:spPr>
          <a:xfrm>
            <a:off x="457200" y="1481138"/>
            <a:ext cx="8229600" cy="4525962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5000"/>
              <a:buFont typeface="Wingdings" pitchFamily="2" charset="2"/>
              <a:buChar char="n"/>
              <a:defRPr sz="320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-"/>
              <a:defRPr sz="2800">
                <a:solidFill>
                  <a:srgbClr val="0000FF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90000"/>
              <a:buFont typeface="Wingdings" pitchFamily="2" charset="2"/>
              <a:buChar char="u"/>
              <a:defRPr sz="2400">
                <a:solidFill>
                  <a:srgbClr val="0000FF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Font typeface="Wingdings" pitchFamily="2" charset="2"/>
              <a:buChar char="Ø"/>
              <a:defRPr sz="2000">
                <a:solidFill>
                  <a:srgbClr val="0000FF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9pPr>
          </a:lstStyle>
          <a:p>
            <a:r>
              <a:rPr lang="en-US" smtClean="0"/>
              <a:t>Risk-free investing and borrowing creates a new set of expected return-risk possibilities</a:t>
            </a:r>
          </a:p>
          <a:p>
            <a:r>
              <a:rPr lang="en-US" smtClean="0"/>
              <a:t>Addition of risk-free asset results in</a:t>
            </a:r>
          </a:p>
          <a:p>
            <a:pPr lvl="1"/>
            <a:r>
              <a:rPr lang="en-US" smtClean="0"/>
              <a:t>A change in the efficient set from an arc to a straight line tangent to the feasible set without the riskless asset</a:t>
            </a:r>
          </a:p>
          <a:p>
            <a:pPr lvl="1"/>
            <a:r>
              <a:rPr lang="en-US" smtClean="0"/>
              <a:t>Chosen portfolio depends on investor’s risk-return preferences</a:t>
            </a:r>
            <a:endParaRPr lang="en-US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457200" y="609600"/>
            <a:ext cx="8229600" cy="80803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The New Efficient Set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0717796"/>
      </p:ext>
    </p:extLst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 txBox="1">
            <a:spLocks noChangeArrowheads="1"/>
          </p:cNvSpPr>
          <p:nvPr/>
        </p:nvSpPr>
        <p:spPr>
          <a:xfrm>
            <a:off x="457200" y="1481138"/>
            <a:ext cx="8229600" cy="4525962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5000"/>
              <a:buFont typeface="Wingdings" pitchFamily="2" charset="2"/>
              <a:buChar char="n"/>
              <a:defRPr sz="320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-"/>
              <a:defRPr sz="2800">
                <a:solidFill>
                  <a:srgbClr val="0000FF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90000"/>
              <a:buFont typeface="Wingdings" pitchFamily="2" charset="2"/>
              <a:buChar char="u"/>
              <a:defRPr sz="2400">
                <a:solidFill>
                  <a:srgbClr val="0000FF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Font typeface="Wingdings" pitchFamily="2" charset="2"/>
              <a:buChar char="Ø"/>
              <a:defRPr sz="2000">
                <a:solidFill>
                  <a:srgbClr val="0000FF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9pPr>
          </a:lstStyle>
          <a:p>
            <a:r>
              <a:rPr lang="en-US" smtClean="0"/>
              <a:t>The more conservative the investor the more is placed in risk-free lending and the less borrowing</a:t>
            </a:r>
          </a:p>
          <a:p>
            <a:r>
              <a:rPr lang="en-US" smtClean="0"/>
              <a:t>The more aggressive the investor the less is placed in risk-free lending and the more borrowing</a:t>
            </a:r>
          </a:p>
          <a:p>
            <a:pPr lvl="1"/>
            <a:r>
              <a:rPr lang="en-US" smtClean="0"/>
              <a:t>Most aggressive investors would use leverage to invest more in portfolio T</a:t>
            </a:r>
            <a:endParaRPr lang="en-US"/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457200" y="609600"/>
            <a:ext cx="8229600" cy="80803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Portfolio Choice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5884019"/>
      </p:ext>
    </p:extLst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 txBox="1">
            <a:spLocks noChangeArrowheads="1"/>
          </p:cNvSpPr>
          <p:nvPr/>
        </p:nvSpPr>
        <p:spPr>
          <a:xfrm>
            <a:off x="457200" y="1481138"/>
            <a:ext cx="8229600" cy="4525962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5000"/>
              <a:buFont typeface="Wingdings" pitchFamily="2" charset="2"/>
              <a:buChar char="n"/>
              <a:defRPr sz="320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-"/>
              <a:defRPr sz="2800">
                <a:solidFill>
                  <a:srgbClr val="0000FF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90000"/>
              <a:buFont typeface="Wingdings" pitchFamily="2" charset="2"/>
              <a:buChar char="u"/>
              <a:defRPr sz="2400">
                <a:solidFill>
                  <a:srgbClr val="0000FF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Font typeface="Wingdings" pitchFamily="2" charset="2"/>
              <a:buChar char="Ø"/>
              <a:defRPr sz="2000">
                <a:solidFill>
                  <a:srgbClr val="0000FF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9pPr>
          </a:lstStyle>
          <a:p>
            <a:r>
              <a:rPr lang="en-US" smtClean="0"/>
              <a:t>Most important implication of the CAPM </a:t>
            </a:r>
          </a:p>
          <a:p>
            <a:pPr lvl="1"/>
            <a:r>
              <a:rPr lang="en-US" smtClean="0"/>
              <a:t>All investors hold the same optimal portfolio of risky assets</a:t>
            </a:r>
          </a:p>
          <a:p>
            <a:pPr lvl="1"/>
            <a:r>
              <a:rPr lang="en-US" smtClean="0"/>
              <a:t>The optimal portfolio is at the highest point of tangency between RF and the efficient frontier </a:t>
            </a:r>
          </a:p>
          <a:p>
            <a:pPr lvl="1"/>
            <a:r>
              <a:rPr lang="en-US" smtClean="0"/>
              <a:t>The portfolio of all risky assets is the optimal risky portfolio</a:t>
            </a:r>
          </a:p>
          <a:p>
            <a:pPr lvl="2"/>
            <a:r>
              <a:rPr lang="en-US" smtClean="0"/>
              <a:t>Called the market portfolio</a:t>
            </a:r>
            <a:endParaRPr lang="en-US"/>
          </a:p>
        </p:txBody>
      </p:sp>
      <p:sp>
        <p:nvSpPr>
          <p:cNvPr id="4" name="Rectangle 6"/>
          <p:cNvSpPr txBox="1">
            <a:spLocks noChangeArrowheads="1"/>
          </p:cNvSpPr>
          <p:nvPr/>
        </p:nvSpPr>
        <p:spPr>
          <a:xfrm>
            <a:off x="457200" y="685800"/>
            <a:ext cx="8229600" cy="73183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Market Portfolio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6183042"/>
      </p:ext>
    </p:extLst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plate">
  <a:themeElements>
    <a:clrScheme name="">
      <a:dk1>
        <a:srgbClr val="008000"/>
      </a:dk1>
      <a:lt1>
        <a:srgbClr val="E9FFFF"/>
      </a:lt1>
      <a:dk2>
        <a:srgbClr val="FFFFFF"/>
      </a:dk2>
      <a:lt2>
        <a:srgbClr val="333333"/>
      </a:lt2>
      <a:accent1>
        <a:srgbClr val="000000"/>
      </a:accent1>
      <a:accent2>
        <a:srgbClr val="FFFF66"/>
      </a:accent2>
      <a:accent3>
        <a:srgbClr val="F2FFFF"/>
      </a:accent3>
      <a:accent4>
        <a:srgbClr val="006C00"/>
      </a:accent4>
      <a:accent5>
        <a:srgbClr val="AAAAAA"/>
      </a:accent5>
      <a:accent6>
        <a:srgbClr val="E7E75C"/>
      </a:accent6>
      <a:hlink>
        <a:srgbClr val="CCCCFF"/>
      </a:hlink>
      <a:folHlink>
        <a:srgbClr val="CC3399"/>
      </a:folHlink>
    </a:clrScheme>
    <a:fontScheme name="Templat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P:\M_Mattson\Supplements\Projects\Bodie\Ppt\Template.pot</Template>
  <TotalTime>64195</TotalTime>
  <Words>1217</Words>
  <Application>Microsoft Office PowerPoint</Application>
  <PresentationFormat>On-screen Show (4:3)</PresentationFormat>
  <Paragraphs>189</Paragraphs>
  <Slides>21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Arial</vt:lpstr>
      <vt:lpstr>Symbol</vt:lpstr>
      <vt:lpstr>Times New Roman</vt:lpstr>
      <vt:lpstr>Univers</vt:lpstr>
      <vt:lpstr>Wingdings</vt:lpstr>
      <vt:lpstr>Template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Colorado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Investments</dc:title>
  <dc:creator>Rick Johnson</dc:creator>
  <cp:lastModifiedBy>Covrig, Vicentiu M</cp:lastModifiedBy>
  <cp:revision>236</cp:revision>
  <cp:lastPrinted>2017-11-01T19:20:40Z</cp:lastPrinted>
  <dcterms:created xsi:type="dcterms:W3CDTF">1998-03-08T20:26:56Z</dcterms:created>
  <dcterms:modified xsi:type="dcterms:W3CDTF">2017-11-08T20:38:11Z</dcterms:modified>
</cp:coreProperties>
</file>