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336" r:id="rId2"/>
    <p:sldId id="374" r:id="rId3"/>
    <p:sldId id="376" r:id="rId4"/>
    <p:sldId id="375" r:id="rId5"/>
    <p:sldId id="377" r:id="rId6"/>
    <p:sldId id="378" r:id="rId7"/>
    <p:sldId id="379" r:id="rId8"/>
    <p:sldId id="386" r:id="rId9"/>
    <p:sldId id="380" r:id="rId10"/>
    <p:sldId id="381" r:id="rId11"/>
    <p:sldId id="382" r:id="rId12"/>
    <p:sldId id="387" r:id="rId13"/>
    <p:sldId id="383" r:id="rId14"/>
    <p:sldId id="384" r:id="rId15"/>
    <p:sldId id="385" r:id="rId16"/>
    <p:sldId id="337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73" d="100"/>
          <a:sy n="73" d="100"/>
        </p:scale>
        <p:origin x="13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336" y="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2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336" y="8831582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EB46D2-66B6-478C-B407-F000A665E8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4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336" y="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273" y="4416543"/>
            <a:ext cx="5141856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2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336" y="8831582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1" tIns="45781" rIns="91561" bIns="457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00EDC1-21D0-49DB-890C-F44880B51A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71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D076EA-EF88-4B4C-91EC-D43E6F5EBEF0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4064" indent="-28617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4715" indent="-22894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2600" indent="-22894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60486" indent="-22894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8372" indent="-228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6258" indent="-228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34144" indent="-228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92029" indent="-228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1EE45FD-15AE-4847-BB32-3C92409301BB}" type="slidenum">
              <a:rPr lang="en-US" altLang="en-US" smtClean="0">
                <a:latin typeface="Times New Roman" panose="02020603050405020304" pitchFamily="18" charset="0"/>
              </a:rPr>
              <a:pPr/>
              <a:t>15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274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56015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12615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743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02202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0876563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55442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87736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75222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788182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4152677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1900194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FB5000A6-F7BD-41A1-B220-7F9E934BB491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/>
              <a:t>Portfolio Selection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8)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600" dirty="0" smtClean="0"/>
              <a:t>Includes two dimensions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400" dirty="0" smtClean="0"/>
              <a:t>Diversifying between asset classes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400" dirty="0" smtClean="0"/>
              <a:t>Diversifying within asset classes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sz="2600" dirty="0" smtClean="0"/>
              <a:t>Asset classes include: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400" dirty="0" smtClean="0"/>
              <a:t>Equities – foreign and domestic</a:t>
            </a:r>
          </a:p>
          <a:p>
            <a:pPr lvl="1" eaLnBrk="1" hangingPunct="1">
              <a:lnSpc>
                <a:spcPct val="90000"/>
              </a:lnSpc>
              <a:spcAft>
                <a:spcPct val="0"/>
              </a:spcAft>
              <a:defRPr/>
            </a:pPr>
            <a:r>
              <a:rPr lang="en-US" altLang="en-US" sz="2400" dirty="0" smtClean="0"/>
              <a:t>Bonds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sz="2400" dirty="0" smtClean="0"/>
              <a:t>Treasury Inflation-Protected Securities (TIPS)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400" dirty="0" smtClean="0"/>
              <a:t>Alternative assets – real estate, commodities, private equity, hedge funds, etc.</a:t>
            </a:r>
          </a:p>
          <a:p>
            <a:pPr marL="392113" lvl="1" indent="0" eaLnBrk="1" hangingPunct="1">
              <a:lnSpc>
                <a:spcPct val="90000"/>
              </a:lnSpc>
              <a:spcAft>
                <a:spcPts val="600"/>
              </a:spcAft>
              <a:buFont typeface="Verdana" panose="020B0604030504040204" pitchFamily="34" charset="0"/>
              <a:buNone/>
              <a:defRPr/>
            </a:pPr>
            <a:endParaRPr lang="en-US" altLang="en-US" sz="2300" dirty="0" smtClean="0"/>
          </a:p>
          <a:p>
            <a:pPr marL="392113" lvl="1" indent="0" eaLnBrk="1" hangingPunct="1">
              <a:lnSpc>
                <a:spcPct val="90000"/>
              </a:lnSpc>
              <a:buFont typeface="Verdana" panose="020B0604030504040204" pitchFamily="34" charset="0"/>
              <a:buNone/>
              <a:defRPr/>
            </a:pPr>
            <a:endParaRPr lang="en-US" altLang="en-US" sz="23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dirty="0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8-</a:t>
            </a:r>
            <a:fld id="{742FFE8E-F4DF-4BEE-969A-96E1149A449B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Asset Allocation</a:t>
            </a:r>
          </a:p>
        </p:txBody>
      </p:sp>
    </p:spTree>
    <p:extLst>
      <p:ext uri="{BB962C8B-B14F-4D97-AF65-F5344CB8AC3E}">
        <p14:creationId xmlns:p14="http://schemas.microsoft.com/office/powerpoint/2010/main" val="1373433317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4838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/>
              <a:t>Correlation among asset classes must be considered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/>
              <a:t>Correlations change over time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/>
              <a:t>For investors, allocation depends on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dirty="0" smtClean="0"/>
              <a:t>Time horizon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dirty="0" smtClean="0"/>
              <a:t>Risk tolerance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/>
              <a:t>Diversified asset allocation does not  guarantee against loss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 smtClean="0"/>
              <a:t>Asset Allocation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100417412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056" y="1757409"/>
            <a:ext cx="8229600" cy="4254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Index Mutual Funds and ETFs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dirty="0" smtClean="0"/>
              <a:t>Cover various asset classes: domestic and foreign stocks (all investment styles), alternative assets (e.g. real estate, commodities), bonds of all types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en-US" altLang="en-US" sz="2800" dirty="0" smtClean="0"/>
              <a:t>Life Cycle Analysis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dirty="0" smtClean="0"/>
              <a:t>Varies asset allocation based on investor age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dirty="0" smtClean="0"/>
              <a:t>Life-cycle funds (target-date funds) vary allocation as investor ages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en-US" altLang="en-US" sz="2800" dirty="0" smtClean="0"/>
              <a:t>No one “correct” approach to allocation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kern="0" dirty="0" smtClean="0"/>
              <a:t>Asset Allocation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31626574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76943"/>
            <a:ext cx="73152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4000" dirty="0" smtClean="0"/>
              <a:t>Systematic &amp; Unsystematic Risk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724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  Total   =    Systematic    +    Unsystematic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/>
              <a:t>   Risk              </a:t>
            </a:r>
            <a:r>
              <a:rPr lang="en-US" altLang="en-US" sz="2800" dirty="0" err="1" smtClean="0"/>
              <a:t>Risk</a:t>
            </a:r>
            <a:r>
              <a:rPr lang="en-US" altLang="en-US" sz="2800" dirty="0" smtClean="0"/>
              <a:t>                      </a:t>
            </a:r>
            <a:r>
              <a:rPr lang="en-US" altLang="en-US" sz="2800" dirty="0" err="1" smtClean="0"/>
              <a:t>Risk</a:t>
            </a:r>
            <a:endParaRPr lang="en-US" altLang="en-US" sz="2800" dirty="0" smtClean="0"/>
          </a:p>
          <a:p>
            <a:pPr eaLnBrk="1" hangingPunct="1">
              <a:spcBef>
                <a:spcPct val="20000"/>
              </a:spcBef>
              <a:buFontTx/>
              <a:buNone/>
            </a:pPr>
            <a:endParaRPr lang="en-US" altLang="en-US" sz="28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/>
              <a:t>      </a:t>
            </a:r>
            <a:r>
              <a:rPr lang="en-US" altLang="en-US" sz="2800" dirty="0" smtClean="0">
                <a:latin typeface="Symbol" panose="05050102010706020507" pitchFamily="18" charset="2"/>
              </a:rPr>
              <a:t></a:t>
            </a:r>
            <a:r>
              <a:rPr lang="en-US" altLang="en-US" sz="2800" baseline="-25000" dirty="0" smtClean="0"/>
              <a:t>p</a:t>
            </a:r>
            <a:r>
              <a:rPr lang="en-US" altLang="en-US" sz="2800" baseline="30000" dirty="0" smtClean="0"/>
              <a:t>2</a:t>
            </a:r>
            <a:r>
              <a:rPr lang="en-US" altLang="en-US" sz="2800" dirty="0" smtClean="0"/>
              <a:t>  =   Systematic    +   Unsystematic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/>
              <a:t>			    Variance	      Variance   	</a:t>
            </a:r>
          </a:p>
          <a:p>
            <a:pPr eaLnBrk="1" hangingPunct="1">
              <a:spcBef>
                <a:spcPct val="95000"/>
              </a:spcBef>
              <a:buFontTx/>
              <a:buNone/>
            </a:pPr>
            <a:r>
              <a:rPr lang="en-US" altLang="en-US" sz="2800" dirty="0" smtClean="0"/>
              <a:t>The variance (risk) of a portfolio, or a single security, consists of both systematic risk and unsystematic risk</a:t>
            </a:r>
          </a:p>
        </p:txBody>
      </p:sp>
    </p:spTree>
    <p:extLst>
      <p:ext uri="{BB962C8B-B14F-4D97-AF65-F5344CB8AC3E}">
        <p14:creationId xmlns:p14="http://schemas.microsoft.com/office/powerpoint/2010/main" val="3465440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7724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900" dirty="0" smtClean="0"/>
              <a:t>Systematic &amp; Unsystematic Risk </a:t>
            </a:r>
            <a:r>
              <a:rPr lang="en-US" altLang="en-US" sz="39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382000" cy="4572000"/>
          </a:xfrm>
          <a:noFill/>
        </p:spPr>
        <p:txBody>
          <a:bodyPr/>
          <a:lstStyle/>
          <a:p>
            <a:pPr eaLnBrk="1" hangingPunct="1">
              <a:spcAft>
                <a:spcPct val="0"/>
              </a:spcAft>
            </a:pPr>
            <a:r>
              <a:rPr lang="en-US" altLang="en-US" dirty="0" smtClean="0"/>
              <a:t>Systematic risk is not diversifiable</a:t>
            </a:r>
          </a:p>
          <a:p>
            <a:pPr eaLnBrk="1" hangingPunct="1">
              <a:buFontTx/>
              <a:buNone/>
            </a:pPr>
            <a:endParaRPr lang="en-US" altLang="en-US" sz="300" dirty="0" smtClean="0"/>
          </a:p>
          <a:p>
            <a:pPr lvl="1" eaLnBrk="1" hangingPunct="1"/>
            <a:r>
              <a:rPr lang="en-US" altLang="en-US" dirty="0" smtClean="0"/>
              <a:t>Systematic risk - risk of an overall movement in the market</a:t>
            </a:r>
          </a:p>
          <a:p>
            <a:pPr lvl="2" eaLnBrk="1" hangingPunct="1"/>
            <a:r>
              <a:rPr lang="en-US" altLang="en-US" dirty="0" err="1" smtClean="0"/>
              <a:t>nondiversifiable</a:t>
            </a:r>
            <a:r>
              <a:rPr lang="en-US" altLang="en-US" dirty="0" smtClean="0"/>
              <a:t>  </a:t>
            </a:r>
            <a:r>
              <a:rPr lang="en-US" altLang="en-US" dirty="0" smtClean="0">
                <a:latin typeface="Symbol" panose="05050102010706020507" pitchFamily="18" charset="2"/>
              </a:rPr>
              <a:t></a:t>
            </a:r>
            <a:r>
              <a:rPr lang="en-US" altLang="en-US" dirty="0" smtClean="0"/>
              <a:t>  systematic  </a:t>
            </a:r>
            <a:r>
              <a:rPr lang="en-US" altLang="en-US" dirty="0" smtClean="0">
                <a:latin typeface="Symbol" panose="05050102010706020507" pitchFamily="18" charset="2"/>
              </a:rPr>
              <a:t></a:t>
            </a:r>
            <a:r>
              <a:rPr lang="en-US" altLang="en-US" dirty="0" smtClean="0"/>
              <a:t>  market</a:t>
            </a:r>
          </a:p>
          <a:p>
            <a:pPr eaLnBrk="1" hangingPunct="1"/>
            <a:r>
              <a:rPr lang="en-US" altLang="en-US" dirty="0" smtClean="0"/>
              <a:t>Unsystematic risk is diversifiable</a:t>
            </a:r>
          </a:p>
          <a:p>
            <a:pPr lvl="1" eaLnBrk="1" hangingPunct="1"/>
            <a:r>
              <a:rPr lang="en-US" altLang="en-US" dirty="0" smtClean="0"/>
              <a:t>Unsystematic risk - risk of an event that is unique to the asset or a small group of assets  </a:t>
            </a:r>
          </a:p>
          <a:p>
            <a:pPr lvl="2" eaLnBrk="1" hangingPunct="1"/>
            <a:r>
              <a:rPr lang="en-US" altLang="en-US" dirty="0" smtClean="0"/>
              <a:t>diversifiable  </a:t>
            </a:r>
            <a:r>
              <a:rPr lang="en-US" altLang="en-US" dirty="0" smtClean="0">
                <a:latin typeface="Symbol" panose="05050102010706020507" pitchFamily="18" charset="2"/>
              </a:rPr>
              <a:t></a:t>
            </a:r>
            <a:r>
              <a:rPr lang="en-US" altLang="en-US" dirty="0" smtClean="0"/>
              <a:t>  unsystematic  </a:t>
            </a:r>
            <a:r>
              <a:rPr lang="en-US" altLang="en-US" dirty="0" smtClean="0">
                <a:latin typeface="Symbol" panose="05050102010706020507" pitchFamily="18" charset="2"/>
              </a:rPr>
              <a:t></a:t>
            </a:r>
            <a:r>
              <a:rPr lang="en-US" altLang="en-US" dirty="0" smtClean="0"/>
              <a:t>  unique</a:t>
            </a:r>
          </a:p>
        </p:txBody>
      </p:sp>
    </p:spTree>
    <p:extLst>
      <p:ext uri="{BB962C8B-B14F-4D97-AF65-F5344CB8AC3E}">
        <p14:creationId xmlns:p14="http://schemas.microsoft.com/office/powerpoint/2010/main" val="37265071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3"/>
          <p:cNvGrpSpPr>
            <a:grpSpLocks/>
          </p:cNvGrpSpPr>
          <p:nvPr/>
        </p:nvGrpSpPr>
        <p:grpSpPr bwMode="auto">
          <a:xfrm>
            <a:off x="1143000" y="2058988"/>
            <a:ext cx="6705600" cy="3275012"/>
            <a:chOff x="720" y="1297"/>
            <a:chExt cx="4224" cy="2063"/>
          </a:xfrm>
        </p:grpSpPr>
        <p:sp>
          <p:nvSpPr>
            <p:cNvPr id="22557" name="Line 4"/>
            <p:cNvSpPr>
              <a:spLocks noChangeShapeType="1"/>
            </p:cNvSpPr>
            <p:nvPr/>
          </p:nvSpPr>
          <p:spPr bwMode="auto">
            <a:xfrm>
              <a:off x="720" y="1297"/>
              <a:ext cx="0" cy="20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8" name="Line 5"/>
            <p:cNvSpPr>
              <a:spLocks noChangeShapeType="1"/>
            </p:cNvSpPr>
            <p:nvPr/>
          </p:nvSpPr>
          <p:spPr bwMode="auto">
            <a:xfrm>
              <a:off x="721" y="3360"/>
              <a:ext cx="422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31" name="Line 6"/>
          <p:cNvSpPr>
            <a:spLocks noChangeShapeType="1"/>
          </p:cNvSpPr>
          <p:nvPr/>
        </p:nvSpPr>
        <p:spPr bwMode="auto">
          <a:xfrm>
            <a:off x="1144588" y="3962400"/>
            <a:ext cx="6704012" cy="0"/>
          </a:xfrm>
          <a:prstGeom prst="line">
            <a:avLst/>
          </a:prstGeom>
          <a:noFill/>
          <a:ln w="508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7"/>
          <p:cNvSpPr>
            <a:spLocks noChangeArrowheads="1"/>
          </p:cNvSpPr>
          <p:nvPr/>
        </p:nvSpPr>
        <p:spPr bwMode="auto">
          <a:xfrm>
            <a:off x="211361" y="1462088"/>
            <a:ext cx="1102866" cy="4032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chemeClr val="bg2"/>
                </a:solidFill>
                <a:latin typeface="Symbol" panose="05050102010706020507" pitchFamily="18" charset="2"/>
              </a:rPr>
              <a:t>s</a:t>
            </a:r>
            <a:r>
              <a:rPr lang="en-US" altLang="en-US" sz="4000" b="1" baseline="-25000" dirty="0" err="1">
                <a:solidFill>
                  <a:schemeClr val="bg2"/>
                </a:solidFill>
                <a:latin typeface="Arial" panose="020B0604020202020204" pitchFamily="34" charset="0"/>
              </a:rPr>
              <a:t>p</a:t>
            </a:r>
            <a:r>
              <a:rPr lang="en-US" altLang="en-US" sz="4000" b="1" baseline="-25000" dirty="0">
                <a:solidFill>
                  <a:schemeClr val="bg2"/>
                </a:solidFill>
                <a:latin typeface="Arial" panose="020B0604020202020204" pitchFamily="34" charset="0"/>
              </a:rPr>
              <a:t> %</a:t>
            </a:r>
            <a:endParaRPr lang="en-US" altLang="en-US" sz="4000" b="1" dirty="0">
              <a:solidFill>
                <a:schemeClr val="bg2"/>
              </a:solidFill>
              <a:latin typeface="Symbol" panose="05050102010706020507" pitchFamily="18" charset="2"/>
            </a:endParaRPr>
          </a:p>
          <a:p>
            <a:pPr algn="ctr"/>
            <a:endParaRPr lang="en-US" altLang="en-US" sz="2400" b="1" dirty="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sz="2400" b="1" dirty="0">
                <a:solidFill>
                  <a:schemeClr val="bg2"/>
                </a:solidFill>
                <a:latin typeface="Arial" panose="020B0604020202020204" pitchFamily="34" charset="0"/>
              </a:rPr>
              <a:t>35</a:t>
            </a:r>
          </a:p>
          <a:p>
            <a:pPr algn="ctr"/>
            <a:endParaRPr lang="en-US" altLang="en-US" sz="2400" b="1" dirty="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/>
            <a:endParaRPr lang="en-US" altLang="en-US" sz="2400" b="1" dirty="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/>
            <a:endParaRPr lang="en-US" altLang="en-US" sz="2400" b="1" dirty="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sz="2400" b="1" dirty="0">
                <a:solidFill>
                  <a:schemeClr val="bg2"/>
                </a:solidFill>
                <a:latin typeface="Arial" panose="020B0604020202020204" pitchFamily="34" charset="0"/>
              </a:rPr>
              <a:t>20</a:t>
            </a:r>
          </a:p>
          <a:p>
            <a:pPr algn="ctr"/>
            <a:endParaRPr lang="en-US" altLang="en-US" sz="2400" b="1" dirty="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/>
            <a:endParaRPr lang="en-US" altLang="en-US" sz="2400" b="1" dirty="0">
              <a:solidFill>
                <a:schemeClr val="bg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sz="2400" b="1" dirty="0">
                <a:solidFill>
                  <a:schemeClr val="bg2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22533" name="Group 8"/>
          <p:cNvGrpSpPr>
            <a:grpSpLocks/>
          </p:cNvGrpSpPr>
          <p:nvPr/>
        </p:nvGrpSpPr>
        <p:grpSpPr bwMode="auto">
          <a:xfrm>
            <a:off x="1146175" y="2057400"/>
            <a:ext cx="6702425" cy="1905000"/>
            <a:chOff x="722" y="1296"/>
            <a:chExt cx="4222" cy="1200"/>
          </a:xfrm>
        </p:grpSpPr>
        <p:sp>
          <p:nvSpPr>
            <p:cNvPr id="22555" name="Arc 9"/>
            <p:cNvSpPr>
              <a:spLocks/>
            </p:cNvSpPr>
            <p:nvPr/>
          </p:nvSpPr>
          <p:spPr bwMode="auto">
            <a:xfrm>
              <a:off x="722" y="1296"/>
              <a:ext cx="1426" cy="11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570" y="21599"/>
                  </a:moveTo>
                  <a:cubicBezTo>
                    <a:pt x="9652" y="21583"/>
                    <a:pt x="0" y="11917"/>
                    <a:pt x="0" y="0"/>
                  </a:cubicBezTo>
                </a:path>
                <a:path w="21600" h="21600" stroke="0" extrusionOk="0">
                  <a:moveTo>
                    <a:pt x="21570" y="21599"/>
                  </a:moveTo>
                  <a:cubicBezTo>
                    <a:pt x="9652" y="21583"/>
                    <a:pt x="0" y="11917"/>
                    <a:pt x="0" y="0"/>
                  </a:cubicBezTo>
                  <a:lnTo>
                    <a:pt x="21600" y="0"/>
                  </a:lnTo>
                  <a:lnTo>
                    <a:pt x="21570" y="21599"/>
                  </a:lnTo>
                  <a:close/>
                </a:path>
              </a:pathLst>
            </a:custGeom>
            <a:noFill/>
            <a:ln w="50800" cap="rnd">
              <a:solidFill>
                <a:srgbClr val="00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Line 10"/>
            <p:cNvSpPr>
              <a:spLocks noChangeShapeType="1"/>
            </p:cNvSpPr>
            <p:nvPr/>
          </p:nvSpPr>
          <p:spPr bwMode="auto">
            <a:xfrm>
              <a:off x="2147" y="2397"/>
              <a:ext cx="2797" cy="99"/>
            </a:xfrm>
            <a:prstGeom prst="line">
              <a:avLst/>
            </a:prstGeom>
            <a:noFill/>
            <a:ln w="50800">
              <a:solidFill>
                <a:srgbClr val="00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34" name="Rectangle 11"/>
          <p:cNvSpPr>
            <a:spLocks noChangeArrowheads="1"/>
          </p:cNvSpPr>
          <p:nvPr/>
        </p:nvSpPr>
        <p:spPr bwMode="auto">
          <a:xfrm>
            <a:off x="1716126" y="5805488"/>
            <a:ext cx="5737148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800" b="1" dirty="0">
                <a:solidFill>
                  <a:schemeClr val="bg2"/>
                </a:solidFill>
                <a:latin typeface="Arial" panose="020B0604020202020204" pitchFamily="34" charset="0"/>
              </a:rPr>
              <a:t>Number of securities in portfolio</a:t>
            </a:r>
          </a:p>
        </p:txBody>
      </p:sp>
      <p:sp>
        <p:nvSpPr>
          <p:cNvPr id="22535" name="Rectangle 12"/>
          <p:cNvSpPr>
            <a:spLocks noChangeArrowheads="1"/>
          </p:cNvSpPr>
          <p:nvPr/>
        </p:nvSpPr>
        <p:spPr bwMode="auto">
          <a:xfrm>
            <a:off x="2041525" y="5440363"/>
            <a:ext cx="6242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000" b="1">
                <a:latin typeface="Arial" panose="020B0604020202020204" pitchFamily="34" charset="0"/>
              </a:rPr>
              <a:t>10	20	30	40	......		100+</a:t>
            </a:r>
          </a:p>
        </p:txBody>
      </p:sp>
      <p:sp>
        <p:nvSpPr>
          <p:cNvPr id="22536" name="Rectangle 13"/>
          <p:cNvSpPr>
            <a:spLocks noChangeArrowheads="1"/>
          </p:cNvSpPr>
          <p:nvPr/>
        </p:nvSpPr>
        <p:spPr bwMode="auto">
          <a:xfrm>
            <a:off x="2362200" y="3124200"/>
            <a:ext cx="518160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2"/>
                </a:solidFill>
                <a:latin typeface="Arial" panose="020B0604020202020204" pitchFamily="34" charset="0"/>
              </a:rPr>
              <a:t>Diversifiable (nonsystematic) risk</a:t>
            </a:r>
            <a:endParaRPr lang="en-US" altLang="en-US" sz="32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2537" name="Rectangle 15"/>
          <p:cNvSpPr>
            <a:spLocks noChangeArrowheads="1"/>
          </p:cNvSpPr>
          <p:nvPr/>
        </p:nvSpPr>
        <p:spPr bwMode="auto">
          <a:xfrm>
            <a:off x="1149350" y="3968750"/>
            <a:ext cx="6692900" cy="1358900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8" name="Rectangle 16"/>
          <p:cNvSpPr>
            <a:spLocks noChangeArrowheads="1"/>
          </p:cNvSpPr>
          <p:nvPr/>
        </p:nvSpPr>
        <p:spPr bwMode="auto">
          <a:xfrm>
            <a:off x="2338388" y="4419600"/>
            <a:ext cx="5046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Nondiversifiable (systematic) risk</a:t>
            </a:r>
            <a:endParaRPr lang="en-US" altLang="en-US" sz="32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9" name="Line 17"/>
          <p:cNvSpPr>
            <a:spLocks noChangeShapeType="1"/>
          </p:cNvSpPr>
          <p:nvPr/>
        </p:nvSpPr>
        <p:spPr bwMode="auto">
          <a:xfrm>
            <a:off x="2209800" y="5259388"/>
            <a:ext cx="0" cy="74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Line 18"/>
          <p:cNvSpPr>
            <a:spLocks noChangeShapeType="1"/>
          </p:cNvSpPr>
          <p:nvPr/>
        </p:nvSpPr>
        <p:spPr bwMode="auto">
          <a:xfrm>
            <a:off x="3124200" y="5259388"/>
            <a:ext cx="0" cy="74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Line 19"/>
          <p:cNvSpPr>
            <a:spLocks noChangeShapeType="1"/>
          </p:cNvSpPr>
          <p:nvPr/>
        </p:nvSpPr>
        <p:spPr bwMode="auto">
          <a:xfrm>
            <a:off x="4038600" y="5259388"/>
            <a:ext cx="0" cy="150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Line 20"/>
          <p:cNvSpPr>
            <a:spLocks noChangeShapeType="1"/>
          </p:cNvSpPr>
          <p:nvPr/>
        </p:nvSpPr>
        <p:spPr bwMode="auto">
          <a:xfrm>
            <a:off x="5029200" y="5259388"/>
            <a:ext cx="0" cy="74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21"/>
          <p:cNvSpPr>
            <a:spLocks noChangeShapeType="1"/>
          </p:cNvSpPr>
          <p:nvPr/>
        </p:nvSpPr>
        <p:spPr bwMode="auto">
          <a:xfrm>
            <a:off x="5868988" y="5259388"/>
            <a:ext cx="150812" cy="150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Line 22"/>
          <p:cNvSpPr>
            <a:spLocks noChangeShapeType="1"/>
          </p:cNvSpPr>
          <p:nvPr/>
        </p:nvSpPr>
        <p:spPr bwMode="auto">
          <a:xfrm flipV="1">
            <a:off x="6021388" y="5259388"/>
            <a:ext cx="74612" cy="150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23"/>
          <p:cNvSpPr>
            <a:spLocks noChangeShapeType="1"/>
          </p:cNvSpPr>
          <p:nvPr/>
        </p:nvSpPr>
        <p:spPr bwMode="auto">
          <a:xfrm>
            <a:off x="6097588" y="5259388"/>
            <a:ext cx="74612" cy="150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7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Portfolio Risk and Diversification</a:t>
            </a:r>
          </a:p>
        </p:txBody>
      </p:sp>
      <p:sp>
        <p:nvSpPr>
          <p:cNvPr id="22547" name="AutoShape 30"/>
          <p:cNvSpPr>
            <a:spLocks/>
          </p:cNvSpPr>
          <p:nvPr/>
        </p:nvSpPr>
        <p:spPr bwMode="auto">
          <a:xfrm>
            <a:off x="2209800" y="3962400"/>
            <a:ext cx="76200" cy="13716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8" name="AutoShape 31"/>
          <p:cNvSpPr>
            <a:spLocks/>
          </p:cNvSpPr>
          <p:nvPr/>
        </p:nvSpPr>
        <p:spPr bwMode="auto">
          <a:xfrm>
            <a:off x="2209800" y="358140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9" name="AutoShape 32"/>
          <p:cNvSpPr>
            <a:spLocks/>
          </p:cNvSpPr>
          <p:nvPr/>
        </p:nvSpPr>
        <p:spPr bwMode="auto">
          <a:xfrm>
            <a:off x="2057400" y="3505200"/>
            <a:ext cx="76200" cy="1828800"/>
          </a:xfrm>
          <a:prstGeom prst="leftBrace">
            <a:avLst>
              <a:gd name="adj1" fmla="val 200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 flipH="1">
            <a:off x="2362200" y="3505200"/>
            <a:ext cx="3048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36"/>
          <p:cNvSpPr>
            <a:spLocks noChangeShapeType="1"/>
          </p:cNvSpPr>
          <p:nvPr/>
        </p:nvSpPr>
        <p:spPr bwMode="auto">
          <a:xfrm>
            <a:off x="1752600" y="44196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Line 37"/>
          <p:cNvSpPr>
            <a:spLocks noChangeShapeType="1"/>
          </p:cNvSpPr>
          <p:nvPr/>
        </p:nvSpPr>
        <p:spPr bwMode="auto">
          <a:xfrm flipV="1">
            <a:off x="1752600" y="2667000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Rectangle 13"/>
          <p:cNvSpPr>
            <a:spLocks noChangeArrowheads="1"/>
          </p:cNvSpPr>
          <p:nvPr/>
        </p:nvSpPr>
        <p:spPr bwMode="auto">
          <a:xfrm>
            <a:off x="1676400" y="2362200"/>
            <a:ext cx="198120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bg2"/>
                </a:solidFill>
                <a:latin typeface="Arial" panose="020B0604020202020204" pitchFamily="34" charset="0"/>
              </a:rPr>
              <a:t>Total risk</a:t>
            </a:r>
            <a:endParaRPr lang="en-US" altLang="en-US" sz="32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6726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 the </a:t>
            </a:r>
            <a:r>
              <a:rPr lang="en-US" sz="2400" dirty="0" smtClean="0">
                <a:solidFill>
                  <a:srgbClr val="0000FF"/>
                </a:solidFill>
              </a:rPr>
              <a:t>concept </a:t>
            </a:r>
            <a:r>
              <a:rPr lang="en-US" sz="2400" dirty="0">
                <a:solidFill>
                  <a:srgbClr val="0000FF"/>
                </a:solidFill>
              </a:rPr>
              <a:t>of </a:t>
            </a:r>
            <a:r>
              <a:rPr lang="en-US" sz="2400" dirty="0" smtClean="0">
                <a:solidFill>
                  <a:srgbClr val="0000FF"/>
                </a:solidFill>
              </a:rPr>
              <a:t>optimal risk-return combinations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Know the concepts of efficient frontier, global minimum variance, efficient set, indifference curves, and selecting optimal portfolio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International diversification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Important conclusions about Markowitz model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Asset Allocation decision and major asset classes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Asset allocation using stocks and bonds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Systematic and nonsystematic risk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End </a:t>
            </a:r>
            <a:r>
              <a:rPr lang="en-US" sz="2400" dirty="0">
                <a:solidFill>
                  <a:srgbClr val="0000FF"/>
                </a:solidFill>
              </a:rPr>
              <a:t>of </a:t>
            </a:r>
            <a:r>
              <a:rPr lang="en-US" sz="2400" smtClean="0">
                <a:solidFill>
                  <a:srgbClr val="0000FF"/>
                </a:solidFill>
              </a:rPr>
              <a:t>chapter </a:t>
            </a:r>
            <a:r>
              <a:rPr lang="en-US" sz="2400" smtClean="0">
                <a:solidFill>
                  <a:srgbClr val="0000FF"/>
                </a:solidFill>
              </a:rPr>
              <a:t>questions 8.1 </a:t>
            </a:r>
            <a:r>
              <a:rPr lang="en-US" sz="2400" dirty="0" smtClean="0">
                <a:solidFill>
                  <a:srgbClr val="0000FF"/>
                </a:solidFill>
              </a:rPr>
              <a:t>to 8.7; 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3058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 sz="2600" dirty="0" smtClean="0"/>
              <a:t>Diversification is key to risk management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600" dirty="0" smtClean="0"/>
              <a:t>Asset allocation most important single decision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600" dirty="0" smtClean="0"/>
              <a:t>Using Markowitz Principles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altLang="en-US" sz="2400" dirty="0" smtClean="0"/>
              <a:t>Step 1:  Identify optimal risk-return combinations using the Markowitz analysis </a:t>
            </a:r>
          </a:p>
          <a:p>
            <a:pPr marL="1143000" lvl="2" eaLnBrk="1" hangingPunct="1">
              <a:spcAft>
                <a:spcPts val="600"/>
              </a:spcAft>
            </a:pPr>
            <a:r>
              <a:rPr lang="en-US" altLang="en-US" sz="2200" dirty="0" smtClean="0"/>
              <a:t>Inputs:  Expected returns, variances, </a:t>
            </a:r>
            <a:r>
              <a:rPr lang="en-US" altLang="en-US" sz="2200" dirty="0" err="1" smtClean="0"/>
              <a:t>covariances</a:t>
            </a:r>
            <a:endParaRPr lang="en-US" altLang="en-US" sz="2200" dirty="0" smtClean="0"/>
          </a:p>
          <a:p>
            <a:pPr lvl="1" eaLnBrk="1" hangingPunct="1">
              <a:spcBef>
                <a:spcPts val="1200"/>
              </a:spcBef>
            </a:pPr>
            <a:r>
              <a:rPr lang="en-US" altLang="en-US" sz="2400" dirty="0" smtClean="0"/>
              <a:t>Step 2:  Choose the final portfolio based on your preferences for return relative to risk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8-</a:t>
            </a:r>
            <a:fld id="{F9C10FB0-5AF5-4602-8D65-3C3245B4A791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Building a Portfolio</a:t>
            </a:r>
          </a:p>
        </p:txBody>
      </p:sp>
    </p:spTree>
    <p:extLst>
      <p:ext uri="{BB962C8B-B14F-4D97-AF65-F5344CB8AC3E}">
        <p14:creationId xmlns:p14="http://schemas.microsoft.com/office/powerpoint/2010/main" val="3467295566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Rectangle 4"/>
          <p:cNvSpPr>
            <a:spLocks noChangeArrowheads="1"/>
          </p:cNvSpPr>
          <p:nvPr/>
        </p:nvSpPr>
        <p:spPr bwMode="auto">
          <a:xfrm>
            <a:off x="1919288" y="198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304133" name="Object 5"/>
          <p:cNvGraphicFramePr>
            <a:graphicFrameLocks noChangeAspect="1"/>
          </p:cNvGraphicFramePr>
          <p:nvPr/>
        </p:nvGraphicFramePr>
        <p:xfrm>
          <a:off x="4191000" y="1225550"/>
          <a:ext cx="4343400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12" name="Chart" r:id="rId3" imgW="4686842" imgH="2638666" progId="Excel.Chart.8">
                  <p:embed/>
                </p:oleObj>
              </mc:Choice>
              <mc:Fallback>
                <p:oleObj name="Chart" r:id="rId3" imgW="4686842" imgH="2638666" progId="Excel.Chart.8">
                  <p:embed/>
                  <p:pic>
                    <p:nvPicPr>
                      <p:cNvPr id="3041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225550"/>
                        <a:ext cx="4343400" cy="335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4" name="Object 6"/>
          <p:cNvGraphicFramePr>
            <a:graphicFrameLocks noChangeAspect="1"/>
          </p:cNvGraphicFramePr>
          <p:nvPr/>
        </p:nvGraphicFramePr>
        <p:xfrm>
          <a:off x="685800" y="1377950"/>
          <a:ext cx="32766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13" name="Worksheet" r:id="rId5" imgW="3829552" imgH="5277034" progId="Excel.Sheet.8">
                  <p:embed/>
                </p:oleObj>
              </mc:Choice>
              <mc:Fallback>
                <p:oleObj name="Worksheet" r:id="rId5" imgW="3829552" imgH="5277034" progId="Excel.Sheet.8">
                  <p:embed/>
                  <p:pic>
                    <p:nvPicPr>
                      <p:cNvPr id="3041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77950"/>
                        <a:ext cx="3276600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35" name="Text Box 7"/>
          <p:cNvSpPr txBox="1">
            <a:spLocks noChangeArrowheads="1"/>
          </p:cNvSpPr>
          <p:nvPr/>
        </p:nvSpPr>
        <p:spPr bwMode="auto">
          <a:xfrm>
            <a:off x="6781800" y="3130550"/>
            <a:ext cx="762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100% bonds</a:t>
            </a:r>
          </a:p>
        </p:txBody>
      </p:sp>
      <p:sp>
        <p:nvSpPr>
          <p:cNvPr id="304136" name="Text Box 8"/>
          <p:cNvSpPr txBox="1">
            <a:spLocks noChangeArrowheads="1"/>
          </p:cNvSpPr>
          <p:nvPr/>
        </p:nvSpPr>
        <p:spPr bwMode="auto">
          <a:xfrm>
            <a:off x="7620000" y="2292350"/>
            <a:ext cx="762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100% stocks</a:t>
            </a:r>
          </a:p>
        </p:txBody>
      </p:sp>
      <p:sp>
        <p:nvSpPr>
          <p:cNvPr id="304137" name="Oval 9"/>
          <p:cNvSpPr>
            <a:spLocks noChangeArrowheads="1"/>
          </p:cNvSpPr>
          <p:nvPr/>
        </p:nvSpPr>
        <p:spPr bwMode="auto">
          <a:xfrm>
            <a:off x="5562600" y="267335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600" dirty="0" smtClean="0"/>
              <a:t>Example: NOT on the EXAM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61826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68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4000" smtClean="0"/>
              <a:t>The Efficient Frontier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77200" cy="5029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 smtClean="0"/>
              <a:t>Efficient Frontier – represents the set of all mean/variance efficient (optimal) portfolios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altLang="en-US" smtClean="0"/>
              <a:t>Optimal portfolio has maximum return for a given level of risk or minimum risk for a given level of return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altLang="en-US" smtClean="0"/>
              <a:t>Portfolios on the efficient frontier dominate all other portfolios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US" altLang="en-US" smtClean="0"/>
              <a:t>No portfolio on the efficient frontier dominates another portfolio on the frontier</a:t>
            </a:r>
          </a:p>
        </p:txBody>
      </p:sp>
    </p:spTree>
    <p:extLst>
      <p:ext uri="{BB962C8B-B14F-4D97-AF65-F5344CB8AC3E}">
        <p14:creationId xmlns:p14="http://schemas.microsoft.com/office/powerpoint/2010/main" val="397904444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39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Efficient Portfolios</a:t>
            </a:r>
          </a:p>
        </p:txBody>
      </p:sp>
      <p:sp>
        <p:nvSpPr>
          <p:cNvPr id="12292" name="Rectangle 30"/>
          <p:cNvSpPr>
            <a:spLocks noGrp="1" noChangeArrowheads="1"/>
          </p:cNvSpPr>
          <p:nvPr>
            <p:ph type="body" idx="4294967295"/>
          </p:nvPr>
        </p:nvSpPr>
        <p:spPr>
          <a:xfrm>
            <a:off x="5334000" y="1524000"/>
            <a:ext cx="381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Efficient frontier or Efficient set (curved line from A to B)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Global minimum variance portfolio (represented by point A)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Portfolios on AB dominate those on AC</a:t>
            </a:r>
          </a:p>
        </p:txBody>
      </p:sp>
      <p:cxnSp>
        <p:nvCxnSpPr>
          <p:cNvPr id="12293" name="AutoShape 2"/>
          <p:cNvCxnSpPr>
            <a:cxnSpLocks noChangeShapeType="1"/>
          </p:cNvCxnSpPr>
          <p:nvPr/>
        </p:nvCxnSpPr>
        <p:spPr bwMode="auto">
          <a:xfrm>
            <a:off x="4648200" y="4267200"/>
            <a:ext cx="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4" name="AutoShape 3"/>
          <p:cNvCxnSpPr>
            <a:cxnSpLocks noChangeShapeType="1"/>
            <a:stCxn id="12312" idx="1"/>
            <a:endCxn id="12301" idx="1"/>
          </p:cNvCxnSpPr>
          <p:nvPr/>
        </p:nvCxnSpPr>
        <p:spPr bwMode="auto">
          <a:xfrm flipH="1">
            <a:off x="3551238" y="3054350"/>
            <a:ext cx="468312" cy="154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5" name="AutoShape 4"/>
          <p:cNvCxnSpPr>
            <a:cxnSpLocks noChangeShapeType="1"/>
            <a:stCxn id="12312" idx="1"/>
            <a:endCxn id="12301" idx="1"/>
          </p:cNvCxnSpPr>
          <p:nvPr/>
        </p:nvCxnSpPr>
        <p:spPr bwMode="auto">
          <a:xfrm flipH="1">
            <a:off x="3551238" y="3054350"/>
            <a:ext cx="468312" cy="15430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6" name="AutoShape 5"/>
          <p:cNvSpPr>
            <a:spLocks noChangeArrowheads="1"/>
          </p:cNvSpPr>
          <p:nvPr/>
        </p:nvSpPr>
        <p:spPr bwMode="auto">
          <a:xfrm>
            <a:off x="2590800" y="3962400"/>
            <a:ext cx="76200" cy="76200"/>
          </a:xfrm>
          <a:custGeom>
            <a:avLst/>
            <a:gdLst>
              <a:gd name="T0" fmla="*/ 259079354 w 21600"/>
              <a:gd name="T1" fmla="*/ 0 h 21600"/>
              <a:gd name="T2" fmla="*/ 75874425 w 21600"/>
              <a:gd name="T3" fmla="*/ 75874425 h 21600"/>
              <a:gd name="T4" fmla="*/ 0 w 21600"/>
              <a:gd name="T5" fmla="*/ 259079354 h 21600"/>
              <a:gd name="T6" fmla="*/ 75874425 w 21600"/>
              <a:gd name="T7" fmla="*/ 442285953 h 21600"/>
              <a:gd name="T8" fmla="*/ 259079354 w 21600"/>
              <a:gd name="T9" fmla="*/ 518160427 h 21600"/>
              <a:gd name="T10" fmla="*/ 442285953 w 21600"/>
              <a:gd name="T11" fmla="*/ 442285953 h 21600"/>
              <a:gd name="T12" fmla="*/ 518160427 w 21600"/>
              <a:gd name="T13" fmla="*/ 259079354 h 21600"/>
              <a:gd name="T14" fmla="*/ 442285953 w 21600"/>
              <a:gd name="T15" fmla="*/ 7587442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AutoShape 6"/>
          <p:cNvSpPr>
            <a:spLocks noChangeArrowheads="1"/>
          </p:cNvSpPr>
          <p:nvPr/>
        </p:nvSpPr>
        <p:spPr bwMode="auto">
          <a:xfrm>
            <a:off x="3276600" y="3810000"/>
            <a:ext cx="76200" cy="77788"/>
          </a:xfrm>
          <a:custGeom>
            <a:avLst/>
            <a:gdLst>
              <a:gd name="T0" fmla="*/ 259079354 w 21600"/>
              <a:gd name="T1" fmla="*/ 0 h 21600"/>
              <a:gd name="T2" fmla="*/ 75874425 w 21600"/>
              <a:gd name="T3" fmla="*/ 89488893 h 21600"/>
              <a:gd name="T4" fmla="*/ 0 w 21600"/>
              <a:gd name="T5" fmla="*/ 305559090 h 21600"/>
              <a:gd name="T6" fmla="*/ 75874425 w 21600"/>
              <a:gd name="T7" fmla="*/ 521626953 h 21600"/>
              <a:gd name="T8" fmla="*/ 259079354 w 21600"/>
              <a:gd name="T9" fmla="*/ 611118165 h 21600"/>
              <a:gd name="T10" fmla="*/ 442285953 w 21600"/>
              <a:gd name="T11" fmla="*/ 521626953 h 21600"/>
              <a:gd name="T12" fmla="*/ 518160427 w 21600"/>
              <a:gd name="T13" fmla="*/ 305559090 h 21600"/>
              <a:gd name="T14" fmla="*/ 442285953 w 21600"/>
              <a:gd name="T15" fmla="*/ 8948889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8" name="Group 7"/>
          <p:cNvGrpSpPr>
            <a:grpSpLocks/>
          </p:cNvGrpSpPr>
          <p:nvPr/>
        </p:nvGrpSpPr>
        <p:grpSpPr bwMode="auto">
          <a:xfrm>
            <a:off x="1371600" y="2590800"/>
            <a:ext cx="3276600" cy="2813050"/>
            <a:chOff x="528" y="1968"/>
            <a:chExt cx="2074" cy="1750"/>
          </a:xfrm>
        </p:grpSpPr>
        <p:sp>
          <p:nvSpPr>
            <p:cNvPr id="12299" name="Text Box 8"/>
            <p:cNvSpPr txBox="1">
              <a:spLocks noChangeArrowheads="1"/>
            </p:cNvSpPr>
            <p:nvPr/>
          </p:nvSpPr>
          <p:spPr bwMode="auto">
            <a:xfrm>
              <a:off x="1526" y="2149"/>
              <a:ext cx="213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400">
                  <a:latin typeface="Univers" pitchFamily="34" charset="0"/>
                </a:rPr>
                <a:t>x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2300" name="Group 9"/>
            <p:cNvGrpSpPr>
              <a:grpSpLocks/>
            </p:cNvGrpSpPr>
            <p:nvPr/>
          </p:nvGrpSpPr>
          <p:grpSpPr bwMode="auto">
            <a:xfrm>
              <a:off x="528" y="1968"/>
              <a:ext cx="2074" cy="1750"/>
              <a:chOff x="528" y="1968"/>
              <a:chExt cx="2074" cy="1750"/>
            </a:xfrm>
          </p:grpSpPr>
          <p:sp>
            <p:nvSpPr>
              <p:cNvPr id="12301" name="Arc 10"/>
              <p:cNvSpPr>
                <a:spLocks/>
              </p:cNvSpPr>
              <p:nvPr/>
            </p:nvSpPr>
            <p:spPr bwMode="auto">
              <a:xfrm flipH="1" flipV="1">
                <a:off x="1344" y="2832"/>
                <a:ext cx="576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rgbClr val="00CC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" name="AutoShape 11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AutoShape 12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AutoShape 13"/>
              <p:cNvSpPr>
                <a:spLocks noChangeArrowheads="1"/>
              </p:cNvSpPr>
              <p:nvPr/>
            </p:nvSpPr>
            <p:spPr bwMode="auto">
              <a:xfrm>
                <a:off x="1632" y="2928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AutoShape 14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AutoShape 15"/>
              <p:cNvSpPr>
                <a:spLocks noChangeArrowheads="1"/>
              </p:cNvSpPr>
              <p:nvPr/>
            </p:nvSpPr>
            <p:spPr bwMode="auto">
              <a:xfrm>
                <a:off x="1776" y="2400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AutoShape 16"/>
              <p:cNvSpPr>
                <a:spLocks noChangeArrowheads="1"/>
              </p:cNvSpPr>
              <p:nvPr/>
            </p:nvSpPr>
            <p:spPr bwMode="auto">
              <a:xfrm>
                <a:off x="2016" y="2352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AutoShape 17"/>
              <p:cNvSpPr>
                <a:spLocks noChangeArrowheads="1"/>
              </p:cNvSpPr>
              <p:nvPr/>
            </p:nvSpPr>
            <p:spPr bwMode="auto">
              <a:xfrm>
                <a:off x="2064" y="2592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AutoShape 18"/>
              <p:cNvSpPr>
                <a:spLocks noChangeArrowheads="1"/>
              </p:cNvSpPr>
              <p:nvPr/>
            </p:nvSpPr>
            <p:spPr bwMode="auto">
              <a:xfrm>
                <a:off x="2160" y="2448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AutoShape 19"/>
              <p:cNvSpPr>
                <a:spLocks noChangeArrowheads="1"/>
              </p:cNvSpPr>
              <p:nvPr/>
            </p:nvSpPr>
            <p:spPr bwMode="auto">
              <a:xfrm>
                <a:off x="1968" y="2688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0 w 21600"/>
                  <a:gd name="T25" fmla="*/ 3150 h 21600"/>
                  <a:gd name="T26" fmla="*/ 18450 w 21600"/>
                  <a:gd name="T27" fmla="*/ 1845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11" name="Group 20"/>
              <p:cNvGrpSpPr>
                <a:grpSpLocks/>
              </p:cNvGrpSpPr>
              <p:nvPr/>
            </p:nvGrpSpPr>
            <p:grpSpPr bwMode="auto">
              <a:xfrm>
                <a:off x="528" y="1968"/>
                <a:ext cx="2074" cy="1750"/>
                <a:chOff x="518" y="1968"/>
                <a:chExt cx="2074" cy="1750"/>
              </a:xfrm>
            </p:grpSpPr>
            <p:sp>
              <p:nvSpPr>
                <p:cNvPr id="12312" name="Arc 21"/>
                <p:cNvSpPr>
                  <a:spLocks/>
                </p:cNvSpPr>
                <p:nvPr/>
              </p:nvSpPr>
              <p:spPr bwMode="auto">
                <a:xfrm flipH="1">
                  <a:off x="1344" y="2256"/>
                  <a:ext cx="864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CCFF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1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102" y="2005"/>
                  <a:ext cx="256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altLang="en-US" sz="2400" b="1">
                      <a:latin typeface="Univers" pitchFamily="34" charset="0"/>
                    </a:rPr>
                    <a:t>B</a:t>
                  </a: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314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094" y="2629"/>
                  <a:ext cx="256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altLang="en-US" sz="2400" b="1">
                      <a:latin typeface="Univers" pitchFamily="34" charset="0"/>
                    </a:rPr>
                    <a:t>A</a:t>
                  </a: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31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814" y="3157"/>
                  <a:ext cx="256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altLang="en-US" sz="2400" b="1">
                      <a:latin typeface="Univers" pitchFamily="34" charset="0"/>
                    </a:rPr>
                    <a:t>C</a:t>
                  </a: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316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430" y="3061"/>
                  <a:ext cx="213" cy="2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altLang="en-US" sz="2400">
                      <a:latin typeface="Univers" pitchFamily="34" charset="0"/>
                    </a:rPr>
                    <a:t>y</a:t>
                  </a: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31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334" y="3434"/>
                  <a:ext cx="860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altLang="en-US" sz="2400" b="1">
                      <a:latin typeface="Univers" pitchFamily="34" charset="0"/>
                    </a:rPr>
                    <a:t>Risk = </a:t>
                  </a:r>
                  <a:r>
                    <a:rPr lang="en-US" altLang="en-US" sz="2400" b="1">
                      <a:latin typeface="Univers" pitchFamily="34" charset="0"/>
                      <a:sym typeface="Symbol" panose="05050102010706020507" pitchFamily="18" charset="2"/>
                    </a:rPr>
                    <a:t></a:t>
                  </a:r>
                  <a:endParaRPr lang="en-US" altLang="en-US" sz="2400" b="1">
                    <a:latin typeface="Univers" pitchFamily="34" charset="0"/>
                  </a:endParaRPr>
                </a:p>
              </p:txBody>
            </p:sp>
            <p:sp>
              <p:nvSpPr>
                <p:cNvPr id="1231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518" y="2533"/>
                  <a:ext cx="513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r>
                    <a:rPr lang="en-US" altLang="en-US" sz="2400" b="1">
                      <a:latin typeface="Univers" pitchFamily="34" charset="0"/>
                    </a:rPr>
                    <a:t>E(R)</a:t>
                  </a:r>
                </a:p>
              </p:txBody>
            </p:sp>
            <p:sp>
              <p:nvSpPr>
                <p:cNvPr id="12319" name="Line 28"/>
                <p:cNvSpPr>
                  <a:spLocks noChangeShapeType="1"/>
                </p:cNvSpPr>
                <p:nvPr/>
              </p:nvSpPr>
              <p:spPr bwMode="auto">
                <a:xfrm>
                  <a:off x="1056" y="3408"/>
                  <a:ext cx="1536" cy="0"/>
                </a:xfrm>
                <a:prstGeom prst="line">
                  <a:avLst/>
                </a:prstGeom>
                <a:noFill/>
                <a:ln w="38100">
                  <a:solidFill>
                    <a:srgbClr val="FFCC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20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056" y="1968"/>
                  <a:ext cx="0" cy="1440"/>
                </a:xfrm>
                <a:prstGeom prst="line">
                  <a:avLst/>
                </a:prstGeom>
                <a:noFill/>
                <a:ln w="38100">
                  <a:solidFill>
                    <a:srgbClr val="FFCC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46181742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1910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en-US" sz="2600" dirty="0" smtClean="0"/>
              <a:t>Portfolio weights are the output from Markowitz analysis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600" dirty="0" smtClean="0"/>
              <a:t>Assume investors are risk averse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600" dirty="0" smtClean="0"/>
              <a:t>Indifference curves (ICs) help select individual’s optimal portfolio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dirty="0" smtClean="0"/>
              <a:t>IC, description of preferences for risk and return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dirty="0" smtClean="0"/>
              <a:t>IC reflects portfolio combinations that are equally desirable</a:t>
            </a:r>
          </a:p>
          <a:p>
            <a:pPr lvl="1" eaLnBrk="1" hangingPunct="1"/>
            <a:r>
              <a:rPr lang="en-US" altLang="en-US" sz="2400" dirty="0" smtClean="0"/>
              <a:t>ICs match investor preferences with portfolio possibilities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8-</a:t>
            </a:r>
            <a:fld id="{3301E7A3-16EE-434C-9E76-1D948D13D5F8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762000"/>
            <a:ext cx="80772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Selecting an Optimal Portfolio </a:t>
            </a:r>
            <a:br>
              <a:rPr lang="en-US" sz="3800"/>
            </a:br>
            <a:r>
              <a:rPr lang="en-US" sz="3800"/>
              <a:t>of Risky Assets</a:t>
            </a:r>
          </a:p>
        </p:txBody>
      </p:sp>
    </p:spTree>
    <p:extLst>
      <p:ext uri="{BB962C8B-B14F-4D97-AF65-F5344CB8AC3E}">
        <p14:creationId xmlns:p14="http://schemas.microsoft.com/office/powerpoint/2010/main" val="3335743287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657496"/>
            <a:ext cx="7772400" cy="685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dirty="0" smtClean="0"/>
              <a:t>The Optimal Portfolio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14478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2" name="Text 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57200" y="1143000"/>
            <a:ext cx="7772400" cy="4894263"/>
          </a:xfrm>
          <a:prstGeom prst="rect">
            <a:avLst/>
          </a:prstGeom>
          <a:blipFill rotWithShape="0">
            <a:blip r:embed="rId2"/>
            <a:stretch>
              <a:fillRect l="-235" t="-998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600200" y="15240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1600200" y="5562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Arc 7"/>
          <p:cNvSpPr>
            <a:spLocks/>
          </p:cNvSpPr>
          <p:nvPr/>
        </p:nvSpPr>
        <p:spPr bwMode="auto">
          <a:xfrm rot="10800000" flipV="1">
            <a:off x="3581400" y="3048000"/>
            <a:ext cx="2895600" cy="1676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Arc 8"/>
          <p:cNvSpPr>
            <a:spLocks/>
          </p:cNvSpPr>
          <p:nvPr/>
        </p:nvSpPr>
        <p:spPr bwMode="auto">
          <a:xfrm rot="21358237" flipV="1">
            <a:off x="3429000" y="2590800"/>
            <a:ext cx="1066800" cy="14478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Arc 9"/>
          <p:cNvSpPr>
            <a:spLocks/>
          </p:cNvSpPr>
          <p:nvPr/>
        </p:nvSpPr>
        <p:spPr bwMode="auto">
          <a:xfrm rot="5604001">
            <a:off x="4868863" y="2276475"/>
            <a:ext cx="935037" cy="1071563"/>
          </a:xfrm>
          <a:custGeom>
            <a:avLst/>
            <a:gdLst>
              <a:gd name="T0" fmla="*/ 0 w 24544"/>
              <a:gd name="T1" fmla="*/ 2147483646 h 21600"/>
              <a:gd name="T2" fmla="*/ 2147483646 w 24544"/>
              <a:gd name="T3" fmla="*/ 2147483646 h 21600"/>
              <a:gd name="T4" fmla="*/ 2147483646 w 24544"/>
              <a:gd name="T5" fmla="*/ 2147483646 h 21600"/>
              <a:gd name="T6" fmla="*/ 0 60000 65536"/>
              <a:gd name="T7" fmla="*/ 0 60000 65536"/>
              <a:gd name="T8" fmla="*/ 0 60000 65536"/>
              <a:gd name="T9" fmla="*/ 0 w 24544"/>
              <a:gd name="T10" fmla="*/ 0 h 21600"/>
              <a:gd name="T11" fmla="*/ 24544 w 2454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44" h="21600" fill="none" extrusionOk="0">
                <a:moveTo>
                  <a:pt x="-1" y="201"/>
                </a:moveTo>
                <a:cubicBezTo>
                  <a:pt x="975" y="67"/>
                  <a:pt x="1959" y="-1"/>
                  <a:pt x="2944" y="0"/>
                </a:cubicBezTo>
                <a:cubicBezTo>
                  <a:pt x="14873" y="0"/>
                  <a:pt x="24544" y="9670"/>
                  <a:pt x="24544" y="21600"/>
                </a:cubicBezTo>
              </a:path>
              <a:path w="24544" h="21600" stroke="0" extrusionOk="0">
                <a:moveTo>
                  <a:pt x="-1" y="201"/>
                </a:moveTo>
                <a:cubicBezTo>
                  <a:pt x="975" y="67"/>
                  <a:pt x="1959" y="-1"/>
                  <a:pt x="2944" y="0"/>
                </a:cubicBezTo>
                <a:cubicBezTo>
                  <a:pt x="14873" y="0"/>
                  <a:pt x="24544" y="9670"/>
                  <a:pt x="24544" y="21600"/>
                </a:cubicBezTo>
                <a:lnTo>
                  <a:pt x="2944" y="21600"/>
                </a:lnTo>
                <a:lnTo>
                  <a:pt x="-1" y="2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477000" y="2895600"/>
            <a:ext cx="1828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Efficient Frontier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562600" y="1981200"/>
            <a:ext cx="3429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Investor 2 indifference/utility curves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362200" y="2209800"/>
            <a:ext cx="297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Investor 1 indifference curves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886200" y="3581400"/>
            <a:ext cx="40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5105400" y="2971800"/>
            <a:ext cx="20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1676400" y="587692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achieve highest (most NW) attainable curve)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52" name="Arc 16"/>
          <p:cNvSpPr>
            <a:spLocks/>
          </p:cNvSpPr>
          <p:nvPr/>
        </p:nvSpPr>
        <p:spPr bwMode="auto">
          <a:xfrm rot="21358237" flipV="1">
            <a:off x="3200400" y="2438400"/>
            <a:ext cx="1066800" cy="14478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Arc 18"/>
          <p:cNvSpPr>
            <a:spLocks/>
          </p:cNvSpPr>
          <p:nvPr/>
        </p:nvSpPr>
        <p:spPr bwMode="auto">
          <a:xfrm rot="5604001">
            <a:off x="4763294" y="2170906"/>
            <a:ext cx="917575" cy="995363"/>
          </a:xfrm>
          <a:custGeom>
            <a:avLst/>
            <a:gdLst>
              <a:gd name="T0" fmla="*/ 0 w 24544"/>
              <a:gd name="T1" fmla="*/ 2147483646 h 21600"/>
              <a:gd name="T2" fmla="*/ 2147483646 w 24544"/>
              <a:gd name="T3" fmla="*/ 2147483646 h 21600"/>
              <a:gd name="T4" fmla="*/ 2147483646 w 24544"/>
              <a:gd name="T5" fmla="*/ 2147483646 h 21600"/>
              <a:gd name="T6" fmla="*/ 0 60000 65536"/>
              <a:gd name="T7" fmla="*/ 0 60000 65536"/>
              <a:gd name="T8" fmla="*/ 0 60000 65536"/>
              <a:gd name="T9" fmla="*/ 0 w 24544"/>
              <a:gd name="T10" fmla="*/ 0 h 21600"/>
              <a:gd name="T11" fmla="*/ 24544 w 2454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44" h="21600" fill="none" extrusionOk="0">
                <a:moveTo>
                  <a:pt x="-1" y="201"/>
                </a:moveTo>
                <a:cubicBezTo>
                  <a:pt x="975" y="67"/>
                  <a:pt x="1959" y="-1"/>
                  <a:pt x="2944" y="0"/>
                </a:cubicBezTo>
                <a:cubicBezTo>
                  <a:pt x="14873" y="0"/>
                  <a:pt x="24544" y="9670"/>
                  <a:pt x="24544" y="21600"/>
                </a:cubicBezTo>
              </a:path>
              <a:path w="24544" h="21600" stroke="0" extrusionOk="0">
                <a:moveTo>
                  <a:pt x="-1" y="201"/>
                </a:moveTo>
                <a:cubicBezTo>
                  <a:pt x="975" y="67"/>
                  <a:pt x="1959" y="-1"/>
                  <a:pt x="2944" y="0"/>
                </a:cubicBezTo>
                <a:cubicBezTo>
                  <a:pt x="14873" y="0"/>
                  <a:pt x="24544" y="9670"/>
                  <a:pt x="24544" y="21600"/>
                </a:cubicBezTo>
                <a:lnTo>
                  <a:pt x="2944" y="21600"/>
                </a:lnTo>
                <a:lnTo>
                  <a:pt x="-1" y="2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Arc 19"/>
          <p:cNvSpPr>
            <a:spLocks/>
          </p:cNvSpPr>
          <p:nvPr/>
        </p:nvSpPr>
        <p:spPr bwMode="auto">
          <a:xfrm rot="21358237" flipV="1">
            <a:off x="3582988" y="2814638"/>
            <a:ext cx="1143000" cy="15224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57749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idx="1"/>
          </p:nvPr>
        </p:nvSpPr>
        <p:spPr>
          <a:xfrm>
            <a:off x="533398" y="2057400"/>
            <a:ext cx="8194675" cy="3622675"/>
          </a:xfrm>
        </p:spPr>
        <p:txBody>
          <a:bodyPr/>
          <a:lstStyle/>
          <a:p>
            <a:pPr eaLnBrk="1" hangingPunct="1"/>
            <a:r>
              <a:rPr lang="en-US" altLang="en-US" sz="2600" dirty="0" smtClean="0"/>
              <a:t>Markowitz portfolio selection model</a:t>
            </a:r>
          </a:p>
          <a:p>
            <a:pPr lvl="1" eaLnBrk="1" hangingPunct="1"/>
            <a:r>
              <a:rPr lang="en-US" altLang="en-US" sz="2400" dirty="0" smtClean="0"/>
              <a:t>Assumes investors use only risk and return to decide</a:t>
            </a:r>
          </a:p>
          <a:p>
            <a:pPr lvl="1" eaLnBrk="1" hangingPunct="1"/>
            <a:r>
              <a:rPr lang="en-US" altLang="en-US" sz="2400" dirty="0" smtClean="0"/>
              <a:t>Generates a set of equally “good” portfolios</a:t>
            </a:r>
          </a:p>
          <a:p>
            <a:pPr lvl="1" eaLnBrk="1" hangingPunct="1"/>
            <a:r>
              <a:rPr lang="en-US" altLang="en-US" sz="2400" dirty="0" smtClean="0"/>
              <a:t>Does not address the issues of borrowed money or risk-free assets</a:t>
            </a:r>
          </a:p>
          <a:p>
            <a:pPr lvl="1" eaLnBrk="1" hangingPunct="1"/>
            <a:r>
              <a:rPr lang="en-US" altLang="en-US" sz="2400" dirty="0" smtClean="0"/>
              <a:t>Cumbersome to apply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endParaRPr lang="en-US" altLang="en-US" dirty="0" smtClean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8-</a:t>
            </a:r>
            <a:fld id="{CDB04735-7F07-4BD4-AD96-BABA4BD7AB3B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title"/>
          </p:nvPr>
        </p:nvSpPr>
        <p:spPr>
          <a:xfrm>
            <a:off x="533399" y="609600"/>
            <a:ext cx="8194675" cy="762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/>
              <a:t>Selecting an Optimal Portfolio </a:t>
            </a:r>
            <a:br>
              <a:rPr lang="en-US" sz="3800" dirty="0"/>
            </a:br>
            <a:r>
              <a:rPr lang="en-US" sz="3800" dirty="0"/>
              <a:t>of Risky Assets</a:t>
            </a:r>
          </a:p>
        </p:txBody>
      </p:sp>
    </p:spTree>
    <p:extLst>
      <p:ext uri="{BB962C8B-B14F-4D97-AF65-F5344CB8AC3E}">
        <p14:creationId xmlns:p14="http://schemas.microsoft.com/office/powerpoint/2010/main" val="869398384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Another way to use Markowitz model is with asset classes</a:t>
            </a:r>
          </a:p>
          <a:p>
            <a:pPr lvl="1" eaLnBrk="1" hangingPunct="1"/>
            <a:r>
              <a:rPr lang="en-US" altLang="en-US" smtClean="0"/>
              <a:t>Allocation of portfolio to asset types</a:t>
            </a:r>
          </a:p>
          <a:p>
            <a:pPr lvl="2" eaLnBrk="1" hangingPunct="1"/>
            <a:r>
              <a:rPr lang="en-US" altLang="en-US" smtClean="0"/>
              <a:t>Asset class rather than individual security is most important for investors</a:t>
            </a:r>
          </a:p>
          <a:p>
            <a:pPr lvl="1" eaLnBrk="1" hangingPunct="1"/>
            <a:r>
              <a:rPr lang="en-US" altLang="en-US" smtClean="0"/>
              <a:t>Can be used when investing internationally</a:t>
            </a:r>
          </a:p>
          <a:p>
            <a:pPr lvl="1" eaLnBrk="1" hangingPunct="1"/>
            <a:r>
              <a:rPr lang="en-US" altLang="en-US" smtClean="0"/>
              <a:t>Different asset classes offer various returns and levels of risk</a:t>
            </a:r>
          </a:p>
          <a:p>
            <a:pPr lvl="2" eaLnBrk="1" hangingPunct="1"/>
            <a:r>
              <a:rPr lang="en-US" altLang="en-US" smtClean="0"/>
              <a:t>Correlation coefficients may be quite low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mtClean="0"/>
              <a:t>8-</a:t>
            </a:r>
            <a:fld id="{2401EF87-568A-4F52-87E3-A4068D1F1CB9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/>
              <a:t>Selecting Optimal Asset Classes</a:t>
            </a:r>
          </a:p>
        </p:txBody>
      </p:sp>
    </p:spTree>
    <p:extLst>
      <p:ext uri="{BB962C8B-B14F-4D97-AF65-F5344CB8AC3E}">
        <p14:creationId xmlns:p14="http://schemas.microsoft.com/office/powerpoint/2010/main" val="370280539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102777</TotalTime>
  <Words>646</Words>
  <Application>Microsoft Office PowerPoint</Application>
  <PresentationFormat>On-screen Show (4:3)</PresentationFormat>
  <Paragraphs>131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Symbol</vt:lpstr>
      <vt:lpstr>Tahoma</vt:lpstr>
      <vt:lpstr>Times New Roman</vt:lpstr>
      <vt:lpstr>Univers</vt:lpstr>
      <vt:lpstr>Verdana</vt:lpstr>
      <vt:lpstr>Wingdings</vt:lpstr>
      <vt:lpstr>Wingdings 2</vt:lpstr>
      <vt:lpstr>Template</vt:lpstr>
      <vt:lpstr>Chart</vt:lpstr>
      <vt:lpstr>Worksheet</vt:lpstr>
      <vt:lpstr>PowerPoint Presentation</vt:lpstr>
      <vt:lpstr>Building a Portfolio</vt:lpstr>
      <vt:lpstr>PowerPoint Presentation</vt:lpstr>
      <vt:lpstr>The Efficient Frontier</vt:lpstr>
      <vt:lpstr>Efficient Portfolios</vt:lpstr>
      <vt:lpstr>Selecting an Optimal Portfolio  of Risky Assets</vt:lpstr>
      <vt:lpstr>The Optimal Portfolio</vt:lpstr>
      <vt:lpstr>Selecting an Optimal Portfolio  of Risky Assets</vt:lpstr>
      <vt:lpstr>Selecting Optimal Asset Classes</vt:lpstr>
      <vt:lpstr>Asset Allocation</vt:lpstr>
      <vt:lpstr>PowerPoint Presentation</vt:lpstr>
      <vt:lpstr>PowerPoint Presentation</vt:lpstr>
      <vt:lpstr>Systematic &amp; Unsystematic Risk</vt:lpstr>
      <vt:lpstr>Systematic &amp; Unsystematic Risk  </vt:lpstr>
      <vt:lpstr>Portfolio Risk and Diversification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232</cp:revision>
  <cp:lastPrinted>2017-10-18T20:16:09Z</cp:lastPrinted>
  <dcterms:created xsi:type="dcterms:W3CDTF">1998-03-08T20:26:56Z</dcterms:created>
  <dcterms:modified xsi:type="dcterms:W3CDTF">2017-11-08T20:33:55Z</dcterms:modified>
</cp:coreProperties>
</file>