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336" r:id="rId2"/>
    <p:sldId id="362" r:id="rId3"/>
    <p:sldId id="363" r:id="rId4"/>
    <p:sldId id="364" r:id="rId5"/>
    <p:sldId id="374" r:id="rId6"/>
    <p:sldId id="365" r:id="rId7"/>
    <p:sldId id="366" r:id="rId8"/>
    <p:sldId id="367" r:id="rId9"/>
    <p:sldId id="368" r:id="rId10"/>
    <p:sldId id="361" r:id="rId11"/>
    <p:sldId id="370" r:id="rId12"/>
    <p:sldId id="371" r:id="rId13"/>
    <p:sldId id="373" r:id="rId14"/>
    <p:sldId id="372" r:id="rId15"/>
    <p:sldId id="359" r:id="rId16"/>
    <p:sldId id="337" r:id="rId1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EB46D2-66B6-478C-B407-F000A665E8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4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00EDC1-21D0-49DB-890C-F44880B51A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71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D076EA-EF88-4B4C-91EC-D43E6F5EBEF0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56015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12615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743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02202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087656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55442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87736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5222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788182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4152677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1900194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FB5000A6-F7BD-41A1-B220-7F9E934BB491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Portfolio Theory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7)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0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benefits of diversification</a:t>
            </a:r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533400" y="1600200"/>
            <a:ext cx="8001000" cy="495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Come from the correlation between asset returns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</a:t>
            </a:r>
            <a:r>
              <a:rPr lang="en-US" sz="2400" b="1" i="1">
                <a:solidFill>
                  <a:srgbClr val="0000FF"/>
                </a:solidFill>
              </a:rPr>
              <a:t>smaller the correlation</a:t>
            </a:r>
            <a:r>
              <a:rPr lang="en-US" sz="2400">
                <a:solidFill>
                  <a:srgbClr val="0000FF"/>
                </a:solidFill>
              </a:rPr>
              <a:t>, the greater the risk reduction potential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</a:t>
            </a:r>
            <a:r>
              <a:rPr lang="en-US" sz="2400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00FF"/>
                </a:solidFill>
              </a:rPr>
              <a:t>greater the benefit of diversification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b="1" i="1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</a:t>
            </a:r>
            <a:r>
              <a:rPr lang="en-US" sz="2400">
                <a:solidFill>
                  <a:srgbClr val="0000FF"/>
                </a:solidFill>
                <a:latin typeface="Symbol" pitchFamily="18" charset="2"/>
              </a:rPr>
              <a:t> r </a:t>
            </a:r>
            <a:r>
              <a:rPr lang="en-US" sz="2400">
                <a:solidFill>
                  <a:srgbClr val="0000FF"/>
                </a:solidFill>
              </a:rPr>
              <a:t>= +1.0, no risk reduction is possible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buClr>
                <a:schemeClr val="tx1"/>
              </a:buClr>
              <a:buSzPct val="150000"/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Adding extra securities with lower corr/cov with the existing ones decreases the total risk of the portfolio</a:t>
            </a:r>
          </a:p>
        </p:txBody>
      </p:sp>
    </p:spTree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Markowitz Diversification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Non-random diversification</a:t>
            </a:r>
          </a:p>
          <a:p>
            <a:pPr lvl="1" eaLnBrk="1" hangingPunct="1"/>
            <a:r>
              <a:rPr lang="en-US" dirty="0" smtClean="0"/>
              <a:t>Active measurement and management of portfolio risk</a:t>
            </a:r>
          </a:p>
          <a:p>
            <a:pPr lvl="1" eaLnBrk="1" hangingPunct="1"/>
            <a:r>
              <a:rPr lang="en-US" dirty="0" smtClean="0"/>
              <a:t>Investigate relationships between portfolio securities before making a decision to invest</a:t>
            </a:r>
          </a:p>
          <a:p>
            <a:pPr lvl="1" eaLnBrk="1" hangingPunct="1"/>
            <a:r>
              <a:rPr lang="en-US" dirty="0" smtClean="0"/>
              <a:t>Takes advantage of expected return and risk for individual securities and how security returns move together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42282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Portfolio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Needed to calculate risk of a portfolio:</a:t>
            </a:r>
          </a:p>
          <a:p>
            <a:pPr lvl="1" eaLnBrk="1" hangingPunct="1"/>
            <a:r>
              <a:rPr lang="en-US" dirty="0" smtClean="0"/>
              <a:t>Weighted individual security risks</a:t>
            </a:r>
          </a:p>
          <a:p>
            <a:pPr lvl="2" eaLnBrk="1" hangingPunct="1"/>
            <a:r>
              <a:rPr lang="en-US" dirty="0" smtClean="0"/>
              <a:t>Calculated by a weighted variance using the proportion of funds in each security</a:t>
            </a:r>
          </a:p>
          <a:p>
            <a:pPr lvl="2" eaLnBrk="1" hangingPunct="1"/>
            <a:r>
              <a:rPr lang="en-US" dirty="0" smtClean="0"/>
              <a:t>For security i: (</a:t>
            </a:r>
            <a:r>
              <a:rPr lang="en-US" dirty="0" err="1" smtClean="0"/>
              <a:t>wi</a:t>
            </a:r>
            <a:r>
              <a:rPr lang="en-US" dirty="0" smtClean="0"/>
              <a:t> × </a:t>
            </a:r>
            <a:r>
              <a:rPr lang="en-US" dirty="0" smtClean="0">
                <a:sym typeface="Symbol" pitchFamily="18" charset="2"/>
              </a:rPr>
              <a:t></a:t>
            </a:r>
            <a:r>
              <a:rPr lang="en-US" dirty="0" err="1" smtClean="0"/>
              <a:t>i</a:t>
            </a:r>
            <a:r>
              <a:rPr lang="en-US" dirty="0" smtClean="0"/>
              <a:t>)2</a:t>
            </a:r>
          </a:p>
          <a:p>
            <a:pPr lvl="1" eaLnBrk="1" hangingPunct="1"/>
            <a:r>
              <a:rPr lang="en-US" dirty="0" smtClean="0"/>
              <a:t>Weighted </a:t>
            </a:r>
            <a:r>
              <a:rPr lang="en-US" dirty="0" err="1" smtClean="0"/>
              <a:t>comovements</a:t>
            </a:r>
            <a:r>
              <a:rPr lang="en-US" dirty="0" smtClean="0"/>
              <a:t> between returns</a:t>
            </a:r>
          </a:p>
          <a:p>
            <a:pPr lvl="2" eaLnBrk="1" hangingPunct="1"/>
            <a:r>
              <a:rPr lang="en-US" dirty="0" smtClean="0"/>
              <a:t>Return </a:t>
            </a:r>
            <a:r>
              <a:rPr lang="en-US" dirty="0" err="1" smtClean="0"/>
              <a:t>covariances</a:t>
            </a:r>
            <a:r>
              <a:rPr lang="en-US" dirty="0" smtClean="0"/>
              <a:t> are weighted using the proportion of funds in each security</a:t>
            </a:r>
          </a:p>
          <a:p>
            <a:pPr lvl="2" eaLnBrk="1" hangingPunct="1"/>
            <a:r>
              <a:rPr lang="en-US" dirty="0" smtClean="0"/>
              <a:t>For securities </a:t>
            </a:r>
            <a:r>
              <a:rPr lang="en-US" dirty="0" err="1" smtClean="0"/>
              <a:t>i</a:t>
            </a:r>
            <a:r>
              <a:rPr lang="en-US" dirty="0" smtClean="0"/>
              <a:t>, j: 2wiwj × </a:t>
            </a:r>
            <a:r>
              <a:rPr lang="en-US" dirty="0" smtClean="0">
                <a:sym typeface="Symbol" pitchFamily="18" charset="2"/>
              </a:rPr>
              <a:t></a:t>
            </a:r>
            <a:r>
              <a:rPr lang="en-US" dirty="0" err="1" smtClean="0"/>
              <a:t>ij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96897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Portfolio Risk and Return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Expected Portfolio Return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Standard Deviation of Portfolio Returns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362200" y="1752600"/>
          <a:ext cx="3429000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94" name="Equation" r:id="rId3" imgW="1320227" imgH="431613" progId="Equation.3">
                  <p:embed/>
                </p:oleObj>
              </mc:Choice>
              <mc:Fallback>
                <p:oleObj name="Equation" r:id="rId3" imgW="1320227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52600"/>
                        <a:ext cx="3429000" cy="1109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762000" y="4267200"/>
          <a:ext cx="72390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95" name="Equation" r:id="rId5" imgW="3632200" imgH="596900" progId="Equation.3">
                  <p:embed/>
                </p:oleObj>
              </mc:Choice>
              <mc:Fallback>
                <p:oleObj name="Equation" r:id="rId5" imgW="36322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267200"/>
                        <a:ext cx="7239000" cy="1196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369606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Portfolio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Encompasses three factors</a:t>
            </a:r>
          </a:p>
          <a:p>
            <a:pPr lvl="1" eaLnBrk="1" hangingPunct="1"/>
            <a:r>
              <a:rPr lang="en-US" dirty="0" smtClean="0"/>
              <a:t>Variance (risk) of each security</a:t>
            </a:r>
          </a:p>
          <a:p>
            <a:pPr lvl="1" eaLnBrk="1" hangingPunct="1"/>
            <a:r>
              <a:rPr lang="en-US" dirty="0" smtClean="0"/>
              <a:t>Covariance between each pair of securities</a:t>
            </a:r>
          </a:p>
          <a:p>
            <a:pPr lvl="1" eaLnBrk="1" hangingPunct="1"/>
            <a:r>
              <a:rPr lang="en-US" dirty="0" smtClean="0"/>
              <a:t>Portfolio weights for each security</a:t>
            </a:r>
          </a:p>
          <a:p>
            <a:pPr eaLnBrk="1" hangingPunct="1"/>
            <a:r>
              <a:rPr lang="en-US" dirty="0" smtClean="0"/>
              <a:t>Goal: select weights to determine the minimum variance combination for a given level of expected return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097168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1919288" y="198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304133" name="Object 5"/>
          <p:cNvGraphicFramePr>
            <a:graphicFrameLocks noChangeAspect="1"/>
          </p:cNvGraphicFramePr>
          <p:nvPr/>
        </p:nvGraphicFramePr>
        <p:xfrm>
          <a:off x="4191000" y="1225550"/>
          <a:ext cx="4343400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71" name="Chart" r:id="rId3" imgW="4686842" imgH="2638666" progId="Excel.Chart.8">
                  <p:embed/>
                </p:oleObj>
              </mc:Choice>
              <mc:Fallback>
                <p:oleObj name="Chart" r:id="rId3" imgW="4686842" imgH="2638666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225550"/>
                        <a:ext cx="4343400" cy="335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4134" name="Object 6"/>
          <p:cNvGraphicFramePr>
            <a:graphicFrameLocks noChangeAspect="1"/>
          </p:cNvGraphicFramePr>
          <p:nvPr/>
        </p:nvGraphicFramePr>
        <p:xfrm>
          <a:off x="685800" y="1377950"/>
          <a:ext cx="32766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172" name="Worksheet" r:id="rId5" imgW="3829552" imgH="5277034" progId="Excel.Sheet.8">
                  <p:embed/>
                </p:oleObj>
              </mc:Choice>
              <mc:Fallback>
                <p:oleObj name="Worksheet" r:id="rId5" imgW="3829552" imgH="5277034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7950"/>
                        <a:ext cx="3276600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6781800" y="3130550"/>
            <a:ext cx="762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100% bonds</a:t>
            </a:r>
          </a:p>
        </p:txBody>
      </p:sp>
      <p:sp>
        <p:nvSpPr>
          <p:cNvPr id="304136" name="Text Box 8"/>
          <p:cNvSpPr txBox="1">
            <a:spLocks noChangeArrowheads="1"/>
          </p:cNvSpPr>
          <p:nvPr/>
        </p:nvSpPr>
        <p:spPr bwMode="auto">
          <a:xfrm>
            <a:off x="7620000" y="2292350"/>
            <a:ext cx="762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100% stocks</a:t>
            </a:r>
          </a:p>
        </p:txBody>
      </p:sp>
      <p:sp>
        <p:nvSpPr>
          <p:cNvPr id="304137" name="Oval 9"/>
          <p:cNvSpPr>
            <a:spLocks noChangeArrowheads="1"/>
          </p:cNvSpPr>
          <p:nvPr/>
        </p:nvSpPr>
        <p:spPr bwMode="auto">
          <a:xfrm>
            <a:off x="5562600" y="267335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dirty="0" smtClean="0"/>
              <a:t>Example: NOT on the EXAM</a:t>
            </a:r>
            <a:endParaRPr lang="en-US" sz="36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Know the </a:t>
            </a:r>
            <a:r>
              <a:rPr lang="en-US" sz="2400" dirty="0" smtClean="0">
                <a:solidFill>
                  <a:srgbClr val="0000FF"/>
                </a:solidFill>
              </a:rPr>
              <a:t>concept </a:t>
            </a:r>
            <a:r>
              <a:rPr lang="en-US" sz="2400" dirty="0">
                <a:solidFill>
                  <a:srgbClr val="0000FF"/>
                </a:solidFill>
              </a:rPr>
              <a:t>of </a:t>
            </a:r>
            <a:r>
              <a:rPr lang="en-US" sz="2400" dirty="0" smtClean="0">
                <a:solidFill>
                  <a:srgbClr val="0000FF"/>
                </a:solidFill>
              </a:rPr>
              <a:t>uncertainty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Know how to calculate expected return (probabilities)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Know how to calculate portfolio expected return (weights)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Concept of risk, portfolio risk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Firm </a:t>
            </a:r>
            <a:r>
              <a:rPr lang="en-US" sz="2400" dirty="0">
                <a:solidFill>
                  <a:srgbClr val="0000FF"/>
                </a:solidFill>
              </a:rPr>
              <a:t>and market specific </a:t>
            </a:r>
            <a:r>
              <a:rPr lang="en-US" sz="2400" dirty="0" smtClean="0">
                <a:solidFill>
                  <a:srgbClr val="0000FF"/>
                </a:solidFill>
              </a:rPr>
              <a:t>risks; correlation; diversification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Know the concepts of correlation and </a:t>
            </a:r>
            <a:r>
              <a:rPr lang="en-US" sz="2400" dirty="0" smtClean="0">
                <a:solidFill>
                  <a:srgbClr val="0000FF"/>
                </a:solidFill>
              </a:rPr>
              <a:t>diversification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NOT on the EXAM: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- Covariance section p. 179-180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	-Calculations with standard deviations formula 7-12 section “the n-security case” p. 187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	-Obtaining the Data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End </a:t>
            </a:r>
            <a:r>
              <a:rPr lang="en-US" sz="2400" dirty="0">
                <a:solidFill>
                  <a:srgbClr val="0000FF"/>
                </a:solidFill>
              </a:rPr>
              <a:t>of </a:t>
            </a:r>
            <a:r>
              <a:rPr lang="en-US" sz="2400" dirty="0" smtClean="0">
                <a:solidFill>
                  <a:srgbClr val="0000FF"/>
                </a:solidFill>
              </a:rPr>
              <a:t>chapter 7.1 to 7.5;  7.26; problems 7.1, 7-2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Involve uncertainty</a:t>
            </a:r>
          </a:p>
          <a:p>
            <a:pPr eaLnBrk="1" hangingPunct="1"/>
            <a:r>
              <a:rPr lang="en-US" dirty="0" smtClean="0"/>
              <a:t>Focus on </a:t>
            </a:r>
            <a:r>
              <a:rPr lang="en-US" u="sng" dirty="0" smtClean="0"/>
              <a:t>expected</a:t>
            </a:r>
            <a:r>
              <a:rPr lang="en-US" dirty="0" smtClean="0"/>
              <a:t> returns</a:t>
            </a:r>
          </a:p>
          <a:p>
            <a:pPr lvl="1" eaLnBrk="1" hangingPunct="1"/>
            <a:r>
              <a:rPr lang="en-US" dirty="0" smtClean="0"/>
              <a:t>Estimates of future returns needed to consider and manage risk</a:t>
            </a:r>
          </a:p>
          <a:p>
            <a:pPr eaLnBrk="1" hangingPunct="1"/>
            <a:r>
              <a:rPr lang="en-US" dirty="0" smtClean="0"/>
              <a:t>Goal is to reduce risk without affecting returns</a:t>
            </a:r>
          </a:p>
          <a:p>
            <a:pPr lvl="1" eaLnBrk="1" hangingPunct="1"/>
            <a:r>
              <a:rPr lang="en-US" dirty="0" smtClean="0"/>
              <a:t>Accomplished by building a portfolio</a:t>
            </a:r>
          </a:p>
          <a:p>
            <a:pPr lvl="1" eaLnBrk="1" hangingPunct="1"/>
            <a:r>
              <a:rPr lang="en-US" dirty="0" smtClean="0"/>
              <a:t>Diversification is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34457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Uncertainty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Risk that an expected return will not be realized</a:t>
            </a:r>
          </a:p>
          <a:p>
            <a:pPr eaLnBrk="1" hangingPunct="1"/>
            <a:r>
              <a:rPr lang="en-US" dirty="0" smtClean="0"/>
              <a:t>Investors must think about return distributions, not just a single return</a:t>
            </a:r>
          </a:p>
          <a:p>
            <a:pPr eaLnBrk="1" hangingPunct="1"/>
            <a:r>
              <a:rPr lang="en-US" dirty="0" smtClean="0"/>
              <a:t>Probabilities weight outcomes</a:t>
            </a:r>
          </a:p>
          <a:p>
            <a:pPr lvl="1" eaLnBrk="1" hangingPunct="1"/>
            <a:r>
              <a:rPr lang="en-US" dirty="0" smtClean="0"/>
              <a:t>Should be assigned to each possible outcome to create a distribution</a:t>
            </a:r>
          </a:p>
          <a:p>
            <a:pPr lvl="1" eaLnBrk="1" hangingPunct="1"/>
            <a:r>
              <a:rPr lang="en-US" dirty="0" smtClean="0"/>
              <a:t>Can be discrete or continuous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83747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Expected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305800" cy="4495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Expected value </a:t>
            </a:r>
          </a:p>
          <a:p>
            <a:pPr lvl="1" eaLnBrk="1" hangingPunct="1"/>
            <a:r>
              <a:rPr lang="en-US" sz="2400" dirty="0" smtClean="0"/>
              <a:t>The single most likely outcome from a particular probability distribution</a:t>
            </a:r>
          </a:p>
          <a:p>
            <a:pPr lvl="1" eaLnBrk="1" hangingPunct="1"/>
            <a:r>
              <a:rPr lang="en-US" sz="2400" dirty="0" smtClean="0"/>
              <a:t>The weighted average of all possible return outcomes</a:t>
            </a:r>
          </a:p>
          <a:p>
            <a:pPr lvl="1" eaLnBrk="1" hangingPunct="1"/>
            <a:r>
              <a:rPr lang="en-US" sz="2400" dirty="0" smtClean="0"/>
              <a:t>Referred to as an ex ante or expected return</a:t>
            </a:r>
          </a:p>
          <a:p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376881"/>
              </p:ext>
            </p:extLst>
          </p:nvPr>
        </p:nvGraphicFramePr>
        <p:xfrm>
          <a:off x="3429000" y="5105400"/>
          <a:ext cx="2578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17" name="Equation" r:id="rId3" imgW="2578100" imgH="965200" progId="Equation.3">
                  <p:embed/>
                </p:oleObj>
              </mc:Choice>
              <mc:Fallback>
                <p:oleObj name="Equation" r:id="rId3" imgW="2578100" imgH="96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05400"/>
                        <a:ext cx="2578100" cy="9652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3081173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1066800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Example: Given  the following probability distribution, calculate the expected return of security XYZ.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077200" cy="4267200"/>
          </a:xfrm>
        </p:spPr>
        <p:txBody>
          <a:bodyPr/>
          <a:lstStyle/>
          <a:p>
            <a:r>
              <a:rPr lang="en-US" sz="2400" dirty="0" smtClean="0"/>
              <a:t>Security XYZ's	</a:t>
            </a:r>
            <a:r>
              <a:rPr lang="en-US" sz="2400" u="sng" dirty="0" smtClean="0"/>
              <a:t>Potential return</a:t>
            </a:r>
            <a:r>
              <a:rPr lang="en-US" sz="2400" dirty="0" smtClean="0"/>
              <a:t>	</a:t>
            </a:r>
            <a:r>
              <a:rPr lang="en-US" sz="2400" u="sng" dirty="0" smtClean="0"/>
              <a:t>Probability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			20%			0.3</a:t>
            </a:r>
          </a:p>
          <a:p>
            <a:pPr marL="0" indent="0">
              <a:buNone/>
            </a:pPr>
            <a:r>
              <a:rPr lang="en-US" sz="2400" dirty="0" smtClean="0"/>
              <a:t>				30%			0.2</a:t>
            </a:r>
          </a:p>
          <a:p>
            <a:pPr marL="0" indent="0">
              <a:buNone/>
            </a:pPr>
            <a:r>
              <a:rPr lang="en-US" sz="2400" dirty="0" smtClean="0"/>
              <a:t>				-40%			0.1</a:t>
            </a:r>
          </a:p>
          <a:p>
            <a:pPr marL="0" indent="0">
              <a:buNone/>
            </a:pPr>
            <a:r>
              <a:rPr lang="en-US" sz="2400" dirty="0" smtClean="0"/>
              <a:t>				50%			0.1</a:t>
            </a:r>
          </a:p>
          <a:p>
            <a:pPr marL="0" indent="0">
              <a:buNone/>
            </a:pPr>
            <a:r>
              <a:rPr lang="en-US" sz="2400" dirty="0" smtClean="0"/>
              <a:t>				10%			0.3</a:t>
            </a:r>
          </a:p>
          <a:p>
            <a:pPr marL="0" indent="0">
              <a:buNone/>
            </a:pPr>
            <a:r>
              <a:rPr lang="en-US" sz="2400" dirty="0" smtClean="0"/>
              <a:t>Solution:	</a:t>
            </a:r>
          </a:p>
          <a:p>
            <a:pPr marL="0" indent="0">
              <a:buNone/>
            </a:pPr>
            <a:r>
              <a:rPr lang="en-US" sz="2400" dirty="0" smtClean="0"/>
              <a:t>E(R)	=  </a:t>
            </a:r>
            <a:r>
              <a:rPr lang="en-US" sz="2400" dirty="0" smtClean="0">
                <a:sym typeface="Symbol"/>
              </a:rPr>
              <a:t>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i</a:t>
            </a:r>
            <a:r>
              <a:rPr lang="en-US" sz="2400" dirty="0" err="1" smtClean="0"/>
              <a:t>pr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 (20)(0.3) + (30)(0.2) + (- 40)(0.1) +    (50)(0.1) +    (10)(0.3) </a:t>
            </a:r>
            <a:r>
              <a:rPr lang="en-US" sz="2400" smtClean="0"/>
              <a:t>= </a:t>
            </a:r>
            <a:r>
              <a:rPr lang="en-US" sz="2400" smtClean="0"/>
              <a:t>16</a:t>
            </a:r>
            <a:r>
              <a:rPr lang="en-US" sz="2400" smtClean="0"/>
              <a:t> </a:t>
            </a:r>
            <a:r>
              <a:rPr lang="en-US" sz="2400" dirty="0" smtClean="0"/>
              <a:t>percent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1852830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Variance and standard deviation used to quantify and measure risk</a:t>
            </a:r>
          </a:p>
          <a:p>
            <a:pPr lvl="1" eaLnBrk="1" hangingPunct="1"/>
            <a:r>
              <a:rPr lang="en-US" dirty="0" smtClean="0"/>
              <a:t>Measures the spread in the probability distribution</a:t>
            </a:r>
          </a:p>
          <a:p>
            <a:pPr lvl="1" eaLnBrk="1" hangingPunct="1"/>
            <a:r>
              <a:rPr lang="en-US" dirty="0" smtClean="0"/>
              <a:t>Variance of returns: </a:t>
            </a:r>
            <a:r>
              <a:rPr lang="en-US" b="1" i="1" dirty="0" smtClean="0"/>
              <a:t>σ</a:t>
            </a:r>
            <a:r>
              <a:rPr lang="en-US" b="1" i="1" dirty="0" smtClean="0">
                <a:cs typeface="Arial" charset="0"/>
              </a:rPr>
              <a:t>²</a:t>
            </a:r>
            <a:r>
              <a:rPr lang="en-US" b="1" i="1" dirty="0" smtClean="0"/>
              <a:t> =</a:t>
            </a:r>
            <a:r>
              <a:rPr lang="en-US" b="1" i="1" dirty="0" smtClean="0">
                <a:sym typeface="Symbol" pitchFamily="18" charset="2"/>
              </a:rPr>
              <a:t></a:t>
            </a:r>
            <a:r>
              <a:rPr lang="en-US" b="1" i="1" dirty="0" smtClean="0"/>
              <a:t> (</a:t>
            </a:r>
            <a:r>
              <a:rPr lang="en-US" b="1" i="1" dirty="0" err="1" smtClean="0"/>
              <a:t>R</a:t>
            </a:r>
            <a:r>
              <a:rPr lang="en-US" b="1" i="1" baseline="-25000" dirty="0" err="1" smtClean="0"/>
              <a:t>i</a:t>
            </a:r>
            <a:r>
              <a:rPr lang="en-US" b="1" i="1" dirty="0" smtClean="0"/>
              <a:t> - E(R))</a:t>
            </a:r>
            <a:r>
              <a:rPr lang="en-US" b="1" i="1" dirty="0" smtClean="0">
                <a:cs typeface="Arial" charset="0"/>
              </a:rPr>
              <a:t>²</a:t>
            </a:r>
            <a:r>
              <a:rPr lang="en-US" b="1" i="1" dirty="0" smtClean="0"/>
              <a:t>pr</a:t>
            </a:r>
            <a:r>
              <a:rPr lang="en-US" b="1" i="1" baseline="-25000" dirty="0" smtClean="0"/>
              <a:t>i</a:t>
            </a:r>
          </a:p>
          <a:p>
            <a:pPr lvl="1" eaLnBrk="1" hangingPunct="1"/>
            <a:r>
              <a:rPr lang="en-US" dirty="0" smtClean="0"/>
              <a:t>Standard deviation of returns: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en-US" dirty="0" smtClean="0"/>
              <a:t>		</a:t>
            </a:r>
            <a:r>
              <a:rPr lang="en-US" b="1" i="1" dirty="0" smtClean="0"/>
              <a:t>σ =(σ</a:t>
            </a:r>
            <a:r>
              <a:rPr lang="en-US" b="1" i="1" dirty="0" smtClean="0">
                <a:cs typeface="Arial" charset="0"/>
              </a:rPr>
              <a:t>²</a:t>
            </a:r>
            <a:r>
              <a:rPr lang="en-US" b="1" i="1" dirty="0" smtClean="0"/>
              <a:t>)</a:t>
            </a:r>
            <a:r>
              <a:rPr lang="en-US" b="1" i="1" baseline="30000" dirty="0" smtClean="0"/>
              <a:t>1/2</a:t>
            </a:r>
          </a:p>
          <a:p>
            <a:pPr lvl="1" eaLnBrk="1" hangingPunct="1"/>
            <a:r>
              <a:rPr lang="en-US" dirty="0" smtClean="0"/>
              <a:t>Ex ante rather than ex post σ relevant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532493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Portfolio Expected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Weighted average of the individual security expected returns</a:t>
            </a:r>
          </a:p>
          <a:p>
            <a:pPr lvl="1" eaLnBrk="1" hangingPunct="1"/>
            <a:r>
              <a:rPr lang="en-US" dirty="0" smtClean="0"/>
              <a:t>Each portfolio asset has a weight, w, which represents the percent of the total portfolio value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/>
          </p:cNvGraphicFramePr>
          <p:nvPr/>
        </p:nvGraphicFramePr>
        <p:xfrm>
          <a:off x="2971800" y="4648200"/>
          <a:ext cx="3314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40" name="Equation" r:id="rId3" imgW="3314700" imgH="965200" progId="Equation.3">
                  <p:embed/>
                </p:oleObj>
              </mc:Choice>
              <mc:Fallback>
                <p:oleObj name="Equation" r:id="rId3" imgW="3314700" imgH="9652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3314700" cy="9652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1433721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Portfolio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572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Portfolio risk not simply the sum of individual security risks</a:t>
            </a:r>
          </a:p>
          <a:p>
            <a:pPr eaLnBrk="1" hangingPunct="1"/>
            <a:r>
              <a:rPr lang="en-US" sz="2400" dirty="0" smtClean="0"/>
              <a:t>Emphasis on the risk of the entire portfolio and not on risk of individual securities in the portfolio</a:t>
            </a:r>
          </a:p>
          <a:p>
            <a:pPr eaLnBrk="1" hangingPunct="1"/>
            <a:r>
              <a:rPr lang="en-US" sz="2400" dirty="0" smtClean="0"/>
              <a:t>Measured by the variance or standard deviation of the portfolio’s return</a:t>
            </a:r>
          </a:p>
          <a:p>
            <a:pPr lvl="1" eaLnBrk="1" hangingPunct="1"/>
            <a:r>
              <a:rPr lang="en-US" sz="2400" dirty="0" smtClean="0"/>
              <a:t>Portfolio risk is not a weighted average of the risk of the individual securities in the portfolio</a:t>
            </a:r>
          </a:p>
          <a:p>
            <a:endParaRPr lang="en-US" sz="2400" dirty="0"/>
          </a:p>
        </p:txBody>
      </p:sp>
      <p:graphicFrame>
        <p:nvGraphicFramePr>
          <p:cNvPr id="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202872"/>
              </p:ext>
            </p:extLst>
          </p:nvPr>
        </p:nvGraphicFramePr>
        <p:xfrm>
          <a:off x="3276600" y="4648200"/>
          <a:ext cx="23622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63" name="Equation" r:id="rId3" imgW="2362200" imgH="1079500" progId="Equation.3">
                  <p:embed/>
                </p:oleObj>
              </mc:Choice>
              <mc:Fallback>
                <p:oleObj name="Equation" r:id="rId3" imgW="2362200" imgH="10795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648200"/>
                        <a:ext cx="2362200" cy="10795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864409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Reduction in Portfolios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Random diversification</a:t>
            </a:r>
          </a:p>
          <a:p>
            <a:pPr lvl="1" eaLnBrk="1" hangingPunct="1"/>
            <a:r>
              <a:rPr lang="en-US" dirty="0" smtClean="0"/>
              <a:t>Diversifying without looking at relevant investment characteristics</a:t>
            </a:r>
          </a:p>
          <a:p>
            <a:pPr lvl="1" eaLnBrk="1" hangingPunct="1"/>
            <a:r>
              <a:rPr lang="en-US" dirty="0" smtClean="0"/>
              <a:t>Marginal risk reduction gets smaller and smaller as more securities are added</a:t>
            </a:r>
          </a:p>
          <a:p>
            <a:pPr eaLnBrk="1" hangingPunct="1"/>
            <a:r>
              <a:rPr lang="en-US" dirty="0" smtClean="0"/>
              <a:t>Correlation drives the diversification benefits </a:t>
            </a:r>
          </a:p>
          <a:p>
            <a:pPr eaLnBrk="1" hangingPunct="1"/>
            <a:r>
              <a:rPr lang="en-US" dirty="0" smtClean="0"/>
              <a:t>A large number of securities is not required for significant risk reduction</a:t>
            </a:r>
          </a:p>
          <a:p>
            <a:pPr eaLnBrk="1" hangingPunct="1"/>
            <a:r>
              <a:rPr lang="en-US" dirty="0" smtClean="0"/>
              <a:t>International diversification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93849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82671</TotalTime>
  <Words>556</Words>
  <Application>Microsoft Office PowerPoint</Application>
  <PresentationFormat>On-screen Show (4:3)</PresentationFormat>
  <Paragraphs>101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Symbol</vt:lpstr>
      <vt:lpstr>Times New Roman</vt:lpstr>
      <vt:lpstr>Wingdings</vt:lpstr>
      <vt:lpstr>Template</vt:lpstr>
      <vt:lpstr>Equation</vt:lpstr>
      <vt:lpstr>Chart</vt:lpstr>
      <vt:lpstr>Worksheet</vt:lpstr>
      <vt:lpstr>PowerPoint Presentation</vt:lpstr>
      <vt:lpstr>Investment Decisions</vt:lpstr>
      <vt:lpstr>Dealing With Uncertainty</vt:lpstr>
      <vt:lpstr>Calculating Expected Return</vt:lpstr>
      <vt:lpstr>  Example: Given  the following probability distribution, calculate the expected return of security XYZ. </vt:lpstr>
      <vt:lpstr>Calculating Risk</vt:lpstr>
      <vt:lpstr>Portfolio Expected Return</vt:lpstr>
      <vt:lpstr>Portfolio Risk</vt:lpstr>
      <vt:lpstr>Risk Reduction in Portfolios</vt:lpstr>
      <vt:lpstr>PowerPoint Presentation</vt:lpstr>
      <vt:lpstr>Markowitz Diversification</vt:lpstr>
      <vt:lpstr>Measuring Portfolio Risk</vt:lpstr>
      <vt:lpstr>PowerPoint Presentation</vt:lpstr>
      <vt:lpstr>Calculating Portfolio Risk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226</cp:revision>
  <cp:lastPrinted>2012-10-02T00:39:22Z</cp:lastPrinted>
  <dcterms:created xsi:type="dcterms:W3CDTF">1998-03-08T20:26:56Z</dcterms:created>
  <dcterms:modified xsi:type="dcterms:W3CDTF">2017-12-14T02:13:25Z</dcterms:modified>
</cp:coreProperties>
</file>