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336" r:id="rId2"/>
    <p:sldId id="355" r:id="rId3"/>
    <p:sldId id="380" r:id="rId4"/>
    <p:sldId id="356" r:id="rId5"/>
    <p:sldId id="381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76" r:id="rId16"/>
    <p:sldId id="377" r:id="rId17"/>
    <p:sldId id="371" r:id="rId18"/>
    <p:sldId id="378" r:id="rId19"/>
    <p:sldId id="373" r:id="rId20"/>
    <p:sldId id="374" r:id="rId21"/>
    <p:sldId id="337" r:id="rId22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>
      <p:cViewPr varScale="1">
        <p:scale>
          <a:sx n="73" d="100"/>
          <a:sy n="73" d="100"/>
        </p:scale>
        <p:origin x="1434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FE3D10-5D7C-470A-BC8E-276A340394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31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9D9076-5602-4560-948F-5EC060DF1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59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978E7-7DE3-4358-B635-8C13855BB9E2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763384C-EE3C-4152-8A1E-04526708CF3E}" type="slidenum">
              <a:rPr lang="en-US" altLang="en-US" smtClean="0">
                <a:latin typeface="Times New Roman" panose="02020603050405020304" pitchFamily="18" charset="0"/>
              </a:rPr>
              <a:pPr/>
              <a:t>5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16388" name="Rectangle 3"/>
          <p:cNvSpPr>
            <a:spLocks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44579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88244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79271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97852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39647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0602367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01824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17884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49144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691044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9028168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8864451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D5195003-0817-4C35-9768-991242FAA4D6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Returns and Risks From Investing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Jones 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Measuring Returns</a:t>
            </a:r>
            <a:endParaRPr lang="en-US" dirty="0"/>
          </a:p>
        </p:txBody>
      </p:sp>
      <p:sp>
        <p:nvSpPr>
          <p:cNvPr id="3" name="Rectangle 6"/>
          <p:cNvSpPr txBox="1">
            <a:spLocks noChangeArrowheads="1"/>
          </p:cNvSpPr>
          <p:nvPr/>
        </p:nvSpPr>
        <p:spPr>
          <a:xfrm>
            <a:off x="457200" y="1600200"/>
            <a:ext cx="8153400" cy="45307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600" dirty="0" smtClean="0"/>
              <a:t>Total Return can be either positive or negative</a:t>
            </a:r>
          </a:p>
          <a:p>
            <a:pPr lvl="1" eaLnBrk="1" hangingPunct="1"/>
            <a:r>
              <a:rPr lang="en-US" sz="2200" dirty="0" smtClean="0"/>
              <a:t>When cumulating or compounding, negative returns are problem</a:t>
            </a:r>
          </a:p>
          <a:p>
            <a:pPr eaLnBrk="1" hangingPunct="1"/>
            <a:r>
              <a:rPr lang="en-US" sz="2600" dirty="0" smtClean="0"/>
              <a:t>A Return Relative solves the problem because it is always positive</a:t>
            </a:r>
          </a:p>
          <a:p>
            <a:pPr eaLnBrk="1" hangingPunct="1"/>
            <a:endParaRPr lang="en-US" sz="2600" dirty="0"/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/>
          </a:p>
          <a:p>
            <a:pPr eaLnBrk="1" hangingPunct="1"/>
            <a:endParaRPr lang="en-US" sz="2600" dirty="0" smtClean="0"/>
          </a:p>
          <a:p>
            <a:pPr eaLnBrk="1" hangingPunct="1"/>
            <a:r>
              <a:rPr lang="en-US" sz="2600" dirty="0" smtClean="0"/>
              <a:t>RR = 1+0.2 =1.2</a:t>
            </a:r>
            <a:endParaRPr lang="en-US" sz="2600" dirty="0"/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96743"/>
              </p:ext>
            </p:extLst>
          </p:nvPr>
        </p:nvGraphicFramePr>
        <p:xfrm>
          <a:off x="2106612" y="3827462"/>
          <a:ext cx="4397375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46" name="Equation" r:id="rId3" imgW="4419360" imgH="1028520" progId="Equation.3">
                  <p:embed/>
                </p:oleObj>
              </mc:Choice>
              <mc:Fallback>
                <p:oleObj name="Equation" r:id="rId3" imgW="4419360" imgH="1028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2" y="3827462"/>
                        <a:ext cx="4397375" cy="1023937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 cap="flat" cmpd="sng">
                        <a:solidFill>
                          <a:srgbClr val="333399"/>
                        </a:solidFill>
                        <a:prstDash val="solid"/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895600" y="53340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24714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To measure the level of wealth created by an investment rather than the change in wealth, need to cumulate returns over time</a:t>
            </a:r>
          </a:p>
          <a:p>
            <a:pPr eaLnBrk="1" hangingPunct="1"/>
            <a:r>
              <a:rPr lang="en-US" dirty="0" smtClean="0"/>
              <a:t>Cumulative Wealth Index, </a:t>
            </a:r>
            <a:r>
              <a:rPr lang="en-US" dirty="0" err="1" smtClean="0"/>
              <a:t>CWI</a:t>
            </a:r>
            <a:r>
              <a:rPr lang="en-US" baseline="-25000" dirty="0" err="1" smtClean="0"/>
              <a:t>n</a:t>
            </a:r>
            <a:r>
              <a:rPr lang="en-US" dirty="0" smtClean="0"/>
              <a:t>, over n periods =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Returns are 10%, 8% and -4%</a:t>
            </a:r>
          </a:p>
          <a:p>
            <a:pPr eaLnBrk="1" hangingPunct="1"/>
            <a:r>
              <a:rPr lang="en-US" dirty="0" smtClean="0"/>
              <a:t>CWI=</a:t>
            </a:r>
            <a:r>
              <a:rPr lang="en-US" dirty="0"/>
              <a:t> </a:t>
            </a:r>
            <a:r>
              <a:rPr lang="en-US" dirty="0" smtClean="0"/>
              <a:t>$1*(1.1</a:t>
            </a:r>
            <a:r>
              <a:rPr lang="en-US" dirty="0" smtClean="0">
                <a:cs typeface="Arial" charset="0"/>
              </a:rPr>
              <a:t>×1.08×0.96)=1.14</a:t>
            </a:r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8461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Cumulative Wealth Index</a:t>
            </a: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397000" y="4559300"/>
          <a:ext cx="63388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70" name="Equation" r:id="rId3" imgW="6337080" imgH="545760" progId="Equation.3">
                  <p:embed/>
                </p:oleObj>
              </mc:Choice>
              <mc:Fallback>
                <p:oleObj name="Equation" r:id="rId3" imgW="633708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559300"/>
                        <a:ext cx="6338888" cy="5461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9901042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381000" y="1295400"/>
            <a:ext cx="8305800" cy="47117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International returns include any realized exchange rate changes</a:t>
            </a:r>
          </a:p>
          <a:p>
            <a:pPr lvl="1" eaLnBrk="1" hangingPunct="1"/>
            <a:r>
              <a:rPr lang="en-US" sz="2400" dirty="0" smtClean="0"/>
              <a:t>If foreign currency depreciates, returns lower in domestic currency terms</a:t>
            </a:r>
          </a:p>
          <a:p>
            <a:pPr eaLnBrk="1" hangingPunct="1"/>
            <a:r>
              <a:rPr lang="en-US" sz="2400" dirty="0" smtClean="0"/>
              <a:t>Total Return in domestic currency =</a:t>
            </a: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RR= return relative= 1+R</a:t>
            </a:r>
            <a:r>
              <a:rPr lang="en-US" sz="2400" baseline="-25000" dirty="0" smtClean="0"/>
              <a:t>FA</a:t>
            </a:r>
            <a:r>
              <a:rPr lang="en-US" sz="2400" dirty="0" smtClean="0"/>
              <a:t> where </a:t>
            </a:r>
            <a:r>
              <a:rPr lang="en-US" sz="2400" dirty="0"/>
              <a:t>R</a:t>
            </a:r>
            <a:r>
              <a:rPr lang="en-US" sz="2400" baseline="-25000" dirty="0"/>
              <a:t>FA</a:t>
            </a:r>
            <a:r>
              <a:rPr lang="en-US" sz="2400" dirty="0" smtClean="0"/>
              <a:t> is return in foreign currency</a:t>
            </a:r>
            <a:endParaRPr lang="en-US" sz="2400" dirty="0"/>
          </a:p>
          <a:p>
            <a:pPr eaLnBrk="1" hangingPunct="1"/>
            <a:r>
              <a:rPr lang="en-US" sz="2400" dirty="0" smtClean="0"/>
              <a:t>PB=10Euro</a:t>
            </a:r>
            <a:r>
              <a:rPr lang="en-US" sz="2400" dirty="0" smtClean="0"/>
              <a:t>; PE=12Euro RR=1.2 ;</a:t>
            </a:r>
          </a:p>
          <a:p>
            <a:pPr eaLnBrk="1" hangingPunct="1"/>
            <a:r>
              <a:rPr lang="en-US" sz="2400" dirty="0" smtClean="0"/>
              <a:t> XRB= 1.2$ per Euro; XRE= 1.25 $ per Euro</a:t>
            </a:r>
          </a:p>
          <a:p>
            <a:pPr eaLnBrk="1" hangingPunct="1"/>
            <a:r>
              <a:rPr lang="en-US" sz="2400" dirty="0" smtClean="0"/>
              <a:t>TR in $= 1.2 x (1.25/1.2] -1 =  25%</a:t>
            </a:r>
            <a:endParaRPr lang="en-US" sz="2400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/>
              <a:t>Measuring International Returns</a:t>
            </a:r>
            <a:endParaRPr lang="en-US" sz="3800" dirty="0"/>
          </a:p>
        </p:txBody>
      </p:sp>
      <p:graphicFrame>
        <p:nvGraphicFramePr>
          <p:cNvPr id="5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337944"/>
              </p:ext>
            </p:extLst>
          </p:nvPr>
        </p:nvGraphicFramePr>
        <p:xfrm>
          <a:off x="762000" y="3352801"/>
          <a:ext cx="5791200" cy="940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94" name="Equation" r:id="rId3" imgW="6527520" imgH="1079280" progId="Equation.3">
                  <p:embed/>
                </p:oleObj>
              </mc:Choice>
              <mc:Fallback>
                <p:oleObj name="Equation" r:id="rId3" imgW="6527520" imgH="1079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352801"/>
                        <a:ext cx="5791200" cy="940724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795131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TR, RR, and CWI are useful for a given, single time period</a:t>
            </a:r>
          </a:p>
          <a:p>
            <a:pPr eaLnBrk="1" hangingPunct="1"/>
            <a:r>
              <a:rPr lang="en-US" dirty="0" smtClean="0"/>
              <a:t>What </a:t>
            </a:r>
            <a:r>
              <a:rPr lang="en-US" dirty="0" smtClean="0"/>
              <a:t>about summarizing returns over several time periods?</a:t>
            </a:r>
          </a:p>
          <a:p>
            <a:pPr eaLnBrk="1" hangingPunct="1"/>
            <a:r>
              <a:rPr lang="en-US" dirty="0" smtClean="0"/>
              <a:t>Arithmetic mean, or simply mean,</a:t>
            </a:r>
            <a:endParaRPr lang="en-US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31800" y="685800"/>
            <a:ext cx="8229600" cy="10668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/>
              <a:t>Measures Describing a </a:t>
            </a:r>
            <a:br>
              <a:rPr lang="en-US" sz="3800" dirty="0" smtClean="0"/>
            </a:br>
            <a:r>
              <a:rPr lang="en-US" sz="3800" dirty="0" smtClean="0"/>
              <a:t>Return Series</a:t>
            </a:r>
            <a:endParaRPr lang="en-US" sz="3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727225"/>
              </p:ext>
            </p:extLst>
          </p:nvPr>
        </p:nvGraphicFramePr>
        <p:xfrm>
          <a:off x="3614738" y="4806950"/>
          <a:ext cx="194627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16" name="Equation" r:id="rId3" imgW="1917360" imgH="927000" progId="Equation.3">
                  <p:embed/>
                </p:oleObj>
              </mc:Choice>
              <mc:Fallback>
                <p:oleObj name="Equation" r:id="rId3" imgW="1917360" imgH="927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4806950"/>
                        <a:ext cx="1946275" cy="93345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593196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Defined as the n-th root of the product of n return relatives minus one or G =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Difference between Geometric mean and Arithmetic mean depends on the variability of returns, s</a:t>
            </a:r>
            <a:endParaRPr lang="en-US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Geometric Mean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45975"/>
              </p:ext>
            </p:extLst>
          </p:nvPr>
        </p:nvGraphicFramePr>
        <p:xfrm>
          <a:off x="1371600" y="2590800"/>
          <a:ext cx="68199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58" name="Equation" r:id="rId3" imgW="6794280" imgH="583920" progId="Equation.3">
                  <p:embed/>
                </p:oleObj>
              </mc:Choice>
              <mc:Fallback>
                <p:oleObj name="Equation" r:id="rId3" imgW="679428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90800"/>
                        <a:ext cx="6819900" cy="56356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74938" y="5164138"/>
          <a:ext cx="43783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59" name="Equation" r:id="rId5" imgW="4356000" imgH="609480" progId="Equation.3">
                  <p:embed/>
                </p:oleObj>
              </mc:Choice>
              <mc:Fallback>
                <p:oleObj name="Equation" r:id="rId5" imgW="43560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5164138"/>
                        <a:ext cx="4378325" cy="5937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5833357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Computing Returns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Arithmetic average return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Example 1: (0.10+0.08-0.04)/3 = 0.0467 or 4.67%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Example 2: (0.50-0.50)/2 = 0 or 0%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Geometric mean return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Example 1: (1.1</a:t>
            </a:r>
            <a:r>
              <a:rPr lang="en-US" sz="2400" dirty="0">
                <a:solidFill>
                  <a:srgbClr val="0000FF"/>
                </a:solidFill>
                <a:cs typeface="Arial" charset="0"/>
              </a:rPr>
              <a:t>×1.08×0.96)</a:t>
            </a:r>
            <a:r>
              <a:rPr lang="en-US" sz="2400" baseline="30000" dirty="0">
                <a:solidFill>
                  <a:srgbClr val="0000FF"/>
                </a:solidFill>
                <a:cs typeface="Arial" charset="0"/>
              </a:rPr>
              <a:t>1/3</a:t>
            </a:r>
            <a:r>
              <a:rPr lang="en-US" sz="2400" dirty="0">
                <a:solidFill>
                  <a:srgbClr val="0000FF"/>
                </a:solidFill>
                <a:cs typeface="Arial" charset="0"/>
              </a:rPr>
              <a:t> – 1 = 0.0448 or 4.48%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  <a:cs typeface="Arial" charset="0"/>
              </a:rPr>
              <a:t>Example 2: (1.5×0.5)</a:t>
            </a:r>
            <a:r>
              <a:rPr lang="en-US" sz="2400" baseline="30000" dirty="0">
                <a:solidFill>
                  <a:srgbClr val="0000FF"/>
                </a:solidFill>
                <a:cs typeface="Arial" charset="0"/>
              </a:rPr>
              <a:t>1/2</a:t>
            </a:r>
            <a:r>
              <a:rPr lang="en-US" sz="2400" dirty="0">
                <a:solidFill>
                  <a:srgbClr val="0000FF"/>
                </a:solidFill>
                <a:cs typeface="Arial" charset="0"/>
              </a:rPr>
              <a:t> – 1 = -0.134 or -13.4%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82143"/>
      </p:ext>
    </p:extLst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655050" cy="546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842001"/>
      </p:ext>
    </p:extLst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Arithmetic mean does not measure the compound growth rate over time</a:t>
            </a:r>
          </a:p>
          <a:p>
            <a:pPr lvl="1" eaLnBrk="1" hangingPunct="1"/>
            <a:r>
              <a:rPr lang="en-US" sz="2400" dirty="0" smtClean="0"/>
              <a:t>Does not capture the realized change in wealth over multiple periods</a:t>
            </a:r>
          </a:p>
          <a:p>
            <a:pPr lvl="1" eaLnBrk="1" hangingPunct="1"/>
            <a:r>
              <a:rPr lang="en-US" sz="2400" dirty="0" smtClean="0"/>
              <a:t>Does capture typical return in a single period</a:t>
            </a:r>
          </a:p>
          <a:p>
            <a:pPr eaLnBrk="1" hangingPunct="1"/>
            <a:r>
              <a:rPr lang="en-US" sz="2400" dirty="0" smtClean="0"/>
              <a:t>Geometric mean reflects compound, cumulative returns over more than one period</a:t>
            </a:r>
          </a:p>
          <a:p>
            <a:pPr eaLnBrk="1" hangingPunct="1"/>
            <a:r>
              <a:rPr lang="en-US" sz="2400" dirty="0" smtClean="0"/>
              <a:t>AM is a better measure of expected return next period</a:t>
            </a:r>
          </a:p>
          <a:p>
            <a:pPr eaLnBrk="1" hangingPunct="1"/>
            <a:r>
              <a:rPr lang="en-US" sz="2400" dirty="0" smtClean="0"/>
              <a:t>GM is a better measure of change in investment value over time</a:t>
            </a:r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Arithmetic Versus Geometric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43597"/>
      </p:ext>
    </p:extLst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Annual data, </a:t>
            </a: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1926 </a:t>
            </a: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 </a:t>
            </a: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2011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310603"/>
              </p:ext>
            </p:extLst>
          </p:nvPr>
        </p:nvGraphicFramePr>
        <p:xfrm>
          <a:off x="457200" y="1219200"/>
          <a:ext cx="7924800" cy="270250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5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Long-Term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Short-term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Large US Common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Small US Common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Treasury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Treasury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02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Stocks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Stocks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Bonds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Bills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02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Arithmetic mean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11.8%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15.2%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6.1%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02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Geometric mean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9.8%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11.3%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5.7%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8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Standard deviation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20.3%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29.2%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9.8%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98017"/>
      </p:ext>
    </p:extLst>
  </p:cSld>
  <p:clrMapOvr>
    <a:masterClrMapping/>
  </p:clrMapOvr>
  <p:transition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Risk is the chance that the actual outcome is different than the expected outcome</a:t>
            </a:r>
          </a:p>
          <a:p>
            <a:pPr eaLnBrk="1" hangingPunct="1"/>
            <a:r>
              <a:rPr lang="en-US" smtClean="0"/>
              <a:t>Standard Deviation measures the deviation of returns from the mean</a:t>
            </a:r>
            <a:endParaRPr lang="en-US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Measuring Risk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67025" y="4114800"/>
          <a:ext cx="3884613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87" name="Equation" r:id="rId3" imgW="3886200" imgH="1422360" progId="Equation.3">
                  <p:embed/>
                </p:oleObj>
              </mc:Choice>
              <mc:Fallback>
                <p:oleObj name="Equation" r:id="rId3" imgW="3886200" imgH="1422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4114800"/>
                        <a:ext cx="3884613" cy="140811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7907043"/>
      </p:ext>
    </p:extLst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5" name="Rectangle 7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Risk and Return</a:t>
            </a:r>
            <a:endParaRPr lang="en-US" sz="44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9016" name="Text Box 8"/>
          <p:cNvSpPr txBox="1">
            <a:spLocks noChangeArrowheads="1"/>
          </p:cNvSpPr>
          <p:nvPr/>
        </p:nvSpPr>
        <p:spPr bwMode="auto">
          <a:xfrm>
            <a:off x="228600" y="1524000"/>
            <a:ext cx="8621713" cy="423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The investment process consists of two broad tasks:</a:t>
            </a:r>
            <a:endParaRPr lang="en-US" sz="2800"/>
          </a:p>
          <a:p>
            <a:endParaRPr lang="en-US" sz="2800">
              <a:solidFill>
                <a:srgbClr val="0000FF"/>
              </a:solidFill>
            </a:endParaRPr>
          </a:p>
          <a:p>
            <a:pPr>
              <a:buFontTx/>
              <a:buChar char="•"/>
            </a:pPr>
            <a:r>
              <a:rPr lang="en-US" sz="2800">
                <a:solidFill>
                  <a:srgbClr val="0000FF"/>
                </a:solidFill>
              </a:rPr>
              <a:t> security and market analysis</a:t>
            </a:r>
          </a:p>
          <a:p>
            <a:pPr>
              <a:buFontTx/>
              <a:buChar char="•"/>
            </a:pPr>
            <a:endParaRPr lang="en-US" sz="2800">
              <a:solidFill>
                <a:srgbClr val="0000FF"/>
              </a:solidFill>
            </a:endParaRPr>
          </a:p>
          <a:p>
            <a:pPr>
              <a:buFontTx/>
              <a:buChar char="•"/>
            </a:pPr>
            <a:r>
              <a:rPr lang="en-US" sz="2800">
                <a:solidFill>
                  <a:srgbClr val="0000FF"/>
                </a:solidFill>
              </a:rPr>
              <a:t> portfolio management</a:t>
            </a:r>
            <a:endParaRPr lang="en-US">
              <a:solidFill>
                <a:srgbClr val="0000FF"/>
              </a:solidFill>
            </a:endParaRPr>
          </a:p>
          <a:p>
            <a:endParaRPr lang="en-US">
              <a:solidFill>
                <a:srgbClr val="0000FF"/>
              </a:solidFill>
            </a:endParaRPr>
          </a:p>
          <a:p>
            <a:endParaRPr lang="en-US">
              <a:solidFill>
                <a:srgbClr val="0000FF"/>
              </a:solidFill>
            </a:endParaRPr>
          </a:p>
          <a:p>
            <a:endParaRPr lang="en-US">
              <a:solidFill>
                <a:srgbClr val="0000FF"/>
              </a:solidFill>
            </a:endParaRPr>
          </a:p>
          <a:p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Premium is additional return earned or expected for additional risk</a:t>
            </a:r>
          </a:p>
          <a:p>
            <a:pPr lvl="1" eaLnBrk="1" hangingPunct="1"/>
            <a:r>
              <a:rPr lang="en-US" dirty="0" smtClean="0"/>
              <a:t>Calculated for any two asset classes</a:t>
            </a:r>
          </a:p>
          <a:p>
            <a:pPr eaLnBrk="1" hangingPunct="1"/>
            <a:r>
              <a:rPr lang="en-US" dirty="0" smtClean="0"/>
              <a:t>Equity risk premium is the difference between stock and risk-free returns</a:t>
            </a:r>
          </a:p>
          <a:p>
            <a:pPr eaLnBrk="1" hangingPunct="1"/>
            <a:r>
              <a:rPr lang="en-US" dirty="0" smtClean="0"/>
              <a:t>Equity Risk Premium, ERP, =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For small RF is approximated to TR -RF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Risk Premiums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64168"/>
              </p:ext>
            </p:extLst>
          </p:nvPr>
        </p:nvGraphicFramePr>
        <p:xfrm>
          <a:off x="2236787" y="4956175"/>
          <a:ext cx="467042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52" name="Equation" r:id="rId3" imgW="4584700" imgH="1054100" progId="Equation.3">
                  <p:embed/>
                </p:oleObj>
              </mc:Choice>
              <mc:Fallback>
                <p:oleObj name="Equation" r:id="rId3" imgW="4584700" imgH="1054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7" y="4956175"/>
                        <a:ext cx="4670425" cy="1050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9061040"/>
      </p:ext>
    </p:extLst>
  </p:cSld>
  <p:clrMapOvr>
    <a:masterClrMapping/>
  </p:clrMapOvr>
  <p:transition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 the concepts of risk and return.</a:t>
            </a:r>
          </a:p>
          <a:p>
            <a:r>
              <a:rPr lang="en-US" sz="2400" dirty="0">
                <a:solidFill>
                  <a:srgbClr val="0000FF"/>
                </a:solidFill>
              </a:rPr>
              <a:t>Know the components of return.</a:t>
            </a:r>
          </a:p>
          <a:p>
            <a:r>
              <a:rPr lang="en-US" sz="2400" dirty="0">
                <a:solidFill>
                  <a:srgbClr val="0000FF"/>
                </a:solidFill>
              </a:rPr>
              <a:t>Know how to calculate average and geometric </a:t>
            </a:r>
            <a:r>
              <a:rPr lang="en-US" sz="2400" dirty="0" smtClean="0">
                <a:solidFill>
                  <a:srgbClr val="0000FF"/>
                </a:solidFill>
              </a:rPr>
              <a:t>mean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Know how to calculated </a:t>
            </a:r>
            <a:r>
              <a:rPr lang="en-US" sz="2400" dirty="0">
                <a:solidFill>
                  <a:srgbClr val="0000FF"/>
                </a:solidFill>
              </a:rPr>
              <a:t>s</a:t>
            </a:r>
            <a:r>
              <a:rPr lang="en-US" sz="2400" dirty="0" smtClean="0">
                <a:solidFill>
                  <a:srgbClr val="0000FF"/>
                </a:solidFill>
              </a:rPr>
              <a:t>tandard deviation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Total Return in domestic terms of investment in foreign currency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Risk premiums calculation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End </a:t>
            </a:r>
            <a:r>
              <a:rPr lang="en-US" sz="2400" dirty="0">
                <a:solidFill>
                  <a:srgbClr val="0000FF"/>
                </a:solidFill>
              </a:rPr>
              <a:t>of chapter </a:t>
            </a:r>
            <a:r>
              <a:rPr lang="en-US" sz="2400" dirty="0" smtClean="0">
                <a:solidFill>
                  <a:srgbClr val="0000FF"/>
                </a:solidFill>
              </a:rPr>
              <a:t>questions 6-1 to 6.14 problems 6.1 and 6.2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NOT on the exam: Cumulative Wealth Indices p </a:t>
            </a:r>
            <a:r>
              <a:rPr lang="en-US" sz="2400" dirty="0" smtClean="0">
                <a:solidFill>
                  <a:srgbClr val="0000FF"/>
                </a:solidFill>
              </a:rPr>
              <a:t>156-159</a:t>
            </a:r>
            <a:endParaRPr lang="en-US" sz="2400" dirty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4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Top Down Asset Allocation</a:t>
            </a:r>
          </a:p>
        </p:txBody>
      </p:sp>
      <p:sp>
        <p:nvSpPr>
          <p:cNvPr id="302085" name="Text Box 5"/>
          <p:cNvSpPr txBox="1">
            <a:spLocks noChangeArrowheads="1"/>
          </p:cNvSpPr>
          <p:nvPr/>
        </p:nvSpPr>
        <p:spPr bwMode="auto">
          <a:xfrm>
            <a:off x="685800" y="1981200"/>
            <a:ext cx="7315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1. Capital Allocation decision: the choice of the </a:t>
            </a:r>
          </a:p>
          <a:p>
            <a:r>
              <a:rPr lang="en-US" sz="2400">
                <a:solidFill>
                  <a:srgbClr val="0000FF"/>
                </a:solidFill>
              </a:rPr>
              <a:t>    proportion of the overall portfolio to place in risk-free </a:t>
            </a:r>
          </a:p>
          <a:p>
            <a:r>
              <a:rPr lang="en-US" sz="2400">
                <a:solidFill>
                  <a:srgbClr val="0000FF"/>
                </a:solidFill>
              </a:rPr>
              <a:t>    assets versus risky assets.</a:t>
            </a:r>
            <a:endParaRPr lang="en-US" sz="2400"/>
          </a:p>
        </p:txBody>
      </p:sp>
      <p:sp>
        <p:nvSpPr>
          <p:cNvPr id="302086" name="Text Box 6"/>
          <p:cNvSpPr txBox="1">
            <a:spLocks noChangeArrowheads="1"/>
          </p:cNvSpPr>
          <p:nvPr/>
        </p:nvSpPr>
        <p:spPr bwMode="auto">
          <a:xfrm>
            <a:off x="685800" y="342900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2. Asset Allocation decision: the distribution of risky  </a:t>
            </a:r>
          </a:p>
          <a:p>
            <a:r>
              <a:rPr lang="en-US" sz="2400">
                <a:solidFill>
                  <a:srgbClr val="0000FF"/>
                </a:solidFill>
              </a:rPr>
              <a:t>    investments across broad asset classes such as bonds, </a:t>
            </a:r>
          </a:p>
          <a:p>
            <a:r>
              <a:rPr lang="en-US" sz="2400">
                <a:solidFill>
                  <a:srgbClr val="0000FF"/>
                </a:solidFill>
              </a:rPr>
              <a:t>    small stocks, large stocks, real estate etc.</a:t>
            </a:r>
            <a:endParaRPr lang="en-US" sz="2400"/>
          </a:p>
        </p:txBody>
      </p:sp>
      <p:sp>
        <p:nvSpPr>
          <p:cNvPr id="302087" name="Text Box 7"/>
          <p:cNvSpPr txBox="1">
            <a:spLocks noChangeArrowheads="1"/>
          </p:cNvSpPr>
          <p:nvPr/>
        </p:nvSpPr>
        <p:spPr bwMode="auto">
          <a:xfrm>
            <a:off x="685800" y="4876800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3. Security Selection decision: the choice of which </a:t>
            </a:r>
          </a:p>
          <a:p>
            <a:r>
              <a:rPr lang="en-US" sz="2400">
                <a:solidFill>
                  <a:srgbClr val="0000FF"/>
                </a:solidFill>
              </a:rPr>
              <a:t>    particular securities to hold within each asset class.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715642586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30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" dur="500"/>
                                        <p:tgtEl>
                                          <p:spTgt spid="30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5" grpId="0" autoUpdateAnimBg="0"/>
      <p:bldP spid="302086" grpId="0" autoUpdateAnimBg="0"/>
      <p:bldP spid="30208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Risk and Return</a:t>
            </a:r>
          </a:p>
        </p:txBody>
      </p:sp>
      <p:sp>
        <p:nvSpPr>
          <p:cNvPr id="300037" name="Text Box 5"/>
          <p:cNvSpPr txBox="1">
            <a:spLocks noChangeArrowheads="1"/>
          </p:cNvSpPr>
          <p:nvPr/>
        </p:nvSpPr>
        <p:spPr bwMode="auto">
          <a:xfrm>
            <a:off x="152400" y="1524000"/>
            <a:ext cx="8991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Investors are concerned with both</a:t>
            </a:r>
          </a:p>
          <a:p>
            <a:pPr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 expected return</a:t>
            </a:r>
          </a:p>
          <a:p>
            <a:pPr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 risk</a:t>
            </a:r>
          </a:p>
          <a:p>
            <a:pPr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  <a:buSzPct val="85000"/>
            </a:pPr>
            <a:r>
              <a:rPr lang="en-US" sz="2400"/>
              <a:t>As an investor you want to maximize the returns for a given level of risk.</a:t>
            </a:r>
          </a:p>
          <a:p>
            <a:pPr eaLnBrk="1" hangingPunct="1">
              <a:spcBef>
                <a:spcPct val="20000"/>
              </a:spcBef>
              <a:buSzPct val="85000"/>
            </a:pPr>
            <a:r>
              <a:rPr lang="en-US" sz="2400"/>
              <a:t>The relationship between the returns for assets in the portfolio is important.</a:t>
            </a:r>
          </a:p>
          <a:p>
            <a:pPr eaLnBrk="1" hangingPunct="1">
              <a:spcBef>
                <a:spcPct val="20000"/>
              </a:spcBef>
              <a:buSzPct val="85000"/>
              <a:buFontTx/>
              <a:buChar char="•"/>
            </a:pPr>
            <a:endParaRPr lang="en-US" sz="2400"/>
          </a:p>
          <a:p>
            <a:pPr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305800" cy="42545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Value is a function of risk and return </a:t>
            </a:r>
          </a:p>
          <a:p>
            <a:pPr lvl="1" eaLnBrk="1" hangingPunct="1"/>
            <a:r>
              <a:rPr lang="en-US" altLang="en-US" dirty="0" smtClean="0"/>
              <a:t>At the center of security analysis</a:t>
            </a:r>
          </a:p>
          <a:p>
            <a:pPr eaLnBrk="1" hangingPunct="1"/>
            <a:r>
              <a:rPr lang="en-US" altLang="en-US" sz="2800" dirty="0" smtClean="0"/>
              <a:t>Historical risk-return relationships useful indicators</a:t>
            </a:r>
          </a:p>
          <a:p>
            <a:pPr lvl="1" eaLnBrk="1" hangingPunct="1"/>
            <a:r>
              <a:rPr lang="en-US" altLang="en-US" dirty="0" smtClean="0"/>
              <a:t>No guarantee future will be like past</a:t>
            </a:r>
          </a:p>
          <a:p>
            <a:pPr lvl="1" eaLnBrk="1" hangingPunct="1"/>
            <a:r>
              <a:rPr lang="en-US" altLang="en-US" dirty="0" smtClean="0"/>
              <a:t>No reason to assume future relative relationships will differ significantly from past</a:t>
            </a:r>
          </a:p>
          <a:p>
            <a:pPr lvl="1" eaLnBrk="1" hangingPunct="1"/>
            <a:r>
              <a:rPr lang="en-US" altLang="en-US" dirty="0" smtClean="0"/>
              <a:t>Historical relationships especially useful in the long-run</a:t>
            </a:r>
          </a:p>
          <a:p>
            <a:pPr lvl="1" eaLnBrk="1" hangingPunct="1">
              <a:buFont typeface="Verdana" panose="020B0604030504040204" pitchFamily="34" charset="0"/>
              <a:buNone/>
            </a:pPr>
            <a:endParaRPr lang="en-US" altLang="en-US" dirty="0" smtClean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6-</a:t>
            </a:r>
            <a:fld id="{E6700A2F-0558-489D-A3F3-BD388FA3EC26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Asset Valuation</a:t>
            </a:r>
          </a:p>
        </p:txBody>
      </p:sp>
    </p:spTree>
    <p:extLst>
      <p:ext uri="{BB962C8B-B14F-4D97-AF65-F5344CB8AC3E}">
        <p14:creationId xmlns:p14="http://schemas.microsoft.com/office/powerpoint/2010/main" val="167340511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Returns consist of two elements:</a:t>
            </a:r>
          </a:p>
          <a:p>
            <a:pPr lvl="1" eaLnBrk="1" hangingPunct="1"/>
            <a:r>
              <a:rPr lang="en-US" dirty="0" smtClean="0"/>
              <a:t>Periodic cash flows such as interest or dividends (income return)</a:t>
            </a:r>
          </a:p>
          <a:p>
            <a:pPr lvl="2" eaLnBrk="1" hangingPunct="1"/>
            <a:r>
              <a:rPr lang="en-US" dirty="0" smtClean="0"/>
              <a:t>“Yield” measures relate income return to a price for the security</a:t>
            </a:r>
          </a:p>
          <a:p>
            <a:pPr lvl="1" eaLnBrk="1" hangingPunct="1"/>
            <a:r>
              <a:rPr lang="en-US" dirty="0" smtClean="0"/>
              <a:t>Price appreciation or depreciation (capital gain or loss)</a:t>
            </a:r>
          </a:p>
          <a:p>
            <a:pPr lvl="2" eaLnBrk="1" hangingPunct="1"/>
            <a:r>
              <a:rPr lang="en-US" dirty="0" smtClean="0"/>
              <a:t>The change in price of the asset</a:t>
            </a:r>
          </a:p>
          <a:p>
            <a:pPr eaLnBrk="1" hangingPunct="1"/>
            <a:r>
              <a:rPr lang="en-US" dirty="0" smtClean="0"/>
              <a:t>Total Return =Yield +Price Change</a:t>
            </a:r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Return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51149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685800" y="1676400"/>
            <a:ext cx="4038600" cy="449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600" smtClean="0"/>
              <a:t>Interest Rate Risk</a:t>
            </a:r>
          </a:p>
          <a:p>
            <a:pPr lvl="1" eaLnBrk="1" hangingPunct="1"/>
            <a:r>
              <a:rPr lang="en-US" sz="2200" smtClean="0"/>
              <a:t>Affects income return</a:t>
            </a:r>
          </a:p>
          <a:p>
            <a:pPr eaLnBrk="1" hangingPunct="1"/>
            <a:r>
              <a:rPr lang="en-US" sz="2600" smtClean="0"/>
              <a:t>Market Risk</a:t>
            </a:r>
          </a:p>
          <a:p>
            <a:pPr lvl="1" eaLnBrk="1" hangingPunct="1"/>
            <a:r>
              <a:rPr lang="en-US" sz="2200" smtClean="0"/>
              <a:t>Overall market effects</a:t>
            </a:r>
          </a:p>
          <a:p>
            <a:pPr eaLnBrk="1" hangingPunct="1"/>
            <a:r>
              <a:rPr lang="en-US" sz="2600" smtClean="0"/>
              <a:t>Inflation Risk</a:t>
            </a:r>
          </a:p>
          <a:p>
            <a:pPr lvl="1" eaLnBrk="1" hangingPunct="1"/>
            <a:r>
              <a:rPr lang="en-US" sz="2200" smtClean="0"/>
              <a:t>Purchasing power variability</a:t>
            </a:r>
          </a:p>
          <a:p>
            <a:pPr eaLnBrk="1" hangingPunct="1"/>
            <a:r>
              <a:rPr lang="en-US" sz="2600" smtClean="0"/>
              <a:t>Business Risk</a:t>
            </a:r>
            <a:endParaRPr lang="en-US" sz="260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Risk Sources</a:t>
            </a:r>
            <a:endParaRPr lang="en-US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5110163" y="1676400"/>
            <a:ext cx="4033837" cy="425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600" smtClean="0"/>
              <a:t>Financial Risk</a:t>
            </a:r>
          </a:p>
          <a:p>
            <a:pPr lvl="1" eaLnBrk="1" hangingPunct="1"/>
            <a:r>
              <a:rPr lang="en-US" sz="2200" smtClean="0"/>
              <a:t>Tied to debt financing</a:t>
            </a:r>
          </a:p>
          <a:p>
            <a:pPr eaLnBrk="1" hangingPunct="1"/>
            <a:r>
              <a:rPr lang="en-US" sz="2600" smtClean="0"/>
              <a:t>Liquidity Risk</a:t>
            </a:r>
          </a:p>
          <a:p>
            <a:pPr lvl="1" eaLnBrk="1" hangingPunct="1"/>
            <a:r>
              <a:rPr lang="en-US" sz="2200" smtClean="0"/>
              <a:t>Marketability with-out sale prices</a:t>
            </a:r>
          </a:p>
          <a:p>
            <a:pPr eaLnBrk="1" hangingPunct="1"/>
            <a:r>
              <a:rPr lang="en-US" sz="2600" smtClean="0"/>
              <a:t>Exchange Rate Risk</a:t>
            </a:r>
          </a:p>
          <a:p>
            <a:pPr eaLnBrk="1" hangingPunct="1"/>
            <a:r>
              <a:rPr lang="en-US" sz="2600" smtClean="0"/>
              <a:t>Country Risk</a:t>
            </a:r>
          </a:p>
          <a:p>
            <a:pPr lvl="1" eaLnBrk="1" hangingPunct="1"/>
            <a:r>
              <a:rPr lang="en-US" sz="2200" smtClean="0"/>
              <a:t>Political stability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64322872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Two general types:</a:t>
            </a:r>
          </a:p>
          <a:p>
            <a:pPr lvl="1" eaLnBrk="1" hangingPunct="1"/>
            <a:r>
              <a:rPr lang="en-US" smtClean="0"/>
              <a:t>Systematic (general) risk</a:t>
            </a:r>
          </a:p>
          <a:p>
            <a:pPr lvl="2" eaLnBrk="1" hangingPunct="1"/>
            <a:r>
              <a:rPr lang="en-US" smtClean="0"/>
              <a:t>Pervasive, affecting all securities, cannot be avoided</a:t>
            </a:r>
          </a:p>
          <a:p>
            <a:pPr lvl="2" eaLnBrk="1" hangingPunct="1"/>
            <a:r>
              <a:rPr lang="en-US" smtClean="0"/>
              <a:t>Interest rate or market or inflation risks</a:t>
            </a:r>
          </a:p>
          <a:p>
            <a:pPr lvl="1" eaLnBrk="1" hangingPunct="1"/>
            <a:r>
              <a:rPr lang="en-US" smtClean="0"/>
              <a:t>Nonsystematic (specific) risk</a:t>
            </a:r>
          </a:p>
          <a:p>
            <a:pPr lvl="2" eaLnBrk="1" hangingPunct="1"/>
            <a:r>
              <a:rPr lang="en-US" smtClean="0"/>
              <a:t>Unique characteristics specific to issuer</a:t>
            </a:r>
          </a:p>
          <a:p>
            <a:pPr eaLnBrk="1" hangingPunct="1"/>
            <a:r>
              <a:rPr lang="en-US" smtClean="0"/>
              <a:t>Total Risk = General Risk + Specific Risk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Risk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0624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Measuring Returns</a:t>
            </a:r>
            <a:endParaRPr lang="en-US" dirty="0"/>
          </a:p>
        </p:txBody>
      </p:sp>
      <p:sp>
        <p:nvSpPr>
          <p:cNvPr id="3" name="Rectangle 6"/>
          <p:cNvSpPr txBox="1">
            <a:spLocks noChangeArrowheads="1"/>
          </p:cNvSpPr>
          <p:nvPr/>
        </p:nvSpPr>
        <p:spPr>
          <a:xfrm>
            <a:off x="457200" y="1600200"/>
            <a:ext cx="8305800" cy="449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600" dirty="0" smtClean="0"/>
              <a:t>For comparing performance over time or across different securities</a:t>
            </a:r>
          </a:p>
          <a:p>
            <a:pPr eaLnBrk="1" hangingPunct="1"/>
            <a:r>
              <a:rPr lang="en-US" sz="2600" dirty="0" smtClean="0"/>
              <a:t>Total Return is a percentage relating all cash flows received during a given time period, denoted </a:t>
            </a:r>
            <a:r>
              <a:rPr lang="en-US" sz="2600" dirty="0" err="1" smtClean="0"/>
              <a:t>CFt</a:t>
            </a:r>
            <a:r>
              <a:rPr lang="en-US" sz="2600" dirty="0" smtClean="0"/>
              <a:t> +(PE - PB), to the start of period price, PB</a:t>
            </a:r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/>
          </a:p>
          <a:p>
            <a:pPr eaLnBrk="1" hangingPunct="1"/>
            <a:endParaRPr lang="en-US" sz="2600" dirty="0" smtClean="0"/>
          </a:p>
          <a:p>
            <a:pPr eaLnBrk="1" hangingPunct="1"/>
            <a:r>
              <a:rPr lang="en-US" sz="2600" dirty="0" smtClean="0"/>
              <a:t>Ex: CF=</a:t>
            </a:r>
            <a:r>
              <a:rPr lang="en-US" sz="2600" dirty="0" err="1" smtClean="0"/>
              <a:t>Div</a:t>
            </a:r>
            <a:r>
              <a:rPr lang="en-US" sz="2600" dirty="0" smtClean="0"/>
              <a:t>= $1 PB=$10 PE =$11</a:t>
            </a:r>
          </a:p>
          <a:p>
            <a:pPr eaLnBrk="1" hangingPunct="1"/>
            <a:r>
              <a:rPr lang="en-US" sz="2600" dirty="0" smtClean="0"/>
              <a:t>TR= (1+11-10)/10=0.2 or 20%</a:t>
            </a:r>
            <a:endParaRPr lang="en-US" sz="2600" dirty="0"/>
          </a:p>
          <a:p>
            <a:pPr eaLnBrk="1" hangingPunct="1"/>
            <a:endParaRPr lang="en-US" sz="2600" dirty="0"/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654664"/>
              </p:ext>
            </p:extLst>
          </p:nvPr>
        </p:nvGraphicFramePr>
        <p:xfrm>
          <a:off x="2133600" y="3983831"/>
          <a:ext cx="409575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2" name="Equation" r:id="rId3" imgW="4114800" imgH="1028520" progId="Equation.3">
                  <p:embed/>
                </p:oleObj>
              </mc:Choice>
              <mc:Fallback>
                <p:oleObj name="Equation" r:id="rId3" imgW="4114800" imgH="1028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83831"/>
                        <a:ext cx="4095750" cy="102393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 cap="flat" cmpd="sng">
                        <a:solidFill>
                          <a:srgbClr val="333399"/>
                        </a:solidFill>
                        <a:prstDash val="solid"/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209800" y="4495800"/>
            <a:ext cx="419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3411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61321</TotalTime>
  <Words>937</Words>
  <Application>Microsoft Office PowerPoint</Application>
  <PresentationFormat>On-screen Show (4:3)</PresentationFormat>
  <Paragraphs>172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Tahoma</vt:lpstr>
      <vt:lpstr>Times New Roman</vt:lpstr>
      <vt:lpstr>Verdana</vt:lpstr>
      <vt:lpstr>Wingdings</vt:lpstr>
      <vt:lpstr>Template</vt:lpstr>
      <vt:lpstr>Equation</vt:lpstr>
      <vt:lpstr>PowerPoint Presentation</vt:lpstr>
      <vt:lpstr>PowerPoint Presentation</vt:lpstr>
      <vt:lpstr>PowerPoint Presentation</vt:lpstr>
      <vt:lpstr>PowerPoint Presentation</vt:lpstr>
      <vt:lpstr>Asset Valuation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232</cp:revision>
  <cp:lastPrinted>2012-09-17T17:32:38Z</cp:lastPrinted>
  <dcterms:created xsi:type="dcterms:W3CDTF">1998-03-08T20:26:56Z</dcterms:created>
  <dcterms:modified xsi:type="dcterms:W3CDTF">2017-10-04T18:33:09Z</dcterms:modified>
</cp:coreProperties>
</file>