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36" r:id="rId2"/>
    <p:sldId id="357" r:id="rId3"/>
    <p:sldId id="358" r:id="rId4"/>
    <p:sldId id="360" r:id="rId5"/>
    <p:sldId id="361" r:id="rId6"/>
    <p:sldId id="362" r:id="rId7"/>
    <p:sldId id="363" r:id="rId8"/>
    <p:sldId id="343" r:id="rId9"/>
    <p:sldId id="364" r:id="rId10"/>
    <p:sldId id="365" r:id="rId11"/>
    <p:sldId id="345" r:id="rId12"/>
    <p:sldId id="366" r:id="rId13"/>
    <p:sldId id="346" r:id="rId14"/>
    <p:sldId id="347" r:id="rId15"/>
    <p:sldId id="348" r:id="rId16"/>
    <p:sldId id="338" r:id="rId1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DAD1B5-8903-4120-A77A-1F8C3A228C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39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771CA6-B23B-46CC-8097-3D0F46ED5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75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8E320-E464-4661-AB90-12A26A4F12DA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54632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7895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1574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53065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6634739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81419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02559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618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321188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4753566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86416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B537F97A-DC28-42A9-A97D-A19828CE4600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Securities are Traded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599" y="1131888"/>
            <a:ext cx="8601869" cy="48752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To open margin account, exchanges set minimum required deposit of cash or securities</a:t>
            </a:r>
          </a:p>
          <a:p>
            <a:pPr eaLnBrk="1" hangingPunct="1"/>
            <a:r>
              <a:rPr lang="en-US" sz="2400" dirty="0" smtClean="0"/>
              <a:t>Investor then pays part of investment cost, borrows remainder from broker</a:t>
            </a:r>
          </a:p>
          <a:p>
            <a:pPr lvl="1" eaLnBrk="1" hangingPunct="1"/>
            <a:r>
              <a:rPr lang="en-US" sz="2400" dirty="0" smtClean="0"/>
              <a:t>Margin is percent of total value that cannot be borrowed from broker</a:t>
            </a:r>
          </a:p>
          <a:p>
            <a:pPr eaLnBrk="1" hangingPunct="1"/>
            <a:r>
              <a:rPr lang="en-US" sz="2400" dirty="0" smtClean="0"/>
              <a:t>Federal Reserve sets the minimum initial margin on securities</a:t>
            </a:r>
          </a:p>
          <a:p>
            <a:pPr lvl="1" eaLnBrk="1" hangingPunct="1"/>
            <a:r>
              <a:rPr lang="en-US" sz="2400" dirty="0" smtClean="0"/>
              <a:t>Unchanged since 1974 at 50%</a:t>
            </a:r>
          </a:p>
          <a:p>
            <a:pPr eaLnBrk="1" hangingPunct="1"/>
            <a:r>
              <a:rPr lang="en-US" sz="2400" dirty="0" smtClean="0"/>
              <a:t>Actual margin at any time cannot go below the maintenance margin level set by exchanges, brokers</a:t>
            </a:r>
          </a:p>
          <a:p>
            <a:pPr lvl="1" eaLnBrk="1" hangingPunct="1"/>
            <a:r>
              <a:rPr lang="en-US" sz="2400" dirty="0" smtClean="0"/>
              <a:t>Investor’s equity changes with price</a:t>
            </a:r>
          </a:p>
          <a:p>
            <a:pPr lvl="1" eaLnBrk="1" hangingPunct="1"/>
            <a:r>
              <a:rPr lang="en-US" sz="2400" dirty="0" smtClean="0"/>
              <a:t>Margin call when equity below maintenance level </a:t>
            </a:r>
          </a:p>
          <a:p>
            <a:pPr lvl="1" eaLnBrk="1" hangingPunct="1"/>
            <a:endParaRPr lang="en-US" sz="2400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56038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Margin Accounts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8257025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			Margin </a:t>
            </a:r>
            <a:r>
              <a:rPr lang="en-US" dirty="0"/>
              <a:t>Accounts</a:t>
            </a:r>
          </a:p>
        </p:txBody>
      </p:sp>
      <p:sp>
        <p:nvSpPr>
          <p:cNvPr id="288773" name="Rectangle 5"/>
          <p:cNvSpPr>
            <a:spLocks noChangeArrowheads="1"/>
          </p:cNvSpPr>
          <p:nvPr/>
        </p:nvSpPr>
        <p:spPr bwMode="auto">
          <a:xfrm>
            <a:off x="457200" y="1295400"/>
            <a:ext cx="8305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Margin is percent of total value that cannot be borrowed from </a:t>
            </a:r>
            <a:r>
              <a:rPr lang="en-US" sz="2400" dirty="0" smtClean="0">
                <a:solidFill>
                  <a:srgbClr val="0000FF"/>
                </a:solidFill>
              </a:rPr>
              <a:t>broker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Initial Margin: Amount investor put up/ Value of the </a:t>
            </a:r>
            <a:r>
              <a:rPr lang="en-US" sz="2400" dirty="0" smtClean="0">
                <a:solidFill>
                  <a:srgbClr val="0000FF"/>
                </a:solidFill>
              </a:rPr>
              <a:t>transaction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0" lvl="1">
              <a:spcBef>
                <a:spcPct val="20000"/>
              </a:spcBef>
              <a:buClr>
                <a:srgbClr val="006600"/>
              </a:buClr>
              <a:buSzPct val="75000"/>
            </a:pPr>
            <a:r>
              <a:rPr lang="en-US" sz="2400" dirty="0">
                <a:solidFill>
                  <a:srgbClr val="0000FF"/>
                </a:solidFill>
              </a:rPr>
              <a:t>Ex: if the initial margin is 60%, and an investor wants to buy (transact) $10,000 of stock he needs to post $6,000 his money and borrow from broker $4,000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Maintenance margin: percentage of investor’s equity on hand at all times 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 smtClean="0">
              <a:solidFill>
                <a:srgbClr val="0000FF"/>
              </a:solidFill>
            </a:endParaRPr>
          </a:p>
          <a:p>
            <a:pPr marL="0" lvl="1">
              <a:spcBef>
                <a:spcPct val="20000"/>
              </a:spcBef>
              <a:buClr>
                <a:srgbClr val="006600"/>
              </a:buClr>
              <a:buSzPct val="75000"/>
            </a:pP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8877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8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669301"/>
              </p:ext>
            </p:extLst>
          </p:nvPr>
        </p:nvGraphicFramePr>
        <p:xfrm>
          <a:off x="247650" y="4953000"/>
          <a:ext cx="8955088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11" name="Equation" r:id="rId3" imgW="5829120" imgH="431640" progId="Equation.3">
                  <p:embed/>
                </p:oleObj>
              </mc:Choice>
              <mc:Fallback>
                <p:oleObj name="Equation" r:id="rId3" imgW="5829120" imgH="431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953000"/>
                        <a:ext cx="8955088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762000"/>
          </a:xfrm>
        </p:spPr>
        <p:txBody>
          <a:bodyPr/>
          <a:lstStyle/>
          <a:p>
            <a:r>
              <a:rPr lang="en-US" sz="3200" dirty="0" smtClean="0"/>
              <a:t>Margin account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153400" cy="4572000"/>
          </a:xfrm>
        </p:spPr>
        <p:txBody>
          <a:bodyPr/>
          <a:lstStyle/>
          <a:p>
            <a:r>
              <a:rPr lang="en-US" sz="2400" dirty="0"/>
              <a:t>Consider that you borrowed $10,000 to buy $20,000 of stock.</a:t>
            </a:r>
          </a:p>
          <a:p>
            <a:pPr lvl="1"/>
            <a:r>
              <a:rPr lang="en-US" sz="2000" dirty="0"/>
              <a:t>If the value of the stock increases to $25,000, what is your margin?</a:t>
            </a:r>
          </a:p>
          <a:p>
            <a:endParaRPr lang="en-US" sz="2400" dirty="0"/>
          </a:p>
          <a:p>
            <a:endParaRPr lang="en-US" sz="2400" dirty="0"/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the value of the stock declines to $15,000, what is your margin?</a:t>
            </a:r>
          </a:p>
          <a:p>
            <a:endParaRPr lang="en-US" dirty="0" smtClean="0"/>
          </a:p>
          <a:p>
            <a:r>
              <a:rPr lang="en-US" sz="2400" dirty="0" smtClean="0"/>
              <a:t>Margin call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547631"/>
              </p:ext>
            </p:extLst>
          </p:nvPr>
        </p:nvGraphicFramePr>
        <p:xfrm>
          <a:off x="2209800" y="2514600"/>
          <a:ext cx="47244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30" name="Equation" r:id="rId3" imgW="3060700" imgH="419100" progId="Equation.3">
                  <p:embed/>
                </p:oleObj>
              </mc:Choice>
              <mc:Fallback>
                <p:oleObj name="Equation" r:id="rId3" imgW="30607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72440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507216"/>
              </p:ext>
            </p:extLst>
          </p:nvPr>
        </p:nvGraphicFramePr>
        <p:xfrm>
          <a:off x="2209800" y="3886200"/>
          <a:ext cx="44196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31" name="Equation" r:id="rId5" imgW="3162300" imgH="419100" progId="Equation.3">
                  <p:embed/>
                </p:oleObj>
              </mc:Choice>
              <mc:Fallback>
                <p:oleObj name="Equation" r:id="rId5" imgW="31623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6200"/>
                        <a:ext cx="44196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535738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Leverage, the reason to use margin</a:t>
            </a:r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304800" y="1447800"/>
            <a:ext cx="8153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Using margin magnifies the realized return.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Example: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buy 200 shares at $40 per share ($8,000 total)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Use $4,000 or your own money and borrow $4,000.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What is your return if the stock rises to $44? (a 10% increase)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Solution: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Profit is ($44 - $40) </a:t>
            </a: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× 200 = $800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Return is $800 / $4,000 = 20%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i="1">
                <a:solidFill>
                  <a:srgbClr val="0000FF"/>
                </a:solidFill>
                <a:cs typeface="Arial" pitchFamily="34" charset="0"/>
              </a:rPr>
              <a:t>A 20% return from a stock that increased 10%!</a:t>
            </a:r>
          </a:p>
        </p:txBody>
      </p:sp>
      <p:pic>
        <p:nvPicPr>
          <p:cNvPr id="289798" name="Picture 6" descr="j01496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038600"/>
            <a:ext cx="2805113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Leverage, the reason NOT to use margin</a:t>
            </a:r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Using margin magnifies the realized return.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Example: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buy 200 shares at $40 per share ($8,000 total)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Use $4,000 or your own money and borrow $4,000.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What is your return if the stock falls to $34? (a 15% decline)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Solution: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Loss is ($34 - $40) </a:t>
            </a: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× 200 = -$1,200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Return is -$1,200 / $4,000 = -30%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i="1">
                <a:solidFill>
                  <a:srgbClr val="0000FF"/>
                </a:solidFill>
                <a:cs typeface="Arial" pitchFamily="34" charset="0"/>
              </a:rPr>
              <a:t>A -30% return from a stock that declined -15%!</a:t>
            </a:r>
          </a:p>
        </p:txBody>
      </p:sp>
      <p:pic>
        <p:nvPicPr>
          <p:cNvPr id="290822" name="Picture 6" descr="j02999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267200"/>
            <a:ext cx="208597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457200" y="5334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Short selling: Profiting </a:t>
            </a: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from falling stock prices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304800" y="2819400"/>
            <a:ext cx="8610600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Selling short (or short selling)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By executing a short sale, the investor sell stock that they do not own (by borrowing it from the brokerage).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Later, after the price falls (hopefully!) the stock is repurchased (called covering the short) and given back to the broker. </a:t>
            </a:r>
          </a:p>
        </p:txBody>
      </p:sp>
      <p:sp>
        <p:nvSpPr>
          <p:cNvPr id="291865" name="Rectangle 25"/>
          <p:cNvSpPr>
            <a:spLocks noChangeArrowheads="1"/>
          </p:cNvSpPr>
          <p:nvPr/>
        </p:nvSpPr>
        <p:spPr bwMode="auto">
          <a:xfrm>
            <a:off x="304800" y="1371600"/>
            <a:ext cx="8153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simple rule of “buy low, sell high” works well when prices are increasing.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When prices are falling, can you “sell high, buy low</a:t>
            </a:r>
            <a:r>
              <a:rPr lang="en-US" sz="2400" dirty="0" smtClean="0">
                <a:solidFill>
                  <a:srgbClr val="0000FF"/>
                </a:solidFill>
              </a:rPr>
              <a:t>?”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Read Exhibit 5-3 and 5-4 from text 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</a:t>
            </a:r>
            <a:r>
              <a:rPr lang="en-US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objectives: whole chapter</a:t>
            </a:r>
            <a:endParaRPr lang="en-US" sz="36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 </a:t>
            </a:r>
            <a:r>
              <a:rPr lang="en-US" sz="2400" dirty="0" smtClean="0">
                <a:solidFill>
                  <a:srgbClr val="0000FF"/>
                </a:solidFill>
              </a:rPr>
              <a:t>how brokers operate.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Know type of accounts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Orders on NYSE and </a:t>
            </a:r>
            <a:r>
              <a:rPr lang="en-US" sz="2400" dirty="0" err="1" smtClean="0">
                <a:solidFill>
                  <a:srgbClr val="0000FF"/>
                </a:solidFill>
              </a:rPr>
              <a:t>Nasdaq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Discuss the market, limit and stop orders.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Discuss </a:t>
            </a:r>
            <a:r>
              <a:rPr lang="en-US" sz="2400" dirty="0">
                <a:solidFill>
                  <a:srgbClr val="0000FF"/>
                </a:solidFill>
              </a:rPr>
              <a:t>buying on margin; know how to calculate the change in the value of the margin account 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Discuss </a:t>
            </a:r>
            <a:r>
              <a:rPr lang="en-US" sz="2400" dirty="0">
                <a:solidFill>
                  <a:srgbClr val="0000FF"/>
                </a:solidFill>
              </a:rPr>
              <a:t>the short selling</a:t>
            </a:r>
            <a:r>
              <a:rPr lang="en-US" sz="2400">
                <a:solidFill>
                  <a:srgbClr val="0000FF"/>
                </a:solidFill>
              </a:rPr>
              <a:t>; 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End of chapter questions </a:t>
            </a:r>
            <a:r>
              <a:rPr lang="en-US" sz="2400" dirty="0" smtClean="0">
                <a:solidFill>
                  <a:srgbClr val="0000FF"/>
                </a:solidFill>
              </a:rPr>
              <a:t>5.1 </a:t>
            </a:r>
            <a:r>
              <a:rPr lang="en-US" sz="2400" dirty="0">
                <a:solidFill>
                  <a:srgbClr val="0000FF"/>
                </a:solidFill>
              </a:rPr>
              <a:t>to </a:t>
            </a:r>
            <a:r>
              <a:rPr lang="en-US" sz="2400" dirty="0" smtClean="0">
                <a:solidFill>
                  <a:srgbClr val="0000FF"/>
                </a:solidFill>
              </a:rPr>
              <a:t>5.4; problems 5.1 to 5.4</a:t>
            </a:r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392113" y="1481138"/>
            <a:ext cx="8294687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Brokerage firms earn commissions on executed trades, sales loads on mutual funds, profits from securities sold from inventory, underwriting fees and administrative account fees</a:t>
            </a:r>
          </a:p>
          <a:p>
            <a:pPr lvl="1" eaLnBrk="1" hangingPunct="1"/>
            <a:r>
              <a:rPr lang="en-US" sz="2400" dirty="0" smtClean="0"/>
              <a:t>Full-service brokers offer order execution, information on markets and firms, and investment advice</a:t>
            </a:r>
          </a:p>
          <a:p>
            <a:pPr lvl="1" eaLnBrk="1" hangingPunct="1"/>
            <a:r>
              <a:rPr lang="en-US" sz="2400" dirty="0" smtClean="0"/>
              <a:t>Discount brokers offer order execution</a:t>
            </a:r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92113" y="685800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Brokerage Operations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8556517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600" y="1257300"/>
            <a:ext cx="8610600" cy="4749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Cash account: Investor pays 100% of purchase price for securities</a:t>
            </a:r>
          </a:p>
          <a:p>
            <a:pPr eaLnBrk="1" hangingPunct="1"/>
            <a:r>
              <a:rPr lang="en-US" sz="2400" dirty="0" smtClean="0"/>
              <a:t>Margin account: Investor borrows part of the purchase price from the broker</a:t>
            </a:r>
          </a:p>
          <a:p>
            <a:pPr eaLnBrk="1" hangingPunct="1"/>
            <a:r>
              <a:rPr lang="en-US" sz="2400" dirty="0" smtClean="0"/>
              <a:t>Cash </a:t>
            </a:r>
            <a:r>
              <a:rPr lang="en-US" sz="2400" dirty="0" smtClean="0"/>
              <a:t>management account</a:t>
            </a:r>
          </a:p>
          <a:p>
            <a:pPr lvl="1" eaLnBrk="1" hangingPunct="1"/>
            <a:r>
              <a:rPr lang="en-US" sz="2400" dirty="0" smtClean="0"/>
              <a:t>Checks can be written against account’s assets</a:t>
            </a:r>
          </a:p>
          <a:p>
            <a:pPr eaLnBrk="1" hangingPunct="1"/>
            <a:r>
              <a:rPr lang="en-US" sz="2400" dirty="0"/>
              <a:t>Sweep account: automatic reinvestment of excess cash balances in money market fund</a:t>
            </a:r>
          </a:p>
          <a:p>
            <a:pPr eaLnBrk="1" hangingPunct="1"/>
            <a:r>
              <a:rPr lang="en-US" sz="2400" dirty="0" smtClean="0"/>
              <a:t>Wrap </a:t>
            </a:r>
            <a:r>
              <a:rPr lang="en-US" sz="2400" dirty="0" smtClean="0"/>
              <a:t>account: Brokers match investors with outside money managers</a:t>
            </a:r>
          </a:p>
          <a:p>
            <a:pPr lvl="1" eaLnBrk="1" hangingPunct="1"/>
            <a:r>
              <a:rPr lang="en-US" sz="2400" dirty="0" smtClean="0"/>
              <a:t>All costs, fees wrapped into one </a:t>
            </a:r>
          </a:p>
          <a:p>
            <a:pPr eaLnBrk="1" hangingPunct="1"/>
            <a:r>
              <a:rPr lang="en-US" sz="2400" dirty="0" smtClean="0"/>
              <a:t>DRIPS: Dividend </a:t>
            </a:r>
            <a:r>
              <a:rPr lang="en-US" sz="2400" dirty="0"/>
              <a:t>Reinvestment Plans </a:t>
            </a:r>
            <a:r>
              <a:rPr lang="en-US" sz="2400" dirty="0"/>
              <a:t>reinvestment of dividends in additional stock</a:t>
            </a:r>
          </a:p>
          <a:p>
            <a:pPr lvl="1" eaLnBrk="1" hangingPunct="1"/>
            <a:r>
              <a:rPr lang="en-US" sz="2400" dirty="0"/>
              <a:t>Avoids commissions, administrative fees</a:t>
            </a:r>
          </a:p>
          <a:p>
            <a:pPr eaLnBrk="1" hangingPunct="1"/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92113" y="685800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Account Types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4104395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800" dirty="0" smtClean="0"/>
              <a:t>Most NYSE volume from matched public buy and sell orders</a:t>
            </a:r>
          </a:p>
          <a:p>
            <a:pPr eaLnBrk="1" hangingPunct="1"/>
            <a:r>
              <a:rPr lang="en-US" sz="2800" dirty="0" smtClean="0"/>
              <a:t>Specialists act as both brokers and dealers in the stocks assigned to them</a:t>
            </a:r>
          </a:p>
          <a:p>
            <a:pPr lvl="1" eaLnBrk="1" hangingPunct="1"/>
            <a:r>
              <a:rPr lang="en-US" dirty="0" smtClean="0"/>
              <a:t>Maintain the limit order book</a:t>
            </a:r>
          </a:p>
          <a:p>
            <a:pPr lvl="1" eaLnBrk="1" hangingPunct="1"/>
            <a:r>
              <a:rPr lang="en-US" dirty="0" smtClean="0"/>
              <a:t>Keep a fair and orderly market by providing liquidity</a:t>
            </a: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619919"/>
            <a:ext cx="8229600" cy="7159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Orders in Auction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21476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600" y="1234281"/>
            <a:ext cx="8458200" cy="477281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dirty="0" smtClean="0"/>
              <a:t>Dealers ready to either buy or sell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Bid price is highest offer price to buy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Ask price is lowest price willing to sell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Ask price - Bid price &gt;0 (dealer spread)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“Makes a market” in the security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More than one dealer for each security in over-the-counter </a:t>
            </a:r>
            <a:r>
              <a:rPr lang="en-US" dirty="0" smtClean="0"/>
              <a:t>markets</a:t>
            </a: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Orders in OTC Markets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6207999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Market orders: Authorizes immediate transaction at best available price</a:t>
            </a:r>
          </a:p>
          <a:p>
            <a:pPr marL="0" lvl="1" indent="0" eaLnBrk="1" hangingPunct="1">
              <a:buSzPct val="75000"/>
              <a:buNone/>
            </a:pPr>
            <a:r>
              <a:rPr lang="en-US" dirty="0"/>
              <a:t>	</a:t>
            </a:r>
            <a:r>
              <a:rPr lang="en-US" sz="2000" dirty="0"/>
              <a:t>“Buy 50 shares of Home Depot at market”</a:t>
            </a:r>
          </a:p>
          <a:p>
            <a:pPr eaLnBrk="1" hangingPunct="1"/>
            <a:r>
              <a:rPr lang="en-US" dirty="0" smtClean="0"/>
              <a:t>Limit orders: Specifies a particular market price before a transaction is authorized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How long to wait?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Fill or kill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Day order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Good ‘til canceled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“Sell 100 shares of IBM at $82.70 or better, today”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“Buy 200 shares of Dell at $30.72 or better, fill or kill”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Types of Orders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8943494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Types of Orders</a:t>
            </a:r>
            <a:endParaRPr lang="en-US" sz="32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52400" y="1234281"/>
            <a:ext cx="8534400" cy="477281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Stop orders: Specifies a particular market price at which a market order is authorized</a:t>
            </a:r>
          </a:p>
          <a:p>
            <a:pPr marL="0" lvl="1" indent="0" eaLnBrk="1" hangingPunct="1">
              <a:buSzPct val="75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 Stop Loss order: Placing </a:t>
            </a:r>
            <a:r>
              <a:rPr lang="en-US" sz="2400" dirty="0"/>
              <a:t>an order to sell when a stock falls to a specific price.</a:t>
            </a:r>
          </a:p>
          <a:p>
            <a:pPr marL="0" indent="0" eaLnBrk="1" hangingPunct="1">
              <a:buNone/>
            </a:pPr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Most settlement dates are three business days after the trade date</a:t>
            </a:r>
          </a:p>
          <a:p>
            <a:pPr lvl="1" eaLnBrk="1" hangingPunct="1"/>
            <a:r>
              <a:rPr lang="en-US" sz="2400" dirty="0" smtClean="0"/>
              <a:t>Legal ownership transferred and financial arrangements settled with brokerage firm</a:t>
            </a:r>
          </a:p>
          <a:p>
            <a:pPr lvl="1" eaLnBrk="1" hangingPunct="1"/>
            <a:r>
              <a:rPr lang="en-US" sz="2400" dirty="0" smtClean="0"/>
              <a:t>Book-entry system reduces costs</a:t>
            </a:r>
          </a:p>
          <a:p>
            <a:pPr eaLnBrk="1" hangingPunct="1"/>
            <a:r>
              <a:rPr lang="en-US" sz="2400" dirty="0" smtClean="0"/>
              <a:t>Transfer of securities and funds between exchange members facilitated by a clearinghouse</a:t>
            </a:r>
          </a:p>
          <a:p>
            <a:pPr eaLnBrk="1" hangingPunct="1"/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pic>
        <p:nvPicPr>
          <p:cNvPr id="5" name="Picture 7" descr="j03043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013" y="2476103"/>
            <a:ext cx="2895600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08890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Impact on Return</a:t>
            </a:r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533400" y="2767013"/>
            <a:ext cx="40386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Before going online: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average turnover was 70%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beat the market by 2.4% per year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After going online: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turnover jumped to 120%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under performed the market by 3.5% per year</a:t>
            </a:r>
          </a:p>
        </p:txBody>
      </p:sp>
      <p:sp>
        <p:nvSpPr>
          <p:cNvPr id="286726" name="Text Box 6"/>
          <p:cNvSpPr txBox="1">
            <a:spLocks noChangeArrowheads="1"/>
          </p:cNvSpPr>
          <p:nvPr/>
        </p:nvSpPr>
        <p:spPr bwMode="auto">
          <a:xfrm>
            <a:off x="304800" y="6583363"/>
            <a:ext cx="8839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>
                <a:latin typeface="Arial" pitchFamily="34" charset="0"/>
              </a:rPr>
              <a:t>Brad Barber and Terrance Odean, 2002, “Online Investors: Do the Slow Die First?” </a:t>
            </a:r>
            <a:r>
              <a:rPr lang="en-US" sz="1200" i="1">
                <a:latin typeface="Arial" pitchFamily="34" charset="0"/>
              </a:rPr>
              <a:t>Review of Financial Studies</a:t>
            </a:r>
            <a:r>
              <a:rPr lang="en-US" sz="1200">
                <a:latin typeface="Arial" pitchFamily="34" charset="0"/>
              </a:rPr>
              <a:t>, 15, 455-487. </a:t>
            </a:r>
          </a:p>
        </p:txBody>
      </p:sp>
      <p:sp>
        <p:nvSpPr>
          <p:cNvPr id="286727" name="Rectangle 7"/>
          <p:cNvSpPr>
            <a:spLocks noChangeArrowheads="1"/>
          </p:cNvSpPr>
          <p:nvPr/>
        </p:nvSpPr>
        <p:spPr bwMode="auto">
          <a:xfrm>
            <a:off x="609600" y="1295400"/>
            <a:ext cx="80772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study of 1,607 investors which moved from discount broker to online broker.</a:t>
            </a:r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SEC Act of 1934 created the Securities and Exchange Commission</a:t>
            </a:r>
          </a:p>
          <a:p>
            <a:pPr lvl="1" eaLnBrk="1" hangingPunct="1"/>
            <a:r>
              <a:rPr lang="en-US" dirty="0" smtClean="0"/>
              <a:t>Administers all securities law</a:t>
            </a:r>
          </a:p>
          <a:p>
            <a:pPr lvl="1" eaLnBrk="1" hangingPunct="1"/>
            <a:r>
              <a:rPr lang="en-US" dirty="0" smtClean="0"/>
              <a:t>Monitors public securities transactions</a:t>
            </a:r>
          </a:p>
          <a:p>
            <a:pPr lvl="2" eaLnBrk="1" hangingPunct="1"/>
            <a:r>
              <a:rPr lang="en-US" dirty="0" smtClean="0"/>
              <a:t>Requires issuer registration for public offers</a:t>
            </a:r>
          </a:p>
          <a:p>
            <a:pPr lvl="2" eaLnBrk="1" hangingPunct="1"/>
            <a:r>
              <a:rPr lang="en-US" dirty="0" smtClean="0"/>
              <a:t>Investigates indications of violations such as “insider trading”</a:t>
            </a:r>
          </a:p>
          <a:p>
            <a:pPr eaLnBrk="1" hangingPunct="1"/>
            <a:r>
              <a:rPr lang="en-US" dirty="0" smtClean="0"/>
              <a:t>Securities Investor Protection Act of 1970: insures accounts</a:t>
            </a:r>
          </a:p>
          <a:p>
            <a:pPr eaLnBrk="1" hangingPunct="1"/>
            <a:r>
              <a:rPr lang="en-US" dirty="0" smtClean="0"/>
              <a:t>Self-Regulation: FINRA</a:t>
            </a: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685800"/>
            <a:ext cx="8229600" cy="5635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Investor Protection: Regulation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5579397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32801</TotalTime>
  <Words>953</Words>
  <Application>Microsoft Office PowerPoint</Application>
  <PresentationFormat>On-screen Show (4:3)</PresentationFormat>
  <Paragraphs>127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Wingdings</vt:lpstr>
      <vt:lpstr>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Margin account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226</cp:revision>
  <cp:lastPrinted>2012-08-29T22:14:33Z</cp:lastPrinted>
  <dcterms:created xsi:type="dcterms:W3CDTF">1998-03-08T20:26:56Z</dcterms:created>
  <dcterms:modified xsi:type="dcterms:W3CDTF">2017-10-02T21:59:48Z</dcterms:modified>
</cp:coreProperties>
</file>