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notesMasterIdLst>
    <p:notesMasterId r:id="rId20"/>
  </p:notesMasterIdLst>
  <p:handoutMasterIdLst>
    <p:handoutMasterId r:id="rId21"/>
  </p:handoutMasterIdLst>
  <p:sldIdLst>
    <p:sldId id="336" r:id="rId2"/>
    <p:sldId id="415" r:id="rId3"/>
    <p:sldId id="379" r:id="rId4"/>
    <p:sldId id="416" r:id="rId5"/>
    <p:sldId id="410" r:id="rId6"/>
    <p:sldId id="411" r:id="rId7"/>
    <p:sldId id="403" r:id="rId8"/>
    <p:sldId id="384" r:id="rId9"/>
    <p:sldId id="407" r:id="rId10"/>
    <p:sldId id="418" r:id="rId11"/>
    <p:sldId id="387" r:id="rId12"/>
    <p:sldId id="414" r:id="rId13"/>
    <p:sldId id="408" r:id="rId14"/>
    <p:sldId id="421" r:id="rId15"/>
    <p:sldId id="397" r:id="rId16"/>
    <p:sldId id="419" r:id="rId17"/>
    <p:sldId id="420" r:id="rId18"/>
    <p:sldId id="402" r:id="rId19"/>
  </p:sldIdLst>
  <p:sldSz cx="9144000" cy="6858000" type="screen4x3"/>
  <p:notesSz cx="6997700" cy="92837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FF"/>
    <a:srgbClr val="6600FF"/>
    <a:srgbClr val="FFFF00"/>
    <a:srgbClr val="CC00FF"/>
    <a:srgbClr val="FF0000"/>
    <a:srgbClr val="FF99FF"/>
    <a:srgbClr val="00FF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1698" y="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636BA64-187D-4061-B1E7-32E07D6643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9042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5140" y="0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99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7925" y="695325"/>
            <a:ext cx="4643438" cy="3482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994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2580" y="4410509"/>
            <a:ext cx="5132541" cy="4177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994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994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5140" y="8819516"/>
            <a:ext cx="3032560" cy="4641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24" tIns="45712" rIns="91424" bIns="45712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8839255-E2D7-4C04-B965-632AF5F1195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65795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DC6D119-09D8-4031-BC81-948ADFBFA8C7}" type="slidenum">
              <a:rPr lang="en-US"/>
              <a:pPr/>
              <a:t>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996240"/>
      </p:ext>
    </p:extLst>
  </p:cSld>
  <p:clrMapOvr>
    <a:masterClrMapping/>
  </p:clrMapOvr>
  <p:transition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8311303"/>
      </p:ext>
    </p:extLst>
  </p:cSld>
  <p:clrMapOvr>
    <a:masterClrMapping/>
  </p:clrMapOvr>
  <p:transition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609600"/>
            <a:ext cx="22860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609600"/>
            <a:ext cx="67056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451754"/>
      </p:ext>
    </p:extLst>
  </p:cSld>
  <p:clrMapOvr>
    <a:masterClrMapping/>
  </p:clrMapOvr>
  <p:transition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99319"/>
      </p:ext>
    </p:extLst>
  </p:cSld>
  <p:clrMapOvr>
    <a:masterClrMapping/>
  </p:clrMapOvr>
  <p:transition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9016601"/>
      </p:ext>
    </p:extLst>
  </p:cSld>
  <p:clrMapOvr>
    <a:masterClrMapping/>
  </p:clrMapOvr>
  <p:transition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355125"/>
      </p:ext>
    </p:extLst>
  </p:cSld>
  <p:clrMapOvr>
    <a:masterClrMapping/>
  </p:clrMapOvr>
  <p:transition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614974"/>
      </p:ext>
    </p:extLst>
  </p:cSld>
  <p:clrMapOvr>
    <a:masterClrMapping/>
  </p:clrMapOvr>
  <p:transition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91660"/>
      </p:ext>
    </p:extLst>
  </p:cSld>
  <p:clrMapOvr>
    <a:masterClrMapping/>
  </p:clrMapOvr>
  <p:transition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75415275"/>
      </p:ext>
    </p:extLst>
  </p:cSld>
  <p:clrMapOvr>
    <a:masterClrMapping/>
  </p:clrMapOvr>
  <p:transition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70608894"/>
      </p:ext>
    </p:extLst>
  </p:cSld>
  <p:clrMapOvr>
    <a:masterClrMapping/>
  </p:clrMapOvr>
  <p:transition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84751753"/>
      </p:ext>
    </p:extLst>
  </p:cSld>
  <p:clrMapOvr>
    <a:masterClrMapping/>
  </p:clrMapOvr>
  <p:transition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ChangeArrowheads="1"/>
          </p:cNvSpPr>
          <p:nvPr/>
        </p:nvSpPr>
        <p:spPr bwMode="auto">
          <a:xfrm>
            <a:off x="-19050" y="6000750"/>
            <a:ext cx="9258300" cy="914400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rgbClr val="006666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2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8246" name="Rectangle 6"/>
          <p:cNvSpPr>
            <a:spLocks noChangeArrowheads="1"/>
          </p:cNvSpPr>
          <p:nvPr/>
        </p:nvSpPr>
        <p:spPr bwMode="auto">
          <a:xfrm>
            <a:off x="0" y="0"/>
            <a:ext cx="9201150" cy="628650"/>
          </a:xfrm>
          <a:prstGeom prst="rect">
            <a:avLst/>
          </a:prstGeom>
          <a:solidFill>
            <a:srgbClr val="0066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2400">
              <a:solidFill>
                <a:srgbClr val="0000FF"/>
              </a:solidFill>
            </a:endParaRPr>
          </a:p>
        </p:txBody>
      </p:sp>
      <p:sp>
        <p:nvSpPr>
          <p:cNvPr id="138247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38251" name="Text Box 11"/>
          <p:cNvSpPr txBox="1">
            <a:spLocks noChangeArrowheads="1"/>
          </p:cNvSpPr>
          <p:nvPr/>
        </p:nvSpPr>
        <p:spPr bwMode="auto">
          <a:xfrm>
            <a:off x="76200" y="184150"/>
            <a:ext cx="3733800" cy="3476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lnSpc>
                <a:spcPct val="70000"/>
              </a:lnSpc>
            </a:pPr>
            <a:r>
              <a:rPr lang="en-US" sz="2400">
                <a:solidFill>
                  <a:srgbClr val="00CCFF"/>
                </a:solidFill>
              </a:rPr>
              <a:t>Vicentiu Covrig</a:t>
            </a:r>
            <a:endParaRPr lang="en-US" sz="2000">
              <a:solidFill>
                <a:srgbClr val="00CCFF"/>
              </a:solidFill>
            </a:endParaRPr>
          </a:p>
        </p:txBody>
      </p:sp>
      <p:sp>
        <p:nvSpPr>
          <p:cNvPr id="138252" name="Rectangle 12"/>
          <p:cNvSpPr>
            <a:spLocks noChangeArrowheads="1"/>
          </p:cNvSpPr>
          <p:nvPr/>
        </p:nvSpPr>
        <p:spPr bwMode="auto">
          <a:xfrm>
            <a:off x="3505200" y="65532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tx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fld id="{4950962D-D4F5-43CF-81EF-96554B8CB53E}" type="slidenum">
              <a:rPr lang="en-US" sz="1600" b="1" i="1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pPr algn="ctr"/>
              <a:t>‹#›</a:t>
            </a:fld>
            <a:endParaRPr lang="en-US" sz="1600" b="1" i="1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ransition>
    <p:pull/>
  </p:transition>
  <p:txStyles>
    <p:titleStyle>
      <a:lvl1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4400">
          <a:solidFill>
            <a:schemeClr val="accent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75000"/>
        <a:buFont typeface="Wingdings" pitchFamily="2" charset="2"/>
        <a:buChar char="n"/>
        <a:defRPr sz="3200">
          <a:solidFill>
            <a:srgbClr val="0000FF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-"/>
        <a:defRPr sz="2800">
          <a:solidFill>
            <a:srgbClr val="0000FF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90000"/>
        <a:buFont typeface="Wingdings" pitchFamily="2" charset="2"/>
        <a:buChar char="u"/>
        <a:defRPr sz="2400">
          <a:solidFill>
            <a:srgbClr val="0000FF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Font typeface="Wingdings" pitchFamily="2" charset="2"/>
        <a:buChar char="Ø"/>
        <a:defRPr sz="2000">
          <a:solidFill>
            <a:srgbClr val="0000FF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lr>
          <a:srgbClr val="006600"/>
        </a:buClr>
        <a:buSzPct val="120000"/>
        <a:buChar char="»"/>
        <a:defRPr sz="2000">
          <a:solidFill>
            <a:srgbClr val="0000FF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rningstar.com/" TargetMode="External"/><Relationship Id="rId2" Type="http://schemas.openxmlformats.org/officeDocument/2006/relationships/hyperlink" Target="http://www.lipperweb.com/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vanguard.com/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266" name="Picture 2" descr="coins copy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40238" y="2284413"/>
            <a:ext cx="3941762" cy="3749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9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0" y="990600"/>
            <a:ext cx="9144000" cy="17526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</a:extLst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66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6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6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Indirect Investing</a:t>
            </a:r>
            <a:endParaRPr lang="en-US" sz="660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lnSpc>
                <a:spcPct val="80000"/>
              </a:lnSpc>
            </a:pPr>
            <a:r>
              <a:rPr lang="en-US" sz="36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(see Ch. </a:t>
            </a:r>
            <a:r>
              <a:rPr lang="en-US" sz="3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3 Jones)</a:t>
            </a:r>
            <a:r>
              <a:rPr lang="en-US" sz="6600" dirty="0" smtClean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66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/>
            </a:r>
            <a:br>
              <a:rPr lang="en-US" sz="6600" dirty="0">
                <a:solidFill>
                  <a:srgbClr val="00B0F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endParaRPr lang="en-US" sz="4400" dirty="0">
              <a:solidFill>
                <a:srgbClr val="00B0F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9268" name="Rectangle 4"/>
          <p:cNvSpPr>
            <a:spLocks noChangeArrowheads="1"/>
          </p:cNvSpPr>
          <p:nvPr/>
        </p:nvSpPr>
        <p:spPr bwMode="auto">
          <a:xfrm>
            <a:off x="-114300" y="609600"/>
            <a:ext cx="9258300" cy="9144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838200"/>
            <a:ext cx="9144000" cy="914400"/>
          </a:xfrm>
        </p:spPr>
        <p:txBody>
          <a:bodyPr/>
          <a:lstStyle/>
          <a:p>
            <a:r>
              <a:rPr lang="en-US" sz="3600" dirty="0" smtClean="0"/>
              <a:t>Costs </a:t>
            </a:r>
            <a:r>
              <a:rPr lang="en-US" sz="3600" dirty="0"/>
              <a:t>of Investing </a:t>
            </a:r>
            <a:r>
              <a:rPr lang="en-US" sz="3600" dirty="0" smtClean="0"/>
              <a:t>in </a:t>
            </a:r>
            <a:r>
              <a:rPr lang="en-US" sz="3600" dirty="0"/>
              <a:t>Funds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981200"/>
            <a:ext cx="8229600" cy="4114800"/>
          </a:xfrm>
        </p:spPr>
        <p:txBody>
          <a:bodyPr/>
          <a:lstStyle/>
          <a:p>
            <a:r>
              <a:rPr lang="en-US" sz="2800" dirty="0"/>
              <a:t>Account maintenance fee (Operating expenses</a:t>
            </a:r>
            <a:r>
              <a:rPr lang="en-US" sz="2800" dirty="0" smtClean="0"/>
              <a:t>): </a:t>
            </a:r>
            <a:r>
              <a:rPr lang="en-US" altLang="en-US" sz="2800" dirty="0" smtClean="0"/>
              <a:t> </a:t>
            </a:r>
            <a:r>
              <a:rPr lang="en-US" altLang="en-US" sz="2800" dirty="0"/>
              <a:t>costs incurred in managing the portfolio</a:t>
            </a:r>
          </a:p>
          <a:p>
            <a:r>
              <a:rPr lang="en-US" sz="2800" dirty="0" smtClean="0"/>
              <a:t>12 </a:t>
            </a:r>
            <a:r>
              <a:rPr lang="en-US" sz="2800" dirty="0"/>
              <a:t>b-1 charges</a:t>
            </a:r>
          </a:p>
          <a:p>
            <a:pPr lvl="1"/>
            <a:r>
              <a:rPr lang="en-US" altLang="en-US" dirty="0"/>
              <a:t>costs incurred for advertising, fund reports, brokerage commissions etc.</a:t>
            </a:r>
          </a:p>
          <a:p>
            <a:pPr lvl="1"/>
            <a:r>
              <a:rPr lang="en-US" dirty="0" smtClean="0"/>
              <a:t>Paid to cover the marketing and distribution costs</a:t>
            </a:r>
            <a:endParaRPr lang="en-US" dirty="0"/>
          </a:p>
          <a:p>
            <a:pPr lvl="1"/>
            <a:r>
              <a:rPr lang="en-US" dirty="0"/>
              <a:t>Alternative to a load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204698"/>
      </p:ext>
    </p:extLst>
  </p:cSld>
  <p:clrMapOvr>
    <a:masterClrMapping/>
  </p:clrMapOvr>
  <p:transition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Mutual funds: Performance</a:t>
            </a:r>
          </a:p>
        </p:txBody>
      </p:sp>
      <p:sp>
        <p:nvSpPr>
          <p:cNvPr id="385027" name="Rectangle 3"/>
          <p:cNvSpPr>
            <a:spLocks noChangeArrowheads="1"/>
          </p:cNvSpPr>
          <p:nvPr/>
        </p:nvSpPr>
        <p:spPr bwMode="auto">
          <a:xfrm>
            <a:off x="0" y="1371600"/>
            <a:ext cx="8991600" cy="578004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 It’s not </a:t>
            </a:r>
            <a:r>
              <a:rPr lang="en-US" sz="2400" dirty="0" smtClean="0">
                <a:solidFill>
                  <a:srgbClr val="0000FF"/>
                </a:solidFill>
              </a:rPr>
              <a:t>conclusive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</a:rPr>
              <a:t>Reported on a regular basis in popular press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en-US" sz="2400" dirty="0">
                <a:solidFill>
                  <a:srgbClr val="0000FF"/>
                </a:solidFill>
              </a:rPr>
              <a:t> Price performance not the same as total return </a:t>
            </a:r>
          </a:p>
          <a:p>
            <a:pPr lvl="1" eaLnBrk="1" hangingPunct="1"/>
            <a:r>
              <a:rPr lang="en-US" altLang="en-US" sz="2400" dirty="0">
                <a:solidFill>
                  <a:srgbClr val="0000FF"/>
                </a:solidFill>
              </a:rPr>
              <a:t>Total return includes price changes and dividend income 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</a:t>
            </a:r>
            <a:r>
              <a:rPr lang="en-US" altLang="en-US" sz="2400" dirty="0">
                <a:solidFill>
                  <a:srgbClr val="0000FF"/>
                </a:solidFill>
              </a:rPr>
              <a:t>Costs and taxes should also be considered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 Most </a:t>
            </a:r>
            <a:r>
              <a:rPr lang="en-US" sz="2400" dirty="0">
                <a:solidFill>
                  <a:srgbClr val="0000FF"/>
                </a:solidFill>
              </a:rPr>
              <a:t>of the studies suggest that the average MF underperforms its  benchmark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There is some evidence of short-term performance persistence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sz="2400" dirty="0">
                <a:solidFill>
                  <a:srgbClr val="0000FF"/>
                </a:solidFill>
              </a:rPr>
              <a:t>The evidence show that it’s not easy to find funds that outperform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    for a long period of </a:t>
            </a:r>
            <a:r>
              <a:rPr lang="en-US" sz="2400" dirty="0" smtClean="0">
                <a:solidFill>
                  <a:srgbClr val="0000FF"/>
                </a:solidFill>
              </a:rPr>
              <a:t>time</a:t>
            </a:r>
            <a:endParaRPr lang="en-US" sz="2400" dirty="0">
              <a:solidFill>
                <a:srgbClr val="0000FF"/>
              </a:solidFill>
            </a:endParaRP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 Nonetheless, “hot” funds receive a disproportionately amount of 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   new </a:t>
            </a:r>
            <a:r>
              <a:rPr lang="en-US" sz="2400" dirty="0" smtClean="0">
                <a:solidFill>
                  <a:srgbClr val="0000FF"/>
                </a:solidFill>
              </a:rPr>
              <a:t>money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8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altLang="ko-KR" sz="28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34" charset="-127"/>
              </a:rPr>
              <a:t>Closed-End Funds</a:t>
            </a:r>
            <a:endParaRPr lang="en-US" sz="280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5749" name="Rectangle 5"/>
          <p:cNvSpPr>
            <a:spLocks noChangeArrowheads="1"/>
          </p:cNvSpPr>
          <p:nvPr/>
        </p:nvSpPr>
        <p:spPr bwMode="auto">
          <a:xfrm>
            <a:off x="304800" y="1143000"/>
            <a:ext cx="8534400" cy="4983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Issues a fixed number of shares at a given point in time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altLang="ko-KR" sz="2000" dirty="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Collect money from investors through and IPO and use this money to invest in securities.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altLang="ko-KR" sz="2000" dirty="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# of shares are fixed at the time of IPO.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altLang="ko-KR" sz="2000" dirty="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When the market price exceeds its NAV, selling at a premium, otherwise, selling at a discount (closed-end funds typically sell at a discount)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altLang="ko-KR" sz="2000" dirty="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Suited to specialized investing in small or illiquid markets  </a:t>
            </a:r>
            <a:endParaRPr lang="en-US" altLang="ko-KR" sz="2000" dirty="0" smtClean="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en-US" sz="2000" dirty="0">
                <a:solidFill>
                  <a:srgbClr val="0000FF"/>
                </a:solidFill>
                <a:ea typeface="굴림" pitchFamily="34" charset="-127"/>
              </a:rPr>
              <a:t>Portfolio’s return calculated based on </a:t>
            </a:r>
            <a:r>
              <a:rPr lang="en-US" altLang="en-US" sz="2000" dirty="0" smtClean="0">
                <a:solidFill>
                  <a:srgbClr val="0000FF"/>
                </a:solidFill>
                <a:ea typeface="굴림" pitchFamily="34" charset="-127"/>
              </a:rPr>
              <a:t>NAVs, Shareholder’s </a:t>
            </a:r>
            <a:r>
              <a:rPr lang="en-US" altLang="en-US" sz="2000" dirty="0">
                <a:solidFill>
                  <a:srgbClr val="0000FF"/>
                </a:solidFill>
                <a:ea typeface="굴림" pitchFamily="34" charset="-127"/>
              </a:rPr>
              <a:t>return is based on fund price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000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4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Exchange Traded Funds</a:t>
            </a:r>
          </a:p>
        </p:txBody>
      </p:sp>
      <p:sp>
        <p:nvSpPr>
          <p:cNvPr id="409605" name="Rectangle 5"/>
          <p:cNvSpPr>
            <a:spLocks noChangeArrowheads="1"/>
          </p:cNvSpPr>
          <p:nvPr/>
        </p:nvSpPr>
        <p:spPr bwMode="auto">
          <a:xfrm>
            <a:off x="228600" y="1371600"/>
            <a:ext cx="8686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Are similar to closed-end funds: traded securities; entails commission costs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Each ETF is a claim on a trust that holds a specified pool of assets (e.g. S&amp;P500 index components)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Advantages</a:t>
            </a:r>
            <a:r>
              <a:rPr lang="en-US" sz="2400" dirty="0">
                <a:solidFill>
                  <a:srgbClr val="0000FF"/>
                </a:solidFill>
              </a:rPr>
              <a:t>: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Liquidity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Taxes 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Can be purchased on margin or sell short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ETF are appropriate for short-term investors and the ones who buy in large lots</a:t>
            </a:r>
          </a:p>
        </p:txBody>
      </p:sp>
    </p:spTree>
  </p:cSld>
  <p:clrMapOvr>
    <a:masterClrMapping/>
  </p:clrMapOvr>
  <p:transition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en-US" dirty="0" smtClean="0"/>
              <a:t>Exchange Traded Notes (ETNs)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72000"/>
          </a:xfrm>
        </p:spPr>
        <p:txBody>
          <a:bodyPr/>
          <a:lstStyle/>
          <a:p>
            <a:r>
              <a:rPr lang="en-US" altLang="en-US" smtClean="0"/>
              <a:t>Exchange traded notes – a senior, unsecured debt security issued by a financial firm (GS, UBS etc.)  </a:t>
            </a:r>
          </a:p>
          <a:p>
            <a:r>
              <a:rPr lang="en-US" altLang="en-US" smtClean="0"/>
              <a:t>Linked to the performance of a benchmark (an index)</a:t>
            </a:r>
          </a:p>
          <a:p>
            <a:r>
              <a:rPr lang="en-US" altLang="en-US" smtClean="0"/>
              <a:t>Objective is similar to ETFs; provide exposure to an underlying asset</a:t>
            </a:r>
          </a:p>
          <a:p>
            <a:r>
              <a:rPr lang="en-US" altLang="en-US" smtClean="0"/>
              <a:t>May not own the underlying asset</a:t>
            </a:r>
          </a:p>
        </p:txBody>
      </p:sp>
    </p:spTree>
    <p:extLst>
      <p:ext uri="{BB962C8B-B14F-4D97-AF65-F5344CB8AC3E}">
        <p14:creationId xmlns:p14="http://schemas.microsoft.com/office/powerpoint/2010/main" val="3228454121"/>
      </p:ext>
    </p:extLst>
  </p:cSld>
  <p:clrMapOvr>
    <a:masterClrMapping/>
  </p:clrMapOvr>
  <p:transition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Morningstar rating</a:t>
            </a:r>
          </a:p>
        </p:txBody>
      </p:sp>
      <p:sp>
        <p:nvSpPr>
          <p:cNvPr id="395267" name="Rectangle 3"/>
          <p:cNvSpPr>
            <a:spLocks noChangeArrowheads="1"/>
          </p:cNvSpPr>
          <p:nvPr/>
        </p:nvSpPr>
        <p:spPr bwMode="auto">
          <a:xfrm>
            <a:off x="304800" y="1600200"/>
            <a:ext cx="8534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99CC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Created in 1984 to provide comprehensive assessment of  mutual funds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The star system was not meant to predict future performance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 5* - the top 20% of the funds   	 1* the bottom 20%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5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95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Hedge Funds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28600" y="1371600"/>
            <a:ext cx="86868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Considerable confusion exists concerning hedge funds –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rgbClr val="0000FF"/>
                </a:solidFill>
              </a:rPr>
              <a:t>	what they are (and are not) and how they work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Hedge funds are privately organized, pooled investment vehicle with no restrictions in terms of investment strategies, asset classes and use of leverage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Many of them registered off-shore for tax and regulatory reasons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Can’t have more than 100 “accredited” investors or 500 “super-accredited” investors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Accredited investor: net worth &gt; 1 million or income of $200,000 in each of the past two years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>
                <a:solidFill>
                  <a:srgbClr val="0000FF"/>
                </a:solidFill>
              </a:rPr>
              <a:t>Super-Accredited investor: net worth &gt; 5 million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9035707"/>
      </p:ext>
    </p:extLst>
  </p:cSld>
  <p:clrMapOvr>
    <a:masterClrMapping/>
  </p:clrMapOvr>
  <p:transition>
    <p:pull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ChangeArrowheads="1"/>
          </p:cNvSpPr>
          <p:nvPr/>
        </p:nvSpPr>
        <p:spPr bwMode="auto">
          <a:xfrm>
            <a:off x="0" y="609600"/>
            <a:ext cx="9144000" cy="1143000"/>
          </a:xfrm>
          <a:prstGeom prst="rect">
            <a:avLst/>
          </a:prstGeom>
          <a:gradFill rotWithShape="0">
            <a:gsLst>
              <a:gs pos="0">
                <a:srgbClr val="006666"/>
              </a:gs>
              <a:gs pos="100000">
                <a:schemeClr val="bg1"/>
              </a:gs>
            </a:gsLst>
            <a:lin ang="5400000" scaled="1"/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bg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Hedge Funds</a:t>
            </a:r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20638" y="1524000"/>
            <a:ext cx="9211176" cy="5410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 Are not allowed to advertise broadly and engage in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  “ general solicitation” to the investing public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Charge 1-2% of assets under management and 20-25% of profits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First hedge fund on record, Jones Hedge Fund, was established in 1949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He hedged the US equity market risk and focused on stock selection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By </a:t>
            </a:r>
            <a:r>
              <a:rPr lang="en-US" sz="2400" dirty="0" smtClean="0">
                <a:solidFill>
                  <a:srgbClr val="0000FF"/>
                </a:solidFill>
              </a:rPr>
              <a:t>2011</a:t>
            </a:r>
            <a:r>
              <a:rPr lang="en-US" sz="2400" dirty="0">
                <a:solidFill>
                  <a:srgbClr val="0000FF"/>
                </a:solidFill>
              </a:rPr>
              <a:t>, more than </a:t>
            </a:r>
            <a:r>
              <a:rPr lang="en-US" sz="2400" dirty="0" smtClean="0">
                <a:solidFill>
                  <a:srgbClr val="0000FF"/>
                </a:solidFill>
              </a:rPr>
              <a:t>10,000 </a:t>
            </a:r>
            <a:r>
              <a:rPr lang="en-US" sz="2400" dirty="0">
                <a:solidFill>
                  <a:srgbClr val="0000FF"/>
                </a:solidFill>
              </a:rPr>
              <a:t>funds in existence world-wide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 Common features: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	- shorting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	- leverage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</a:rPr>
              <a:t>	- concentration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800" b="1" dirty="0">
                <a:solidFill>
                  <a:srgbClr val="0000FF"/>
                </a:solidFill>
              </a:rPr>
              <a:t>Do they all hedge?</a:t>
            </a:r>
            <a:r>
              <a:rPr lang="en-US" sz="2400" dirty="0">
                <a:solidFill>
                  <a:srgbClr val="0000FF"/>
                </a:solidFill>
              </a:rPr>
              <a:t> 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0392716"/>
      </p:ext>
    </p:extLst>
  </p:cSld>
  <p:clrMapOvr>
    <a:masterClrMapping/>
  </p:clrMapOvr>
  <p:transition>
    <p:pull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4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Learning objectives</a:t>
            </a:r>
          </a:p>
        </p:txBody>
      </p:sp>
      <p:sp>
        <p:nvSpPr>
          <p:cNvPr id="401413" name="Rectangle 5"/>
          <p:cNvSpPr>
            <a:spLocks noChangeArrowheads="1"/>
          </p:cNvSpPr>
          <p:nvPr/>
        </p:nvSpPr>
        <p:spPr bwMode="auto">
          <a:xfrm>
            <a:off x="152400" y="1447800"/>
            <a:ext cx="8839200" cy="31700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Discuss the advantages and disadvantages of mutual funds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Know how to calculate NAV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Define and Discuss the differences between open end, closed end and ETFs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 Briefly discuss the costs, loads and fees of investing in mutual funds</a:t>
            </a:r>
          </a:p>
          <a:p>
            <a:pPr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Morningstar and Style </a:t>
            </a:r>
            <a:r>
              <a:rPr lang="en-US" sz="2000" dirty="0" smtClean="0">
                <a:solidFill>
                  <a:srgbClr val="0000FF"/>
                </a:solidFill>
              </a:rPr>
              <a:t>boxes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rgbClr val="0000FF"/>
                </a:solidFill>
              </a:rPr>
              <a:t>Benchmarks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rgbClr val="0000FF"/>
                </a:solidFill>
              </a:rPr>
              <a:t>Survivorship bias and Chasing the Hot funds (p. 79)</a:t>
            </a:r>
          </a:p>
          <a:p>
            <a:pPr>
              <a:buFontTx/>
              <a:buChar char="-"/>
            </a:pPr>
            <a:r>
              <a:rPr lang="en-US" sz="2000" dirty="0" smtClean="0">
                <a:solidFill>
                  <a:srgbClr val="0000FF"/>
                </a:solidFill>
              </a:rPr>
              <a:t>Hedge Funds</a:t>
            </a:r>
            <a:endParaRPr lang="en-US" sz="2000" dirty="0">
              <a:solidFill>
                <a:srgbClr val="0000FF"/>
              </a:solidFill>
            </a:endParaRPr>
          </a:p>
          <a:p>
            <a:r>
              <a:rPr lang="en-US" sz="2000" dirty="0" smtClean="0">
                <a:solidFill>
                  <a:srgbClr val="0000FF"/>
                </a:solidFill>
              </a:rPr>
              <a:t>End </a:t>
            </a:r>
            <a:r>
              <a:rPr lang="en-US" sz="2000" dirty="0">
                <a:solidFill>
                  <a:srgbClr val="0000FF"/>
                </a:solidFill>
              </a:rPr>
              <a:t>of chapter questions </a:t>
            </a:r>
            <a:r>
              <a:rPr lang="en-US" sz="2000" dirty="0" smtClean="0">
                <a:solidFill>
                  <a:srgbClr val="0000FF"/>
                </a:solidFill>
              </a:rPr>
              <a:t>3.1 to 3.13</a:t>
            </a:r>
            <a:endParaRPr lang="en-US" sz="2000" dirty="0">
              <a:solidFill>
                <a:srgbClr val="0000FF"/>
              </a:solidFill>
            </a:endParaRPr>
          </a:p>
          <a:p>
            <a:r>
              <a:rPr lang="en-US" sz="2000" dirty="0">
                <a:solidFill>
                  <a:srgbClr val="0000FF"/>
                </a:solidFill>
              </a:rPr>
              <a:t>  </a:t>
            </a:r>
          </a:p>
        </p:txBody>
      </p:sp>
    </p:spTree>
  </p:cSld>
  <p:clrMapOvr>
    <a:masterClrMapping/>
  </p:clrMapOvr>
  <p:transition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 txBox="1">
            <a:spLocks noChangeArrowheads="1"/>
          </p:cNvSpPr>
          <p:nvPr/>
        </p:nvSpPr>
        <p:spPr>
          <a:xfrm>
            <a:off x="457200" y="1481138"/>
            <a:ext cx="8229600" cy="4525962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75000"/>
              <a:buFont typeface="Wingdings" pitchFamily="2" charset="2"/>
              <a:buChar char="n"/>
              <a:defRPr sz="3200">
                <a:solidFill>
                  <a:srgbClr val="0000FF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-"/>
              <a:defRPr sz="2800">
                <a:solidFill>
                  <a:srgbClr val="0000FF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90000"/>
              <a:buFont typeface="Wingdings" pitchFamily="2" charset="2"/>
              <a:buChar char="u"/>
              <a:defRPr sz="2400">
                <a:solidFill>
                  <a:srgbClr val="0000FF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Font typeface="Wingdings" pitchFamily="2" charset="2"/>
              <a:buChar char="Ø"/>
              <a:defRPr sz="2000">
                <a:solidFill>
                  <a:srgbClr val="0000FF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5pPr>
            <a:lvl6pPr marL="25146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6pPr>
            <a:lvl7pPr marL="29718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7pPr>
            <a:lvl8pPr marL="3429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8pPr>
            <a:lvl9pPr marL="3886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006600"/>
              </a:buClr>
              <a:buSzPct val="120000"/>
              <a:buChar char="»"/>
              <a:defRPr sz="2000">
                <a:solidFill>
                  <a:srgbClr val="0000FF"/>
                </a:solidFill>
                <a:latin typeface="+mn-lt"/>
              </a:defRPr>
            </a:lvl9pPr>
          </a:lstStyle>
          <a:p>
            <a:pPr eaLnBrk="1" hangingPunct="1"/>
            <a:r>
              <a:rPr lang="en-US" smtClean="0"/>
              <a:t>Alternative to direct investment in or ownership of securities</a:t>
            </a:r>
          </a:p>
          <a:p>
            <a:pPr eaLnBrk="1" hangingPunct="1"/>
            <a:r>
              <a:rPr lang="en-US" smtClean="0"/>
              <a:t>Refers to buying and selling the shares of intermediaries that hold securities in portfolio</a:t>
            </a:r>
          </a:p>
          <a:p>
            <a:pPr lvl="1" eaLnBrk="1" hangingPunct="1"/>
            <a:r>
              <a:rPr lang="en-US" smtClean="0"/>
              <a:t>Shares are ownership interest in portfolio entitled to portfolio income</a:t>
            </a:r>
          </a:p>
          <a:p>
            <a:pPr lvl="1" eaLnBrk="1" hangingPunct="1"/>
            <a:r>
              <a:rPr lang="en-US" smtClean="0"/>
              <a:t>Shareholders also pay expenses</a:t>
            </a:r>
            <a:endParaRPr lang="en-US"/>
          </a:p>
        </p:txBody>
      </p:sp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457200" y="609600"/>
            <a:ext cx="8229600" cy="808038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2pPr>
            <a:lvl3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3pPr>
            <a:lvl4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4pPr>
            <a:lvl5pPr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5pPr>
            <a:lvl6pPr marL="4572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6pPr>
            <a:lvl7pPr marL="9144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7pPr>
            <a:lvl8pPr marL="13716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8pPr>
            <a:lvl9pPr marL="1828800" algn="ctr" rtl="0" eaLnBrk="0" fontAlgn="base" hangingPunct="0">
              <a:lnSpc>
                <a:spcPct val="70000"/>
              </a:lnSpc>
              <a:spcBef>
                <a:spcPct val="0"/>
              </a:spcBef>
              <a:spcAft>
                <a:spcPct val="0"/>
              </a:spcAft>
              <a:defRPr sz="440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/>
              <a:t>Indirect Investing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757840"/>
      </p:ext>
    </p:extLst>
  </p:cSld>
  <p:clrMapOvr>
    <a:masterClrMapping/>
  </p:clrMapOvr>
  <p:transition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834" name="Rectangle 2"/>
          <p:cNvSpPr>
            <a:spLocks noChangeArrowheads="1"/>
          </p:cNvSpPr>
          <p:nvPr/>
        </p:nvSpPr>
        <p:spPr bwMode="auto">
          <a:xfrm>
            <a:off x="304800" y="4038600"/>
            <a:ext cx="7772400" cy="190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Diversification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Professional management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Low capital requirement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Reduced transaction costs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Access to illiquid markets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Access to non-traditional trading strategies</a:t>
            </a:r>
          </a:p>
        </p:txBody>
      </p:sp>
      <p:sp>
        <p:nvSpPr>
          <p:cNvPr id="376835" name="Rectangle 3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Investment Companies</a:t>
            </a:r>
          </a:p>
        </p:txBody>
      </p:sp>
      <p:sp>
        <p:nvSpPr>
          <p:cNvPr id="376836" name="Rectangle 4"/>
          <p:cNvSpPr>
            <a:spLocks noChangeArrowheads="1"/>
          </p:cNvSpPr>
          <p:nvPr/>
        </p:nvSpPr>
        <p:spPr bwMode="auto">
          <a:xfrm>
            <a:off x="271463" y="1371600"/>
            <a:ext cx="8380820" cy="26776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dirty="0"/>
              <a:t>An investment company invests a pool of funds belonging to </a:t>
            </a:r>
          </a:p>
          <a:p>
            <a:r>
              <a:rPr lang="en-US" sz="2400" dirty="0"/>
              <a:t>many individuals in a portfolio of individual investments such as </a:t>
            </a:r>
          </a:p>
          <a:p>
            <a:r>
              <a:rPr lang="en-US" sz="2400" dirty="0"/>
              <a:t>stocks and </a:t>
            </a:r>
            <a:r>
              <a:rPr lang="en-US" sz="2400" dirty="0" smtClean="0"/>
              <a:t>bonds</a:t>
            </a:r>
          </a:p>
          <a:p>
            <a:endParaRPr lang="en-US" sz="2400" dirty="0"/>
          </a:p>
          <a:p>
            <a:r>
              <a:rPr lang="en-US" sz="2400" dirty="0" smtClean="0"/>
              <a:t>Financial firm that sells shares to the public and uses the proceeds </a:t>
            </a:r>
          </a:p>
          <a:p>
            <a:r>
              <a:rPr lang="en-US" sz="2400" dirty="0" smtClean="0"/>
              <a:t>to invest in marketable securities</a:t>
            </a:r>
          </a:p>
          <a:p>
            <a:r>
              <a:rPr lang="en-US" sz="2400" dirty="0" smtClean="0"/>
              <a:t>Benefits</a:t>
            </a:r>
            <a:r>
              <a:rPr lang="en-US" sz="2400" dirty="0"/>
              <a:t>:</a:t>
            </a: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6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683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6834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ChangeArrowheads="1"/>
          </p:cNvSpPr>
          <p:nvPr/>
        </p:nvSpPr>
        <p:spPr bwMode="auto">
          <a:xfrm>
            <a:off x="457200" y="1524000"/>
            <a:ext cx="8382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Mutual </a:t>
            </a:r>
            <a:r>
              <a:rPr lang="en-US" sz="2400" dirty="0" smtClean="0">
                <a:solidFill>
                  <a:srgbClr val="0000FF"/>
                </a:solidFill>
              </a:rPr>
              <a:t>funds: Open-End</a:t>
            </a: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Closed-End </a:t>
            </a:r>
            <a:endParaRPr lang="en-US" sz="2400" dirty="0">
              <a:solidFill>
                <a:srgbClr val="0000FF"/>
              </a:solidFill>
            </a:endParaRPr>
          </a:p>
          <a:p>
            <a:pPr marL="742950" lvl="1" indent="-285750"/>
            <a:r>
              <a:rPr lang="en-US" sz="2000" dirty="0">
                <a:solidFill>
                  <a:srgbClr val="0000FF"/>
                </a:solidFill>
              </a:rPr>
              <a:t>       (</a:t>
            </a:r>
            <a:r>
              <a:rPr lang="en-US" sz="2000" dirty="0"/>
              <a:t>Stock trades on secondary market; Net asset value (NAV) is determined daily, but market price determined by supply and </a:t>
            </a:r>
            <a:r>
              <a:rPr lang="en-US" sz="2000" dirty="0" smtClean="0"/>
              <a:t>demand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ETFs (Exchange Traded Funds)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 smtClean="0">
                <a:solidFill>
                  <a:srgbClr val="0000FF"/>
                </a:solidFill>
              </a:rPr>
              <a:t>Hedge Funds</a:t>
            </a:r>
            <a:endParaRPr lang="en-US" sz="24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400" dirty="0">
                <a:solidFill>
                  <a:srgbClr val="0000FF"/>
                </a:solidFill>
              </a:rPr>
              <a:t>Private equity/venture capital </a:t>
            </a:r>
            <a:r>
              <a:rPr lang="en-US" sz="2400" dirty="0" smtClean="0">
                <a:solidFill>
                  <a:srgbClr val="0000FF"/>
                </a:solidFill>
              </a:rPr>
              <a:t>funds [Not covered in text]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sz="2400" dirty="0">
              <a:solidFill>
                <a:srgbClr val="0000FF"/>
              </a:solidFill>
            </a:endParaRPr>
          </a:p>
        </p:txBody>
      </p:sp>
      <p:sp>
        <p:nvSpPr>
          <p:cNvPr id="379907" name="Rectangle 3"/>
          <p:cNvSpPr>
            <a:spLocks noChangeArrowheads="1"/>
          </p:cNvSpPr>
          <p:nvPr/>
        </p:nvSpPr>
        <p:spPr bwMode="auto">
          <a:xfrm>
            <a:off x="0" y="3810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Types of Investment Organizations</a:t>
            </a:r>
          </a:p>
        </p:txBody>
      </p:sp>
    </p:spTree>
    <p:extLst>
      <p:ext uri="{BB962C8B-B14F-4D97-AF65-F5344CB8AC3E}">
        <p14:creationId xmlns:p14="http://schemas.microsoft.com/office/powerpoint/2010/main" val="1712552899"/>
      </p:ext>
    </p:extLst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9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799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6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2" name="Rectangle 4"/>
          <p:cNvSpPr>
            <a:spLocks noChangeArrowheads="1"/>
          </p:cNvSpPr>
          <p:nvPr/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altLang="ko-KR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34" charset="-127"/>
              </a:rPr>
              <a:t>Mutual Funds</a:t>
            </a:r>
            <a:endParaRPr 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1653" name="Rectangle 5"/>
          <p:cNvSpPr>
            <a:spLocks noChangeArrowheads="1"/>
          </p:cNvSpPr>
          <p:nvPr/>
        </p:nvSpPr>
        <p:spPr bwMode="auto">
          <a:xfrm>
            <a:off x="457200" y="1371600"/>
            <a:ext cx="8305800" cy="502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>
                <a:solidFill>
                  <a:srgbClr val="0000FF"/>
                </a:solidFill>
                <a:ea typeface="굴림" pitchFamily="34" charset="-127"/>
              </a:rPr>
              <a:t>An investment company that issues its portfolio shares to investors.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altLang="ko-KR" sz="200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>
                <a:solidFill>
                  <a:srgbClr val="0000FF"/>
                </a:solidFill>
                <a:ea typeface="굴림" pitchFamily="34" charset="-127"/>
              </a:rPr>
              <a:t>Money from shareholders are pooled and invested in a wide range of stocks, bonds, or money market securities.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altLang="ko-KR" sz="1800">
                <a:solidFill>
                  <a:srgbClr val="0000FF"/>
                </a:solidFill>
                <a:ea typeface="굴림" pitchFamily="34" charset="-127"/>
              </a:rPr>
              <a:t>Managed by professional managers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altLang="ko-KR" sz="200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>
                <a:solidFill>
                  <a:srgbClr val="0000FF"/>
                </a:solidFill>
                <a:ea typeface="굴림" pitchFamily="34" charset="-127"/>
              </a:rPr>
              <a:t>Each investor shares proportionately in the income and investment gains and losses, as well as the brokerage expenses and management fees.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endParaRPr lang="en-US" altLang="ko-KR" sz="2000">
              <a:solidFill>
                <a:srgbClr val="0000FF"/>
              </a:solidFill>
              <a:ea typeface="굴림" pitchFamily="34" charset="-127"/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000">
                <a:solidFill>
                  <a:srgbClr val="0000FF"/>
                </a:solidFill>
                <a:ea typeface="굴림" pitchFamily="34" charset="-127"/>
              </a:rPr>
              <a:t>Open end fund: # of shares issued solely depends on investor demand</a:t>
            </a:r>
          </a:p>
          <a:p>
            <a:pPr marL="742950" lvl="1" indent="-285750">
              <a:lnSpc>
                <a:spcPct val="80000"/>
              </a:lnSpc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1800">
                <a:solidFill>
                  <a:srgbClr val="0000FF"/>
                </a:solidFill>
              </a:rPr>
              <a:t>Bought and sold directly through the investment company (not an exchange)</a:t>
            </a:r>
          </a:p>
        </p:txBody>
      </p:sp>
    </p:spTree>
  </p:cSld>
  <p:clrMapOvr>
    <a:masterClrMapping/>
  </p:clrMapOvr>
  <p:transition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6" name="Rectangle 4"/>
          <p:cNvSpPr>
            <a:spLocks noChangeArrowheads="1"/>
          </p:cNvSpPr>
          <p:nvPr/>
        </p:nvSpPr>
        <p:spPr bwMode="auto">
          <a:xfrm>
            <a:off x="457200" y="457200"/>
            <a:ext cx="7031038" cy="950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>
              <a:lnSpc>
                <a:spcPct val="70000"/>
              </a:lnSpc>
            </a:pPr>
            <a:r>
              <a:rPr lang="en-US" altLang="ko-KR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ea typeface="굴림" pitchFamily="34" charset="-127"/>
              </a:rPr>
              <a:t>Sources of Information</a:t>
            </a:r>
            <a:endParaRPr lang="en-US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412677" name="Rectangle 5"/>
          <p:cNvSpPr>
            <a:spLocks noChangeArrowheads="1"/>
          </p:cNvSpPr>
          <p:nvPr/>
        </p:nvSpPr>
        <p:spPr bwMode="auto">
          <a:xfrm>
            <a:off x="457200" y="1219200"/>
            <a:ext cx="8001000" cy="518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Lipper Inc.:  leading provider of data and analysis on the investment company business ( </a:t>
            </a:r>
            <a:r>
              <a:rPr lang="en-US" altLang="ko-KR" sz="2400">
                <a:solidFill>
                  <a:srgbClr val="0000FF"/>
                </a:solidFill>
                <a:ea typeface="굴림" pitchFamily="34" charset="-127"/>
                <a:hlinkClick r:id="rId2"/>
              </a:rPr>
              <a:t>www.lipperweb.com</a:t>
            </a: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 )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Morningstar.com: provide unbiased data and analysis and candid editorial commentary (</a:t>
            </a:r>
            <a:r>
              <a:rPr lang="en-US" altLang="ko-KR" sz="2400">
                <a:solidFill>
                  <a:srgbClr val="0000FF"/>
                </a:solidFill>
                <a:ea typeface="굴림" pitchFamily="34" charset="-127"/>
                <a:hlinkClick r:id="rId3"/>
              </a:rPr>
              <a:t>www.morningstar.com</a:t>
            </a: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)</a:t>
            </a:r>
            <a:r>
              <a:rPr lang="en-US" altLang="ko-KR" sz="2800">
                <a:solidFill>
                  <a:srgbClr val="0000FF"/>
                </a:solidFill>
                <a:ea typeface="굴림" pitchFamily="34" charset="-127"/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Vanguard Group: providing competitive investment performance and lowest operating expenses ( </a:t>
            </a:r>
            <a:r>
              <a:rPr lang="en-US" altLang="ko-KR" sz="2400">
                <a:solidFill>
                  <a:srgbClr val="0000FF"/>
                </a:solidFill>
                <a:ea typeface="굴림" pitchFamily="34" charset="-127"/>
                <a:hlinkClick r:id="rId4"/>
              </a:rPr>
              <a:t>www.vanguard.com</a:t>
            </a:r>
            <a:r>
              <a:rPr lang="en-US" altLang="ko-KR" sz="2800">
                <a:solidFill>
                  <a:srgbClr val="0000FF"/>
                </a:solidFill>
                <a:ea typeface="굴림" pitchFamily="34" charset="-127"/>
              </a:rPr>
              <a:t> </a:t>
            </a:r>
            <a:r>
              <a:rPr lang="en-US" altLang="ko-KR" sz="2400">
                <a:solidFill>
                  <a:srgbClr val="0000FF"/>
                </a:solidFill>
                <a:ea typeface="굴림" pitchFamily="34" charset="-127"/>
              </a:rPr>
              <a:t>) </a:t>
            </a:r>
            <a:endParaRPr lang="en-US" sz="240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60" name="Rectangle 4"/>
          <p:cNvSpPr>
            <a:spLocks noChangeArrowheads="1"/>
          </p:cNvSpPr>
          <p:nvPr/>
        </p:nvSpPr>
        <p:spPr bwMode="auto">
          <a:xfrm>
            <a:off x="457200" y="1447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Money Market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Fixed </a:t>
            </a:r>
            <a:r>
              <a:rPr lang="en-US" sz="2800" dirty="0" smtClean="0">
                <a:solidFill>
                  <a:srgbClr val="0000FF"/>
                </a:solidFill>
              </a:rPr>
              <a:t>Income (taxable and tax exempt bond)</a:t>
            </a: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>
                <a:solidFill>
                  <a:srgbClr val="0000FF"/>
                </a:solidFill>
              </a:rPr>
              <a:t>Equity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Hybrid/Balance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Index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Value vs Growth (investment style)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International vs Global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403461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Mutual Funds: Investment </a:t>
            </a: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Objectives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3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346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60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954" name="Rectangle 2"/>
          <p:cNvSpPr>
            <a:spLocks noChangeArrowheads="1"/>
          </p:cNvSpPr>
          <p:nvPr/>
        </p:nvSpPr>
        <p:spPr bwMode="auto">
          <a:xfrm>
            <a:off x="457200" y="11430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rgbClr val="0000FF"/>
                </a:solidFill>
              </a:rPr>
              <a:t>Used as a basis for valuation of mutual funds.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Selling new shares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000" dirty="0">
                <a:solidFill>
                  <a:srgbClr val="0000FF"/>
                </a:solidFill>
              </a:rPr>
              <a:t>Redeeming existing shares</a:t>
            </a:r>
          </a:p>
          <a:p>
            <a:pPr eaLnBrk="1" hangingPunct="1">
              <a:spcBef>
                <a:spcPts val="1000"/>
              </a:spcBef>
            </a:pPr>
            <a:r>
              <a:rPr lang="en-US" altLang="en-US" sz="2000" dirty="0"/>
              <a:t>Changes daily and is calculated after markets close at 4 p.m.</a:t>
            </a:r>
          </a:p>
          <a:p>
            <a:pPr eaLnBrk="1" hangingPunct="1">
              <a:spcBef>
                <a:spcPts val="1000"/>
              </a:spcBef>
            </a:pPr>
            <a:r>
              <a:rPr lang="en-US" altLang="en-US" sz="2000" dirty="0"/>
              <a:t>NAV is price investors pay (receive) when a fund is purchased (sold) 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000" dirty="0" smtClean="0">
                <a:solidFill>
                  <a:srgbClr val="0000FF"/>
                </a:solidFill>
              </a:rPr>
              <a:t>Calculation of NAV:</a:t>
            </a:r>
            <a:endParaRPr lang="en-US" sz="20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rgbClr val="0000FF"/>
                </a:solidFill>
              </a:rPr>
              <a:t>	</a:t>
            </a:r>
            <a:r>
              <a:rPr lang="en-US" sz="2000" u="sng" dirty="0">
                <a:solidFill>
                  <a:srgbClr val="0000FF"/>
                </a:solidFill>
              </a:rPr>
              <a:t>Market Value of Assets – Fund Expenses - Liabilities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r>
              <a:rPr lang="en-US" sz="2000" dirty="0">
                <a:solidFill>
                  <a:srgbClr val="0000FF"/>
                </a:solidFill>
              </a:rPr>
              <a:t>	           Shares Outstanding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000" dirty="0">
              <a:solidFill>
                <a:srgbClr val="0000FF"/>
              </a:solidFill>
            </a:endParaRPr>
          </a:p>
          <a:p>
            <a:pPr marL="342900" indent="-342900"/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A mutual fund has $100 mil in assets and $3 mil in short term liabilities. 10.765 mil shares outstanding. What is the NAV?</a:t>
            </a:r>
          </a:p>
          <a:p>
            <a:pPr marL="342900" indent="-342900"/>
            <a:r>
              <a:rPr lang="en-US" altLang="ko-KR" sz="2000" u="sng" dirty="0">
                <a:solidFill>
                  <a:srgbClr val="0000FF"/>
                </a:solidFill>
                <a:ea typeface="굴림" pitchFamily="34" charset="-127"/>
              </a:rPr>
              <a:t>Solution </a:t>
            </a:r>
          </a:p>
          <a:p>
            <a:pPr marL="342900" indent="-342900"/>
            <a:r>
              <a:rPr lang="en-US" altLang="ko-KR" sz="2000" dirty="0">
                <a:solidFill>
                  <a:srgbClr val="0000FF"/>
                </a:solidFill>
                <a:ea typeface="굴림" pitchFamily="34" charset="-127"/>
              </a:rPr>
              <a:t>     ($100 mil - $3 mil) / 10.765 mil = $9.0107 per share</a:t>
            </a:r>
            <a:endParaRPr lang="en-US" sz="20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None/>
            </a:pP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81956" name="Rectangle 4"/>
          <p:cNvSpPr>
            <a:spLocks noChangeArrowheads="1"/>
          </p:cNvSpPr>
          <p:nvPr/>
        </p:nvSpPr>
        <p:spPr bwMode="auto">
          <a:xfrm>
            <a:off x="0" y="3810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Net Asset </a:t>
            </a: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Value (NAV)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195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1954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80" name="Rectangle 4"/>
          <p:cNvSpPr>
            <a:spLocks noChangeArrowheads="1"/>
          </p:cNvSpPr>
          <p:nvPr/>
        </p:nvSpPr>
        <p:spPr bwMode="auto">
          <a:xfrm>
            <a:off x="381000" y="14478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/>
          <a:lstStyle/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Sales charge (loads)</a:t>
            </a:r>
            <a:endParaRPr lang="en-US" sz="2800" dirty="0">
              <a:solidFill>
                <a:srgbClr val="0000FF"/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 dirty="0">
                <a:solidFill>
                  <a:srgbClr val="0000FF"/>
                </a:solidFill>
              </a:rPr>
              <a:t>Front-end </a:t>
            </a:r>
            <a:r>
              <a:rPr lang="en-US" sz="2800" dirty="0" smtClean="0">
                <a:solidFill>
                  <a:srgbClr val="0000FF"/>
                </a:solidFill>
              </a:rPr>
              <a:t>load: </a:t>
            </a:r>
            <a:r>
              <a:rPr lang="en-US" altLang="en-US" sz="2800" dirty="0"/>
              <a:t>sales charge when purchased</a:t>
            </a:r>
          </a:p>
          <a:p>
            <a:pPr marL="742950" lvl="1" indent="-285750">
              <a:spcBef>
                <a:spcPct val="20000"/>
              </a:spcBef>
              <a:buClr>
                <a:srgbClr val="006600"/>
              </a:buClr>
              <a:buSzPct val="120000"/>
              <a:buFontTx/>
              <a:buChar char="-"/>
            </a:pPr>
            <a:r>
              <a:rPr lang="en-US" sz="2800" dirty="0" smtClean="0">
                <a:solidFill>
                  <a:srgbClr val="0000FF"/>
                </a:solidFill>
              </a:rPr>
              <a:t>Back-end load: </a:t>
            </a:r>
            <a:r>
              <a:rPr lang="en-US" altLang="en-US" sz="2800" dirty="0"/>
              <a:t>fee incurred when shares sold</a:t>
            </a:r>
            <a:endParaRPr lang="en-US" sz="2800" dirty="0">
              <a:solidFill>
                <a:srgbClr val="0000FF"/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Redemption fee</a:t>
            </a:r>
          </a:p>
          <a:p>
            <a:pPr marL="342900" indent="-342900">
              <a:spcBef>
                <a:spcPct val="20000"/>
              </a:spcBef>
              <a:buClr>
                <a:srgbClr val="006600"/>
              </a:buClr>
              <a:buSzPct val="75000"/>
              <a:buFont typeface="Wingdings" pitchFamily="2" charset="2"/>
              <a:buChar char="n"/>
            </a:pPr>
            <a:r>
              <a:rPr lang="en-US" sz="2800" dirty="0" smtClean="0">
                <a:solidFill>
                  <a:srgbClr val="0000FF"/>
                </a:solidFill>
              </a:rPr>
              <a:t>Exchange fee</a:t>
            </a:r>
          </a:p>
          <a:p>
            <a:pPr>
              <a:spcBef>
                <a:spcPts val="1800"/>
              </a:spcBef>
              <a:spcAft>
                <a:spcPts val="400"/>
              </a:spcAft>
            </a:pPr>
            <a:r>
              <a:rPr lang="en-US" altLang="en-US" sz="2800" dirty="0" smtClean="0"/>
              <a:t>No-load </a:t>
            </a:r>
            <a:r>
              <a:rPr lang="en-US" altLang="en-US" sz="2800" dirty="0"/>
              <a:t>funds: no front- or back-end loads</a:t>
            </a:r>
          </a:p>
          <a:p>
            <a:pPr>
              <a:spcBef>
                <a:spcPct val="20000"/>
              </a:spcBef>
              <a:buClr>
                <a:srgbClr val="006600"/>
              </a:buClr>
              <a:buSzPct val="75000"/>
            </a:pPr>
            <a:r>
              <a:rPr lang="en-US" sz="2800" dirty="0" smtClean="0">
                <a:solidFill>
                  <a:srgbClr val="0000FF"/>
                </a:solidFill>
              </a:rPr>
              <a:t>Mutual fund classes (A,B,C)</a:t>
            </a:r>
          </a:p>
        </p:txBody>
      </p:sp>
      <p:sp>
        <p:nvSpPr>
          <p:cNvPr id="408581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106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ctr"/>
          <a:lstStyle/>
          <a:p>
            <a:pPr algn="ctr">
              <a:lnSpc>
                <a:spcPct val="70000"/>
              </a:lnSpc>
            </a:pP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Costs </a:t>
            </a:r>
            <a:r>
              <a:rPr lang="en-US" dirty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of Investing in </a:t>
            </a:r>
            <a:r>
              <a:rPr lang="en-US" dirty="0" smtClean="0">
                <a:solidFill>
                  <a:schemeClr val="accent2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Funds</a:t>
            </a:r>
            <a:endParaRPr lang="en-US" dirty="0">
              <a:solidFill>
                <a:schemeClr val="accent2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08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0858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accent1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8580" grpId="0" build="p" autoUpdateAnimBg="0"/>
    </p:bldLst>
  </p:timing>
</p:sld>
</file>

<file path=ppt/theme/theme1.xml><?xml version="1.0" encoding="utf-8"?>
<a:theme xmlns:a="http://schemas.openxmlformats.org/drawingml/2006/main" name="Template">
  <a:themeElements>
    <a:clrScheme name="">
      <a:dk1>
        <a:srgbClr val="008000"/>
      </a:dk1>
      <a:lt1>
        <a:srgbClr val="E9FFFF"/>
      </a:lt1>
      <a:dk2>
        <a:srgbClr val="FFFFFF"/>
      </a:dk2>
      <a:lt2>
        <a:srgbClr val="333333"/>
      </a:lt2>
      <a:accent1>
        <a:srgbClr val="000000"/>
      </a:accent1>
      <a:accent2>
        <a:srgbClr val="FFFF66"/>
      </a:accent2>
      <a:accent3>
        <a:srgbClr val="F2FFFF"/>
      </a:accent3>
      <a:accent4>
        <a:srgbClr val="006C00"/>
      </a:accent4>
      <a:accent5>
        <a:srgbClr val="AAAAAA"/>
      </a:accent5>
      <a:accent6>
        <a:srgbClr val="E7E75C"/>
      </a:accent6>
      <a:hlink>
        <a:srgbClr val="CCCCFF"/>
      </a:hlink>
      <a:folHlink>
        <a:srgbClr val="CC3399"/>
      </a:folHlink>
    </a:clrScheme>
    <a:fontScheme name="Templat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P:\M_Mattson\Supplements\Projects\Bodie\Ppt\Template.pot</Template>
  <TotalTime>76715</TotalTime>
  <Words>959</Words>
  <Application>Microsoft Office PowerPoint</Application>
  <PresentationFormat>On-screen Show (4:3)</PresentationFormat>
  <Paragraphs>150</Paragraphs>
  <Slides>18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굴림</vt:lpstr>
      <vt:lpstr>Arial</vt:lpstr>
      <vt:lpstr>Times New Roman</vt:lpstr>
      <vt:lpstr>Wingdings</vt:lpstr>
      <vt:lpstr>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Costs of Investing in Funds </vt:lpstr>
      <vt:lpstr>PowerPoint Presentation</vt:lpstr>
      <vt:lpstr>PowerPoint Presentation</vt:lpstr>
      <vt:lpstr>PowerPoint Presentation</vt:lpstr>
      <vt:lpstr>Exchange Traded Notes (ETNs)</vt:lpstr>
      <vt:lpstr>Morningstar rating</vt:lpstr>
      <vt:lpstr>PowerPoint Presentation</vt:lpstr>
      <vt:lpstr>PowerPoint Presentation</vt:lpstr>
      <vt:lpstr>Learning objectives</vt:lpstr>
    </vt:vector>
  </TitlesOfParts>
  <Company>Colorado State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Investments</dc:title>
  <dc:creator>Rick Johnson</dc:creator>
  <cp:lastModifiedBy>Covrig, Vicentiu M</cp:lastModifiedBy>
  <cp:revision>315</cp:revision>
  <cp:lastPrinted>2012-10-01T19:26:36Z</cp:lastPrinted>
  <dcterms:created xsi:type="dcterms:W3CDTF">1998-03-08T20:26:56Z</dcterms:created>
  <dcterms:modified xsi:type="dcterms:W3CDTF">2017-10-02T22:16:55Z</dcterms:modified>
</cp:coreProperties>
</file>