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336" r:id="rId2"/>
    <p:sldId id="357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80" r:id="rId11"/>
    <p:sldId id="365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4" r:id="rId21"/>
    <p:sldId id="376" r:id="rId22"/>
    <p:sldId id="377" r:id="rId23"/>
    <p:sldId id="378" r:id="rId24"/>
    <p:sldId id="379" r:id="rId25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FF"/>
    <a:srgbClr val="6600FF"/>
    <a:srgbClr val="FFFF00"/>
    <a:srgbClr val="CC00FF"/>
    <a:srgbClr val="FF0000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396" y="-10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B3497B-2326-4685-A982-BDBC1A6C5A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41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34CCC5-425D-4FA6-913B-380EE61BB9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34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D9B4B-C1EC-498E-B427-832E7E0D7042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7596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85663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61371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98305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5425913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46257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37055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23454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672411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3397750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257848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31934F66-FE6C-4C0B-B9E9-EE3016CDA0C5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Investment Alternatives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altLang="ko-KR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t>Equivalent taxable yield</a:t>
            </a: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57200" y="990600"/>
            <a:ext cx="79248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Interest income received from muni bonds is free from federal income tax and state income tax in the same state as the bonds were issued.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To appreciate the tax exempt advantages of muni bonds, compare with similar bond producing taxable income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40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Equivalent taxable yield =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400">
              <a:solidFill>
                <a:srgbClr val="0000FF"/>
              </a:solidFill>
              <a:ea typeface="굴림" pitchFamily="34" charset="-127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Example : For an investor in a 30 % tax bracket, which is more attractive, a corporate bond with a 7.5 % coupon or a muni bond with a 5.5% coupon?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</a:pP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   </a:t>
            </a:r>
            <a:r>
              <a:rPr lang="en-US" altLang="ko-KR" sz="2000" i="1">
                <a:solidFill>
                  <a:srgbClr val="0000FF"/>
                </a:solidFill>
                <a:ea typeface="굴림" pitchFamily="34" charset="-127"/>
              </a:rPr>
              <a:t>Solution:</a:t>
            </a: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 Equivalent taxable yield for the muni = 5.5% / (1-0.3) = 7.86%, which is greater than 7.5% taxable bonds. Muni is more attractive for this investor.</a:t>
            </a:r>
            <a:endParaRPr lang="en-US" sz="2000">
              <a:solidFill>
                <a:srgbClr val="0000FF"/>
              </a:solidFill>
            </a:endParaRPr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4724400" y="3289300"/>
          <a:ext cx="18288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736560" imgH="393480" progId="Equation.3">
                  <p:embed/>
                </p:oleObj>
              </mc:Choice>
              <mc:Fallback>
                <p:oleObj name="Equation" r:id="rId3" imgW="736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89300"/>
                        <a:ext cx="1828800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8214412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Usually unsecured debt maturing in 20-40 years, paying semi-annual interest, callable, with par value of $1,000</a:t>
            </a:r>
          </a:p>
          <a:p>
            <a:pPr lvl="1" eaLnBrk="1" hangingPunct="1"/>
            <a:r>
              <a:rPr lang="en-US" smtClean="0"/>
              <a:t>Callable bonds gives the issuer the right to repay the debt prior to maturity</a:t>
            </a:r>
          </a:p>
          <a:p>
            <a:pPr lvl="1" eaLnBrk="1" hangingPunct="1"/>
            <a:r>
              <a:rPr lang="en-US" smtClean="0"/>
              <a:t>Convertible bonds may be exchanged for another asset at the owner’s discretion</a:t>
            </a:r>
          </a:p>
          <a:p>
            <a:pPr lvl="1" eaLnBrk="1" hangingPunct="1"/>
            <a:r>
              <a:rPr lang="en-US" smtClean="0"/>
              <a:t>Risk that issuer may default on payments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Corporate Bonds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748085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Rate relative probability of default</a:t>
            </a:r>
          </a:p>
          <a:p>
            <a:pPr eaLnBrk="1" hangingPunct="1"/>
            <a:r>
              <a:rPr lang="en-US" smtClean="0"/>
              <a:t>Rating organizations</a:t>
            </a:r>
          </a:p>
          <a:p>
            <a:pPr lvl="1" eaLnBrk="1" hangingPunct="1"/>
            <a:r>
              <a:rPr lang="en-US" smtClean="0"/>
              <a:t>Standard and Poors Corporation (S&amp;P)</a:t>
            </a:r>
          </a:p>
          <a:p>
            <a:pPr lvl="1" eaLnBrk="1" hangingPunct="1"/>
            <a:r>
              <a:rPr lang="en-US" smtClean="0"/>
              <a:t>Moody’s Investors Service Inc</a:t>
            </a:r>
          </a:p>
          <a:p>
            <a:pPr eaLnBrk="1" hangingPunct="1"/>
            <a:r>
              <a:rPr lang="en-US" smtClean="0"/>
              <a:t>Rating firms perform the credit analysis for the investor</a:t>
            </a:r>
          </a:p>
          <a:p>
            <a:pPr eaLnBrk="1" hangingPunct="1"/>
            <a:r>
              <a:rPr lang="en-US" smtClean="0"/>
              <a:t>Emphasis on the issuer’s relative probability of default</a:t>
            </a:r>
            <a:endParaRPr lang="en-US" smtClean="0"/>
          </a:p>
        </p:txBody>
      </p:sp>
      <p:sp>
        <p:nvSpPr>
          <p:cNvPr id="4" name="Rectangle 10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Bond Ratings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02397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Investment grade securities</a:t>
            </a:r>
          </a:p>
          <a:p>
            <a:pPr lvl="1" eaLnBrk="1" hangingPunct="1"/>
            <a:r>
              <a:rPr lang="en-US" smtClean="0"/>
              <a:t>Rated AAA, AA, A, BBB</a:t>
            </a:r>
          </a:p>
          <a:p>
            <a:pPr lvl="1" eaLnBrk="1" hangingPunct="1"/>
            <a:r>
              <a:rPr lang="en-US" smtClean="0"/>
              <a:t>Typically, institutional investors are confined to bonds in these four categories</a:t>
            </a:r>
          </a:p>
          <a:p>
            <a:pPr eaLnBrk="1" hangingPunct="1"/>
            <a:r>
              <a:rPr lang="en-US" smtClean="0"/>
              <a:t>Speculative securities</a:t>
            </a:r>
          </a:p>
          <a:p>
            <a:pPr lvl="1" eaLnBrk="1" hangingPunct="1"/>
            <a:r>
              <a:rPr lang="en-US" smtClean="0"/>
              <a:t>Rated BB, B, CCC, C</a:t>
            </a:r>
          </a:p>
          <a:p>
            <a:pPr lvl="1" eaLnBrk="1" hangingPunct="1"/>
            <a:r>
              <a:rPr lang="en-US" smtClean="0"/>
              <a:t>Significant uncertainties</a:t>
            </a:r>
          </a:p>
          <a:p>
            <a:pPr lvl="1" eaLnBrk="1" hangingPunct="1"/>
            <a:r>
              <a:rPr lang="en-US" smtClean="0"/>
              <a:t>C rated bonds are not paying interest</a:t>
            </a:r>
            <a:endParaRPr lang="en-US" smtClean="0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Bond Ratings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05795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0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Transformation of illiquid, risky individual loans into asset-backed securities</a:t>
            </a:r>
          </a:p>
          <a:p>
            <a:pPr lvl="1" eaLnBrk="1" hangingPunct="1"/>
            <a:r>
              <a:rPr lang="en-US" smtClean="0"/>
              <a:t>GNMAs</a:t>
            </a:r>
          </a:p>
          <a:p>
            <a:pPr lvl="1" eaLnBrk="1" hangingPunct="1"/>
            <a:r>
              <a:rPr lang="en-US" smtClean="0"/>
              <a:t>Marketable securities backed by auto loans, credit-card receivables, small-business loans, leases</a:t>
            </a:r>
          </a:p>
          <a:p>
            <a:pPr eaLnBrk="1" hangingPunct="1"/>
            <a:r>
              <a:rPr lang="en-US" smtClean="0"/>
              <a:t>High yields, short maturities, investment-grade ratings</a:t>
            </a:r>
            <a:endParaRPr lang="en-US" smtClean="0"/>
          </a:p>
        </p:txBody>
      </p:sp>
      <p:sp>
        <p:nvSpPr>
          <p:cNvPr id="4" name="Rectangle 1029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Securitization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74018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Denote an ownership interest in a corporation</a:t>
            </a:r>
          </a:p>
          <a:p>
            <a:pPr eaLnBrk="1" hangingPunct="1"/>
            <a:r>
              <a:rPr lang="en-US" smtClean="0"/>
              <a:t>Denote control over management, at least in principle</a:t>
            </a:r>
          </a:p>
          <a:p>
            <a:pPr lvl="1" eaLnBrk="1" hangingPunct="1"/>
            <a:r>
              <a:rPr lang="en-US" smtClean="0"/>
              <a:t>Voting rights important </a:t>
            </a:r>
          </a:p>
          <a:p>
            <a:pPr eaLnBrk="1" hangingPunct="1"/>
            <a:r>
              <a:rPr lang="en-US" smtClean="0"/>
              <a:t>Denote limited liability</a:t>
            </a:r>
          </a:p>
          <a:p>
            <a:pPr lvl="1" eaLnBrk="1" hangingPunct="1"/>
            <a:r>
              <a:rPr lang="en-US" smtClean="0"/>
              <a:t>Investor cannot lose more than their investment should the corporation fail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Equity Securities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28624"/>
      </p:ext>
    </p:extLst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Hybrid security because features of both debt and equity </a:t>
            </a:r>
          </a:p>
          <a:p>
            <a:pPr eaLnBrk="1" hangingPunct="1"/>
            <a:r>
              <a:rPr lang="en-US" smtClean="0"/>
              <a:t>Preferred stockholders paid after debt but before common stockholders</a:t>
            </a:r>
          </a:p>
          <a:p>
            <a:pPr lvl="1" eaLnBrk="1" hangingPunct="1"/>
            <a:r>
              <a:rPr lang="en-US" smtClean="0"/>
              <a:t>Dividend known, fixed in advance</a:t>
            </a:r>
          </a:p>
          <a:p>
            <a:pPr lvl="1" eaLnBrk="1" hangingPunct="1"/>
            <a:r>
              <a:rPr lang="en-US" smtClean="0"/>
              <a:t>May be cumulative if dividend omitted</a:t>
            </a:r>
          </a:p>
          <a:p>
            <a:pPr eaLnBrk="1" hangingPunct="1"/>
            <a:r>
              <a:rPr lang="en-US" smtClean="0"/>
              <a:t>Often convertible into common stock</a:t>
            </a:r>
          </a:p>
          <a:p>
            <a:pPr eaLnBrk="1" hangingPunct="1"/>
            <a:r>
              <a:rPr lang="en-US" smtClean="0"/>
              <a:t>May carry variable dividend rate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8461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Preferred Stocks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608158"/>
      </p:ext>
    </p:extLst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Common stockholders are residual claimants on income and assets </a:t>
            </a:r>
          </a:p>
          <a:p>
            <a:pPr eaLnBrk="1" hangingPunct="1"/>
            <a:r>
              <a:rPr lang="en-US" smtClean="0"/>
              <a:t>Par value is face value of a share</a:t>
            </a:r>
          </a:p>
          <a:p>
            <a:pPr lvl="1" eaLnBrk="1" hangingPunct="1"/>
            <a:r>
              <a:rPr lang="en-US" smtClean="0"/>
              <a:t>Usually economically insignificant</a:t>
            </a:r>
          </a:p>
          <a:p>
            <a:pPr eaLnBrk="1" hangingPunct="1"/>
            <a:r>
              <a:rPr lang="en-US" smtClean="0"/>
              <a:t>Book value is accounting value of a share</a:t>
            </a:r>
          </a:p>
          <a:p>
            <a:pPr eaLnBrk="1" hangingPunct="1"/>
            <a:r>
              <a:rPr lang="en-US" smtClean="0"/>
              <a:t>Market value is current market price of a share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Common Stocks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89034"/>
      </p:ext>
    </p:extLst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Dividends are cash payments to shareholders</a:t>
            </a:r>
          </a:p>
          <a:p>
            <a:pPr lvl="1" eaLnBrk="1" hangingPunct="1"/>
            <a:r>
              <a:rPr lang="en-US" smtClean="0"/>
              <a:t>Dividend yield is income component of return =D/P</a:t>
            </a:r>
          </a:p>
          <a:p>
            <a:pPr lvl="1" eaLnBrk="1" hangingPunct="1"/>
            <a:r>
              <a:rPr lang="en-US" smtClean="0"/>
              <a:t>Payout Ratio is ratio of dividends to earnings</a:t>
            </a:r>
            <a:endParaRPr lang="en-US" smtClean="0"/>
          </a:p>
        </p:txBody>
      </p:sp>
      <p:sp>
        <p:nvSpPr>
          <p:cNvPr id="4" name="Rectangle 11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Common Stocks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66800" y="4648200"/>
          <a:ext cx="708660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Bitmap Image" r:id="rId3" imgW="4285714" imgH="619211" progId="Paint.Picture">
                  <p:embed/>
                </p:oleObj>
              </mc:Choice>
              <mc:Fallback>
                <p:oleObj name="Bitmap Image" r:id="rId3" imgW="4285714" imgH="61921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48200"/>
                        <a:ext cx="7086600" cy="1304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202316"/>
      </p:ext>
    </p:extLst>
  </p:cSld>
  <p:clrMapOvr>
    <a:masterClrMapping/>
  </p:clrMapOvr>
  <p:transition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Stock dividend is payment to owners in stock</a:t>
            </a:r>
          </a:p>
          <a:p>
            <a:pPr eaLnBrk="1" hangingPunct="1"/>
            <a:r>
              <a:rPr lang="en-US" smtClean="0"/>
              <a:t>Stock split is the issuance of additional shares in proportion to the shares outstanding</a:t>
            </a:r>
          </a:p>
          <a:p>
            <a:pPr lvl="1" eaLnBrk="1" hangingPunct="1"/>
            <a:r>
              <a:rPr lang="en-US" smtClean="0"/>
              <a:t>The book and par values are changed</a:t>
            </a:r>
          </a:p>
          <a:p>
            <a:pPr eaLnBrk="1" hangingPunct="1"/>
            <a:r>
              <a:rPr lang="en-US" smtClean="0"/>
              <a:t>P/E ratio is the ratio of current market price of equity to the firm’s earnings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Common Stocks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654115"/>
      </p:ext>
    </p:extLst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Help firms and governments raise cash by selling claims against themselves</a:t>
            </a:r>
          </a:p>
          <a:p>
            <a:pPr eaLnBrk="1" hangingPunct="1"/>
            <a:r>
              <a:rPr lang="en-US" dirty="0" smtClean="0"/>
              <a:t>Provide a place where investors can buy and sell securities ( investments)</a:t>
            </a:r>
          </a:p>
          <a:p>
            <a:pPr eaLnBrk="1" hangingPunct="1"/>
            <a:r>
              <a:rPr lang="en-US" dirty="0" smtClean="0"/>
              <a:t>Help the private companies to become public and original investors to cash out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762000"/>
            <a:ext cx="82296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The Role of Financial Markets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8288857"/>
      </p:ext>
    </p:extLst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Direct investing</a:t>
            </a:r>
          </a:p>
          <a:p>
            <a:pPr lvl="1" eaLnBrk="1" hangingPunct="1"/>
            <a:r>
              <a:rPr lang="en-US" smtClean="0"/>
              <a:t>US stockbrokers can buy and sell securities on foreign stock exchanges</a:t>
            </a:r>
          </a:p>
          <a:p>
            <a:pPr lvl="1" eaLnBrk="1" hangingPunct="1"/>
            <a:r>
              <a:rPr lang="en-US" smtClean="0"/>
              <a:t>Foreign firms may list their securities on a US exchange or on Nasdaq</a:t>
            </a:r>
          </a:p>
          <a:p>
            <a:pPr lvl="1" eaLnBrk="1" hangingPunct="1"/>
            <a:r>
              <a:rPr lang="en-US" smtClean="0"/>
              <a:t>Purchase ADR’s </a:t>
            </a:r>
          </a:p>
          <a:p>
            <a:pPr lvl="2" eaLnBrk="1" hangingPunct="1"/>
            <a:r>
              <a:rPr lang="en-US" smtClean="0"/>
              <a:t>Issued by depositories having physical possession of foreign securities</a:t>
            </a:r>
          </a:p>
          <a:p>
            <a:pPr lvl="2" eaLnBrk="1" hangingPunct="1"/>
            <a:r>
              <a:rPr lang="en-US" smtClean="0"/>
              <a:t>Investors isolated from currency fluctuations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Investing Internationally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662541"/>
      </p:ext>
    </p:extLst>
  </p:cSld>
  <p:clrMapOvr>
    <a:masterClrMapping/>
  </p:clrMapOvr>
  <p:transition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Securities whose value is derived from another security</a:t>
            </a:r>
          </a:p>
          <a:p>
            <a:pPr eaLnBrk="1" hangingPunct="1"/>
            <a:r>
              <a:rPr lang="en-US" smtClean="0"/>
              <a:t>Futures and options contracts are standardized and performance is guaranteed by a third party</a:t>
            </a:r>
          </a:p>
          <a:p>
            <a:pPr lvl="1" eaLnBrk="1" hangingPunct="1"/>
            <a:r>
              <a:rPr lang="en-US" smtClean="0"/>
              <a:t>Risk management tools</a:t>
            </a:r>
          </a:p>
          <a:p>
            <a:pPr eaLnBrk="1" hangingPunct="1"/>
            <a:r>
              <a:rPr lang="en-US" smtClean="0"/>
              <a:t>Warrants are options issued by firms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06400" y="6858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Derivative Securities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354049"/>
      </p:ext>
    </p:extLst>
  </p:cSld>
  <p:clrMapOvr>
    <a:masterClrMapping/>
  </p:clrMapOvr>
  <p:transition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Exchange-traded options are created by investors, not corporations</a:t>
            </a:r>
          </a:p>
          <a:p>
            <a:pPr eaLnBrk="1" hangingPunct="1"/>
            <a:r>
              <a:rPr lang="en-US" smtClean="0"/>
              <a:t>Call (Put): Buyer has the right but not the obligation to purchase (sell) a fixed quantity from (to) the seller at a fixed price before a certain date</a:t>
            </a:r>
          </a:p>
          <a:p>
            <a:pPr lvl="1" eaLnBrk="1" hangingPunct="1"/>
            <a:r>
              <a:rPr lang="en-US" smtClean="0"/>
              <a:t>Right is sold in the market at a price</a:t>
            </a:r>
          </a:p>
          <a:p>
            <a:pPr eaLnBrk="1" hangingPunct="1"/>
            <a:r>
              <a:rPr lang="en-US" smtClean="0"/>
              <a:t>Increases return possibilities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762000"/>
            <a:ext cx="8229600" cy="6556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024706"/>
      </p:ext>
    </p:extLst>
  </p:cSld>
  <p:clrMapOvr>
    <a:masterClrMapping/>
  </p:clrMapOvr>
  <p:transition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Futures contract: A standardized agreement between a buyer and seller to make future delivery of a fixed asset at a fixed price</a:t>
            </a:r>
          </a:p>
          <a:p>
            <a:pPr lvl="1" eaLnBrk="1" hangingPunct="1"/>
            <a:r>
              <a:rPr lang="en-US" smtClean="0"/>
              <a:t>A “good faith deposit,” called margin, is required of both the buyer and seller to reduce default risk</a:t>
            </a:r>
          </a:p>
          <a:p>
            <a:pPr lvl="1" eaLnBrk="1" hangingPunct="1"/>
            <a:r>
              <a:rPr lang="en-US" smtClean="0"/>
              <a:t>Used to hedge the risk of price changes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Futures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369067"/>
      </p:ext>
    </p:extLst>
  </p:cSld>
  <p:clrMapOvr>
    <a:masterClrMapping/>
  </p:clrMapOvr>
  <p:transition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077200" cy="4495800"/>
          </a:xfrm>
        </p:spPr>
        <p:txBody>
          <a:bodyPr/>
          <a:lstStyle/>
          <a:p>
            <a:r>
              <a:rPr lang="en-US" dirty="0" smtClean="0"/>
              <a:t>All the concept issues from the chapter</a:t>
            </a:r>
          </a:p>
          <a:p>
            <a:r>
              <a:rPr lang="en-US" dirty="0" smtClean="0"/>
              <a:t>Calculation using taxable equivalent yield</a:t>
            </a:r>
          </a:p>
          <a:p>
            <a:r>
              <a:rPr lang="en-US" dirty="0" smtClean="0"/>
              <a:t>P/E, </a:t>
            </a:r>
            <a:r>
              <a:rPr lang="en-US" dirty="0" err="1" smtClean="0"/>
              <a:t>Div</a:t>
            </a:r>
            <a:r>
              <a:rPr lang="en-US" dirty="0" smtClean="0"/>
              <a:t> yield calculations, stock splits (see text page 41)</a:t>
            </a:r>
          </a:p>
          <a:p>
            <a:r>
              <a:rPr lang="en-US" dirty="0" smtClean="0"/>
              <a:t>All end of chapter questions</a:t>
            </a:r>
          </a:p>
          <a:p>
            <a:r>
              <a:rPr lang="en-US" dirty="0" smtClean="0"/>
              <a:t>Problems 2-1, 2-2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82784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800" dirty="0" smtClean="0"/>
              <a:t>Commonly owned by individuals</a:t>
            </a:r>
          </a:p>
          <a:p>
            <a:pPr eaLnBrk="1" hangingPunct="1"/>
            <a:r>
              <a:rPr lang="en-US" sz="2800" dirty="0" smtClean="0"/>
              <a:t>Represent direct exchange of claims between issuer and investor</a:t>
            </a:r>
          </a:p>
          <a:p>
            <a:pPr eaLnBrk="1" hangingPunct="1"/>
            <a:r>
              <a:rPr lang="en-US" sz="2800" dirty="0" smtClean="0"/>
              <a:t>Usually very liquid or easy to convert to cash without loss of value</a:t>
            </a:r>
          </a:p>
          <a:p>
            <a:pPr eaLnBrk="1" hangingPunct="1"/>
            <a:r>
              <a:rPr lang="en-US" sz="2800" dirty="0" smtClean="0"/>
              <a:t>Examples: Savings accounts and bonds, certificates of deposit, money market deposit accounts </a:t>
            </a:r>
            <a:endParaRPr lang="en-US" sz="2800" dirty="0" smtClean="0"/>
          </a:p>
        </p:txBody>
      </p:sp>
      <p:sp>
        <p:nvSpPr>
          <p:cNvPr id="4" name="Rectangle 1028"/>
          <p:cNvSpPr txBox="1">
            <a:spLocks noChangeArrowheads="1"/>
          </p:cNvSpPr>
          <p:nvPr/>
        </p:nvSpPr>
        <p:spPr>
          <a:xfrm>
            <a:off x="457200" y="685800"/>
            <a:ext cx="8229600" cy="685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Nonmarketable Financial Assets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35260947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Marketable: claims are negotiable or salable in the marketplace</a:t>
            </a:r>
          </a:p>
          <a:p>
            <a:pPr eaLnBrk="1" hangingPunct="1"/>
            <a:r>
              <a:rPr lang="en-US" dirty="0" smtClean="0"/>
              <a:t>Short-term, liquid, relatively low risk debt instruments</a:t>
            </a:r>
          </a:p>
          <a:p>
            <a:pPr eaLnBrk="1" hangingPunct="1"/>
            <a:r>
              <a:rPr lang="en-US" dirty="0" smtClean="0"/>
              <a:t>Issued by governments and private firms</a:t>
            </a:r>
          </a:p>
          <a:p>
            <a:pPr eaLnBrk="1" hangingPunct="1"/>
            <a:r>
              <a:rPr lang="en-US" dirty="0" smtClean="0"/>
              <a:t>Examples: Money market mutual funds,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T-Bills, Commercial paper </a:t>
            </a: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685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Money Market Securities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38371935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Marketable debt with maturity greater than one year and ownership shares</a:t>
            </a:r>
          </a:p>
          <a:p>
            <a:pPr eaLnBrk="1" hangingPunct="1"/>
            <a:r>
              <a:rPr lang="en-US" smtClean="0"/>
              <a:t>More risky than money market securities</a:t>
            </a:r>
          </a:p>
          <a:p>
            <a:pPr eaLnBrk="1" hangingPunct="1"/>
            <a:r>
              <a:rPr lang="en-US" smtClean="0"/>
              <a:t>Fixed-income securities have a specified payment schedule</a:t>
            </a:r>
          </a:p>
          <a:p>
            <a:pPr lvl="1" eaLnBrk="1" hangingPunct="1"/>
            <a:r>
              <a:rPr lang="en-US" smtClean="0"/>
              <a:t>Dates and amount of interest and principal payments known in advance 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685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Capital Market Securities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5049270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Buyer of a newly issued coupon bond is lending money to the issuer who agrees to repay principal and interest</a:t>
            </a:r>
          </a:p>
          <a:p>
            <a:pPr eaLnBrk="1" hangingPunct="1"/>
            <a:r>
              <a:rPr lang="en-US" smtClean="0"/>
              <a:t>Bonds are fixed-income securities</a:t>
            </a:r>
          </a:p>
          <a:p>
            <a:pPr lvl="1" eaLnBrk="1" hangingPunct="1"/>
            <a:r>
              <a:rPr lang="en-US" smtClean="0"/>
              <a:t>Buyer knows future cash flows</a:t>
            </a:r>
          </a:p>
          <a:p>
            <a:pPr lvl="1" eaLnBrk="1" hangingPunct="1"/>
            <a:r>
              <a:rPr lang="en-US" smtClean="0"/>
              <a:t>Known interest and principal payments</a:t>
            </a:r>
          </a:p>
          <a:p>
            <a:pPr eaLnBrk="1" hangingPunct="1"/>
            <a:r>
              <a:rPr lang="en-US" smtClean="0"/>
              <a:t>If sold before maturity price will depend on interest rates at that time</a:t>
            </a:r>
            <a:endParaRPr lang="en-US" smtClean="0"/>
          </a:p>
        </p:txBody>
      </p:sp>
      <p:sp>
        <p:nvSpPr>
          <p:cNvPr id="4" name="Rectangle 12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Bond Characteristics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5682437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Prices quoted as a % of par value</a:t>
            </a:r>
          </a:p>
          <a:p>
            <a:pPr eaLnBrk="1" hangingPunct="1"/>
            <a:r>
              <a:rPr lang="en-US" smtClean="0"/>
              <a:t>Bond buyer must pay the price of the bond plus accrued interest since last semiannual interest payment</a:t>
            </a:r>
          </a:p>
          <a:p>
            <a:pPr lvl="1" eaLnBrk="1" hangingPunct="1"/>
            <a:r>
              <a:rPr lang="en-US" smtClean="0"/>
              <a:t>Prices quoted without accrued interest</a:t>
            </a:r>
          </a:p>
          <a:p>
            <a:pPr eaLnBrk="1" hangingPunct="1"/>
            <a:r>
              <a:rPr lang="en-US" smtClean="0"/>
              <a:t>Premium: amount above par value</a:t>
            </a:r>
          </a:p>
          <a:p>
            <a:pPr eaLnBrk="1" hangingPunct="1"/>
            <a:r>
              <a:rPr lang="en-US" smtClean="0"/>
              <a:t>Discount: amount below par value</a:t>
            </a:r>
            <a:endParaRPr lang="en-US" smtClean="0"/>
          </a:p>
        </p:txBody>
      </p:sp>
      <p:sp>
        <p:nvSpPr>
          <p:cNvPr id="4" name="Rectangle 1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Bond Characteristics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175681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Zero-coupon bond</a:t>
            </a:r>
          </a:p>
          <a:p>
            <a:pPr lvl="1" eaLnBrk="1" hangingPunct="1"/>
            <a:r>
              <a:rPr lang="en-US" smtClean="0"/>
              <a:t>Sold at a discount and redeemed for face value at maturity</a:t>
            </a:r>
          </a:p>
          <a:p>
            <a:pPr lvl="1" eaLnBrk="1" hangingPunct="1"/>
            <a:r>
              <a:rPr lang="en-US" smtClean="0"/>
              <a:t>Locks in a fixed rate of return, eliminating reinvestment rate risk</a:t>
            </a:r>
          </a:p>
          <a:p>
            <a:pPr lvl="1" eaLnBrk="1" hangingPunct="1"/>
            <a:r>
              <a:rPr lang="en-US" smtClean="0"/>
              <a:t>Responds sharply to interest rate changes </a:t>
            </a:r>
          </a:p>
          <a:p>
            <a:pPr lvl="1" eaLnBrk="1" hangingPunct="1"/>
            <a:r>
              <a:rPr lang="en-US" smtClean="0"/>
              <a:t>Not popular with taxable investors</a:t>
            </a:r>
          </a:p>
          <a:p>
            <a:pPr lvl="1" eaLnBrk="1" hangingPunct="1"/>
            <a:r>
              <a:rPr lang="en-US" smtClean="0"/>
              <a:t>May have call feature</a:t>
            </a:r>
            <a:endParaRPr lang="en-US" smtClean="0"/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Innovation in Bond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6950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Federal government securities (eg., T-bonds)</a:t>
            </a:r>
          </a:p>
          <a:p>
            <a:pPr eaLnBrk="1" hangingPunct="1"/>
            <a:r>
              <a:rPr lang="en-US" smtClean="0"/>
              <a:t>Federal agency securities (eg., GNMAs)</a:t>
            </a:r>
          </a:p>
          <a:p>
            <a:pPr eaLnBrk="1" hangingPunct="1"/>
            <a:r>
              <a:rPr lang="en-US" smtClean="0"/>
              <a:t>Federally sponsored credit agency securities (eg., FNMAs, SLMAs)</a:t>
            </a:r>
          </a:p>
          <a:p>
            <a:pPr eaLnBrk="1" hangingPunct="1"/>
            <a:r>
              <a:rPr lang="en-US" smtClean="0"/>
              <a:t>Municipal securities: General obligation bonds, Revenue bonds</a:t>
            </a:r>
          </a:p>
          <a:p>
            <a:pPr lvl="1" eaLnBrk="1" hangingPunct="1"/>
            <a:r>
              <a:rPr lang="en-US" smtClean="0"/>
              <a:t>Tax implications for investors</a:t>
            </a:r>
            <a:endParaRPr lang="en-US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Major Bond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908582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48877</TotalTime>
  <Words>1042</Words>
  <Application>Microsoft Office PowerPoint</Application>
  <PresentationFormat>On-screen Show (4:3)</PresentationFormat>
  <Paragraphs>136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Template</vt:lpstr>
      <vt:lpstr>Bitmap Image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Learning Objectives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229</cp:revision>
  <cp:lastPrinted>2012-08-29T18:24:53Z</cp:lastPrinted>
  <dcterms:created xsi:type="dcterms:W3CDTF">1998-03-08T20:26:56Z</dcterms:created>
  <dcterms:modified xsi:type="dcterms:W3CDTF">2012-09-10T18:59:31Z</dcterms:modified>
</cp:coreProperties>
</file>