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336" r:id="rId2"/>
    <p:sldId id="362" r:id="rId3"/>
    <p:sldId id="339" r:id="rId4"/>
    <p:sldId id="363" r:id="rId5"/>
    <p:sldId id="343" r:id="rId6"/>
    <p:sldId id="364" r:id="rId7"/>
    <p:sldId id="349" r:id="rId8"/>
    <p:sldId id="350" r:id="rId9"/>
    <p:sldId id="351" r:id="rId10"/>
    <p:sldId id="361" r:id="rId11"/>
  </p:sldIdLst>
  <p:sldSz cx="9144000" cy="6858000" type="screen4x3"/>
  <p:notesSz cx="6623050" cy="98107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CCFF"/>
    <a:srgbClr val="6600FF"/>
    <a:srgbClr val="FFFF00"/>
    <a:srgbClr val="CC00FF"/>
    <a:srgbClr val="FF0000"/>
    <a:srgbClr val="FF99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3396" y="-10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B310A25-023C-46C7-BA00-E889A4DB9D0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8893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8838" y="735013"/>
            <a:ext cx="4906962" cy="3679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2650" y="4660900"/>
            <a:ext cx="4857750" cy="441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363939-95CA-4BF3-854B-DC136DC4FE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6727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9ECB26-B463-4519-92FF-634D4CBC6CB9}" type="slidenum">
              <a:rPr lang="en-US"/>
              <a:pPr/>
              <a:t>1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737709"/>
      </p:ext>
    </p:extLst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921424"/>
      </p:ext>
    </p:extLst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609600"/>
            <a:ext cx="2286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705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28143"/>
      </p:ext>
    </p:extLst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720886"/>
      </p:ext>
    </p:extLst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5783982"/>
      </p:ext>
    </p:extLst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67392"/>
      </p:ext>
    </p:extLst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102724"/>
      </p:ext>
    </p:extLst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595566"/>
      </p:ext>
    </p:extLst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9203345"/>
      </p:ext>
    </p:extLst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9276464"/>
      </p:ext>
    </p:extLst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4415443"/>
      </p:ext>
    </p:extLst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-19050" y="6000750"/>
            <a:ext cx="9258300" cy="914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6666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0" y="0"/>
            <a:ext cx="9201150" cy="62865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8248" name="Text Box 8"/>
          <p:cNvSpPr txBox="1">
            <a:spLocks noChangeArrowheads="1"/>
          </p:cNvSpPr>
          <p:nvPr/>
        </p:nvSpPr>
        <p:spPr bwMode="auto">
          <a:xfrm>
            <a:off x="3924300" y="-114300"/>
            <a:ext cx="5181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>
                <a:solidFill>
                  <a:srgbClr val="66CCFF"/>
                </a:solidFill>
              </a:rPr>
              <a:t>FIN352</a:t>
            </a:r>
          </a:p>
        </p:txBody>
      </p:sp>
      <p:sp>
        <p:nvSpPr>
          <p:cNvPr id="138251" name="Text Box 11"/>
          <p:cNvSpPr txBox="1">
            <a:spLocks noChangeArrowheads="1"/>
          </p:cNvSpPr>
          <p:nvPr/>
        </p:nvSpPr>
        <p:spPr bwMode="auto">
          <a:xfrm>
            <a:off x="76200" y="184150"/>
            <a:ext cx="37338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>
                <a:solidFill>
                  <a:srgbClr val="00CCFF"/>
                </a:solidFill>
              </a:rPr>
              <a:t>Vicentiu Covrig</a:t>
            </a:r>
            <a:endParaRPr lang="en-US" sz="2000">
              <a:solidFill>
                <a:srgbClr val="00CCFF"/>
              </a:solidFill>
            </a:endParaRPr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3505200" y="6553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fld id="{870F42C8-B67D-40B4-95A1-8C7C5AD4598A}" type="slidenum">
              <a:rPr lang="en-US" sz="16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pPr algn="ctr"/>
              <a:t>‹#›</a:t>
            </a:fld>
            <a:endParaRPr lang="en-US" sz="16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pull/>
  </p:transition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sz="3200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-"/>
        <a:defRPr sz="2800">
          <a:solidFill>
            <a:srgbClr val="0000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90000"/>
        <a:buFont typeface="Wingdings" pitchFamily="2" charset="2"/>
        <a:buChar char="u"/>
        <a:defRPr sz="2400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Font typeface="Wingdings" pitchFamily="2" charset="2"/>
        <a:buChar char="Ø"/>
        <a:defRPr sz="2000">
          <a:solidFill>
            <a:srgbClr val="0000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6" name="Picture 2" descr="coins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2284413"/>
            <a:ext cx="3941762" cy="374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90600"/>
            <a:ext cx="91440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660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660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</a:t>
            </a:r>
          </a:p>
          <a:p>
            <a:pPr>
              <a:lnSpc>
                <a:spcPct val="80000"/>
              </a:lnSpc>
            </a:pPr>
            <a:r>
              <a:rPr lang="en-US" sz="440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(chapter 1)</a:t>
            </a:r>
            <a:r>
              <a:rPr lang="en-US" sz="660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660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-114300" y="609600"/>
            <a:ext cx="9258300" cy="9144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Investment Decision Process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pPr eaLnBrk="1" hangingPunct="1"/>
            <a:r>
              <a:rPr lang="en-US" dirty="0" smtClean="0"/>
              <a:t>Two-step process:</a:t>
            </a:r>
          </a:p>
          <a:p>
            <a:pPr lvl="1" eaLnBrk="1" hangingPunct="1"/>
            <a:r>
              <a:rPr lang="en-US" dirty="0" smtClean="0"/>
              <a:t>Security analysis and valuation</a:t>
            </a:r>
          </a:p>
          <a:p>
            <a:pPr lvl="2" eaLnBrk="1" hangingPunct="1"/>
            <a:r>
              <a:rPr lang="en-US" dirty="0" smtClean="0"/>
              <a:t>Necessary to understand security characteristics</a:t>
            </a:r>
          </a:p>
          <a:p>
            <a:pPr lvl="1" eaLnBrk="1" hangingPunct="1"/>
            <a:r>
              <a:rPr lang="en-US" dirty="0" smtClean="0"/>
              <a:t>Portfolio management</a:t>
            </a:r>
          </a:p>
          <a:p>
            <a:pPr lvl="2" eaLnBrk="1" hangingPunct="1"/>
            <a:r>
              <a:rPr lang="en-US" dirty="0" smtClean="0"/>
              <a:t>Selected securities viewed as a single unit</a:t>
            </a:r>
          </a:p>
          <a:p>
            <a:pPr lvl="2" eaLnBrk="1" hangingPunct="1"/>
            <a:r>
              <a:rPr lang="en-US" dirty="0" smtClean="0"/>
              <a:t>How </a:t>
            </a:r>
            <a:r>
              <a:rPr lang="en-US" dirty="0" smtClean="0"/>
              <a:t>and when should it be revised</a:t>
            </a:r>
            <a:r>
              <a:rPr lang="en-US" dirty="0" smtClean="0"/>
              <a:t>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8228665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j0227540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143000"/>
            <a:ext cx="7772400" cy="513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2133600" y="762000"/>
            <a:ext cx="6553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3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Objectives of the course and text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81000" y="1828800"/>
            <a:ext cx="8305800" cy="444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solidFill>
                  <a:srgbClr val="0000FF"/>
                </a:solidFill>
              </a:rPr>
              <a:t>To </a:t>
            </a:r>
            <a:r>
              <a:rPr lang="en-US" sz="2400" dirty="0">
                <a:solidFill>
                  <a:srgbClr val="0000FF"/>
                </a:solidFill>
              </a:rPr>
              <a:t>understand the investments field as currently practiced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Gain familiarity with the institutions and language of Wall Street so as to facilitate the development of an effective personal investment strategy.  </a:t>
            </a:r>
            <a:endParaRPr lang="en-US" sz="2400" dirty="0" smtClean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solidFill>
                  <a:srgbClr val="0000FF"/>
                </a:solidFill>
              </a:rPr>
              <a:t>To </a:t>
            </a:r>
            <a:r>
              <a:rPr lang="en-US" sz="2400" dirty="0">
                <a:solidFill>
                  <a:srgbClr val="0000FF"/>
                </a:solidFill>
              </a:rPr>
              <a:t>help you make investment decisions that will enhance your economic </a:t>
            </a:r>
            <a:r>
              <a:rPr lang="en-US" sz="2400" dirty="0" smtClean="0">
                <a:solidFill>
                  <a:srgbClr val="0000FF"/>
                </a:solidFill>
              </a:rPr>
              <a:t>welfare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solidFill>
                  <a:srgbClr val="0000FF"/>
                </a:solidFill>
              </a:rPr>
              <a:t>To </a:t>
            </a:r>
            <a:r>
              <a:rPr lang="en-US" sz="2400" dirty="0">
                <a:solidFill>
                  <a:srgbClr val="0000FF"/>
                </a:solidFill>
              </a:rPr>
              <a:t>create realistic expectations about the outcome of investment decisions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solidFill>
                  <a:srgbClr val="0000FF"/>
                </a:solidFill>
              </a:rPr>
              <a:t>Acquire </a:t>
            </a:r>
            <a:r>
              <a:rPr lang="en-US" sz="2400" dirty="0">
                <a:solidFill>
                  <a:srgbClr val="0000FF"/>
                </a:solidFill>
              </a:rPr>
              <a:t>a framework for understanding the returns on all financial assets, including stocks, bonds and financial derivatives</a:t>
            </a:r>
            <a:r>
              <a:rPr lang="en-US" sz="2400" dirty="0" smtClean="0">
                <a:solidFill>
                  <a:srgbClr val="0000FF"/>
                </a:solidFill>
              </a:rPr>
              <a:t>.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533390"/>
      </p:ext>
    </p:extLst>
  </p:cSld>
  <p:clrMapOvr>
    <a:masterClrMapping/>
  </p:clrMapOvr>
  <p:transition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Buy High, Sell Low?!</a:t>
            </a:r>
          </a:p>
        </p:txBody>
      </p:sp>
      <p:sp>
        <p:nvSpPr>
          <p:cNvPr id="280581" name="Rectangle 5"/>
          <p:cNvSpPr>
            <a:spLocks noChangeArrowheads="1"/>
          </p:cNvSpPr>
          <p:nvPr/>
        </p:nvSpPr>
        <p:spPr bwMode="auto">
          <a:xfrm>
            <a:off x="457200" y="1752600"/>
            <a:ext cx="69342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It is obvious that investors should buy low and sell high in order to build wealth over time. 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So why do investors frequently buy high and sell low?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The investment process involves analytical analysis of investment alternatives that are filtered through a decision process that is fraught with psychological biases. 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To be a successful investor, you should be able to use the analytical tools and control your emotions and psychological biases!</a:t>
            </a:r>
          </a:p>
        </p:txBody>
      </p:sp>
      <p:pic>
        <p:nvPicPr>
          <p:cNvPr id="280582" name="Picture 6" descr="j00787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2209800"/>
            <a:ext cx="95885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j0233141"/>
          <p:cNvPicPr>
            <a:picLocks noChangeAspect="1" noChangeArrowheads="1"/>
          </p:cNvPicPr>
          <p:nvPr/>
        </p:nvPicPr>
        <p:blipFill>
          <a:blip r:embed="rId2">
            <a:lum bright="8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45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Investment Industry Jobs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85800" y="1981200"/>
            <a:ext cx="3657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Jobs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Brokers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Traders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Portfolio managers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Financial planners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Investment bankers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Security analysts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648200" y="15240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Working at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Commercial banks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Savings and credit unions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Securities firms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Investment banks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Companies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Credit rating agencies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Mutual funds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Life insurance companies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Securities exchanges</a:t>
            </a:r>
          </a:p>
        </p:txBody>
      </p:sp>
    </p:spTree>
    <p:extLst>
      <p:ext uri="{BB962C8B-B14F-4D97-AF65-F5344CB8AC3E}">
        <p14:creationId xmlns:p14="http://schemas.microsoft.com/office/powerpoint/2010/main" val="2393909323"/>
      </p:ext>
    </p:extLst>
  </p:cSld>
  <p:clrMapOvr>
    <a:masterClrMapping/>
  </p:clrMapOvr>
  <p:transition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6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85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Key Investment Concepts</a:t>
            </a:r>
          </a:p>
        </p:txBody>
      </p:sp>
      <p:sp>
        <p:nvSpPr>
          <p:cNvPr id="284677" name="Rectangle 5"/>
          <p:cNvSpPr>
            <a:spLocks noChangeArrowheads="1"/>
          </p:cNvSpPr>
          <p:nvPr/>
        </p:nvSpPr>
        <p:spPr bwMode="auto">
          <a:xfrm>
            <a:off x="457200" y="1219200"/>
            <a:ext cx="51816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A portfolio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Diversified (hopefully!) collection of stocks, bonds and other assets.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Individual investments are often evaluated on how they change the characteristics of the portfolio.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Risk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Chance of economic loss.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Sometimes measured as a variation in return.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Expected Return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Anticipated gain of a specific period of time.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Often evaluated as compensation for taking certain types of risks. </a:t>
            </a:r>
          </a:p>
        </p:txBody>
      </p:sp>
      <p:pic>
        <p:nvPicPr>
          <p:cNvPr id="284678" name="Picture 6" descr="bd07254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767013"/>
            <a:ext cx="2514600" cy="115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4679" name="Picture 7" descr="bd07253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271963"/>
            <a:ext cx="2392363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609600"/>
            <a:ext cx="91440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r>
              <a:rPr lang="en-US" smtClean="0"/>
              <a:t>The Tradeoff Between </a:t>
            </a:r>
            <a:br>
              <a:rPr lang="en-US" smtClean="0"/>
            </a:br>
            <a:r>
              <a:rPr lang="en-US" smtClean="0"/>
              <a:t>Expected Return and Risk</a:t>
            </a:r>
            <a:endParaRPr lang="en-US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600200"/>
            <a:ext cx="4114800" cy="4530725"/>
          </a:xfrm>
          <a:prstGeom prst="rect">
            <a:avLst/>
          </a:prstGeom>
        </p:spPr>
        <p:txBody>
          <a:bodyPr lIns="92075" tIns="46038" rIns="92075" bIns="46038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Investors manage risk at a cost - lower expected returns (ER)</a:t>
            </a:r>
          </a:p>
          <a:p>
            <a:pPr eaLnBrk="1" hangingPunct="1"/>
            <a:r>
              <a:rPr lang="en-US" smtClean="0"/>
              <a:t>Any level of expected return and risk can be attained </a:t>
            </a:r>
            <a:endParaRPr lang="en-US" dirty="0" smtClean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5106988" y="5486400"/>
            <a:ext cx="3275012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6461125" y="5470525"/>
            <a:ext cx="766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latin typeface="Univers" pitchFamily="34" charset="0"/>
              </a:rPr>
              <a:t>Risk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860925" y="3336925"/>
            <a:ext cx="55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latin typeface="Univers" pitchFamily="34" charset="0"/>
              </a:rPr>
              <a:t>ER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5486400" y="3429000"/>
            <a:ext cx="0" cy="2360613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V="1">
            <a:off x="5487988" y="3582988"/>
            <a:ext cx="3046412" cy="1141412"/>
          </a:xfrm>
          <a:prstGeom prst="line">
            <a:avLst/>
          </a:prstGeom>
          <a:noFill/>
          <a:ln w="50800">
            <a:solidFill>
              <a:srgbClr val="00CCFF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5470525" y="4937125"/>
            <a:ext cx="214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latin typeface="Univers" pitchFamily="34" charset="0"/>
              </a:rPr>
              <a:t>Risk-free Rate</a:t>
            </a:r>
          </a:p>
        </p:txBody>
      </p:sp>
      <p:sp>
        <p:nvSpPr>
          <p:cNvPr id="10" name="Arc 10"/>
          <p:cNvSpPr>
            <a:spLocks/>
          </p:cNvSpPr>
          <p:nvPr/>
        </p:nvSpPr>
        <p:spPr bwMode="auto">
          <a:xfrm>
            <a:off x="5564188" y="4727575"/>
            <a:ext cx="763587" cy="228600"/>
          </a:xfrm>
          <a:custGeom>
            <a:avLst/>
            <a:gdLst>
              <a:gd name="T0" fmla="*/ 0 w 21645"/>
              <a:gd name="T1" fmla="*/ 0 h 21600"/>
              <a:gd name="T2" fmla="*/ 26937634 w 21645"/>
              <a:gd name="T3" fmla="*/ 2419350 h 21600"/>
              <a:gd name="T4" fmla="*/ 55986 w 21645"/>
              <a:gd name="T5" fmla="*/ 2419350 h 21600"/>
              <a:gd name="T6" fmla="*/ 0 60000 65536"/>
              <a:gd name="T7" fmla="*/ 0 60000 65536"/>
              <a:gd name="T8" fmla="*/ 0 60000 65536"/>
              <a:gd name="T9" fmla="*/ 0 w 21645"/>
              <a:gd name="T10" fmla="*/ 0 h 21600"/>
              <a:gd name="T11" fmla="*/ 21645 w 2164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45" h="21600" fill="none" extrusionOk="0">
                <a:moveTo>
                  <a:pt x="0" y="0"/>
                </a:moveTo>
                <a:cubicBezTo>
                  <a:pt x="15" y="0"/>
                  <a:pt x="30" y="-1"/>
                  <a:pt x="45" y="0"/>
                </a:cubicBezTo>
                <a:cubicBezTo>
                  <a:pt x="11974" y="0"/>
                  <a:pt x="21645" y="9670"/>
                  <a:pt x="21645" y="21600"/>
                </a:cubicBezTo>
              </a:path>
              <a:path w="21645" h="21600" stroke="0" extrusionOk="0">
                <a:moveTo>
                  <a:pt x="0" y="0"/>
                </a:moveTo>
                <a:cubicBezTo>
                  <a:pt x="15" y="0"/>
                  <a:pt x="30" y="-1"/>
                  <a:pt x="45" y="0"/>
                </a:cubicBezTo>
                <a:cubicBezTo>
                  <a:pt x="11974" y="0"/>
                  <a:pt x="21645" y="9670"/>
                  <a:pt x="21645" y="21600"/>
                </a:cubicBezTo>
                <a:lnTo>
                  <a:pt x="45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003925" y="3489325"/>
            <a:ext cx="1049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latin typeface="Univers" pitchFamily="34" charset="0"/>
              </a:rPr>
              <a:t>Bonds</a:t>
            </a:r>
          </a:p>
        </p:txBody>
      </p:sp>
      <p:sp>
        <p:nvSpPr>
          <p:cNvPr id="12" name="Arc 13"/>
          <p:cNvSpPr>
            <a:spLocks/>
          </p:cNvSpPr>
          <p:nvPr/>
        </p:nvSpPr>
        <p:spPr bwMode="auto">
          <a:xfrm>
            <a:off x="6327775" y="3886200"/>
            <a:ext cx="304800" cy="381000"/>
          </a:xfrm>
          <a:custGeom>
            <a:avLst/>
            <a:gdLst>
              <a:gd name="T0" fmla="*/ 4301067 w 21600"/>
              <a:gd name="T1" fmla="*/ 6720416 h 21600"/>
              <a:gd name="T2" fmla="*/ 0 w 21600"/>
              <a:gd name="T3" fmla="*/ 0 h 21600"/>
              <a:gd name="T4" fmla="*/ 4301067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rc 14"/>
          <p:cNvSpPr>
            <a:spLocks/>
          </p:cNvSpPr>
          <p:nvPr/>
        </p:nvSpPr>
        <p:spPr bwMode="auto">
          <a:xfrm>
            <a:off x="7545388" y="3203575"/>
            <a:ext cx="382587" cy="609600"/>
          </a:xfrm>
          <a:custGeom>
            <a:avLst/>
            <a:gdLst>
              <a:gd name="T0" fmla="*/ 0 w 21690"/>
              <a:gd name="T1" fmla="*/ 0 h 21600"/>
              <a:gd name="T2" fmla="*/ 6748401 w 21690"/>
              <a:gd name="T3" fmla="*/ 17204267 h 21600"/>
              <a:gd name="T4" fmla="*/ 27993 w 21690"/>
              <a:gd name="T5" fmla="*/ 17204267 h 21600"/>
              <a:gd name="T6" fmla="*/ 0 60000 65536"/>
              <a:gd name="T7" fmla="*/ 0 60000 65536"/>
              <a:gd name="T8" fmla="*/ 0 60000 65536"/>
              <a:gd name="T9" fmla="*/ 0 w 21690"/>
              <a:gd name="T10" fmla="*/ 0 h 21600"/>
              <a:gd name="T11" fmla="*/ 21690 w 2169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90" h="21600" fill="none" extrusionOk="0">
                <a:moveTo>
                  <a:pt x="0" y="0"/>
                </a:moveTo>
                <a:cubicBezTo>
                  <a:pt x="30" y="0"/>
                  <a:pt x="60" y="-1"/>
                  <a:pt x="90" y="0"/>
                </a:cubicBezTo>
                <a:cubicBezTo>
                  <a:pt x="12019" y="0"/>
                  <a:pt x="21690" y="9670"/>
                  <a:pt x="21690" y="21600"/>
                </a:cubicBezTo>
              </a:path>
              <a:path w="21690" h="21600" stroke="0" extrusionOk="0">
                <a:moveTo>
                  <a:pt x="0" y="0"/>
                </a:moveTo>
                <a:cubicBezTo>
                  <a:pt x="30" y="0"/>
                  <a:pt x="60" y="-1"/>
                  <a:pt x="90" y="0"/>
                </a:cubicBezTo>
                <a:cubicBezTo>
                  <a:pt x="12019" y="0"/>
                  <a:pt x="21690" y="9670"/>
                  <a:pt x="21690" y="21600"/>
                </a:cubicBezTo>
                <a:lnTo>
                  <a:pt x="9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902131"/>
      </p:ext>
    </p:extLst>
  </p:cSld>
  <p:clrMapOvr>
    <a:masterClrMapping/>
  </p:clrMapOvr>
  <p:transition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25" name="Rectangle 9"/>
          <p:cNvSpPr>
            <a:spLocks noChangeArrowheads="1"/>
          </p:cNvSpPr>
          <p:nvPr/>
        </p:nvSpPr>
        <p:spPr bwMode="auto">
          <a:xfrm>
            <a:off x="457200" y="457200"/>
            <a:ext cx="8229600" cy="104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Getting information - Newspapers</a:t>
            </a:r>
          </a:p>
        </p:txBody>
      </p:sp>
      <p:graphicFrame>
        <p:nvGraphicFramePr>
          <p:cNvPr id="290826" name="Group 10"/>
          <p:cNvGraphicFramePr>
            <a:graphicFrameLocks noGrp="1"/>
          </p:cNvGraphicFramePr>
          <p:nvPr/>
        </p:nvGraphicFramePr>
        <p:xfrm>
          <a:off x="457200" y="1981200"/>
          <a:ext cx="8229600" cy="4015740"/>
        </p:xfrm>
        <a:graphic>
          <a:graphicData uri="http://schemas.openxmlformats.org/drawingml/2006/table">
            <a:tbl>
              <a:tblPr/>
              <a:tblGrid>
                <a:gridCol w="2501900"/>
                <a:gridCol w="3035300"/>
                <a:gridCol w="2692400"/>
              </a:tblGrid>
              <a:tr h="80010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Barron’s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http://www.barrons.com/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Biting market commentary once a week, portfolio analysis and databank.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Investor’s Business Daily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http://www.investors.com/default.asp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Founder William O’Neal dispenses stock picking, charting, and momentum strategies.  Big on investor education.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 Wall Street Journal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http://online.wsj.com/home/us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daily paper when it comes to financial news and information.  Print subscribers get interactive access at a bargain price.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USA Today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http://www.usatoday.com/money/front.htm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Don’t underestimate “McPaper’s” Money Section when it comes to business, economic, and  financial news.  It’s terrific!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4" name="Rectangle 4"/>
          <p:cNvSpPr>
            <a:spLocks noChangeArrowheads="1"/>
          </p:cNvSpPr>
          <p:nvPr/>
        </p:nvSpPr>
        <p:spPr bwMode="auto">
          <a:xfrm>
            <a:off x="457200" y="0"/>
            <a:ext cx="82296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Getting information - Magazines</a:t>
            </a:r>
          </a:p>
        </p:txBody>
      </p:sp>
      <p:graphicFrame>
        <p:nvGraphicFramePr>
          <p:cNvPr id="291845" name="Group 5"/>
          <p:cNvGraphicFramePr>
            <a:graphicFrameLocks noGrp="1"/>
          </p:cNvGraphicFramePr>
          <p:nvPr/>
        </p:nvGraphicFramePr>
        <p:xfrm>
          <a:off x="228600" y="685800"/>
          <a:ext cx="8763000" cy="5957888"/>
        </p:xfrm>
        <a:graphic>
          <a:graphicData uri="http://schemas.openxmlformats.org/drawingml/2006/table">
            <a:tbl>
              <a:tblPr/>
              <a:tblGrid>
                <a:gridCol w="2741613"/>
                <a:gridCol w="3068637"/>
                <a:gridCol w="2952750"/>
              </a:tblGrid>
              <a:tr h="83820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Business Week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http://businessweek.com/index.html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Timely business news and analysis, useful business school, career and small business information.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 Economist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http://www.economist.com/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Offers analysis and opinion on the business and political events of the week.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45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Forbes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http://forbes.com/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Terrific commentary on economics and financial markets from an all-star stable of regular columnists.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Fortune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http://www.fortune.com/fortune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Famous for </a:t>
                      </a: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Fortune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500 company list.  Interesting advice on career development.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Kiplinger's Personal Finance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http://www.kiplinger.com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Provides practical guidance on saving, investing, planning for retirement, and major purchases.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50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Money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http://money.cnn.com/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Interesting market commentary, company and mutual fund analysis aimed at novice investors.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472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Smart Money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http://www.smartmoney.com/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Serves the need for personal finance information for affluent, sophisticated, professional, and managerial Americans.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8" name="Rectangle 4"/>
          <p:cNvSpPr>
            <a:spLocks noChangeArrowheads="1"/>
          </p:cNvSpPr>
          <p:nvPr/>
        </p:nvSpPr>
        <p:spPr bwMode="auto">
          <a:xfrm>
            <a:off x="457200" y="0"/>
            <a:ext cx="82296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Getting information - Online</a:t>
            </a:r>
          </a:p>
        </p:txBody>
      </p:sp>
      <p:graphicFrame>
        <p:nvGraphicFramePr>
          <p:cNvPr id="292869" name="Group 5"/>
          <p:cNvGraphicFramePr>
            <a:graphicFrameLocks noGrp="1"/>
          </p:cNvGraphicFramePr>
          <p:nvPr/>
        </p:nvGraphicFramePr>
        <p:xfrm>
          <a:off x="228600" y="685800"/>
          <a:ext cx="8763000" cy="6470334"/>
        </p:xfrm>
        <a:graphic>
          <a:graphicData uri="http://schemas.openxmlformats.org/drawingml/2006/table">
            <a:tbl>
              <a:tblPr/>
              <a:tblGrid>
                <a:gridCol w="2765425"/>
                <a:gridCol w="3057525"/>
                <a:gridCol w="2940050"/>
              </a:tblGrid>
              <a:tr h="10747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CBS MarketWatch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http://cbs.marketwatch.com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Focused on financial news and information.  Individual investors can find news, commentary, advice, and stock price information.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268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 Motley Fool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www.fool.com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 online forum designed to "educate, amuse and enrich investors."   A constant  stream of witty investment advice on active message boards.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980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MSN Money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http://moneycentral.msn.com/home.asp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Investing highlights for customized portfolios, market reports, mutual fund directory, retirement and personal finance.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TheStreet.com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www.thestreet.com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full menu of stock analysis, market commentary, and biting satire.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52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U.S. Securities and Exchange Commission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http://www.sec.gov/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This is the place to find free access to official SEC filings by individual companies, obrain information about individual brokers, or file a complaint about shady business practices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268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Yahoo! Finance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http://finance.yahoo.com/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terrific web site with U.S. markets, world markets, quotes, financial news, and data.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">
  <a:themeElements>
    <a:clrScheme name="">
      <a:dk1>
        <a:srgbClr val="008000"/>
      </a:dk1>
      <a:lt1>
        <a:srgbClr val="E9FFFF"/>
      </a:lt1>
      <a:dk2>
        <a:srgbClr val="FFFFFF"/>
      </a:dk2>
      <a:lt2>
        <a:srgbClr val="333333"/>
      </a:lt2>
      <a:accent1>
        <a:srgbClr val="000000"/>
      </a:accent1>
      <a:accent2>
        <a:srgbClr val="FFFF66"/>
      </a:accent2>
      <a:accent3>
        <a:srgbClr val="F2FFFF"/>
      </a:accent3>
      <a:accent4>
        <a:srgbClr val="006C00"/>
      </a:accent4>
      <a:accent5>
        <a:srgbClr val="AAAAAA"/>
      </a:accent5>
      <a:accent6>
        <a:srgbClr val="E7E75C"/>
      </a:accent6>
      <a:hlink>
        <a:srgbClr val="CCCCFF"/>
      </a:hlink>
      <a:folHlink>
        <a:srgbClr val="CC3399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P:\M_Mattson\Supplements\Projects\Bodie\Ppt\Template.pot</Template>
  <TotalTime>31490</TotalTime>
  <Words>746</Words>
  <Application>Microsoft Office PowerPoint</Application>
  <PresentationFormat>On-screen Show (4:3)</PresentationFormat>
  <Paragraphs>110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Investment Decision Process</vt:lpstr>
    </vt:vector>
  </TitlesOfParts>
  <Company>Colorado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Investments</dc:title>
  <dc:creator>Rick Johnson</dc:creator>
  <cp:lastModifiedBy>Covrig, Vicentiu M</cp:lastModifiedBy>
  <cp:revision>218</cp:revision>
  <cp:lastPrinted>2002-02-16T09:24:22Z</cp:lastPrinted>
  <dcterms:created xsi:type="dcterms:W3CDTF">1998-03-08T20:26:56Z</dcterms:created>
  <dcterms:modified xsi:type="dcterms:W3CDTF">2012-08-27T21:21:08Z</dcterms:modified>
</cp:coreProperties>
</file>