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336" r:id="rId2"/>
    <p:sldId id="339" r:id="rId3"/>
    <p:sldId id="342" r:id="rId4"/>
    <p:sldId id="369" r:id="rId5"/>
    <p:sldId id="371" r:id="rId6"/>
    <p:sldId id="372" r:id="rId7"/>
    <p:sldId id="343" r:id="rId8"/>
    <p:sldId id="344" r:id="rId9"/>
    <p:sldId id="345" r:id="rId10"/>
    <p:sldId id="346" r:id="rId11"/>
    <p:sldId id="347" r:id="rId12"/>
    <p:sldId id="348" r:id="rId13"/>
    <p:sldId id="350" r:id="rId14"/>
    <p:sldId id="352" r:id="rId15"/>
    <p:sldId id="355" r:id="rId16"/>
    <p:sldId id="356" r:id="rId17"/>
    <p:sldId id="357" r:id="rId18"/>
    <p:sldId id="358" r:id="rId19"/>
    <p:sldId id="359" r:id="rId20"/>
    <p:sldId id="373" r:id="rId21"/>
    <p:sldId id="374" r:id="rId22"/>
    <p:sldId id="360" r:id="rId23"/>
    <p:sldId id="361" r:id="rId24"/>
    <p:sldId id="375" r:id="rId25"/>
    <p:sldId id="376" r:id="rId26"/>
    <p:sldId id="362" r:id="rId27"/>
    <p:sldId id="363" r:id="rId28"/>
    <p:sldId id="370" r:id="rId29"/>
    <p:sldId id="366" r:id="rId30"/>
    <p:sldId id="377" r:id="rId31"/>
    <p:sldId id="367" r:id="rId32"/>
    <p:sldId id="368" r:id="rId33"/>
  </p:sldIdLst>
  <p:sldSz cx="9144000" cy="6858000" type="screen4x3"/>
  <p:notesSz cx="6623050" cy="98107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6600FF"/>
    <a:srgbClr val="FFFF00"/>
    <a:srgbClr val="CC00FF"/>
    <a:srgbClr val="FF0000"/>
    <a:srgbClr val="FF99FF"/>
    <a:srgbClr val="00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69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E8E8C5-0EAC-4A0A-BFAD-78188C24AB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77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8838" y="735013"/>
            <a:ext cx="4906962" cy="3679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2650" y="4660900"/>
            <a:ext cx="4857750" cy="441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665FBE-FA25-4468-88BD-F32D47EACB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0524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1BE16E-D715-47B6-92B6-7324E3718F42}" type="slidenum">
              <a:rPr lang="en-US"/>
              <a:pPr/>
              <a:t>1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706779"/>
      </p:ext>
    </p:extLst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270403"/>
      </p:ext>
    </p:extLst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609600"/>
            <a:ext cx="2286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705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437725"/>
      </p:ext>
    </p:extLst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861417"/>
      </p:ext>
    </p:extLst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8717905"/>
      </p:ext>
    </p:extLst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689083"/>
      </p:ext>
    </p:extLst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15416"/>
      </p:ext>
    </p:extLst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173638"/>
      </p:ext>
    </p:extLst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9996524"/>
      </p:ext>
    </p:extLst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6958501"/>
      </p:ext>
    </p:extLst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9485029"/>
      </p:ext>
    </p:extLst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-19050" y="6000750"/>
            <a:ext cx="9258300" cy="914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6666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0" y="0"/>
            <a:ext cx="9201150" cy="62865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							    FIN 437</a:t>
            </a:r>
          </a:p>
        </p:txBody>
      </p:sp>
      <p:sp>
        <p:nvSpPr>
          <p:cNvPr id="138248" name="Text Box 8"/>
          <p:cNvSpPr txBox="1">
            <a:spLocks noChangeArrowheads="1"/>
          </p:cNvSpPr>
          <p:nvPr/>
        </p:nvSpPr>
        <p:spPr bwMode="auto">
          <a:xfrm>
            <a:off x="3924300" y="-114300"/>
            <a:ext cx="5181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endParaRPr lang="en-US" sz="3600">
              <a:solidFill>
                <a:srgbClr val="66CCFF"/>
              </a:solidFill>
            </a:endParaRPr>
          </a:p>
        </p:txBody>
      </p:sp>
      <p:sp>
        <p:nvSpPr>
          <p:cNvPr id="138251" name="Text Box 11"/>
          <p:cNvSpPr txBox="1">
            <a:spLocks noChangeArrowheads="1"/>
          </p:cNvSpPr>
          <p:nvPr/>
        </p:nvSpPr>
        <p:spPr bwMode="auto">
          <a:xfrm>
            <a:off x="76200" y="184150"/>
            <a:ext cx="37338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>
                <a:solidFill>
                  <a:srgbClr val="00CCFF"/>
                </a:solidFill>
              </a:rPr>
              <a:t>Vicentiu Covrig</a:t>
            </a:r>
            <a:endParaRPr lang="en-US" sz="2000">
              <a:solidFill>
                <a:srgbClr val="00CCFF"/>
              </a:solidFill>
            </a:endParaRPr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3505200" y="6553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fld id="{B9A5A5FC-119C-4694-A474-E838299F58B4}" type="slidenum">
              <a:rPr lang="en-US" sz="16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pPr algn="ctr"/>
              <a:t>‹#›</a:t>
            </a:fld>
            <a:endParaRPr lang="en-US" sz="16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pull/>
  </p:transition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sz="3200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-"/>
        <a:defRPr sz="2800">
          <a:solidFill>
            <a:srgbClr val="0000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90000"/>
        <a:buFont typeface="Wingdings" pitchFamily="2" charset="2"/>
        <a:buChar char="u"/>
        <a:defRPr sz="2400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Font typeface="Wingdings" pitchFamily="2" charset="2"/>
        <a:buChar char="Ø"/>
        <a:defRPr sz="2000">
          <a:solidFill>
            <a:srgbClr val="0000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6" name="Picture 2" descr="coins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2284413"/>
            <a:ext cx="3941762" cy="374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90600"/>
            <a:ext cx="91440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Options</a:t>
            </a: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(Chapter </a:t>
            </a:r>
            <a:r>
              <a:rPr lang="en-US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19)</a:t>
            </a: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6600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-114300" y="609600"/>
            <a:ext cx="9258300" cy="9144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4" name="Rectangle 4"/>
          <p:cNvSpPr>
            <a:spLocks noChangeArrowheads="1"/>
          </p:cNvSpPr>
          <p:nvPr/>
        </p:nvSpPr>
        <p:spPr bwMode="auto">
          <a:xfrm>
            <a:off x="685800" y="941388"/>
            <a:ext cx="7772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Options</a:t>
            </a:r>
          </a:p>
        </p:txBody>
      </p:sp>
      <p:sp>
        <p:nvSpPr>
          <p:cNvPr id="291845" name="Rectangle 5"/>
          <p:cNvSpPr>
            <a:spLocks noChangeArrowheads="1"/>
          </p:cNvSpPr>
          <p:nvPr/>
        </p:nvSpPr>
        <p:spPr bwMode="auto">
          <a:xfrm>
            <a:off x="152400" y="1828800"/>
            <a:ext cx="8763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Example: Suppose you own a put option with an exercise (strike) price of $30.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If the stock price is $20 (in-the-money):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Your option has an intrinsic value of $10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You have the right to sell at $30, so you can buy the stock at $20 and then exercise and sell for $30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If the stock price is $40 (out-of-the-money):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Your option has no intrinsic value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You would not exercise your right to sell something for $30 that you can sell for $40!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4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8" name="Rectangle 4"/>
          <p:cNvSpPr>
            <a:spLocks noChangeArrowheads="1"/>
          </p:cNvSpPr>
          <p:nvPr/>
        </p:nvSpPr>
        <p:spPr bwMode="auto">
          <a:xfrm>
            <a:off x="685800" y="900113"/>
            <a:ext cx="7772400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Options</a:t>
            </a:r>
          </a:p>
        </p:txBody>
      </p:sp>
      <p:sp>
        <p:nvSpPr>
          <p:cNvPr id="292869" name="Rectangle 5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</a:rPr>
              <a:t>Stock Option Quotations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One contract is for 100 shares of stock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Quotations give: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2000">
                <a:solidFill>
                  <a:srgbClr val="0000FF"/>
                </a:solidFill>
              </a:rPr>
              <a:t>Underlying stock and its current price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2000">
                <a:solidFill>
                  <a:srgbClr val="0000FF"/>
                </a:solidFill>
              </a:rPr>
              <a:t>Strike price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2000">
                <a:solidFill>
                  <a:srgbClr val="0000FF"/>
                </a:solidFill>
              </a:rPr>
              <a:t>Month of expiration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2000">
                <a:solidFill>
                  <a:srgbClr val="0000FF"/>
                </a:solidFill>
              </a:rPr>
              <a:t>Premiums per share for puts and calls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2000">
                <a:solidFill>
                  <a:srgbClr val="0000FF"/>
                </a:solidFill>
              </a:rPr>
              <a:t>Volume of contracts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</a:rPr>
              <a:t>Premiums are often small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A small investment can be “leveraged” into high profits (or losses)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2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2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2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28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28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28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28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28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28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28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286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2" name="Rectangle 4"/>
          <p:cNvSpPr>
            <a:spLocks noChangeArrowheads="1"/>
          </p:cNvSpPr>
          <p:nvPr/>
        </p:nvSpPr>
        <p:spPr bwMode="auto">
          <a:xfrm>
            <a:off x="685800" y="941388"/>
            <a:ext cx="7772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Options</a:t>
            </a:r>
          </a:p>
        </p:txBody>
      </p:sp>
      <p:sp>
        <p:nvSpPr>
          <p:cNvPr id="293893" name="Rectangle 5"/>
          <p:cNvSpPr>
            <a:spLocks noChangeArrowheads="1"/>
          </p:cNvSpPr>
          <p:nvPr/>
        </p:nvSpPr>
        <p:spPr bwMode="auto">
          <a:xfrm>
            <a:off x="152400" y="1600200"/>
            <a:ext cx="8763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Example: Suppose that you buy a January $60 call option on Hansen  at a price (premium) of $9.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Cost of your contract = $9 x 100 = $900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If the current stock price is $63.20,  the intrinsic value is $3.20 per share.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What is your dollar profit (loss) if, at expiration, Hansen is selling for $50?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Out-of-the-money, so Profit = ($900)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What is your percentage profit with options?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Return = (0-9)/9 = -100%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What if you had invested in the stock?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Return = (50-63.20)/63.20 = (20.89%)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endParaRPr 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3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3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3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3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3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38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38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38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38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389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685800" y="941388"/>
            <a:ext cx="7772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Options</a:t>
            </a:r>
          </a:p>
        </p:txBody>
      </p:sp>
      <p:sp>
        <p:nvSpPr>
          <p:cNvPr id="295941" name="Rectangle 5"/>
          <p:cNvSpPr>
            <a:spLocks noChangeArrowheads="1"/>
          </p:cNvSpPr>
          <p:nvPr/>
        </p:nvSpPr>
        <p:spPr bwMode="auto">
          <a:xfrm>
            <a:off x="304800" y="1524000"/>
            <a:ext cx="8610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000">
                <a:solidFill>
                  <a:srgbClr val="0000FF"/>
                </a:solidFill>
              </a:rPr>
              <a:t>What is your dollar profit (loss) if, at expiration, Hansen is selling for $85?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000">
                <a:solidFill>
                  <a:srgbClr val="0000FF"/>
                </a:solidFill>
              </a:rPr>
              <a:t>Profit = 100(85-60) – 900 = $1,600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000">
                <a:solidFill>
                  <a:srgbClr val="0000FF"/>
                </a:solidFill>
              </a:rPr>
              <a:t>Is your percentage profit with options?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000">
                <a:solidFill>
                  <a:srgbClr val="0000FF"/>
                </a:solidFill>
              </a:rPr>
              <a:t>Return = (85-60-9)/9 = 77.78%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000">
                <a:solidFill>
                  <a:srgbClr val="0000FF"/>
                </a:solidFill>
              </a:rPr>
              <a:t>What if you had invested in the stock?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000">
                <a:solidFill>
                  <a:srgbClr val="0000FF"/>
                </a:solidFill>
              </a:rPr>
              <a:t>Return = (85-63.20)/63.20 = 34.49%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5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5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5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59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59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59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41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8" name="Rectangle 4"/>
          <p:cNvSpPr>
            <a:spLocks noChangeArrowheads="1"/>
          </p:cNvSpPr>
          <p:nvPr/>
        </p:nvSpPr>
        <p:spPr bwMode="auto">
          <a:xfrm>
            <a:off x="685800" y="941388"/>
            <a:ext cx="7772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Options</a:t>
            </a:r>
          </a:p>
        </p:txBody>
      </p:sp>
      <p:sp>
        <p:nvSpPr>
          <p:cNvPr id="297989" name="Rectangle 5"/>
          <p:cNvSpPr>
            <a:spLocks noChangeArrowheads="1"/>
          </p:cNvSpPr>
          <p:nvPr/>
        </p:nvSpPr>
        <p:spPr bwMode="auto">
          <a:xfrm>
            <a:off x="304800" y="1600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>
                <a:solidFill>
                  <a:srgbClr val="0000FF"/>
                </a:solidFill>
              </a:rPr>
              <a:t>Payoff diagrams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Show payoffs at expiration for different stock prices </a:t>
            </a:r>
            <a:r>
              <a:rPr lang="en-US" sz="2400" dirty="0" smtClean="0">
                <a:solidFill>
                  <a:srgbClr val="0000FF"/>
                </a:solidFill>
              </a:rPr>
              <a:t>(S) </a:t>
            </a:r>
            <a:r>
              <a:rPr lang="en-US" sz="2400" dirty="0">
                <a:solidFill>
                  <a:srgbClr val="0000FF"/>
                </a:solidFill>
              </a:rPr>
              <a:t>for a particular option contract with a strike price of </a:t>
            </a:r>
            <a:r>
              <a:rPr lang="en-US" sz="2400" dirty="0" smtClean="0">
                <a:solidFill>
                  <a:srgbClr val="0000FF"/>
                </a:solidFill>
              </a:rPr>
              <a:t>E</a:t>
            </a:r>
            <a:endParaRPr lang="en-US" sz="2400" dirty="0">
              <a:solidFill>
                <a:srgbClr val="0000FF"/>
              </a:solidFill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For calls: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2000" dirty="0">
                <a:solidFill>
                  <a:srgbClr val="0000FF"/>
                </a:solidFill>
              </a:rPr>
              <a:t>if the </a:t>
            </a:r>
            <a:r>
              <a:rPr lang="en-US" sz="2000" dirty="0" smtClean="0">
                <a:solidFill>
                  <a:srgbClr val="0000FF"/>
                </a:solidFill>
              </a:rPr>
              <a:t>S&lt;E, </a:t>
            </a:r>
            <a:r>
              <a:rPr lang="en-US" sz="2000" dirty="0">
                <a:solidFill>
                  <a:srgbClr val="0000FF"/>
                </a:solidFill>
              </a:rPr>
              <a:t>the payoff is zero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2000" dirty="0">
                <a:solidFill>
                  <a:srgbClr val="0000FF"/>
                </a:solidFill>
              </a:rPr>
              <a:t>If S</a:t>
            </a:r>
            <a:r>
              <a:rPr lang="en-US" sz="2000" dirty="0" smtClean="0">
                <a:solidFill>
                  <a:srgbClr val="0000FF"/>
                </a:solidFill>
              </a:rPr>
              <a:t>&gt;E, </a:t>
            </a:r>
            <a:r>
              <a:rPr lang="en-US" sz="2000" dirty="0">
                <a:solidFill>
                  <a:srgbClr val="0000FF"/>
                </a:solidFill>
              </a:rPr>
              <a:t>the payoff is </a:t>
            </a:r>
            <a:r>
              <a:rPr lang="en-US" sz="2000" dirty="0" smtClean="0">
                <a:solidFill>
                  <a:srgbClr val="0000FF"/>
                </a:solidFill>
              </a:rPr>
              <a:t>S-E</a:t>
            </a:r>
            <a:endParaRPr lang="en-US" sz="2000" dirty="0">
              <a:solidFill>
                <a:srgbClr val="0000FF"/>
              </a:solidFill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2000" dirty="0">
                <a:solidFill>
                  <a:srgbClr val="0000FF"/>
                </a:solidFill>
              </a:rPr>
              <a:t>Payoff = Max [0, S</a:t>
            </a:r>
            <a:r>
              <a:rPr lang="en-US" sz="2000" dirty="0" smtClean="0">
                <a:solidFill>
                  <a:srgbClr val="0000FF"/>
                </a:solidFill>
              </a:rPr>
              <a:t>-E]</a:t>
            </a:r>
            <a:endParaRPr lang="en-US" sz="2000" dirty="0">
              <a:solidFill>
                <a:srgbClr val="0000FF"/>
              </a:solidFill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For puts: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2000" dirty="0">
                <a:solidFill>
                  <a:srgbClr val="0000FF"/>
                </a:solidFill>
              </a:rPr>
              <a:t>if the </a:t>
            </a:r>
            <a:r>
              <a:rPr lang="en-US" sz="2000" dirty="0" smtClean="0">
                <a:solidFill>
                  <a:srgbClr val="0000FF"/>
                </a:solidFill>
              </a:rPr>
              <a:t>S&gt;E, </a:t>
            </a:r>
            <a:r>
              <a:rPr lang="en-US" sz="2000" dirty="0">
                <a:solidFill>
                  <a:srgbClr val="0000FF"/>
                </a:solidFill>
              </a:rPr>
              <a:t>the payoff is zero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2000" dirty="0">
                <a:solidFill>
                  <a:srgbClr val="0000FF"/>
                </a:solidFill>
              </a:rPr>
              <a:t>If </a:t>
            </a:r>
            <a:r>
              <a:rPr lang="en-US" sz="2000" dirty="0" smtClean="0">
                <a:solidFill>
                  <a:srgbClr val="0000FF"/>
                </a:solidFill>
              </a:rPr>
              <a:t>S&lt;E, </a:t>
            </a:r>
            <a:r>
              <a:rPr lang="en-US" sz="2000" dirty="0">
                <a:solidFill>
                  <a:srgbClr val="0000FF"/>
                </a:solidFill>
              </a:rPr>
              <a:t>the payoff is </a:t>
            </a:r>
            <a:r>
              <a:rPr lang="en-US" sz="2000" dirty="0" smtClean="0">
                <a:solidFill>
                  <a:srgbClr val="0000FF"/>
                </a:solidFill>
              </a:rPr>
              <a:t>E-S</a:t>
            </a:r>
            <a:endParaRPr lang="en-US" sz="2000" dirty="0">
              <a:solidFill>
                <a:srgbClr val="0000FF"/>
              </a:solidFill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2000" dirty="0">
                <a:solidFill>
                  <a:srgbClr val="0000FF"/>
                </a:solidFill>
              </a:rPr>
              <a:t>Payoff = Max [0, </a:t>
            </a:r>
            <a:r>
              <a:rPr lang="en-US" sz="2000" dirty="0" smtClean="0">
                <a:solidFill>
                  <a:srgbClr val="0000FF"/>
                </a:solidFill>
              </a:rPr>
              <a:t>E-S]</a:t>
            </a:r>
            <a:endParaRPr lang="en-US" sz="2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98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60" name="Rectangle 4"/>
          <p:cNvSpPr>
            <a:spLocks noChangeArrowheads="1"/>
          </p:cNvSpPr>
          <p:nvPr/>
        </p:nvSpPr>
        <p:spPr bwMode="auto">
          <a:xfrm>
            <a:off x="685800" y="941388"/>
            <a:ext cx="7772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Option Trading Strategies</a:t>
            </a:r>
          </a:p>
        </p:txBody>
      </p:sp>
      <p:sp>
        <p:nvSpPr>
          <p:cNvPr id="301061" name="Rectangle 5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800" dirty="0">
                <a:solidFill>
                  <a:srgbClr val="0000FF"/>
                </a:solidFill>
              </a:rPr>
              <a:t>There are a number of different option strategies: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>
                <a:solidFill>
                  <a:srgbClr val="0000FF"/>
                </a:solidFill>
              </a:rPr>
              <a:t>Buying call options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>
                <a:solidFill>
                  <a:srgbClr val="0000FF"/>
                </a:solidFill>
              </a:rPr>
              <a:t>Selling call </a:t>
            </a:r>
            <a:r>
              <a:rPr lang="en-US" sz="2800" dirty="0" smtClean="0">
                <a:solidFill>
                  <a:srgbClr val="0000FF"/>
                </a:solidFill>
              </a:rPr>
              <a:t>options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 smtClean="0">
                <a:solidFill>
                  <a:srgbClr val="0000FF"/>
                </a:solidFill>
              </a:rPr>
              <a:t>Covered call</a:t>
            </a:r>
            <a:endParaRPr lang="en-US" sz="28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>
                <a:solidFill>
                  <a:srgbClr val="0000FF"/>
                </a:solidFill>
              </a:rPr>
              <a:t>Buying put options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>
                <a:solidFill>
                  <a:srgbClr val="0000FF"/>
                </a:solidFill>
              </a:rPr>
              <a:t>Selling put </a:t>
            </a:r>
            <a:r>
              <a:rPr lang="en-US" sz="2800" dirty="0" smtClean="0">
                <a:solidFill>
                  <a:srgbClr val="0000FF"/>
                </a:solidFill>
              </a:rPr>
              <a:t>options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 smtClean="0">
                <a:solidFill>
                  <a:srgbClr val="0000FF"/>
                </a:solidFill>
              </a:rPr>
              <a:t>Protective put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4" name="Rectangle 4"/>
          <p:cNvSpPr>
            <a:spLocks noChangeArrowheads="1"/>
          </p:cNvSpPr>
          <p:nvPr/>
        </p:nvSpPr>
        <p:spPr bwMode="auto">
          <a:xfrm>
            <a:off x="685800" y="941388"/>
            <a:ext cx="7772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Buying Call Options</a:t>
            </a:r>
          </a:p>
        </p:txBody>
      </p:sp>
      <p:sp>
        <p:nvSpPr>
          <p:cNvPr id="302085" name="Rectangle 5"/>
          <p:cNvSpPr>
            <a:spLocks noChangeArrowheads="1"/>
          </p:cNvSpPr>
          <p:nvPr/>
        </p:nvSpPr>
        <p:spPr bwMode="auto">
          <a:xfrm>
            <a:off x="304800" y="1600200"/>
            <a:ext cx="8534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Position taken in the expectation that the price will increase (long position)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Profit for purchasing a Call Option: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Per Share Profit =Max [0, </a:t>
            </a:r>
            <a:r>
              <a:rPr lang="en-US" sz="2400" dirty="0" smtClean="0">
                <a:solidFill>
                  <a:srgbClr val="0000FF"/>
                </a:solidFill>
              </a:rPr>
              <a:t>S-E] </a:t>
            </a:r>
            <a:r>
              <a:rPr lang="en-US" sz="2400" dirty="0">
                <a:solidFill>
                  <a:srgbClr val="0000FF"/>
                </a:solidFill>
              </a:rPr>
              <a:t>– Call Premium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The following diagram shows different total dollar profits for buying a call option with a strike price of $70 and a premium of $6.13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85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8" name="Rectangle 4"/>
          <p:cNvSpPr>
            <a:spLocks noChangeArrowheads="1"/>
          </p:cNvSpPr>
          <p:nvPr/>
        </p:nvSpPr>
        <p:spPr bwMode="auto">
          <a:xfrm>
            <a:off x="685800" y="900113"/>
            <a:ext cx="7772400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Buying Call Options</a:t>
            </a:r>
          </a:p>
        </p:txBody>
      </p:sp>
      <p:sp>
        <p:nvSpPr>
          <p:cNvPr id="303109" name="Line 5"/>
          <p:cNvSpPr>
            <a:spLocks noChangeShapeType="1"/>
          </p:cNvSpPr>
          <p:nvPr/>
        </p:nvSpPr>
        <p:spPr bwMode="auto">
          <a:xfrm>
            <a:off x="2362200" y="1905000"/>
            <a:ext cx="0" cy="426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110" name="Line 6"/>
          <p:cNvSpPr>
            <a:spLocks noChangeShapeType="1"/>
          </p:cNvSpPr>
          <p:nvPr/>
        </p:nvSpPr>
        <p:spPr bwMode="auto">
          <a:xfrm flipH="1">
            <a:off x="2362200" y="6172200"/>
            <a:ext cx="5562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111" name="Line 7"/>
          <p:cNvSpPr>
            <a:spLocks noChangeShapeType="1"/>
          </p:cNvSpPr>
          <p:nvPr/>
        </p:nvSpPr>
        <p:spPr bwMode="auto">
          <a:xfrm>
            <a:off x="2362200" y="5638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112" name="Line 8"/>
          <p:cNvSpPr>
            <a:spLocks noChangeShapeType="1"/>
          </p:cNvSpPr>
          <p:nvPr/>
        </p:nvSpPr>
        <p:spPr bwMode="auto">
          <a:xfrm>
            <a:off x="2362200" y="45720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113" name="Line 9"/>
          <p:cNvSpPr>
            <a:spLocks noChangeShapeType="1"/>
          </p:cNvSpPr>
          <p:nvPr/>
        </p:nvSpPr>
        <p:spPr bwMode="auto">
          <a:xfrm>
            <a:off x="2362200" y="40386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114" name="Line 10"/>
          <p:cNvSpPr>
            <a:spLocks noChangeShapeType="1"/>
          </p:cNvSpPr>
          <p:nvPr/>
        </p:nvSpPr>
        <p:spPr bwMode="auto">
          <a:xfrm>
            <a:off x="2362200" y="5105400"/>
            <a:ext cx="556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115" name="Line 11"/>
          <p:cNvSpPr>
            <a:spLocks noChangeShapeType="1"/>
          </p:cNvSpPr>
          <p:nvPr/>
        </p:nvSpPr>
        <p:spPr bwMode="auto">
          <a:xfrm>
            <a:off x="2362200" y="3505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116" name="Line 12"/>
          <p:cNvSpPr>
            <a:spLocks noChangeShapeType="1"/>
          </p:cNvSpPr>
          <p:nvPr/>
        </p:nvSpPr>
        <p:spPr bwMode="auto">
          <a:xfrm>
            <a:off x="2362200" y="2971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117" name="Line 13"/>
          <p:cNvSpPr>
            <a:spLocks noChangeShapeType="1"/>
          </p:cNvSpPr>
          <p:nvPr/>
        </p:nvSpPr>
        <p:spPr bwMode="auto">
          <a:xfrm>
            <a:off x="2362200" y="24384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118" name="Line 14"/>
          <p:cNvSpPr>
            <a:spLocks noChangeShapeType="1"/>
          </p:cNvSpPr>
          <p:nvPr/>
        </p:nvSpPr>
        <p:spPr bwMode="auto">
          <a:xfrm>
            <a:off x="2362200" y="19050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119" name="Line 15"/>
          <p:cNvSpPr>
            <a:spLocks noChangeShapeType="1"/>
          </p:cNvSpPr>
          <p:nvPr/>
        </p:nvSpPr>
        <p:spPr bwMode="auto">
          <a:xfrm flipV="1">
            <a:off x="32766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120" name="Line 16"/>
          <p:cNvSpPr>
            <a:spLocks noChangeShapeType="1"/>
          </p:cNvSpPr>
          <p:nvPr/>
        </p:nvSpPr>
        <p:spPr bwMode="auto">
          <a:xfrm flipV="1">
            <a:off x="41910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121" name="Line 17"/>
          <p:cNvSpPr>
            <a:spLocks noChangeShapeType="1"/>
          </p:cNvSpPr>
          <p:nvPr/>
        </p:nvSpPr>
        <p:spPr bwMode="auto">
          <a:xfrm flipV="1">
            <a:off x="51054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122" name="Line 18"/>
          <p:cNvSpPr>
            <a:spLocks noChangeShapeType="1"/>
          </p:cNvSpPr>
          <p:nvPr/>
        </p:nvSpPr>
        <p:spPr bwMode="auto">
          <a:xfrm flipV="1">
            <a:off x="60198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123" name="Line 19"/>
          <p:cNvSpPr>
            <a:spLocks noChangeShapeType="1"/>
          </p:cNvSpPr>
          <p:nvPr/>
        </p:nvSpPr>
        <p:spPr bwMode="auto">
          <a:xfrm flipV="1">
            <a:off x="70104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124" name="Line 20"/>
          <p:cNvSpPr>
            <a:spLocks noChangeShapeType="1"/>
          </p:cNvSpPr>
          <p:nvPr/>
        </p:nvSpPr>
        <p:spPr bwMode="auto">
          <a:xfrm flipV="1">
            <a:off x="79248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125" name="Text Box 21"/>
          <p:cNvSpPr txBox="1">
            <a:spLocks noChangeArrowheads="1"/>
          </p:cNvSpPr>
          <p:nvPr/>
        </p:nvSpPr>
        <p:spPr bwMode="auto">
          <a:xfrm>
            <a:off x="20574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40</a:t>
            </a:r>
          </a:p>
        </p:txBody>
      </p:sp>
      <p:sp>
        <p:nvSpPr>
          <p:cNvPr id="303126" name="Text Box 22"/>
          <p:cNvSpPr txBox="1">
            <a:spLocks noChangeArrowheads="1"/>
          </p:cNvSpPr>
          <p:nvPr/>
        </p:nvSpPr>
        <p:spPr bwMode="auto">
          <a:xfrm>
            <a:off x="29718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50</a:t>
            </a:r>
          </a:p>
        </p:txBody>
      </p:sp>
      <p:sp>
        <p:nvSpPr>
          <p:cNvPr id="303127" name="Text Box 23"/>
          <p:cNvSpPr txBox="1">
            <a:spLocks noChangeArrowheads="1"/>
          </p:cNvSpPr>
          <p:nvPr/>
        </p:nvSpPr>
        <p:spPr bwMode="auto">
          <a:xfrm>
            <a:off x="38862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60</a:t>
            </a:r>
          </a:p>
        </p:txBody>
      </p:sp>
      <p:sp>
        <p:nvSpPr>
          <p:cNvPr id="303128" name="Text Box 24"/>
          <p:cNvSpPr txBox="1">
            <a:spLocks noChangeArrowheads="1"/>
          </p:cNvSpPr>
          <p:nvPr/>
        </p:nvSpPr>
        <p:spPr bwMode="auto">
          <a:xfrm>
            <a:off x="48006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70</a:t>
            </a:r>
          </a:p>
        </p:txBody>
      </p:sp>
      <p:sp>
        <p:nvSpPr>
          <p:cNvPr id="303129" name="Text Box 25"/>
          <p:cNvSpPr txBox="1">
            <a:spLocks noChangeArrowheads="1"/>
          </p:cNvSpPr>
          <p:nvPr/>
        </p:nvSpPr>
        <p:spPr bwMode="auto">
          <a:xfrm>
            <a:off x="57150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80</a:t>
            </a:r>
          </a:p>
        </p:txBody>
      </p:sp>
      <p:sp>
        <p:nvSpPr>
          <p:cNvPr id="303130" name="Text Box 26"/>
          <p:cNvSpPr txBox="1">
            <a:spLocks noChangeArrowheads="1"/>
          </p:cNvSpPr>
          <p:nvPr/>
        </p:nvSpPr>
        <p:spPr bwMode="auto">
          <a:xfrm>
            <a:off x="67056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90</a:t>
            </a:r>
          </a:p>
        </p:txBody>
      </p:sp>
      <p:sp>
        <p:nvSpPr>
          <p:cNvPr id="303131" name="Text Box 27"/>
          <p:cNvSpPr txBox="1">
            <a:spLocks noChangeArrowheads="1"/>
          </p:cNvSpPr>
          <p:nvPr/>
        </p:nvSpPr>
        <p:spPr bwMode="auto">
          <a:xfrm>
            <a:off x="7467600" y="61722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100</a:t>
            </a:r>
          </a:p>
        </p:txBody>
      </p:sp>
      <p:sp>
        <p:nvSpPr>
          <p:cNvPr id="303132" name="Text Box 28"/>
          <p:cNvSpPr txBox="1">
            <a:spLocks noChangeArrowheads="1"/>
          </p:cNvSpPr>
          <p:nvPr/>
        </p:nvSpPr>
        <p:spPr bwMode="auto">
          <a:xfrm>
            <a:off x="1295400" y="38100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1,000</a:t>
            </a:r>
          </a:p>
        </p:txBody>
      </p:sp>
      <p:sp>
        <p:nvSpPr>
          <p:cNvPr id="303133" name="Text Box 29"/>
          <p:cNvSpPr txBox="1">
            <a:spLocks noChangeArrowheads="1"/>
          </p:cNvSpPr>
          <p:nvPr/>
        </p:nvSpPr>
        <p:spPr bwMode="auto">
          <a:xfrm>
            <a:off x="1295400" y="43434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500</a:t>
            </a:r>
          </a:p>
        </p:txBody>
      </p:sp>
      <p:sp>
        <p:nvSpPr>
          <p:cNvPr id="303134" name="Text Box 30"/>
          <p:cNvSpPr txBox="1">
            <a:spLocks noChangeArrowheads="1"/>
          </p:cNvSpPr>
          <p:nvPr/>
        </p:nvSpPr>
        <p:spPr bwMode="auto">
          <a:xfrm>
            <a:off x="1295400" y="48768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0</a:t>
            </a:r>
          </a:p>
        </p:txBody>
      </p:sp>
      <p:sp>
        <p:nvSpPr>
          <p:cNvPr id="303135" name="Text Box 31"/>
          <p:cNvSpPr txBox="1">
            <a:spLocks noChangeArrowheads="1"/>
          </p:cNvSpPr>
          <p:nvPr/>
        </p:nvSpPr>
        <p:spPr bwMode="auto">
          <a:xfrm>
            <a:off x="1295400" y="32766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1,500</a:t>
            </a:r>
          </a:p>
        </p:txBody>
      </p:sp>
      <p:sp>
        <p:nvSpPr>
          <p:cNvPr id="303136" name="Text Box 32"/>
          <p:cNvSpPr txBox="1">
            <a:spLocks noChangeArrowheads="1"/>
          </p:cNvSpPr>
          <p:nvPr/>
        </p:nvSpPr>
        <p:spPr bwMode="auto">
          <a:xfrm>
            <a:off x="1295400" y="27432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2,000</a:t>
            </a:r>
          </a:p>
        </p:txBody>
      </p:sp>
      <p:sp>
        <p:nvSpPr>
          <p:cNvPr id="303137" name="Text Box 33"/>
          <p:cNvSpPr txBox="1">
            <a:spLocks noChangeArrowheads="1"/>
          </p:cNvSpPr>
          <p:nvPr/>
        </p:nvSpPr>
        <p:spPr bwMode="auto">
          <a:xfrm>
            <a:off x="1295400" y="22098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2,500</a:t>
            </a:r>
          </a:p>
        </p:txBody>
      </p:sp>
      <p:sp>
        <p:nvSpPr>
          <p:cNvPr id="303138" name="Text Box 34"/>
          <p:cNvSpPr txBox="1">
            <a:spLocks noChangeArrowheads="1"/>
          </p:cNvSpPr>
          <p:nvPr/>
        </p:nvSpPr>
        <p:spPr bwMode="auto">
          <a:xfrm>
            <a:off x="1295400" y="16764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3,000</a:t>
            </a:r>
          </a:p>
        </p:txBody>
      </p:sp>
      <p:sp>
        <p:nvSpPr>
          <p:cNvPr id="303139" name="Text Box 35"/>
          <p:cNvSpPr txBox="1">
            <a:spLocks noChangeArrowheads="1"/>
          </p:cNvSpPr>
          <p:nvPr/>
        </p:nvSpPr>
        <p:spPr bwMode="auto">
          <a:xfrm>
            <a:off x="1295400" y="54102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(500)</a:t>
            </a:r>
          </a:p>
        </p:txBody>
      </p:sp>
      <p:sp>
        <p:nvSpPr>
          <p:cNvPr id="303140" name="Text Box 36"/>
          <p:cNvSpPr txBox="1">
            <a:spLocks noChangeArrowheads="1"/>
          </p:cNvSpPr>
          <p:nvPr/>
        </p:nvSpPr>
        <p:spPr bwMode="auto">
          <a:xfrm>
            <a:off x="990600" y="59436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(1,000)</a:t>
            </a:r>
          </a:p>
        </p:txBody>
      </p:sp>
      <p:sp>
        <p:nvSpPr>
          <p:cNvPr id="303141" name="Text Box 37"/>
          <p:cNvSpPr txBox="1">
            <a:spLocks noChangeArrowheads="1"/>
          </p:cNvSpPr>
          <p:nvPr/>
        </p:nvSpPr>
        <p:spPr bwMode="auto">
          <a:xfrm>
            <a:off x="2743200" y="2189163"/>
            <a:ext cx="3810000" cy="85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400">
                <a:latin typeface="Arial" charset="0"/>
              </a:rPr>
              <a:t>Exercise Price = $70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400">
                <a:latin typeface="Arial" charset="0"/>
              </a:rPr>
              <a:t>Option Price    =   $6.13</a:t>
            </a:r>
          </a:p>
        </p:txBody>
      </p:sp>
      <p:sp>
        <p:nvSpPr>
          <p:cNvPr id="303142" name="Text Box 38"/>
          <p:cNvSpPr txBox="1">
            <a:spLocks noChangeArrowheads="1"/>
          </p:cNvSpPr>
          <p:nvPr/>
        </p:nvSpPr>
        <p:spPr bwMode="auto">
          <a:xfrm>
            <a:off x="2362200" y="1447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Profit from Strategy</a:t>
            </a:r>
          </a:p>
        </p:txBody>
      </p:sp>
      <p:sp>
        <p:nvSpPr>
          <p:cNvPr id="303143" name="Line 39"/>
          <p:cNvSpPr>
            <a:spLocks noChangeShapeType="1"/>
          </p:cNvSpPr>
          <p:nvPr/>
        </p:nvSpPr>
        <p:spPr bwMode="auto">
          <a:xfrm>
            <a:off x="2362200" y="5715000"/>
            <a:ext cx="27432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144" name="Line 40"/>
          <p:cNvSpPr>
            <a:spLocks noChangeShapeType="1"/>
          </p:cNvSpPr>
          <p:nvPr/>
        </p:nvSpPr>
        <p:spPr bwMode="auto">
          <a:xfrm>
            <a:off x="5105400" y="5715000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145" name="Line 41"/>
          <p:cNvSpPr>
            <a:spLocks noChangeShapeType="1"/>
          </p:cNvSpPr>
          <p:nvPr/>
        </p:nvSpPr>
        <p:spPr bwMode="auto">
          <a:xfrm flipV="1">
            <a:off x="5105400" y="2362200"/>
            <a:ext cx="2895600" cy="33528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146" name="Text Box 42"/>
          <p:cNvSpPr txBox="1">
            <a:spLocks noChangeArrowheads="1"/>
          </p:cNvSpPr>
          <p:nvPr/>
        </p:nvSpPr>
        <p:spPr bwMode="auto">
          <a:xfrm>
            <a:off x="7467600" y="5546725"/>
            <a:ext cx="1752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latin typeface="Arial" charset="0"/>
              </a:rPr>
              <a:t>Stock Price at Expiration</a:t>
            </a:r>
            <a:endParaRPr lang="en-US" sz="2400">
              <a:latin typeface="Arial" charset="0"/>
            </a:endParaRPr>
          </a:p>
        </p:txBody>
      </p:sp>
    </p:spTree>
  </p:cSld>
  <p:clrMapOvr>
    <a:masterClrMapping/>
  </p:clrMapOvr>
  <p:transition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2" name="Rectangle 4"/>
          <p:cNvSpPr>
            <a:spLocks noChangeArrowheads="1"/>
          </p:cNvSpPr>
          <p:nvPr/>
        </p:nvSpPr>
        <p:spPr bwMode="auto">
          <a:xfrm>
            <a:off x="685800" y="941388"/>
            <a:ext cx="7772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Selling Call Options</a:t>
            </a:r>
          </a:p>
        </p:txBody>
      </p:sp>
      <p:sp>
        <p:nvSpPr>
          <p:cNvPr id="304133" name="Rectangle 5"/>
          <p:cNvSpPr>
            <a:spLocks noChangeArrowheads="1"/>
          </p:cNvSpPr>
          <p:nvPr/>
        </p:nvSpPr>
        <p:spPr bwMode="auto">
          <a:xfrm>
            <a:off x="228600" y="17526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Bet that the price will not increase greatly – collect premium income with no payoff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Can be a far riskier strategy than buying the same options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The payoff for the buyer is the amount owed by the writer (no upper bound on </a:t>
            </a:r>
            <a:r>
              <a:rPr lang="en-US" sz="2400" dirty="0" smtClean="0">
                <a:solidFill>
                  <a:srgbClr val="0000FF"/>
                </a:solidFill>
              </a:rPr>
              <a:t>E-S)</a:t>
            </a:r>
            <a:endParaRPr lang="en-US" sz="2400" dirty="0">
              <a:solidFill>
                <a:srgbClr val="0000FF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Uncovered calls: writer does not own the stock (riskier position)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Covered calls: writer owns the stock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Moderately bullish investors sell calls against holding stock to generate income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4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4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4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4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4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4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33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6" name="Rectangle 4"/>
          <p:cNvSpPr>
            <a:spLocks noChangeArrowheads="1"/>
          </p:cNvSpPr>
          <p:nvPr/>
        </p:nvSpPr>
        <p:spPr bwMode="auto">
          <a:xfrm>
            <a:off x="685800" y="900113"/>
            <a:ext cx="7772400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Selling Call Options</a:t>
            </a:r>
          </a:p>
        </p:txBody>
      </p:sp>
      <p:sp>
        <p:nvSpPr>
          <p:cNvPr id="305157" name="Line 5"/>
          <p:cNvSpPr>
            <a:spLocks noChangeShapeType="1"/>
          </p:cNvSpPr>
          <p:nvPr/>
        </p:nvSpPr>
        <p:spPr bwMode="auto">
          <a:xfrm>
            <a:off x="2362200" y="1905000"/>
            <a:ext cx="0" cy="426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158" name="Line 6"/>
          <p:cNvSpPr>
            <a:spLocks noChangeShapeType="1"/>
          </p:cNvSpPr>
          <p:nvPr/>
        </p:nvSpPr>
        <p:spPr bwMode="auto">
          <a:xfrm flipH="1">
            <a:off x="2362200" y="6172200"/>
            <a:ext cx="5562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159" name="Line 7"/>
          <p:cNvSpPr>
            <a:spLocks noChangeShapeType="1"/>
          </p:cNvSpPr>
          <p:nvPr/>
        </p:nvSpPr>
        <p:spPr bwMode="auto">
          <a:xfrm>
            <a:off x="2362200" y="5638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160" name="Line 8"/>
          <p:cNvSpPr>
            <a:spLocks noChangeShapeType="1"/>
          </p:cNvSpPr>
          <p:nvPr/>
        </p:nvSpPr>
        <p:spPr bwMode="auto">
          <a:xfrm>
            <a:off x="2362200" y="45720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161" name="Line 9"/>
          <p:cNvSpPr>
            <a:spLocks noChangeShapeType="1"/>
          </p:cNvSpPr>
          <p:nvPr/>
        </p:nvSpPr>
        <p:spPr bwMode="auto">
          <a:xfrm>
            <a:off x="2362200" y="40386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162" name="Line 10"/>
          <p:cNvSpPr>
            <a:spLocks noChangeShapeType="1"/>
          </p:cNvSpPr>
          <p:nvPr/>
        </p:nvSpPr>
        <p:spPr bwMode="auto">
          <a:xfrm>
            <a:off x="2362200" y="2971800"/>
            <a:ext cx="556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163" name="Line 11"/>
          <p:cNvSpPr>
            <a:spLocks noChangeShapeType="1"/>
          </p:cNvSpPr>
          <p:nvPr/>
        </p:nvSpPr>
        <p:spPr bwMode="auto">
          <a:xfrm>
            <a:off x="2362200" y="3505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164" name="Line 12"/>
          <p:cNvSpPr>
            <a:spLocks noChangeShapeType="1"/>
          </p:cNvSpPr>
          <p:nvPr/>
        </p:nvSpPr>
        <p:spPr bwMode="auto">
          <a:xfrm>
            <a:off x="2362200" y="51054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165" name="Line 13"/>
          <p:cNvSpPr>
            <a:spLocks noChangeShapeType="1"/>
          </p:cNvSpPr>
          <p:nvPr/>
        </p:nvSpPr>
        <p:spPr bwMode="auto">
          <a:xfrm>
            <a:off x="2362200" y="24384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166" name="Line 14"/>
          <p:cNvSpPr>
            <a:spLocks noChangeShapeType="1"/>
          </p:cNvSpPr>
          <p:nvPr/>
        </p:nvSpPr>
        <p:spPr bwMode="auto">
          <a:xfrm>
            <a:off x="2362200" y="19050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167" name="Line 15"/>
          <p:cNvSpPr>
            <a:spLocks noChangeShapeType="1"/>
          </p:cNvSpPr>
          <p:nvPr/>
        </p:nvSpPr>
        <p:spPr bwMode="auto">
          <a:xfrm flipV="1">
            <a:off x="32766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168" name="Line 16"/>
          <p:cNvSpPr>
            <a:spLocks noChangeShapeType="1"/>
          </p:cNvSpPr>
          <p:nvPr/>
        </p:nvSpPr>
        <p:spPr bwMode="auto">
          <a:xfrm flipV="1">
            <a:off x="41910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169" name="Line 17"/>
          <p:cNvSpPr>
            <a:spLocks noChangeShapeType="1"/>
          </p:cNvSpPr>
          <p:nvPr/>
        </p:nvSpPr>
        <p:spPr bwMode="auto">
          <a:xfrm flipV="1">
            <a:off x="51054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170" name="Line 18"/>
          <p:cNvSpPr>
            <a:spLocks noChangeShapeType="1"/>
          </p:cNvSpPr>
          <p:nvPr/>
        </p:nvSpPr>
        <p:spPr bwMode="auto">
          <a:xfrm flipV="1">
            <a:off x="60198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171" name="Line 19"/>
          <p:cNvSpPr>
            <a:spLocks noChangeShapeType="1"/>
          </p:cNvSpPr>
          <p:nvPr/>
        </p:nvSpPr>
        <p:spPr bwMode="auto">
          <a:xfrm flipV="1">
            <a:off x="70104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172" name="Line 20"/>
          <p:cNvSpPr>
            <a:spLocks noChangeShapeType="1"/>
          </p:cNvSpPr>
          <p:nvPr/>
        </p:nvSpPr>
        <p:spPr bwMode="auto">
          <a:xfrm flipV="1">
            <a:off x="79248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173" name="Text Box 21"/>
          <p:cNvSpPr txBox="1">
            <a:spLocks noChangeArrowheads="1"/>
          </p:cNvSpPr>
          <p:nvPr/>
        </p:nvSpPr>
        <p:spPr bwMode="auto">
          <a:xfrm>
            <a:off x="20574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40</a:t>
            </a:r>
          </a:p>
        </p:txBody>
      </p:sp>
      <p:sp>
        <p:nvSpPr>
          <p:cNvPr id="305174" name="Text Box 22"/>
          <p:cNvSpPr txBox="1">
            <a:spLocks noChangeArrowheads="1"/>
          </p:cNvSpPr>
          <p:nvPr/>
        </p:nvSpPr>
        <p:spPr bwMode="auto">
          <a:xfrm>
            <a:off x="29718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50</a:t>
            </a:r>
          </a:p>
        </p:txBody>
      </p:sp>
      <p:sp>
        <p:nvSpPr>
          <p:cNvPr id="305175" name="Text Box 23"/>
          <p:cNvSpPr txBox="1">
            <a:spLocks noChangeArrowheads="1"/>
          </p:cNvSpPr>
          <p:nvPr/>
        </p:nvSpPr>
        <p:spPr bwMode="auto">
          <a:xfrm>
            <a:off x="38862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60</a:t>
            </a:r>
          </a:p>
        </p:txBody>
      </p:sp>
      <p:sp>
        <p:nvSpPr>
          <p:cNvPr id="305176" name="Text Box 24"/>
          <p:cNvSpPr txBox="1">
            <a:spLocks noChangeArrowheads="1"/>
          </p:cNvSpPr>
          <p:nvPr/>
        </p:nvSpPr>
        <p:spPr bwMode="auto">
          <a:xfrm>
            <a:off x="48006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70</a:t>
            </a:r>
          </a:p>
        </p:txBody>
      </p:sp>
      <p:sp>
        <p:nvSpPr>
          <p:cNvPr id="305177" name="Text Box 25"/>
          <p:cNvSpPr txBox="1">
            <a:spLocks noChangeArrowheads="1"/>
          </p:cNvSpPr>
          <p:nvPr/>
        </p:nvSpPr>
        <p:spPr bwMode="auto">
          <a:xfrm>
            <a:off x="57150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80</a:t>
            </a:r>
          </a:p>
        </p:txBody>
      </p:sp>
      <p:sp>
        <p:nvSpPr>
          <p:cNvPr id="305178" name="Text Box 26"/>
          <p:cNvSpPr txBox="1">
            <a:spLocks noChangeArrowheads="1"/>
          </p:cNvSpPr>
          <p:nvPr/>
        </p:nvSpPr>
        <p:spPr bwMode="auto">
          <a:xfrm>
            <a:off x="67056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90</a:t>
            </a:r>
          </a:p>
        </p:txBody>
      </p:sp>
      <p:sp>
        <p:nvSpPr>
          <p:cNvPr id="305179" name="Text Box 27"/>
          <p:cNvSpPr txBox="1">
            <a:spLocks noChangeArrowheads="1"/>
          </p:cNvSpPr>
          <p:nvPr/>
        </p:nvSpPr>
        <p:spPr bwMode="auto">
          <a:xfrm>
            <a:off x="7467600" y="61722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100</a:t>
            </a:r>
          </a:p>
        </p:txBody>
      </p:sp>
      <p:sp>
        <p:nvSpPr>
          <p:cNvPr id="305180" name="Text Box 28"/>
          <p:cNvSpPr txBox="1">
            <a:spLocks noChangeArrowheads="1"/>
          </p:cNvSpPr>
          <p:nvPr/>
        </p:nvSpPr>
        <p:spPr bwMode="auto">
          <a:xfrm>
            <a:off x="1066800" y="3810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(1,000)</a:t>
            </a:r>
          </a:p>
        </p:txBody>
      </p:sp>
      <p:sp>
        <p:nvSpPr>
          <p:cNvPr id="305181" name="Text Box 29"/>
          <p:cNvSpPr txBox="1">
            <a:spLocks noChangeArrowheads="1"/>
          </p:cNvSpPr>
          <p:nvPr/>
        </p:nvSpPr>
        <p:spPr bwMode="auto">
          <a:xfrm>
            <a:off x="1066800" y="4343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(1,500)</a:t>
            </a:r>
          </a:p>
        </p:txBody>
      </p:sp>
      <p:sp>
        <p:nvSpPr>
          <p:cNvPr id="305182" name="Text Box 30"/>
          <p:cNvSpPr txBox="1">
            <a:spLocks noChangeArrowheads="1"/>
          </p:cNvSpPr>
          <p:nvPr/>
        </p:nvSpPr>
        <p:spPr bwMode="auto">
          <a:xfrm>
            <a:off x="914400" y="48768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(2,000)</a:t>
            </a:r>
          </a:p>
        </p:txBody>
      </p:sp>
      <p:sp>
        <p:nvSpPr>
          <p:cNvPr id="305183" name="Text Box 31"/>
          <p:cNvSpPr txBox="1">
            <a:spLocks noChangeArrowheads="1"/>
          </p:cNvSpPr>
          <p:nvPr/>
        </p:nvSpPr>
        <p:spPr bwMode="auto">
          <a:xfrm>
            <a:off x="1295400" y="32766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(500)</a:t>
            </a:r>
          </a:p>
        </p:txBody>
      </p:sp>
      <p:sp>
        <p:nvSpPr>
          <p:cNvPr id="305184" name="Text Box 32"/>
          <p:cNvSpPr txBox="1">
            <a:spLocks noChangeArrowheads="1"/>
          </p:cNvSpPr>
          <p:nvPr/>
        </p:nvSpPr>
        <p:spPr bwMode="auto">
          <a:xfrm>
            <a:off x="1295400" y="27432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0</a:t>
            </a:r>
          </a:p>
        </p:txBody>
      </p:sp>
      <p:sp>
        <p:nvSpPr>
          <p:cNvPr id="305185" name="Text Box 33"/>
          <p:cNvSpPr txBox="1">
            <a:spLocks noChangeArrowheads="1"/>
          </p:cNvSpPr>
          <p:nvPr/>
        </p:nvSpPr>
        <p:spPr bwMode="auto">
          <a:xfrm>
            <a:off x="1295400" y="22098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500</a:t>
            </a:r>
          </a:p>
        </p:txBody>
      </p:sp>
      <p:sp>
        <p:nvSpPr>
          <p:cNvPr id="305186" name="Text Box 34"/>
          <p:cNvSpPr txBox="1">
            <a:spLocks noChangeArrowheads="1"/>
          </p:cNvSpPr>
          <p:nvPr/>
        </p:nvSpPr>
        <p:spPr bwMode="auto">
          <a:xfrm>
            <a:off x="1295400" y="16764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1,000</a:t>
            </a:r>
          </a:p>
        </p:txBody>
      </p:sp>
      <p:sp>
        <p:nvSpPr>
          <p:cNvPr id="305187" name="Text Box 35"/>
          <p:cNvSpPr txBox="1">
            <a:spLocks noChangeArrowheads="1"/>
          </p:cNvSpPr>
          <p:nvPr/>
        </p:nvSpPr>
        <p:spPr bwMode="auto">
          <a:xfrm>
            <a:off x="838200" y="54102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(2,500)</a:t>
            </a:r>
          </a:p>
        </p:txBody>
      </p:sp>
      <p:sp>
        <p:nvSpPr>
          <p:cNvPr id="305188" name="Text Box 36"/>
          <p:cNvSpPr txBox="1">
            <a:spLocks noChangeArrowheads="1"/>
          </p:cNvSpPr>
          <p:nvPr/>
        </p:nvSpPr>
        <p:spPr bwMode="auto">
          <a:xfrm>
            <a:off x="762000" y="59436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(3,000)</a:t>
            </a:r>
          </a:p>
        </p:txBody>
      </p:sp>
      <p:sp>
        <p:nvSpPr>
          <p:cNvPr id="305189" name="Text Box 37"/>
          <p:cNvSpPr txBox="1">
            <a:spLocks noChangeArrowheads="1"/>
          </p:cNvSpPr>
          <p:nvPr/>
        </p:nvSpPr>
        <p:spPr bwMode="auto">
          <a:xfrm>
            <a:off x="5486400" y="2057400"/>
            <a:ext cx="3810000" cy="85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400">
                <a:latin typeface="Arial" charset="0"/>
              </a:rPr>
              <a:t>Exercise Price = $70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400">
                <a:latin typeface="Arial" charset="0"/>
              </a:rPr>
              <a:t>Option Price    =   $6.13</a:t>
            </a:r>
          </a:p>
        </p:txBody>
      </p:sp>
      <p:sp>
        <p:nvSpPr>
          <p:cNvPr id="305190" name="Text Box 38"/>
          <p:cNvSpPr txBox="1">
            <a:spLocks noChangeArrowheads="1"/>
          </p:cNvSpPr>
          <p:nvPr/>
        </p:nvSpPr>
        <p:spPr bwMode="auto">
          <a:xfrm>
            <a:off x="7467600" y="5546725"/>
            <a:ext cx="1752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latin typeface="Arial" charset="0"/>
              </a:rPr>
              <a:t>Stock Price at Expiration</a:t>
            </a:r>
            <a:endParaRPr lang="en-US" sz="2400">
              <a:latin typeface="Arial" charset="0"/>
            </a:endParaRPr>
          </a:p>
        </p:txBody>
      </p:sp>
      <p:sp>
        <p:nvSpPr>
          <p:cNvPr id="305191" name="Text Box 39"/>
          <p:cNvSpPr txBox="1">
            <a:spLocks noChangeArrowheads="1"/>
          </p:cNvSpPr>
          <p:nvPr/>
        </p:nvSpPr>
        <p:spPr bwMode="auto">
          <a:xfrm>
            <a:off x="2743200" y="1447800"/>
            <a:ext cx="4572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Profit from Uncovered Call Strategy</a:t>
            </a:r>
          </a:p>
        </p:txBody>
      </p:sp>
      <p:sp>
        <p:nvSpPr>
          <p:cNvPr id="305192" name="Line 40"/>
          <p:cNvSpPr>
            <a:spLocks noChangeShapeType="1"/>
          </p:cNvSpPr>
          <p:nvPr/>
        </p:nvSpPr>
        <p:spPr bwMode="auto">
          <a:xfrm>
            <a:off x="2362200" y="2362200"/>
            <a:ext cx="27432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193" name="Line 41"/>
          <p:cNvSpPr>
            <a:spLocks noChangeShapeType="1"/>
          </p:cNvSpPr>
          <p:nvPr/>
        </p:nvSpPr>
        <p:spPr bwMode="auto">
          <a:xfrm>
            <a:off x="5105400" y="2362200"/>
            <a:ext cx="2819400" cy="32004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6" name="Rectangle 4"/>
          <p:cNvSpPr>
            <a:spLocks noChangeArrowheads="1"/>
          </p:cNvSpPr>
          <p:nvPr/>
        </p:nvSpPr>
        <p:spPr bwMode="auto">
          <a:xfrm>
            <a:off x="685800" y="963613"/>
            <a:ext cx="7772400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Potential Benefits of Derivatives</a:t>
            </a:r>
          </a:p>
        </p:txBody>
      </p:sp>
      <p:sp>
        <p:nvSpPr>
          <p:cNvPr id="284677" name="Rectangle 5"/>
          <p:cNvSpPr>
            <a:spLocks noChangeArrowheads="1"/>
          </p:cNvSpPr>
          <p:nvPr/>
        </p:nvSpPr>
        <p:spPr bwMode="auto">
          <a:xfrm>
            <a:off x="381000" y="1676400"/>
            <a:ext cx="8763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Derivative instruments: Value is determined by, or derived from, the value of another instrument vehicle, called the underlying asset or </a:t>
            </a:r>
            <a:r>
              <a:rPr lang="en-US" sz="2400" dirty="0" smtClean="0">
                <a:solidFill>
                  <a:srgbClr val="0000FF"/>
                </a:solidFill>
              </a:rPr>
              <a:t>security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solidFill>
                  <a:srgbClr val="0000FF"/>
                </a:solidFill>
              </a:rPr>
              <a:t>Risk </a:t>
            </a:r>
            <a:r>
              <a:rPr lang="en-US" sz="2400" dirty="0">
                <a:solidFill>
                  <a:srgbClr val="0000FF"/>
                </a:solidFill>
              </a:rPr>
              <a:t>shifting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Especially shifting the risk of asset price changes or interest rate changes to another party willing to bear that risk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Price formation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Speculation opportunities when some investors may feel assets are </a:t>
            </a:r>
            <a:r>
              <a:rPr lang="en-US" sz="2000" dirty="0" err="1">
                <a:solidFill>
                  <a:srgbClr val="0000FF"/>
                </a:solidFill>
              </a:rPr>
              <a:t>mis</a:t>
            </a:r>
            <a:r>
              <a:rPr lang="en-US" sz="2000" dirty="0">
                <a:solidFill>
                  <a:srgbClr val="0000FF"/>
                </a:solidFill>
              </a:rPr>
              <a:t>-priced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Investment cost reduction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To hedge portfolio risks more efficiently and less costly than would otherwise be possible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4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4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4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4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4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46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46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Covered call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153400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				S&lt; E		S&gt;E</a:t>
            </a:r>
          </a:p>
          <a:p>
            <a:pPr marL="0" indent="0">
              <a:buNone/>
            </a:pPr>
            <a:r>
              <a:rPr lang="en-US" dirty="0" smtClean="0"/>
              <a:t>	Payoff of stock	S		S</a:t>
            </a:r>
          </a:p>
          <a:p>
            <a:pPr marL="0" indent="0">
              <a:buNone/>
            </a:pPr>
            <a:r>
              <a:rPr lang="en-US" dirty="0" smtClean="0"/>
              <a:t>	Payoff call		-0		-(S-E)</a:t>
            </a:r>
          </a:p>
          <a:p>
            <a:pPr marL="0" indent="0">
              <a:buNone/>
            </a:pPr>
            <a:r>
              <a:rPr lang="en-US" u="sng" dirty="0" smtClean="0"/>
              <a:t>	Premium		C		C</a:t>
            </a:r>
          </a:p>
          <a:p>
            <a:pPr marL="0" indent="0">
              <a:buNone/>
            </a:pPr>
            <a:r>
              <a:rPr lang="en-US" dirty="0" smtClean="0"/>
              <a:t>	Total payoff	C+S		C+E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532183"/>
      </p:ext>
    </p:extLst>
  </p:cSld>
  <p:clrMapOvr>
    <a:masterClrMapping/>
  </p:clrMapOvr>
  <p:transition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2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Covered Call Writing</a:t>
            </a:r>
            <a:endParaRPr lang="en-US" dirty="0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336675" y="1828800"/>
            <a:ext cx="7816850" cy="4025900"/>
            <a:chOff x="520" y="904"/>
            <a:chExt cx="4924" cy="2536"/>
          </a:xfrm>
        </p:grpSpPr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1152" y="1408"/>
              <a:ext cx="3632" cy="2032"/>
              <a:chOff x="1152" y="1408"/>
              <a:chExt cx="3632" cy="2032"/>
            </a:xfrm>
          </p:grpSpPr>
          <p:sp>
            <p:nvSpPr>
              <p:cNvPr id="11" name="Line 6"/>
              <p:cNvSpPr>
                <a:spLocks noChangeShapeType="1"/>
              </p:cNvSpPr>
              <p:nvPr/>
            </p:nvSpPr>
            <p:spPr bwMode="auto">
              <a:xfrm>
                <a:off x="1152" y="1408"/>
                <a:ext cx="0" cy="2032"/>
              </a:xfrm>
              <a:prstGeom prst="line">
                <a:avLst/>
              </a:prstGeom>
              <a:noFill/>
              <a:ln w="50800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1168" y="2352"/>
                <a:ext cx="3616" cy="0"/>
              </a:xfrm>
              <a:prstGeom prst="line">
                <a:avLst/>
              </a:prstGeom>
              <a:noFill/>
              <a:ln w="50800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859" y="1652"/>
              <a:ext cx="205" cy="1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/>
              <a:endParaRPr lang="en-US" sz="2000" b="1" dirty="0">
                <a:solidFill>
                  <a:srgbClr val="FF0000"/>
                </a:solidFill>
                <a:latin typeface="Arial" charset="0"/>
              </a:endParaRPr>
            </a:p>
            <a:p>
              <a:pPr algn="ctr"/>
              <a:endParaRPr lang="en-US" sz="2000" b="1" dirty="0">
                <a:solidFill>
                  <a:srgbClr val="FF0000"/>
                </a:solidFill>
                <a:latin typeface="Arial" charset="0"/>
              </a:endParaRP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Arial" charset="0"/>
                </a:rPr>
                <a:t>0</a:t>
              </a:r>
            </a:p>
            <a:p>
              <a:pPr algn="ctr"/>
              <a:endParaRPr lang="en-US" sz="2000" b="1" dirty="0">
                <a:solidFill>
                  <a:srgbClr val="FF0000"/>
                </a:solidFill>
                <a:latin typeface="Arial" charset="0"/>
              </a:endParaRPr>
            </a:p>
            <a:p>
              <a:pPr algn="ctr"/>
              <a:endParaRPr lang="en-US" sz="2000" b="1" dirty="0">
                <a:solidFill>
                  <a:srgbClr val="FF0000"/>
                </a:solidFill>
                <a:latin typeface="Arial" charset="0"/>
              </a:endParaRPr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4156" y="2103"/>
              <a:ext cx="1288" cy="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F0000"/>
                  </a:solidFill>
                  <a:latin typeface="Arial" charset="0"/>
                </a:rPr>
                <a:t>Stock Price</a:t>
              </a:r>
            </a:p>
            <a:p>
              <a:pPr algn="ctr"/>
              <a:r>
                <a:rPr lang="en-US" sz="2400" b="1" dirty="0">
                  <a:solidFill>
                    <a:srgbClr val="FF0000"/>
                  </a:solidFill>
                  <a:latin typeface="Arial" charset="0"/>
                </a:rPr>
                <a:t>at Expiration</a:t>
              </a:r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auto">
            <a:xfrm>
              <a:off x="520" y="904"/>
              <a:ext cx="912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Arial" charset="0"/>
                </a:rPr>
                <a:t>Profit ($)</a:t>
              </a:r>
            </a:p>
          </p:txBody>
        </p:sp>
      </p:grpSp>
      <p:grpSp>
        <p:nvGrpSpPr>
          <p:cNvPr id="13" name="Group 24"/>
          <p:cNvGrpSpPr>
            <a:grpSpLocks/>
          </p:cNvGrpSpPr>
          <p:nvPr/>
        </p:nvGrpSpPr>
        <p:grpSpPr bwMode="auto">
          <a:xfrm>
            <a:off x="2741613" y="2209800"/>
            <a:ext cx="6402387" cy="3733800"/>
            <a:chOff x="1247" y="1392"/>
            <a:chExt cx="4033" cy="2352"/>
          </a:xfrm>
        </p:grpSpPr>
        <p:sp>
          <p:nvSpPr>
            <p:cNvPr id="14" name="Line 12"/>
            <p:cNvSpPr>
              <a:spLocks noChangeShapeType="1"/>
            </p:cNvSpPr>
            <p:nvPr/>
          </p:nvSpPr>
          <p:spPr bwMode="auto">
            <a:xfrm rot="305147" flipV="1">
              <a:off x="1632" y="1392"/>
              <a:ext cx="1584" cy="235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1632" y="1392"/>
              <a:ext cx="15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 b="1">
                  <a:latin typeface="Univers" pitchFamily="34" charset="0"/>
                </a:rPr>
                <a:t>Purchased share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2544" y="1680"/>
              <a:ext cx="288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1247" y="2064"/>
              <a:ext cx="2833" cy="1584"/>
            </a:xfrm>
            <a:custGeom>
              <a:avLst/>
              <a:gdLst>
                <a:gd name="T0" fmla="*/ 0 w 3025"/>
                <a:gd name="T1" fmla="*/ 0 h 1441"/>
                <a:gd name="T2" fmla="*/ 1152 w 3025"/>
                <a:gd name="T3" fmla="*/ 0 h 1441"/>
                <a:gd name="T4" fmla="*/ 3024 w 3025"/>
                <a:gd name="T5" fmla="*/ 1440 h 1441"/>
                <a:gd name="T6" fmla="*/ 0 60000 65536"/>
                <a:gd name="T7" fmla="*/ 0 60000 65536"/>
                <a:gd name="T8" fmla="*/ 0 60000 65536"/>
                <a:gd name="T9" fmla="*/ 0 w 3025"/>
                <a:gd name="T10" fmla="*/ 0 h 1441"/>
                <a:gd name="T11" fmla="*/ 3025 w 3025"/>
                <a:gd name="T12" fmla="*/ 1441 h 14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025" h="1441">
                  <a:moveTo>
                    <a:pt x="0" y="0"/>
                  </a:moveTo>
                  <a:lnTo>
                    <a:pt x="1152" y="0"/>
                  </a:lnTo>
                  <a:lnTo>
                    <a:pt x="3024" y="1440"/>
                  </a:lnTo>
                </a:path>
              </a:pathLst>
            </a:custGeom>
            <a:noFill/>
            <a:ln w="76200" cap="flat" cmpd="sng">
              <a:solidFill>
                <a:srgbClr val="00FF00"/>
              </a:solidFill>
              <a:prstDash val="sysDot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3888" y="3072"/>
              <a:ext cx="13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66FF33"/>
                  </a:solidFill>
                  <a:latin typeface="Univers" pitchFamily="34" charset="0"/>
                </a:rPr>
                <a:t>Written call</a:t>
              </a:r>
              <a:endParaRPr lang="en-US" sz="2400">
                <a:solidFill>
                  <a:srgbClr val="66FF33"/>
                </a:solidFill>
                <a:latin typeface="Univers" pitchFamily="34" charset="0"/>
              </a:endParaRPr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rot="-3842834">
              <a:off x="4008" y="3288"/>
              <a:ext cx="288" cy="24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 type="triangl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1392" y="2063"/>
              <a:ext cx="2881" cy="1057"/>
            </a:xfrm>
            <a:custGeom>
              <a:avLst/>
              <a:gdLst>
                <a:gd name="T0" fmla="*/ 0 w 2977"/>
                <a:gd name="T1" fmla="*/ 912 h 913"/>
                <a:gd name="T2" fmla="*/ 960 w 2977"/>
                <a:gd name="T3" fmla="*/ 0 h 913"/>
                <a:gd name="T4" fmla="*/ 2976 w 2977"/>
                <a:gd name="T5" fmla="*/ 0 h 913"/>
                <a:gd name="T6" fmla="*/ 0 60000 65536"/>
                <a:gd name="T7" fmla="*/ 0 60000 65536"/>
                <a:gd name="T8" fmla="*/ 0 60000 65536"/>
                <a:gd name="T9" fmla="*/ 0 w 2977"/>
                <a:gd name="T10" fmla="*/ 0 h 913"/>
                <a:gd name="T11" fmla="*/ 2977 w 2977"/>
                <a:gd name="T12" fmla="*/ 913 h 9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977" h="913">
                  <a:moveTo>
                    <a:pt x="0" y="912"/>
                  </a:moveTo>
                  <a:lnTo>
                    <a:pt x="960" y="0"/>
                  </a:lnTo>
                  <a:lnTo>
                    <a:pt x="2976" y="0"/>
                  </a:lnTo>
                </a:path>
              </a:pathLst>
            </a:custGeom>
            <a:noFill/>
            <a:ln w="50800" cap="rnd" cmpd="sng">
              <a:solidFill>
                <a:srgbClr val="00CC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3936" y="1584"/>
              <a:ext cx="10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66CCFF"/>
                  </a:solidFill>
                  <a:latin typeface="Univers" pitchFamily="34" charset="0"/>
                </a:rPr>
                <a:t>Combined</a:t>
              </a:r>
              <a:endParaRPr lang="en-US" sz="2400">
                <a:solidFill>
                  <a:srgbClr val="66CCFF"/>
                </a:solidFill>
                <a:latin typeface="Times New Roman" pitchFamily="18" charset="0"/>
              </a:endParaRPr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rot="-3842834">
              <a:off x="4104" y="1800"/>
              <a:ext cx="288" cy="240"/>
            </a:xfrm>
            <a:prstGeom prst="line">
              <a:avLst/>
            </a:prstGeom>
            <a:noFill/>
            <a:ln w="38100">
              <a:solidFill>
                <a:srgbClr val="00CCFF"/>
              </a:solidFill>
              <a:round/>
              <a:headEnd type="triangl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9992776"/>
      </p:ext>
    </p:extLst>
  </p:cSld>
  <p:clrMapOvr>
    <a:masterClrMapping/>
  </p:clrMapOvr>
  <p:transition>
    <p:pull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0" name="Rectangle 4"/>
          <p:cNvSpPr>
            <a:spLocks noChangeArrowheads="1"/>
          </p:cNvSpPr>
          <p:nvPr/>
        </p:nvSpPr>
        <p:spPr bwMode="auto">
          <a:xfrm>
            <a:off x="685800" y="941388"/>
            <a:ext cx="7772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Buying Put Options</a:t>
            </a:r>
          </a:p>
        </p:txBody>
      </p:sp>
      <p:sp>
        <p:nvSpPr>
          <p:cNvPr id="306181" name="Rectangle 5"/>
          <p:cNvSpPr>
            <a:spLocks noChangeArrowheads="1"/>
          </p:cNvSpPr>
          <p:nvPr/>
        </p:nvSpPr>
        <p:spPr bwMode="auto">
          <a:xfrm>
            <a:off x="381000" y="1600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Position taken in the expectation that the price will decrease (short position)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Profit for purchasing a Put Option: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Per Share Profit = Max [0, </a:t>
            </a:r>
            <a:r>
              <a:rPr lang="en-US" sz="2400" dirty="0" smtClean="0">
                <a:solidFill>
                  <a:srgbClr val="0000FF"/>
                </a:solidFill>
              </a:rPr>
              <a:t>E-S] </a:t>
            </a:r>
            <a:r>
              <a:rPr lang="en-US" sz="2400" dirty="0">
                <a:solidFill>
                  <a:srgbClr val="0000FF"/>
                </a:solidFill>
              </a:rPr>
              <a:t>– Put Premium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Protective put: Buying a put while owning the stock (if the price declines, option gains offset portfolio losses)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6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6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6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6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81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4" name="Rectangle 4"/>
          <p:cNvSpPr>
            <a:spLocks noChangeArrowheads="1"/>
          </p:cNvSpPr>
          <p:nvPr/>
        </p:nvSpPr>
        <p:spPr bwMode="auto">
          <a:xfrm>
            <a:off x="685800" y="900113"/>
            <a:ext cx="7772400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Buying Put Options</a:t>
            </a:r>
          </a:p>
        </p:txBody>
      </p:sp>
      <p:sp>
        <p:nvSpPr>
          <p:cNvPr id="307205" name="Line 5"/>
          <p:cNvSpPr>
            <a:spLocks noChangeShapeType="1"/>
          </p:cNvSpPr>
          <p:nvPr/>
        </p:nvSpPr>
        <p:spPr bwMode="auto">
          <a:xfrm>
            <a:off x="2362200" y="1905000"/>
            <a:ext cx="0" cy="426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06" name="Line 6"/>
          <p:cNvSpPr>
            <a:spLocks noChangeShapeType="1"/>
          </p:cNvSpPr>
          <p:nvPr/>
        </p:nvSpPr>
        <p:spPr bwMode="auto">
          <a:xfrm flipH="1">
            <a:off x="2362200" y="6172200"/>
            <a:ext cx="5562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07" name="Line 7"/>
          <p:cNvSpPr>
            <a:spLocks noChangeShapeType="1"/>
          </p:cNvSpPr>
          <p:nvPr/>
        </p:nvSpPr>
        <p:spPr bwMode="auto">
          <a:xfrm>
            <a:off x="2362200" y="5638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08" name="Line 8"/>
          <p:cNvSpPr>
            <a:spLocks noChangeShapeType="1"/>
          </p:cNvSpPr>
          <p:nvPr/>
        </p:nvSpPr>
        <p:spPr bwMode="auto">
          <a:xfrm>
            <a:off x="2362200" y="45720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09" name="Line 9"/>
          <p:cNvSpPr>
            <a:spLocks noChangeShapeType="1"/>
          </p:cNvSpPr>
          <p:nvPr/>
        </p:nvSpPr>
        <p:spPr bwMode="auto">
          <a:xfrm>
            <a:off x="2362200" y="40386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10" name="Line 10"/>
          <p:cNvSpPr>
            <a:spLocks noChangeShapeType="1"/>
          </p:cNvSpPr>
          <p:nvPr/>
        </p:nvSpPr>
        <p:spPr bwMode="auto">
          <a:xfrm>
            <a:off x="2362200" y="5105400"/>
            <a:ext cx="556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11" name="Line 11"/>
          <p:cNvSpPr>
            <a:spLocks noChangeShapeType="1"/>
          </p:cNvSpPr>
          <p:nvPr/>
        </p:nvSpPr>
        <p:spPr bwMode="auto">
          <a:xfrm>
            <a:off x="2362200" y="3505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12" name="Line 12"/>
          <p:cNvSpPr>
            <a:spLocks noChangeShapeType="1"/>
          </p:cNvSpPr>
          <p:nvPr/>
        </p:nvSpPr>
        <p:spPr bwMode="auto">
          <a:xfrm>
            <a:off x="2362200" y="2971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13" name="Line 13"/>
          <p:cNvSpPr>
            <a:spLocks noChangeShapeType="1"/>
          </p:cNvSpPr>
          <p:nvPr/>
        </p:nvSpPr>
        <p:spPr bwMode="auto">
          <a:xfrm>
            <a:off x="2362200" y="24384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14" name="Line 14"/>
          <p:cNvSpPr>
            <a:spLocks noChangeShapeType="1"/>
          </p:cNvSpPr>
          <p:nvPr/>
        </p:nvSpPr>
        <p:spPr bwMode="auto">
          <a:xfrm>
            <a:off x="2362200" y="19050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15" name="Line 15"/>
          <p:cNvSpPr>
            <a:spLocks noChangeShapeType="1"/>
          </p:cNvSpPr>
          <p:nvPr/>
        </p:nvSpPr>
        <p:spPr bwMode="auto">
          <a:xfrm flipV="1">
            <a:off x="32766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16" name="Line 16"/>
          <p:cNvSpPr>
            <a:spLocks noChangeShapeType="1"/>
          </p:cNvSpPr>
          <p:nvPr/>
        </p:nvSpPr>
        <p:spPr bwMode="auto">
          <a:xfrm flipV="1">
            <a:off x="41910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17" name="Line 17"/>
          <p:cNvSpPr>
            <a:spLocks noChangeShapeType="1"/>
          </p:cNvSpPr>
          <p:nvPr/>
        </p:nvSpPr>
        <p:spPr bwMode="auto">
          <a:xfrm flipV="1">
            <a:off x="51054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18" name="Line 18"/>
          <p:cNvSpPr>
            <a:spLocks noChangeShapeType="1"/>
          </p:cNvSpPr>
          <p:nvPr/>
        </p:nvSpPr>
        <p:spPr bwMode="auto">
          <a:xfrm flipV="1">
            <a:off x="60198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19" name="Line 19"/>
          <p:cNvSpPr>
            <a:spLocks noChangeShapeType="1"/>
          </p:cNvSpPr>
          <p:nvPr/>
        </p:nvSpPr>
        <p:spPr bwMode="auto">
          <a:xfrm flipV="1">
            <a:off x="70104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20" name="Line 20"/>
          <p:cNvSpPr>
            <a:spLocks noChangeShapeType="1"/>
          </p:cNvSpPr>
          <p:nvPr/>
        </p:nvSpPr>
        <p:spPr bwMode="auto">
          <a:xfrm flipV="1">
            <a:off x="79248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21" name="Text Box 21"/>
          <p:cNvSpPr txBox="1">
            <a:spLocks noChangeArrowheads="1"/>
          </p:cNvSpPr>
          <p:nvPr/>
        </p:nvSpPr>
        <p:spPr bwMode="auto">
          <a:xfrm>
            <a:off x="20574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40</a:t>
            </a:r>
          </a:p>
        </p:txBody>
      </p:sp>
      <p:sp>
        <p:nvSpPr>
          <p:cNvPr id="307222" name="Text Box 22"/>
          <p:cNvSpPr txBox="1">
            <a:spLocks noChangeArrowheads="1"/>
          </p:cNvSpPr>
          <p:nvPr/>
        </p:nvSpPr>
        <p:spPr bwMode="auto">
          <a:xfrm>
            <a:off x="29718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50</a:t>
            </a:r>
          </a:p>
        </p:txBody>
      </p:sp>
      <p:sp>
        <p:nvSpPr>
          <p:cNvPr id="307223" name="Text Box 23"/>
          <p:cNvSpPr txBox="1">
            <a:spLocks noChangeArrowheads="1"/>
          </p:cNvSpPr>
          <p:nvPr/>
        </p:nvSpPr>
        <p:spPr bwMode="auto">
          <a:xfrm>
            <a:off x="38862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60</a:t>
            </a:r>
          </a:p>
        </p:txBody>
      </p:sp>
      <p:sp>
        <p:nvSpPr>
          <p:cNvPr id="307224" name="Text Box 24"/>
          <p:cNvSpPr txBox="1">
            <a:spLocks noChangeArrowheads="1"/>
          </p:cNvSpPr>
          <p:nvPr/>
        </p:nvSpPr>
        <p:spPr bwMode="auto">
          <a:xfrm>
            <a:off x="48006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70</a:t>
            </a:r>
          </a:p>
        </p:txBody>
      </p:sp>
      <p:sp>
        <p:nvSpPr>
          <p:cNvPr id="307225" name="Text Box 25"/>
          <p:cNvSpPr txBox="1">
            <a:spLocks noChangeArrowheads="1"/>
          </p:cNvSpPr>
          <p:nvPr/>
        </p:nvSpPr>
        <p:spPr bwMode="auto">
          <a:xfrm>
            <a:off x="57150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80</a:t>
            </a:r>
          </a:p>
        </p:txBody>
      </p:sp>
      <p:sp>
        <p:nvSpPr>
          <p:cNvPr id="307226" name="Text Box 26"/>
          <p:cNvSpPr txBox="1">
            <a:spLocks noChangeArrowheads="1"/>
          </p:cNvSpPr>
          <p:nvPr/>
        </p:nvSpPr>
        <p:spPr bwMode="auto">
          <a:xfrm>
            <a:off x="67056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90</a:t>
            </a:r>
          </a:p>
        </p:txBody>
      </p:sp>
      <p:sp>
        <p:nvSpPr>
          <p:cNvPr id="307227" name="Text Box 27"/>
          <p:cNvSpPr txBox="1">
            <a:spLocks noChangeArrowheads="1"/>
          </p:cNvSpPr>
          <p:nvPr/>
        </p:nvSpPr>
        <p:spPr bwMode="auto">
          <a:xfrm>
            <a:off x="7467600" y="61722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100</a:t>
            </a:r>
          </a:p>
        </p:txBody>
      </p:sp>
      <p:sp>
        <p:nvSpPr>
          <p:cNvPr id="307228" name="Text Box 28"/>
          <p:cNvSpPr txBox="1">
            <a:spLocks noChangeArrowheads="1"/>
          </p:cNvSpPr>
          <p:nvPr/>
        </p:nvSpPr>
        <p:spPr bwMode="auto">
          <a:xfrm>
            <a:off x="1295400" y="38100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1,000</a:t>
            </a:r>
          </a:p>
        </p:txBody>
      </p:sp>
      <p:sp>
        <p:nvSpPr>
          <p:cNvPr id="307229" name="Text Box 29"/>
          <p:cNvSpPr txBox="1">
            <a:spLocks noChangeArrowheads="1"/>
          </p:cNvSpPr>
          <p:nvPr/>
        </p:nvSpPr>
        <p:spPr bwMode="auto">
          <a:xfrm>
            <a:off x="1295400" y="43434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500</a:t>
            </a:r>
          </a:p>
        </p:txBody>
      </p:sp>
      <p:sp>
        <p:nvSpPr>
          <p:cNvPr id="307230" name="Text Box 30"/>
          <p:cNvSpPr txBox="1">
            <a:spLocks noChangeArrowheads="1"/>
          </p:cNvSpPr>
          <p:nvPr/>
        </p:nvSpPr>
        <p:spPr bwMode="auto">
          <a:xfrm>
            <a:off x="1295400" y="48768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0</a:t>
            </a:r>
          </a:p>
        </p:txBody>
      </p:sp>
      <p:sp>
        <p:nvSpPr>
          <p:cNvPr id="307231" name="Text Box 31"/>
          <p:cNvSpPr txBox="1">
            <a:spLocks noChangeArrowheads="1"/>
          </p:cNvSpPr>
          <p:nvPr/>
        </p:nvSpPr>
        <p:spPr bwMode="auto">
          <a:xfrm>
            <a:off x="1295400" y="32766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1,500</a:t>
            </a:r>
          </a:p>
        </p:txBody>
      </p:sp>
      <p:sp>
        <p:nvSpPr>
          <p:cNvPr id="307232" name="Text Box 32"/>
          <p:cNvSpPr txBox="1">
            <a:spLocks noChangeArrowheads="1"/>
          </p:cNvSpPr>
          <p:nvPr/>
        </p:nvSpPr>
        <p:spPr bwMode="auto">
          <a:xfrm>
            <a:off x="1295400" y="27432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2,000</a:t>
            </a:r>
          </a:p>
        </p:txBody>
      </p:sp>
      <p:sp>
        <p:nvSpPr>
          <p:cNvPr id="307233" name="Text Box 33"/>
          <p:cNvSpPr txBox="1">
            <a:spLocks noChangeArrowheads="1"/>
          </p:cNvSpPr>
          <p:nvPr/>
        </p:nvSpPr>
        <p:spPr bwMode="auto">
          <a:xfrm>
            <a:off x="1295400" y="22098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2,500</a:t>
            </a:r>
          </a:p>
        </p:txBody>
      </p:sp>
      <p:sp>
        <p:nvSpPr>
          <p:cNvPr id="307234" name="Text Box 34"/>
          <p:cNvSpPr txBox="1">
            <a:spLocks noChangeArrowheads="1"/>
          </p:cNvSpPr>
          <p:nvPr/>
        </p:nvSpPr>
        <p:spPr bwMode="auto">
          <a:xfrm>
            <a:off x="1295400" y="16764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3,000</a:t>
            </a:r>
          </a:p>
        </p:txBody>
      </p:sp>
      <p:sp>
        <p:nvSpPr>
          <p:cNvPr id="307235" name="Text Box 35"/>
          <p:cNvSpPr txBox="1">
            <a:spLocks noChangeArrowheads="1"/>
          </p:cNvSpPr>
          <p:nvPr/>
        </p:nvSpPr>
        <p:spPr bwMode="auto">
          <a:xfrm>
            <a:off x="1295400" y="54102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(500)</a:t>
            </a:r>
          </a:p>
        </p:txBody>
      </p:sp>
      <p:sp>
        <p:nvSpPr>
          <p:cNvPr id="307236" name="Text Box 36"/>
          <p:cNvSpPr txBox="1">
            <a:spLocks noChangeArrowheads="1"/>
          </p:cNvSpPr>
          <p:nvPr/>
        </p:nvSpPr>
        <p:spPr bwMode="auto">
          <a:xfrm>
            <a:off x="990600" y="59436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(1,000)</a:t>
            </a:r>
          </a:p>
        </p:txBody>
      </p:sp>
      <p:sp>
        <p:nvSpPr>
          <p:cNvPr id="307237" name="Text Box 37"/>
          <p:cNvSpPr txBox="1">
            <a:spLocks noChangeArrowheads="1"/>
          </p:cNvSpPr>
          <p:nvPr/>
        </p:nvSpPr>
        <p:spPr bwMode="auto">
          <a:xfrm>
            <a:off x="4343400" y="3048000"/>
            <a:ext cx="3810000" cy="85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400">
                <a:latin typeface="Arial" charset="0"/>
              </a:rPr>
              <a:t>Exercise Price = $70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400">
                <a:latin typeface="Arial" charset="0"/>
              </a:rPr>
              <a:t>Option Price    =   $2.25</a:t>
            </a:r>
          </a:p>
        </p:txBody>
      </p:sp>
      <p:sp>
        <p:nvSpPr>
          <p:cNvPr id="307238" name="Text Box 38"/>
          <p:cNvSpPr txBox="1">
            <a:spLocks noChangeArrowheads="1"/>
          </p:cNvSpPr>
          <p:nvPr/>
        </p:nvSpPr>
        <p:spPr bwMode="auto">
          <a:xfrm>
            <a:off x="2362200" y="1447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Profit from Strategy</a:t>
            </a:r>
          </a:p>
        </p:txBody>
      </p:sp>
      <p:sp>
        <p:nvSpPr>
          <p:cNvPr id="307239" name="Line 39"/>
          <p:cNvSpPr>
            <a:spLocks noChangeShapeType="1"/>
          </p:cNvSpPr>
          <p:nvPr/>
        </p:nvSpPr>
        <p:spPr bwMode="auto">
          <a:xfrm>
            <a:off x="5105400" y="5410200"/>
            <a:ext cx="28956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40" name="Line 40"/>
          <p:cNvSpPr>
            <a:spLocks noChangeShapeType="1"/>
          </p:cNvSpPr>
          <p:nvPr/>
        </p:nvSpPr>
        <p:spPr bwMode="auto">
          <a:xfrm>
            <a:off x="5105400" y="5715000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41" name="Line 41"/>
          <p:cNvSpPr>
            <a:spLocks noChangeShapeType="1"/>
          </p:cNvSpPr>
          <p:nvPr/>
        </p:nvSpPr>
        <p:spPr bwMode="auto">
          <a:xfrm flipH="1" flipV="1">
            <a:off x="2438400" y="1905000"/>
            <a:ext cx="2667000" cy="35814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42" name="Text Box 42"/>
          <p:cNvSpPr txBox="1">
            <a:spLocks noChangeArrowheads="1"/>
          </p:cNvSpPr>
          <p:nvPr/>
        </p:nvSpPr>
        <p:spPr bwMode="auto">
          <a:xfrm>
            <a:off x="7467600" y="5334000"/>
            <a:ext cx="1752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latin typeface="Arial" charset="0"/>
              </a:rPr>
              <a:t>Stock Price at Expiration</a:t>
            </a:r>
            <a:endParaRPr lang="en-US" sz="2400">
              <a:latin typeface="Arial" charset="0"/>
            </a:endParaRPr>
          </a:p>
        </p:txBody>
      </p:sp>
    </p:spTree>
  </p:cSld>
  <p:clrMapOvr>
    <a:masterClrMapping/>
  </p:clrMapOvr>
  <p:transition>
    <p:pull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mtClean="0"/>
              <a:t>Hedging strategy that provides a minimum return on the portfolio while keeping upside potential</a:t>
            </a:r>
          </a:p>
          <a:p>
            <a:r>
              <a:rPr lang="en-US" smtClean="0"/>
              <a:t>Buy protective put that provides the minimum return </a:t>
            </a:r>
          </a:p>
          <a:p>
            <a:pPr lvl="1"/>
            <a:r>
              <a:rPr lang="en-US" smtClean="0"/>
              <a:t>Put exercise price greater or less than the current portfolio value?</a:t>
            </a:r>
          </a:p>
          <a:p>
            <a:r>
              <a:rPr lang="en-US" smtClean="0"/>
              <a:t>Problems in matching risk with contracts</a:t>
            </a:r>
            <a:endParaRPr lang="en-US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Portfolio Insurance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393640"/>
      </p:ext>
    </p:extLst>
  </p:cSld>
  <p:clrMapOvr>
    <a:masterClrMapping/>
  </p:clrMapOvr>
  <p:transition>
    <p:pull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609600"/>
            <a:ext cx="91440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r>
              <a:rPr lang="en-US" dirty="0" smtClean="0"/>
              <a:t>Protective put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04800" y="1600200"/>
            <a:ext cx="8153400" cy="4495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dirty="0" smtClean="0"/>
              <a:t>				</a:t>
            </a:r>
            <a:r>
              <a:rPr lang="en-US" u="sng" dirty="0" smtClean="0"/>
              <a:t>S&lt; E		S&gt;E</a:t>
            </a:r>
          </a:p>
          <a:p>
            <a:pPr marL="0" indent="0">
              <a:buNone/>
            </a:pPr>
            <a:r>
              <a:rPr lang="en-US" dirty="0" smtClean="0"/>
              <a:t>	Payoff of stock	S		S</a:t>
            </a:r>
          </a:p>
          <a:p>
            <a:pPr marL="0" indent="0">
              <a:buNone/>
            </a:pPr>
            <a:r>
              <a:rPr lang="en-US" dirty="0" smtClean="0"/>
              <a:t>	 Payoff put		E-S		0</a:t>
            </a:r>
          </a:p>
          <a:p>
            <a:pPr marL="457200" lvl="1" indent="0">
              <a:buNone/>
            </a:pPr>
            <a:r>
              <a:rPr lang="en-US" u="sng" dirty="0" smtClean="0"/>
              <a:t>	Premium		-P		-P</a:t>
            </a:r>
          </a:p>
          <a:p>
            <a:pPr marL="0" indent="0">
              <a:buNone/>
            </a:pPr>
            <a:r>
              <a:rPr lang="en-US" smtClean="0"/>
              <a:t>	Total </a:t>
            </a:r>
            <a:r>
              <a:rPr lang="en-US" dirty="0" smtClean="0"/>
              <a:t>payoff</a:t>
            </a:r>
            <a:r>
              <a:rPr lang="en-US" smtClean="0"/>
              <a:t>	E-P</a:t>
            </a:r>
            <a:r>
              <a:rPr lang="en-US" dirty="0" smtClean="0"/>
              <a:t>		S-P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153062"/>
      </p:ext>
    </p:extLst>
  </p:cSld>
  <p:clrMapOvr>
    <a:masterClrMapping/>
  </p:clrMapOvr>
  <p:transition>
    <p:pull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8" name="Rectangle 4"/>
          <p:cNvSpPr>
            <a:spLocks noChangeArrowheads="1"/>
          </p:cNvSpPr>
          <p:nvPr/>
        </p:nvSpPr>
        <p:spPr bwMode="auto">
          <a:xfrm>
            <a:off x="685800" y="941388"/>
            <a:ext cx="7772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Selling Put Options</a:t>
            </a:r>
          </a:p>
        </p:txBody>
      </p:sp>
      <p:sp>
        <p:nvSpPr>
          <p:cNvPr id="308229" name="Rectangle 5"/>
          <p:cNvSpPr>
            <a:spLocks noChangeArrowheads="1"/>
          </p:cNvSpPr>
          <p:nvPr/>
        </p:nvSpPr>
        <p:spPr bwMode="auto">
          <a:xfrm>
            <a:off x="304800" y="1600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Bet that the price will not decline greatly – collect premium income with no payoff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The payoff for the buyer is the amount owed by the writer (payoff loss limited to the strike price since the stock’s value cannot fall below zero)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9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2" name="Rectangle 4"/>
          <p:cNvSpPr>
            <a:spLocks noChangeArrowheads="1"/>
          </p:cNvSpPr>
          <p:nvPr/>
        </p:nvSpPr>
        <p:spPr bwMode="auto">
          <a:xfrm>
            <a:off x="685800" y="900113"/>
            <a:ext cx="7772400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Selling Put Options</a:t>
            </a:r>
          </a:p>
        </p:txBody>
      </p:sp>
      <p:sp>
        <p:nvSpPr>
          <p:cNvPr id="309253" name="Line 5"/>
          <p:cNvSpPr>
            <a:spLocks noChangeShapeType="1"/>
          </p:cNvSpPr>
          <p:nvPr/>
        </p:nvSpPr>
        <p:spPr bwMode="auto">
          <a:xfrm>
            <a:off x="2362200" y="1905000"/>
            <a:ext cx="0" cy="426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254" name="Line 6"/>
          <p:cNvSpPr>
            <a:spLocks noChangeShapeType="1"/>
          </p:cNvSpPr>
          <p:nvPr/>
        </p:nvSpPr>
        <p:spPr bwMode="auto">
          <a:xfrm flipH="1">
            <a:off x="2362200" y="6172200"/>
            <a:ext cx="5562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255" name="Line 7"/>
          <p:cNvSpPr>
            <a:spLocks noChangeShapeType="1"/>
          </p:cNvSpPr>
          <p:nvPr/>
        </p:nvSpPr>
        <p:spPr bwMode="auto">
          <a:xfrm>
            <a:off x="2362200" y="5638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256" name="Line 8"/>
          <p:cNvSpPr>
            <a:spLocks noChangeShapeType="1"/>
          </p:cNvSpPr>
          <p:nvPr/>
        </p:nvSpPr>
        <p:spPr bwMode="auto">
          <a:xfrm>
            <a:off x="2362200" y="45720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257" name="Line 9"/>
          <p:cNvSpPr>
            <a:spLocks noChangeShapeType="1"/>
          </p:cNvSpPr>
          <p:nvPr/>
        </p:nvSpPr>
        <p:spPr bwMode="auto">
          <a:xfrm>
            <a:off x="2362200" y="40386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258" name="Line 10"/>
          <p:cNvSpPr>
            <a:spLocks noChangeShapeType="1"/>
          </p:cNvSpPr>
          <p:nvPr/>
        </p:nvSpPr>
        <p:spPr bwMode="auto">
          <a:xfrm>
            <a:off x="2362200" y="2971800"/>
            <a:ext cx="556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259" name="Line 11"/>
          <p:cNvSpPr>
            <a:spLocks noChangeShapeType="1"/>
          </p:cNvSpPr>
          <p:nvPr/>
        </p:nvSpPr>
        <p:spPr bwMode="auto">
          <a:xfrm>
            <a:off x="2362200" y="3505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260" name="Line 12"/>
          <p:cNvSpPr>
            <a:spLocks noChangeShapeType="1"/>
          </p:cNvSpPr>
          <p:nvPr/>
        </p:nvSpPr>
        <p:spPr bwMode="auto">
          <a:xfrm>
            <a:off x="2362200" y="51054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261" name="Line 13"/>
          <p:cNvSpPr>
            <a:spLocks noChangeShapeType="1"/>
          </p:cNvSpPr>
          <p:nvPr/>
        </p:nvSpPr>
        <p:spPr bwMode="auto">
          <a:xfrm>
            <a:off x="2362200" y="24384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262" name="Line 14"/>
          <p:cNvSpPr>
            <a:spLocks noChangeShapeType="1"/>
          </p:cNvSpPr>
          <p:nvPr/>
        </p:nvSpPr>
        <p:spPr bwMode="auto">
          <a:xfrm>
            <a:off x="2362200" y="19050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263" name="Line 15"/>
          <p:cNvSpPr>
            <a:spLocks noChangeShapeType="1"/>
          </p:cNvSpPr>
          <p:nvPr/>
        </p:nvSpPr>
        <p:spPr bwMode="auto">
          <a:xfrm flipV="1">
            <a:off x="32766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264" name="Line 16"/>
          <p:cNvSpPr>
            <a:spLocks noChangeShapeType="1"/>
          </p:cNvSpPr>
          <p:nvPr/>
        </p:nvSpPr>
        <p:spPr bwMode="auto">
          <a:xfrm flipV="1">
            <a:off x="41910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265" name="Line 17"/>
          <p:cNvSpPr>
            <a:spLocks noChangeShapeType="1"/>
          </p:cNvSpPr>
          <p:nvPr/>
        </p:nvSpPr>
        <p:spPr bwMode="auto">
          <a:xfrm flipV="1">
            <a:off x="51054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266" name="Line 18"/>
          <p:cNvSpPr>
            <a:spLocks noChangeShapeType="1"/>
          </p:cNvSpPr>
          <p:nvPr/>
        </p:nvSpPr>
        <p:spPr bwMode="auto">
          <a:xfrm flipV="1">
            <a:off x="60198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267" name="Line 19"/>
          <p:cNvSpPr>
            <a:spLocks noChangeShapeType="1"/>
          </p:cNvSpPr>
          <p:nvPr/>
        </p:nvSpPr>
        <p:spPr bwMode="auto">
          <a:xfrm flipV="1">
            <a:off x="70104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268" name="Line 20"/>
          <p:cNvSpPr>
            <a:spLocks noChangeShapeType="1"/>
          </p:cNvSpPr>
          <p:nvPr/>
        </p:nvSpPr>
        <p:spPr bwMode="auto">
          <a:xfrm flipV="1">
            <a:off x="79248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269" name="Text Box 21"/>
          <p:cNvSpPr txBox="1">
            <a:spLocks noChangeArrowheads="1"/>
          </p:cNvSpPr>
          <p:nvPr/>
        </p:nvSpPr>
        <p:spPr bwMode="auto">
          <a:xfrm>
            <a:off x="20574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40</a:t>
            </a:r>
          </a:p>
        </p:txBody>
      </p:sp>
      <p:sp>
        <p:nvSpPr>
          <p:cNvPr id="309270" name="Text Box 22"/>
          <p:cNvSpPr txBox="1">
            <a:spLocks noChangeArrowheads="1"/>
          </p:cNvSpPr>
          <p:nvPr/>
        </p:nvSpPr>
        <p:spPr bwMode="auto">
          <a:xfrm>
            <a:off x="29718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50</a:t>
            </a:r>
          </a:p>
        </p:txBody>
      </p:sp>
      <p:sp>
        <p:nvSpPr>
          <p:cNvPr id="309271" name="Text Box 23"/>
          <p:cNvSpPr txBox="1">
            <a:spLocks noChangeArrowheads="1"/>
          </p:cNvSpPr>
          <p:nvPr/>
        </p:nvSpPr>
        <p:spPr bwMode="auto">
          <a:xfrm>
            <a:off x="38862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60</a:t>
            </a:r>
          </a:p>
        </p:txBody>
      </p:sp>
      <p:sp>
        <p:nvSpPr>
          <p:cNvPr id="309272" name="Text Box 24"/>
          <p:cNvSpPr txBox="1">
            <a:spLocks noChangeArrowheads="1"/>
          </p:cNvSpPr>
          <p:nvPr/>
        </p:nvSpPr>
        <p:spPr bwMode="auto">
          <a:xfrm>
            <a:off x="48006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70</a:t>
            </a:r>
          </a:p>
        </p:txBody>
      </p:sp>
      <p:sp>
        <p:nvSpPr>
          <p:cNvPr id="309273" name="Text Box 25"/>
          <p:cNvSpPr txBox="1">
            <a:spLocks noChangeArrowheads="1"/>
          </p:cNvSpPr>
          <p:nvPr/>
        </p:nvSpPr>
        <p:spPr bwMode="auto">
          <a:xfrm>
            <a:off x="57150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80</a:t>
            </a:r>
          </a:p>
        </p:txBody>
      </p:sp>
      <p:sp>
        <p:nvSpPr>
          <p:cNvPr id="309274" name="Text Box 26"/>
          <p:cNvSpPr txBox="1">
            <a:spLocks noChangeArrowheads="1"/>
          </p:cNvSpPr>
          <p:nvPr/>
        </p:nvSpPr>
        <p:spPr bwMode="auto">
          <a:xfrm>
            <a:off x="67056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90</a:t>
            </a:r>
          </a:p>
        </p:txBody>
      </p:sp>
      <p:sp>
        <p:nvSpPr>
          <p:cNvPr id="309275" name="Text Box 27"/>
          <p:cNvSpPr txBox="1">
            <a:spLocks noChangeArrowheads="1"/>
          </p:cNvSpPr>
          <p:nvPr/>
        </p:nvSpPr>
        <p:spPr bwMode="auto">
          <a:xfrm>
            <a:off x="7467600" y="61722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100</a:t>
            </a:r>
          </a:p>
        </p:txBody>
      </p:sp>
      <p:sp>
        <p:nvSpPr>
          <p:cNvPr id="309276" name="Text Box 28"/>
          <p:cNvSpPr txBox="1">
            <a:spLocks noChangeArrowheads="1"/>
          </p:cNvSpPr>
          <p:nvPr/>
        </p:nvSpPr>
        <p:spPr bwMode="auto">
          <a:xfrm>
            <a:off x="1066800" y="3810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(1,000)</a:t>
            </a:r>
          </a:p>
        </p:txBody>
      </p:sp>
      <p:sp>
        <p:nvSpPr>
          <p:cNvPr id="309277" name="Text Box 29"/>
          <p:cNvSpPr txBox="1">
            <a:spLocks noChangeArrowheads="1"/>
          </p:cNvSpPr>
          <p:nvPr/>
        </p:nvSpPr>
        <p:spPr bwMode="auto">
          <a:xfrm>
            <a:off x="1066800" y="4343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(1,500)</a:t>
            </a:r>
          </a:p>
        </p:txBody>
      </p:sp>
      <p:sp>
        <p:nvSpPr>
          <p:cNvPr id="309278" name="Text Box 30"/>
          <p:cNvSpPr txBox="1">
            <a:spLocks noChangeArrowheads="1"/>
          </p:cNvSpPr>
          <p:nvPr/>
        </p:nvSpPr>
        <p:spPr bwMode="auto">
          <a:xfrm>
            <a:off x="914400" y="48768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(2,000)</a:t>
            </a:r>
          </a:p>
        </p:txBody>
      </p:sp>
      <p:sp>
        <p:nvSpPr>
          <p:cNvPr id="309279" name="Text Box 31"/>
          <p:cNvSpPr txBox="1">
            <a:spLocks noChangeArrowheads="1"/>
          </p:cNvSpPr>
          <p:nvPr/>
        </p:nvSpPr>
        <p:spPr bwMode="auto">
          <a:xfrm>
            <a:off x="1295400" y="32766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(500)</a:t>
            </a:r>
          </a:p>
        </p:txBody>
      </p:sp>
      <p:sp>
        <p:nvSpPr>
          <p:cNvPr id="309280" name="Text Box 32"/>
          <p:cNvSpPr txBox="1">
            <a:spLocks noChangeArrowheads="1"/>
          </p:cNvSpPr>
          <p:nvPr/>
        </p:nvSpPr>
        <p:spPr bwMode="auto">
          <a:xfrm>
            <a:off x="1295400" y="27432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0</a:t>
            </a:r>
          </a:p>
        </p:txBody>
      </p:sp>
      <p:sp>
        <p:nvSpPr>
          <p:cNvPr id="309281" name="Text Box 33"/>
          <p:cNvSpPr txBox="1">
            <a:spLocks noChangeArrowheads="1"/>
          </p:cNvSpPr>
          <p:nvPr/>
        </p:nvSpPr>
        <p:spPr bwMode="auto">
          <a:xfrm>
            <a:off x="1295400" y="22098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500</a:t>
            </a:r>
          </a:p>
        </p:txBody>
      </p:sp>
      <p:sp>
        <p:nvSpPr>
          <p:cNvPr id="309282" name="Text Box 34"/>
          <p:cNvSpPr txBox="1">
            <a:spLocks noChangeArrowheads="1"/>
          </p:cNvSpPr>
          <p:nvPr/>
        </p:nvSpPr>
        <p:spPr bwMode="auto">
          <a:xfrm>
            <a:off x="1295400" y="16764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1,000</a:t>
            </a:r>
          </a:p>
        </p:txBody>
      </p:sp>
      <p:sp>
        <p:nvSpPr>
          <p:cNvPr id="309283" name="Text Box 35"/>
          <p:cNvSpPr txBox="1">
            <a:spLocks noChangeArrowheads="1"/>
          </p:cNvSpPr>
          <p:nvPr/>
        </p:nvSpPr>
        <p:spPr bwMode="auto">
          <a:xfrm>
            <a:off x="838200" y="54102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(2,500)</a:t>
            </a:r>
          </a:p>
        </p:txBody>
      </p:sp>
      <p:sp>
        <p:nvSpPr>
          <p:cNvPr id="309284" name="Text Box 36"/>
          <p:cNvSpPr txBox="1">
            <a:spLocks noChangeArrowheads="1"/>
          </p:cNvSpPr>
          <p:nvPr/>
        </p:nvSpPr>
        <p:spPr bwMode="auto">
          <a:xfrm>
            <a:off x="762000" y="59436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>
                <a:latin typeface="Arial" charset="0"/>
              </a:rPr>
              <a:t>(3,000)</a:t>
            </a:r>
          </a:p>
        </p:txBody>
      </p:sp>
      <p:sp>
        <p:nvSpPr>
          <p:cNvPr id="309285" name="Text Box 37"/>
          <p:cNvSpPr txBox="1">
            <a:spLocks noChangeArrowheads="1"/>
          </p:cNvSpPr>
          <p:nvPr/>
        </p:nvSpPr>
        <p:spPr bwMode="auto">
          <a:xfrm>
            <a:off x="5334000" y="3200400"/>
            <a:ext cx="3810000" cy="85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400">
                <a:latin typeface="Arial" charset="0"/>
              </a:rPr>
              <a:t>Exercise Price = $70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400">
                <a:latin typeface="Arial" charset="0"/>
              </a:rPr>
              <a:t>Option Price    =   $2.25</a:t>
            </a:r>
          </a:p>
        </p:txBody>
      </p:sp>
      <p:sp>
        <p:nvSpPr>
          <p:cNvPr id="309286" name="Text Box 38"/>
          <p:cNvSpPr txBox="1">
            <a:spLocks noChangeArrowheads="1"/>
          </p:cNvSpPr>
          <p:nvPr/>
        </p:nvSpPr>
        <p:spPr bwMode="auto">
          <a:xfrm>
            <a:off x="7467600" y="5546725"/>
            <a:ext cx="1752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latin typeface="Arial" charset="0"/>
              </a:rPr>
              <a:t>Stock Price at Expiration</a:t>
            </a:r>
            <a:endParaRPr lang="en-US" sz="2400">
              <a:latin typeface="Arial" charset="0"/>
            </a:endParaRPr>
          </a:p>
        </p:txBody>
      </p:sp>
      <p:sp>
        <p:nvSpPr>
          <p:cNvPr id="309287" name="Text Box 39"/>
          <p:cNvSpPr txBox="1">
            <a:spLocks noChangeArrowheads="1"/>
          </p:cNvSpPr>
          <p:nvPr/>
        </p:nvSpPr>
        <p:spPr bwMode="auto">
          <a:xfrm>
            <a:off x="2362200" y="1447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Profit from Strategy</a:t>
            </a:r>
          </a:p>
        </p:txBody>
      </p:sp>
      <p:sp>
        <p:nvSpPr>
          <p:cNvPr id="309288" name="Line 40"/>
          <p:cNvSpPr>
            <a:spLocks noChangeShapeType="1"/>
          </p:cNvSpPr>
          <p:nvPr/>
        </p:nvSpPr>
        <p:spPr bwMode="auto">
          <a:xfrm>
            <a:off x="5105400" y="2667000"/>
            <a:ext cx="27432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289" name="Line 41"/>
          <p:cNvSpPr>
            <a:spLocks noChangeShapeType="1"/>
          </p:cNvSpPr>
          <p:nvPr/>
        </p:nvSpPr>
        <p:spPr bwMode="auto">
          <a:xfrm flipH="1">
            <a:off x="2286000" y="2667000"/>
            <a:ext cx="2743200" cy="35052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ull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6" name="Rectangle 4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 type question</a:t>
            </a:r>
          </a:p>
        </p:txBody>
      </p:sp>
      <p:sp>
        <p:nvSpPr>
          <p:cNvPr id="325637" name="Rectangle 5"/>
          <p:cNvSpPr>
            <a:spLocks noChangeArrowheads="1"/>
          </p:cNvSpPr>
          <p:nvPr/>
        </p:nvSpPr>
        <p:spPr bwMode="auto">
          <a:xfrm>
            <a:off x="228600" y="1905000"/>
            <a:ext cx="85344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indent="457200"/>
            <a:r>
              <a:rPr lang="en-US" sz="2000"/>
              <a:t>An investor bought  </a:t>
            </a:r>
            <a:r>
              <a:rPr lang="en-US" sz="2000" b="1" i="1"/>
              <a:t>two</a:t>
            </a:r>
            <a:r>
              <a:rPr lang="en-US" sz="2000"/>
              <a:t> Google June 425 (exercise price is $425) put contracts for a premium of  $20 per share. At the maturity (expiration), the Google stock price is $370. </a:t>
            </a:r>
          </a:p>
          <a:p>
            <a:pPr indent="457200"/>
            <a:r>
              <a:rPr lang="en-US" sz="2000"/>
              <a:t>(i)  Draw the payoff diagram of the investment position.</a:t>
            </a:r>
          </a:p>
          <a:p>
            <a:pPr indent="457200"/>
            <a:r>
              <a:rPr lang="en-US" sz="2000"/>
              <a:t>(ii) Calculate the total profit/loss of the position at the expiration.</a:t>
            </a:r>
          </a:p>
        </p:txBody>
      </p:sp>
    </p:spTree>
  </p:cSld>
  <p:clrMapOvr>
    <a:masterClrMapping/>
  </p:clrMapOvr>
  <p:transition>
    <p:pull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6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altLang="ko-KR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굴림" pitchFamily="34" charset="-127"/>
              </a:rPr>
              <a:t>Option pricing</a:t>
            </a:r>
            <a:endParaRPr lang="en-US" sz="36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0517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483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altLang="ko-KR" sz="2400" dirty="0">
                <a:solidFill>
                  <a:srgbClr val="0000FF"/>
                </a:solidFill>
                <a:ea typeface="굴림" pitchFamily="34" charset="-127"/>
              </a:rPr>
              <a:t>Factors contributing value of an option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altLang="ko-KR" sz="2000" dirty="0">
                <a:solidFill>
                  <a:srgbClr val="0000FF"/>
                </a:solidFill>
                <a:ea typeface="굴림" pitchFamily="34" charset="-127"/>
              </a:rPr>
              <a:t>price of the underlying stock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altLang="ko-KR" sz="2000" dirty="0">
                <a:solidFill>
                  <a:srgbClr val="0000FF"/>
                </a:solidFill>
                <a:ea typeface="굴림" pitchFamily="34" charset="-127"/>
              </a:rPr>
              <a:t>time until expiration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altLang="ko-KR" sz="2000" dirty="0">
                <a:solidFill>
                  <a:srgbClr val="0000FF"/>
                </a:solidFill>
                <a:ea typeface="굴림" pitchFamily="34" charset="-127"/>
              </a:rPr>
              <a:t>volatility of underlying stock price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altLang="ko-KR" sz="2000" dirty="0">
                <a:solidFill>
                  <a:srgbClr val="0000FF"/>
                </a:solidFill>
                <a:ea typeface="굴림" pitchFamily="34" charset="-127"/>
              </a:rPr>
              <a:t>cash dividend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altLang="ko-KR" sz="2000" dirty="0">
                <a:solidFill>
                  <a:srgbClr val="0000FF"/>
                </a:solidFill>
                <a:ea typeface="굴림" pitchFamily="34" charset="-127"/>
              </a:rPr>
              <a:t>prevailing interest rate.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altLang="ko-KR" sz="2400" dirty="0">
                <a:solidFill>
                  <a:srgbClr val="0000FF"/>
                </a:solidFill>
                <a:ea typeface="굴림" pitchFamily="34" charset="-127"/>
              </a:rPr>
              <a:t>Intrinsic value: difference between an in-the-money option</a:t>
            </a:r>
            <a:r>
              <a:rPr lang="en-US" altLang="ko-KR" sz="2400" dirty="0">
                <a:solidFill>
                  <a:srgbClr val="0000FF"/>
                </a:solidFill>
                <a:latin typeface="Arial"/>
                <a:ea typeface="굴림" pitchFamily="34" charset="-127"/>
              </a:rPr>
              <a:t>’</a:t>
            </a:r>
            <a:r>
              <a:rPr lang="en-US" altLang="ko-KR" sz="2400" dirty="0">
                <a:solidFill>
                  <a:srgbClr val="0000FF"/>
                </a:solidFill>
                <a:ea typeface="굴림" pitchFamily="34" charset="-127"/>
              </a:rPr>
              <a:t>s strike price and current market price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altLang="ko-KR" sz="2400" dirty="0">
                <a:solidFill>
                  <a:srgbClr val="0000FF"/>
                </a:solidFill>
                <a:ea typeface="굴림" pitchFamily="34" charset="-127"/>
              </a:rPr>
              <a:t>Time value: speculative value.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altLang="ko-KR" sz="2400" dirty="0">
                <a:solidFill>
                  <a:srgbClr val="0000FF"/>
                </a:solidFill>
                <a:ea typeface="굴림" pitchFamily="34" charset="-127"/>
              </a:rPr>
              <a:t> 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altLang="ko-KR" sz="2400" dirty="0">
                <a:solidFill>
                  <a:srgbClr val="0000FF"/>
                </a:solidFill>
                <a:ea typeface="굴림" pitchFamily="34" charset="-127"/>
              </a:rPr>
              <a:t>Call price = Intrinsic value + time </a:t>
            </a:r>
            <a:r>
              <a:rPr lang="en-US" altLang="ko-KR" sz="2400" dirty="0" smtClean="0">
                <a:solidFill>
                  <a:srgbClr val="0000FF"/>
                </a:solidFill>
                <a:ea typeface="굴림" pitchFamily="34" charset="-127"/>
              </a:rPr>
              <a:t>value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endParaRPr lang="en-US" altLang="ko-KR" sz="2400" dirty="0" smtClean="0">
              <a:solidFill>
                <a:srgbClr val="0000FF"/>
              </a:solidFill>
              <a:ea typeface="굴림" pitchFamily="34" charset="-127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</a:pPr>
            <a:r>
              <a:rPr lang="en-US" sz="2400" dirty="0">
                <a:solidFill>
                  <a:srgbClr val="0000FF"/>
                </a:solidFill>
                <a:ea typeface="굴림" pitchFamily="34" charset="-127"/>
              </a:rPr>
              <a:t>Exercise prior to maturity implies the option owner receives intrinsic value only, not time value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altLang="ko-KR" sz="2400" dirty="0" smtClean="0">
                <a:solidFill>
                  <a:srgbClr val="0000FF"/>
                </a:solidFill>
                <a:ea typeface="굴림" pitchFamily="34" charset="-127"/>
              </a:rPr>
              <a:t> 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8" name="Rectangle 4"/>
          <p:cNvSpPr>
            <a:spLocks noChangeArrowheads="1"/>
          </p:cNvSpPr>
          <p:nvPr/>
        </p:nvSpPr>
        <p:spPr bwMode="auto">
          <a:xfrm>
            <a:off x="609600" y="685800"/>
            <a:ext cx="7772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Option characteristics</a:t>
            </a:r>
          </a:p>
        </p:txBody>
      </p:sp>
      <p:sp>
        <p:nvSpPr>
          <p:cNvPr id="287749" name="Rectangle 5"/>
          <p:cNvSpPr>
            <a:spLocks noChangeArrowheads="1"/>
          </p:cNvSpPr>
          <p:nvPr/>
        </p:nvSpPr>
        <p:spPr bwMode="auto">
          <a:xfrm>
            <a:off x="0" y="1295400"/>
            <a:ext cx="9144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</a:pPr>
            <a:r>
              <a:rPr lang="en-US" sz="2400" dirty="0" smtClean="0"/>
              <a:t>Options are created by investors, sold to other investors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solidFill>
                  <a:srgbClr val="0000FF"/>
                </a:solidFill>
              </a:rPr>
              <a:t>Option </a:t>
            </a:r>
            <a:r>
              <a:rPr lang="en-US" sz="2400" dirty="0">
                <a:solidFill>
                  <a:srgbClr val="0000FF"/>
                </a:solidFill>
              </a:rPr>
              <a:t>to buy is a call option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	</a:t>
            </a:r>
            <a:r>
              <a:rPr lang="en-US" sz="2000" u="sng" dirty="0">
                <a:solidFill>
                  <a:srgbClr val="0000FF"/>
                </a:solidFill>
              </a:rPr>
              <a:t>Call options</a:t>
            </a:r>
            <a:r>
              <a:rPr lang="en-US" sz="2000" dirty="0">
                <a:solidFill>
                  <a:srgbClr val="0000FF"/>
                </a:solidFill>
              </a:rPr>
              <a:t> gives the holder the right, but not the obligation, to </a:t>
            </a:r>
            <a:r>
              <a:rPr lang="en-US" sz="2000" dirty="0">
                <a:solidFill>
                  <a:srgbClr val="CC3300"/>
                </a:solidFill>
              </a:rPr>
              <a:t>buy</a:t>
            </a:r>
            <a:r>
              <a:rPr lang="en-US" sz="2000" dirty="0">
                <a:solidFill>
                  <a:srgbClr val="0000FF"/>
                </a:solidFill>
              </a:rPr>
              <a:t> a given quantity of some asset at some time in the future, at prices agreed upon today.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Option to sell is a put option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	</a:t>
            </a:r>
            <a:r>
              <a:rPr lang="en-US" sz="2000" u="sng" dirty="0">
                <a:solidFill>
                  <a:srgbClr val="0000FF"/>
                </a:solidFill>
              </a:rPr>
              <a:t>Put options</a:t>
            </a:r>
            <a:r>
              <a:rPr lang="en-US" sz="2000" dirty="0">
                <a:solidFill>
                  <a:srgbClr val="0000FF"/>
                </a:solidFill>
              </a:rPr>
              <a:t> gives the holder the right, but not the obligation, to </a:t>
            </a:r>
            <a:r>
              <a:rPr lang="en-US" sz="2000" dirty="0">
                <a:solidFill>
                  <a:srgbClr val="CC3300"/>
                </a:solidFill>
              </a:rPr>
              <a:t>sell</a:t>
            </a:r>
            <a:r>
              <a:rPr lang="en-US" sz="2000" dirty="0">
                <a:solidFill>
                  <a:srgbClr val="0000FF"/>
                </a:solidFill>
              </a:rPr>
              <a:t> a given quantity of some asset at some time in the future, at prices agreed upon today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Option premium – price paid for the option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Exercise price or strike price – the price at which the asset can be bought or sold under the contract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altLang="ko-KR" sz="2400" dirty="0">
                <a:solidFill>
                  <a:srgbClr val="0000FF"/>
                </a:solidFill>
                <a:ea typeface="굴림" pitchFamily="34" charset="-127"/>
              </a:rPr>
              <a:t>Open interest: number of outstanding options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49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0"/>
          <p:cNvGraphicFramePr>
            <a:graphicFrameLocks noChangeAspect="1"/>
          </p:cNvGraphicFramePr>
          <p:nvPr/>
        </p:nvGraphicFramePr>
        <p:xfrm>
          <a:off x="625475" y="1860550"/>
          <a:ext cx="7762875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665" name="Document" r:id="rId3" imgW="7630871" imgH="3970740" progId="Word.Document.8">
                  <p:embed/>
                </p:oleObj>
              </mc:Choice>
              <mc:Fallback>
                <p:oleObj name="Document" r:id="rId3" imgW="7630871" imgH="397074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" y="1860550"/>
                        <a:ext cx="7762875" cy="4038600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19050">
                        <a:solidFill>
                          <a:srgbClr val="333399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6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Factors Affecting Prices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692079"/>
      </p:ext>
    </p:extLst>
  </p:cSld>
  <p:clrMapOvr>
    <a:masterClrMapping/>
  </p:clrMapOvr>
  <p:transition>
    <p:pull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40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altLang="ko-KR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굴림" pitchFamily="34" charset="-127"/>
              </a:rPr>
              <a:t>Black-Scholes Option Pricing Model</a:t>
            </a:r>
            <a:endParaRPr lang="en-US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1541" name="Rectangle 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1542" name="Rectangle 6"/>
          <p:cNvSpPr>
            <a:spLocks noChangeArrowheads="1"/>
          </p:cNvSpPr>
          <p:nvPr/>
        </p:nvSpPr>
        <p:spPr bwMode="auto">
          <a:xfrm>
            <a:off x="685800" y="3962400"/>
            <a:ext cx="82296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1" hangingPunct="1"/>
            <a:r>
              <a:rPr lang="en-US" altLang="ko-KR" sz="1800">
                <a:latin typeface="Arial" charset="0"/>
                <a:ea typeface="굴림" pitchFamily="34" charset="-127"/>
              </a:rPr>
              <a:t>Where  C: current price of a call option</a:t>
            </a:r>
          </a:p>
          <a:p>
            <a:pPr eaLnBrk="1" hangingPunct="1"/>
            <a:r>
              <a:rPr lang="en-US" altLang="ko-KR" sz="1800">
                <a:latin typeface="Arial" charset="0"/>
                <a:ea typeface="굴림" pitchFamily="34" charset="-127"/>
              </a:rPr>
              <a:t>             S: current market price of the underlying stock</a:t>
            </a:r>
          </a:p>
          <a:p>
            <a:pPr eaLnBrk="1" hangingPunct="1"/>
            <a:r>
              <a:rPr lang="en-US" altLang="ko-KR" sz="1800">
                <a:latin typeface="Arial" charset="0"/>
                <a:ea typeface="굴림" pitchFamily="34" charset="-127"/>
              </a:rPr>
              <a:t>             X: exercise price </a:t>
            </a:r>
          </a:p>
          <a:p>
            <a:pPr eaLnBrk="1" hangingPunct="1"/>
            <a:r>
              <a:rPr lang="en-US" altLang="ko-KR" sz="1800">
                <a:latin typeface="Arial" charset="0"/>
                <a:ea typeface="굴림" pitchFamily="34" charset="-127"/>
              </a:rPr>
              <a:t>             r: risk free rate</a:t>
            </a:r>
          </a:p>
          <a:p>
            <a:pPr eaLnBrk="1" hangingPunct="1"/>
            <a:r>
              <a:rPr lang="en-US" altLang="ko-KR" sz="1800">
                <a:latin typeface="Arial" charset="0"/>
                <a:ea typeface="굴림" pitchFamily="34" charset="-127"/>
              </a:rPr>
              <a:t>             t: time until expiration</a:t>
            </a:r>
          </a:p>
          <a:p>
            <a:pPr eaLnBrk="1" hangingPunct="1"/>
            <a:r>
              <a:rPr lang="en-US" altLang="ko-KR" sz="1800">
                <a:latin typeface="Arial" charset="0"/>
                <a:ea typeface="굴림" pitchFamily="34" charset="-127"/>
              </a:rPr>
              <a:t>             N(d</a:t>
            </a:r>
            <a:r>
              <a:rPr lang="en-US" altLang="ko-KR" sz="1800" baseline="-25000">
                <a:latin typeface="Arial" charset="0"/>
                <a:ea typeface="굴림" pitchFamily="34" charset="-127"/>
              </a:rPr>
              <a:t>1</a:t>
            </a:r>
            <a:r>
              <a:rPr lang="en-US" altLang="ko-KR" sz="1800">
                <a:latin typeface="Arial" charset="0"/>
                <a:ea typeface="굴림" pitchFamily="34" charset="-127"/>
              </a:rPr>
              <a:t>) and N (d</a:t>
            </a:r>
            <a:r>
              <a:rPr lang="en-US" altLang="ko-KR" sz="1800" baseline="-25000">
                <a:latin typeface="Arial" charset="0"/>
                <a:ea typeface="굴림" pitchFamily="34" charset="-127"/>
              </a:rPr>
              <a:t>2</a:t>
            </a:r>
            <a:r>
              <a:rPr lang="en-US" altLang="ko-KR" sz="1800">
                <a:latin typeface="Arial" charset="0"/>
                <a:ea typeface="굴림" pitchFamily="34" charset="-127"/>
              </a:rPr>
              <a:t>) : cumulative density functions for d</a:t>
            </a:r>
            <a:r>
              <a:rPr lang="en-US" altLang="ko-KR" sz="1800" baseline="-25000">
                <a:latin typeface="Arial" charset="0"/>
                <a:ea typeface="굴림" pitchFamily="34" charset="-127"/>
              </a:rPr>
              <a:t>1</a:t>
            </a:r>
            <a:r>
              <a:rPr lang="en-US" altLang="ko-KR" sz="1800">
                <a:latin typeface="Arial" charset="0"/>
                <a:ea typeface="굴림" pitchFamily="34" charset="-127"/>
              </a:rPr>
              <a:t> and d</a:t>
            </a:r>
            <a:r>
              <a:rPr lang="en-US" altLang="ko-KR" sz="1800" baseline="-25000">
                <a:latin typeface="Arial" charset="0"/>
                <a:ea typeface="굴림" pitchFamily="34" charset="-127"/>
              </a:rPr>
              <a:t>2</a:t>
            </a:r>
            <a:r>
              <a:rPr lang="en-US" altLang="ko-KR" sz="1800">
                <a:latin typeface="Arial" charset="0"/>
                <a:ea typeface="굴림" pitchFamily="34" charset="-127"/>
              </a:rPr>
              <a:t> </a:t>
            </a:r>
          </a:p>
          <a:p>
            <a:pPr eaLnBrk="1" hangingPunct="1"/>
            <a:endParaRPr lang="en-US" sz="1800">
              <a:latin typeface="Arial" charset="0"/>
            </a:endParaRPr>
          </a:p>
        </p:txBody>
      </p:sp>
      <p:sp>
        <p:nvSpPr>
          <p:cNvPr id="321543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1544" name="Rectangle 8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1545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21546" name="Object 10"/>
          <p:cNvGraphicFramePr>
            <a:graphicFrameLocks noChangeAspect="1"/>
          </p:cNvGraphicFramePr>
          <p:nvPr/>
        </p:nvGraphicFramePr>
        <p:xfrm>
          <a:off x="1981200" y="2895600"/>
          <a:ext cx="4038600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601" name="Equation" r:id="rId3" imgW="1675673" imgH="393529" progId="Equation.3">
                  <p:embed/>
                </p:oleObj>
              </mc:Choice>
              <mc:Fallback>
                <p:oleObj name="Equation" r:id="rId3" imgW="1675673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95600"/>
                        <a:ext cx="4038600" cy="941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1547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21548" name="Object 12"/>
          <p:cNvGraphicFramePr>
            <a:graphicFrameLocks noChangeAspect="1"/>
          </p:cNvGraphicFramePr>
          <p:nvPr/>
        </p:nvGraphicFramePr>
        <p:xfrm>
          <a:off x="838200" y="1524000"/>
          <a:ext cx="6781800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602" name="Equation" r:id="rId5" imgW="2984500" imgH="431800" progId="Equation.3">
                  <p:embed/>
                </p:oleObj>
              </mc:Choice>
              <mc:Fallback>
                <p:oleObj name="Equation" r:id="rId5" imgW="2984500" imgH="4318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524000"/>
                        <a:ext cx="6781800" cy="97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1549" name="Rectangle 1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21550" name="Object 14"/>
          <p:cNvGraphicFramePr>
            <a:graphicFrameLocks noChangeAspect="1"/>
          </p:cNvGraphicFramePr>
          <p:nvPr/>
        </p:nvGraphicFramePr>
        <p:xfrm>
          <a:off x="914400" y="5791200"/>
          <a:ext cx="3352800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603" name="Equation" r:id="rId7" imgW="1726451" imgH="444307" progId="Equation.3">
                  <p:embed/>
                </p:oleObj>
              </mc:Choice>
              <mc:Fallback>
                <p:oleObj name="Equation" r:id="rId7" imgW="1726451" imgH="444307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791200"/>
                        <a:ext cx="3352800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1551" name="Rectangle 1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21552" name="Object 16"/>
          <p:cNvGraphicFramePr>
            <a:graphicFrameLocks noChangeAspect="1"/>
          </p:cNvGraphicFramePr>
          <p:nvPr/>
        </p:nvGraphicFramePr>
        <p:xfrm>
          <a:off x="5334000" y="5867400"/>
          <a:ext cx="190500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604" name="Equation" r:id="rId9" imgW="901309" imgH="241195" progId="Equation.3">
                  <p:embed/>
                </p:oleObj>
              </mc:Choice>
              <mc:Fallback>
                <p:oleObj name="Equation" r:id="rId9" imgW="901309" imgH="241195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5867400"/>
                        <a:ext cx="1905000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228600" y="838200"/>
            <a:ext cx="86106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Learning outcomes</a:t>
            </a:r>
            <a:r>
              <a:rPr lang="en-US" sz="2400" dirty="0"/>
              <a:t>:</a:t>
            </a:r>
          </a:p>
          <a:p>
            <a:pPr>
              <a:buFontTx/>
              <a:buChar char="•"/>
            </a:pPr>
            <a:r>
              <a:rPr lang="en-US" sz="2400" dirty="0"/>
              <a:t>discuss the benefits of using financial derivatives </a:t>
            </a:r>
          </a:p>
          <a:p>
            <a:pPr>
              <a:buFontTx/>
              <a:buChar char="•"/>
            </a:pPr>
            <a:r>
              <a:rPr lang="en-US" sz="2400" dirty="0"/>
              <a:t> know the basic characteristics of options</a:t>
            </a:r>
          </a:p>
          <a:p>
            <a:pPr>
              <a:buFontTx/>
              <a:buChar char="•"/>
            </a:pPr>
            <a:r>
              <a:rPr lang="en-US" sz="2400" dirty="0"/>
              <a:t> know the options’ payoffs</a:t>
            </a:r>
          </a:p>
          <a:p>
            <a:pPr>
              <a:buFontTx/>
              <a:buChar char="•"/>
            </a:pPr>
            <a:r>
              <a:rPr lang="en-US" sz="2400" dirty="0"/>
              <a:t> know how to calculate the profits/losses of a long/short call and put </a:t>
            </a:r>
            <a:r>
              <a:rPr lang="en-US" sz="2400" dirty="0" smtClean="0"/>
              <a:t>options, covered call and protective put </a:t>
            </a:r>
            <a:r>
              <a:rPr lang="en-US" sz="2400" dirty="0"/>
              <a:t>(numerical application) </a:t>
            </a:r>
          </a:p>
          <a:p>
            <a:pPr>
              <a:buFontTx/>
              <a:buChar char="•"/>
            </a:pPr>
            <a:r>
              <a:rPr lang="en-US" sz="2400" dirty="0"/>
              <a:t>Know the factors affecting option </a:t>
            </a:r>
            <a:r>
              <a:rPr lang="en-US" sz="2400" dirty="0" smtClean="0"/>
              <a:t>pricing; </a:t>
            </a:r>
            <a:r>
              <a:rPr lang="en-US" sz="2400" dirty="0"/>
              <a:t>no numerical problems with </a:t>
            </a:r>
            <a:r>
              <a:rPr lang="en-US" sz="2400" dirty="0" smtClean="0"/>
              <a:t>Black-Scholes</a:t>
            </a:r>
          </a:p>
          <a:p>
            <a:r>
              <a:rPr lang="en-US" sz="2400" dirty="0" smtClean="0"/>
              <a:t>NOT on the exam: Boundaries on option prices </a:t>
            </a:r>
            <a:r>
              <a:rPr lang="en-US" sz="2400" dirty="0" smtClean="0"/>
              <a:t>p508-509; </a:t>
            </a:r>
            <a:r>
              <a:rPr lang="en-US" sz="2400" dirty="0" smtClean="0"/>
              <a:t>Put option valuation</a:t>
            </a:r>
            <a:r>
              <a:rPr lang="en-US" sz="2400" dirty="0"/>
              <a:t>, riskless </a:t>
            </a:r>
            <a:r>
              <a:rPr lang="en-US" sz="2400" dirty="0" smtClean="0"/>
              <a:t>hedging, </a:t>
            </a:r>
            <a:r>
              <a:rPr lang="en-US" sz="2400" dirty="0"/>
              <a:t>Stock index options</a:t>
            </a:r>
            <a:r>
              <a:rPr lang="en-US" sz="2400" dirty="0" smtClean="0"/>
              <a:t> p </a:t>
            </a:r>
            <a:r>
              <a:rPr lang="en-US" sz="2400" dirty="0" smtClean="0"/>
              <a:t>513-519; </a:t>
            </a:r>
            <a:r>
              <a:rPr lang="en-US" sz="2400" dirty="0" smtClean="0"/>
              <a:t>Recommended </a:t>
            </a:r>
            <a:r>
              <a:rPr lang="en-US" sz="2400" dirty="0"/>
              <a:t>End-of-chapter </a:t>
            </a:r>
            <a:r>
              <a:rPr lang="en-US" sz="2400" dirty="0" smtClean="0"/>
              <a:t>questions:19-1 to 14</a:t>
            </a:r>
            <a:endParaRPr lang="en-US" dirty="0"/>
          </a:p>
          <a:p>
            <a:pPr>
              <a:buFontTx/>
              <a:buChar char="•"/>
            </a:pPr>
            <a:r>
              <a:rPr lang="en-US" sz="2400" dirty="0"/>
              <a:t> Recommended End-of-chapter </a:t>
            </a:r>
            <a:r>
              <a:rPr lang="en-US" sz="2400" dirty="0" smtClean="0"/>
              <a:t>problems:19.1, 2, 3</a:t>
            </a:r>
            <a:endParaRPr lang="en-US" sz="2400" dirty="0"/>
          </a:p>
        </p:txBody>
      </p:sp>
    </p:spTree>
  </p:cSld>
  <p:clrMapOvr>
    <a:masterClrMapping/>
  </p:clrMapOvr>
  <p:transition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Option characteristics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1371600"/>
          </a:xfrm>
        </p:spPr>
        <p:txBody>
          <a:bodyPr/>
          <a:lstStyle/>
          <a:p>
            <a:r>
              <a:rPr lang="en-US" sz="2400"/>
              <a:t>Expiration date </a:t>
            </a:r>
          </a:p>
          <a:p>
            <a:pPr lvl="1"/>
            <a:r>
              <a:rPr lang="en-US" sz="2000"/>
              <a:t>European: can be exercised only at expiration</a:t>
            </a:r>
          </a:p>
          <a:p>
            <a:pPr lvl="1"/>
            <a:r>
              <a:rPr lang="en-US" sz="2000"/>
              <a:t>American: exercised any time before expiration</a:t>
            </a:r>
          </a:p>
        </p:txBody>
      </p:sp>
      <p:sp>
        <p:nvSpPr>
          <p:cNvPr id="324613" name="Rectangle 5"/>
          <p:cNvSpPr>
            <a:spLocks noChangeArrowheads="1"/>
          </p:cNvSpPr>
          <p:nvPr/>
        </p:nvSpPr>
        <p:spPr bwMode="auto">
          <a:xfrm>
            <a:off x="609600" y="2667000"/>
            <a:ext cx="8229600" cy="386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ko-KR" sz="2400">
                <a:solidFill>
                  <a:srgbClr val="0000FF"/>
                </a:solidFill>
                <a:ea typeface="굴림" pitchFamily="34" charset="-127"/>
              </a:rPr>
              <a:t>Option holder</a:t>
            </a:r>
            <a:r>
              <a:rPr lang="en-US" altLang="ko-KR" sz="2400">
                <a:ea typeface="굴림" pitchFamily="34" charset="-127"/>
              </a:rPr>
              <a:t>: long the option position</a:t>
            </a:r>
          </a:p>
          <a:p>
            <a:r>
              <a:rPr lang="en-US" altLang="ko-KR" sz="2400">
                <a:solidFill>
                  <a:srgbClr val="0000FF"/>
                </a:solidFill>
                <a:ea typeface="굴림" pitchFamily="34" charset="-127"/>
              </a:rPr>
              <a:t>Option writer</a:t>
            </a:r>
            <a:r>
              <a:rPr lang="en-US" altLang="ko-KR" sz="2400">
                <a:ea typeface="굴림" pitchFamily="34" charset="-127"/>
              </a:rPr>
              <a:t>: short the option position</a:t>
            </a:r>
            <a:r>
              <a:rPr lang="en-US" altLang="ko-KR">
                <a:ea typeface="굴림" pitchFamily="34" charset="-127"/>
              </a:rPr>
              <a:t> </a:t>
            </a:r>
          </a:p>
          <a:p>
            <a:endParaRPr lang="en-US" altLang="ko-KR" sz="2400">
              <a:solidFill>
                <a:srgbClr val="0000FF"/>
              </a:solidFill>
              <a:ea typeface="굴림" pitchFamily="34" charset="-127"/>
            </a:endParaRPr>
          </a:p>
          <a:p>
            <a:r>
              <a:rPr lang="en-US" altLang="ko-KR" sz="2400">
                <a:solidFill>
                  <a:srgbClr val="0000FF"/>
                </a:solidFill>
                <a:ea typeface="굴림" pitchFamily="34" charset="-127"/>
              </a:rPr>
              <a:t>Hedged position</a:t>
            </a:r>
            <a:r>
              <a:rPr lang="en-US" altLang="ko-KR" sz="2400">
                <a:ea typeface="굴림" pitchFamily="34" charset="-127"/>
              </a:rPr>
              <a:t>: option transaction to offset the risk inherent in some other investment (to limit risk) </a:t>
            </a:r>
          </a:p>
          <a:p>
            <a:r>
              <a:rPr lang="en-US" altLang="ko-KR" sz="2400">
                <a:solidFill>
                  <a:srgbClr val="0000FF"/>
                </a:solidFill>
                <a:ea typeface="굴림" pitchFamily="34" charset="-127"/>
              </a:rPr>
              <a:t>Speculative position</a:t>
            </a:r>
            <a:r>
              <a:rPr lang="en-US" altLang="ko-KR" sz="2400">
                <a:ea typeface="굴림" pitchFamily="34" charset="-127"/>
              </a:rPr>
              <a:t>: option transaction to profit from the inherent riskiness of some underlying asset. </a:t>
            </a:r>
          </a:p>
          <a:p>
            <a:endParaRPr lang="en-US" altLang="ko-KR" sz="2400">
              <a:ea typeface="굴림" pitchFamily="34" charset="-127"/>
            </a:endParaRPr>
          </a:p>
          <a:p>
            <a:r>
              <a:rPr lang="en-US" altLang="ko-KR" sz="2400">
                <a:ea typeface="굴림" pitchFamily="34" charset="-127"/>
              </a:rPr>
              <a:t>Option contracts are a </a:t>
            </a:r>
            <a:r>
              <a:rPr lang="en-US" altLang="ko-KR" sz="2400">
                <a:solidFill>
                  <a:srgbClr val="0000FF"/>
                </a:solidFill>
                <a:ea typeface="굴림" pitchFamily="34" charset="-127"/>
              </a:rPr>
              <a:t>zero sum game</a:t>
            </a:r>
            <a:r>
              <a:rPr lang="en-US" altLang="ko-KR" sz="2400">
                <a:ea typeface="굴림" pitchFamily="34" charset="-127"/>
              </a:rPr>
              <a:t> before commissions and other transaction costs.</a:t>
            </a:r>
          </a:p>
        </p:txBody>
      </p:sp>
    </p:spTree>
  </p:cSld>
  <p:clrMapOvr>
    <a:masterClrMapping/>
  </p:clrMapOvr>
  <p:transition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457200" y="1752600"/>
            <a:ext cx="8229600" cy="42545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2800" dirty="0" smtClean="0"/>
              <a:t>Call buyer (seller) expects the price of the underlying security to increase (decrease or stay steady)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Put buyer (seller) expects the price of the underlying security to decrease (increase or stay steady)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At option maturity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Option may expire worthless, be exercised, or be sold</a:t>
            </a:r>
            <a:endParaRPr lang="en-US" dirty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304800" y="746919"/>
            <a:ext cx="8229600" cy="868362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How Options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157484"/>
      </p:ext>
    </p:extLst>
  </p:cSld>
  <p:clrMapOvr>
    <a:masterClrMapping/>
  </p:clrMapOvr>
  <p:transition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Trading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077200" cy="4419600"/>
          </a:xfrm>
        </p:spPr>
        <p:txBody>
          <a:bodyPr/>
          <a:lstStyle/>
          <a:p>
            <a:r>
              <a:rPr lang="en-US" dirty="0" smtClean="0"/>
              <a:t>Option exchanges are continuous primary and secondary markets</a:t>
            </a:r>
          </a:p>
          <a:p>
            <a:pPr lvl="1"/>
            <a:r>
              <a:rPr lang="en-US" dirty="0" smtClean="0"/>
              <a:t>Chicago Board Options Exchange largest</a:t>
            </a:r>
          </a:p>
          <a:p>
            <a:r>
              <a:rPr lang="en-US" dirty="0" smtClean="0"/>
              <a:t>Standardized exercise dates, exercise prices, and quantities</a:t>
            </a:r>
          </a:p>
          <a:p>
            <a:pPr lvl="1"/>
            <a:r>
              <a:rPr lang="en-US" dirty="0" smtClean="0"/>
              <a:t>Facilitates offsetting positions through Options Clearing Corporation</a:t>
            </a:r>
          </a:p>
          <a:p>
            <a:pPr lvl="2"/>
            <a:r>
              <a:rPr lang="en-US" dirty="0" smtClean="0"/>
              <a:t>OCC is guarantor, handles deliveries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774239"/>
      </p:ext>
    </p:extLst>
  </p:cSld>
  <p:clrMapOvr>
    <a:masterClrMapping/>
  </p:clrMapOvr>
  <p:transition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3" name="Rectangle 5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Options Contracts: Preliminaries</a:t>
            </a:r>
          </a:p>
        </p:txBody>
      </p:sp>
      <p:sp>
        <p:nvSpPr>
          <p:cNvPr id="288774" name="Rectangle 6"/>
          <p:cNvSpPr>
            <a:spLocks noChangeArrowheads="1"/>
          </p:cNvSpPr>
          <p:nvPr/>
        </p:nvSpPr>
        <p:spPr bwMode="auto">
          <a:xfrm>
            <a:off x="304800" y="1828800"/>
            <a:ext cx="7689850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</a:t>
            </a:r>
            <a:r>
              <a:rPr lang="en-US" sz="2800">
                <a:solidFill>
                  <a:srgbClr val="0000FF"/>
                </a:solidFill>
              </a:rPr>
              <a:t>A </a:t>
            </a:r>
            <a:r>
              <a:rPr lang="en-US" sz="2800">
                <a:solidFill>
                  <a:srgbClr val="FF0000"/>
                </a:solidFill>
              </a:rPr>
              <a:t>call</a:t>
            </a:r>
            <a:r>
              <a:rPr lang="en-US" sz="2800">
                <a:solidFill>
                  <a:srgbClr val="0000FF"/>
                </a:solidFill>
              </a:rPr>
              <a:t> option is: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In</a:t>
            </a:r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-</a:t>
            </a:r>
            <a:r>
              <a:rPr lang="en-US" sz="2400">
                <a:solidFill>
                  <a:srgbClr val="0000FF"/>
                </a:solidFill>
              </a:rPr>
              <a:t>the</a:t>
            </a:r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-</a:t>
            </a:r>
            <a:r>
              <a:rPr lang="en-US" sz="2400">
                <a:solidFill>
                  <a:srgbClr val="0000FF"/>
                </a:solidFill>
              </a:rPr>
              <a:t>money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The exercise price is less than the spot price of the underlying asset.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At-the-money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The exercise price is equal to the spot price of the underlying asset.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Out-of-the-money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The exercise price is more than the spot price of the underlying asset.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8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8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8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8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87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87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8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8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87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87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87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87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87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87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74" grpId="0" build="p" bldLvl="2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6" name="Rectangle 4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Options Contracts: Preliminaries</a:t>
            </a:r>
          </a:p>
        </p:txBody>
      </p:sp>
      <p:sp>
        <p:nvSpPr>
          <p:cNvPr id="289797" name="Rectangle 5"/>
          <p:cNvSpPr>
            <a:spLocks noChangeArrowheads="1"/>
          </p:cNvSpPr>
          <p:nvPr/>
        </p:nvSpPr>
        <p:spPr bwMode="auto">
          <a:xfrm>
            <a:off x="304800" y="1828800"/>
            <a:ext cx="7689850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</a:t>
            </a:r>
            <a:r>
              <a:rPr lang="en-US" sz="2800">
                <a:solidFill>
                  <a:srgbClr val="0000FF"/>
                </a:solidFill>
              </a:rPr>
              <a:t>A </a:t>
            </a:r>
            <a:r>
              <a:rPr lang="en-US" sz="2800">
                <a:solidFill>
                  <a:srgbClr val="FF0000"/>
                </a:solidFill>
              </a:rPr>
              <a:t>put</a:t>
            </a:r>
            <a:r>
              <a:rPr lang="en-US" sz="2800">
                <a:solidFill>
                  <a:srgbClr val="0000FF"/>
                </a:solidFill>
              </a:rPr>
              <a:t> option is: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In</a:t>
            </a:r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-</a:t>
            </a:r>
            <a:r>
              <a:rPr lang="en-US" sz="2400">
                <a:solidFill>
                  <a:srgbClr val="0000FF"/>
                </a:solidFill>
              </a:rPr>
              <a:t>the</a:t>
            </a:r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-</a:t>
            </a:r>
            <a:r>
              <a:rPr lang="en-US" sz="2400">
                <a:solidFill>
                  <a:srgbClr val="0000FF"/>
                </a:solidFill>
              </a:rPr>
              <a:t>money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The exercise price is greater than the spot price of the underlying asset.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At-the-money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The exercise price is equal to the spot price of the underlying asset.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Out-of-the-money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The exercise price is less than the spot price of the underlying asset.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9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9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9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9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9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9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9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9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97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97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97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97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97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97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7" grpId="0" build="p" bldLvl="2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20" name="Rectangle 4"/>
          <p:cNvSpPr>
            <a:spLocks noChangeArrowheads="1"/>
          </p:cNvSpPr>
          <p:nvPr/>
        </p:nvSpPr>
        <p:spPr bwMode="auto">
          <a:xfrm>
            <a:off x="685800" y="941388"/>
            <a:ext cx="7772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Options</a:t>
            </a:r>
          </a:p>
        </p:txBody>
      </p:sp>
      <p:sp>
        <p:nvSpPr>
          <p:cNvPr id="290821" name="Rectangle 5"/>
          <p:cNvSpPr>
            <a:spLocks noChangeArrowheads="1"/>
          </p:cNvSpPr>
          <p:nvPr/>
        </p:nvSpPr>
        <p:spPr bwMode="auto">
          <a:xfrm>
            <a:off x="0" y="1676400"/>
            <a:ext cx="9525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Example: Suppose you own a call option with an exercise (strike) price of $30.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If the stock price is $40 (in-the-money):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Your option has an intrinsic value of $10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You have the right to buy at $30, and you can exercise and then sell for $40.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If the stock price is $20 (out-of-the-money):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Your option has no intrinsic value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You would not exercise your right to buy something for $30 that you can buy for $20!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0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0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0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0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0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08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08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0821" grpId="0" build="p" autoUpdateAnimBg="0"/>
    </p:bldLst>
  </p:timing>
</p:sld>
</file>

<file path=ppt/theme/theme1.xml><?xml version="1.0" encoding="utf-8"?>
<a:theme xmlns:a="http://schemas.openxmlformats.org/drawingml/2006/main" name="Template">
  <a:themeElements>
    <a:clrScheme name="">
      <a:dk1>
        <a:srgbClr val="008000"/>
      </a:dk1>
      <a:lt1>
        <a:srgbClr val="E9FFFF"/>
      </a:lt1>
      <a:dk2>
        <a:srgbClr val="FFFFFF"/>
      </a:dk2>
      <a:lt2>
        <a:srgbClr val="333333"/>
      </a:lt2>
      <a:accent1>
        <a:srgbClr val="000000"/>
      </a:accent1>
      <a:accent2>
        <a:srgbClr val="FFFF66"/>
      </a:accent2>
      <a:accent3>
        <a:srgbClr val="F2FFFF"/>
      </a:accent3>
      <a:accent4>
        <a:srgbClr val="006C00"/>
      </a:accent4>
      <a:accent5>
        <a:srgbClr val="AAAAAA"/>
      </a:accent5>
      <a:accent6>
        <a:srgbClr val="E7E75C"/>
      </a:accent6>
      <a:hlink>
        <a:srgbClr val="CCCCFF"/>
      </a:hlink>
      <a:folHlink>
        <a:srgbClr val="CC3399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P:\M_Mattson\Supplements\Projects\Bodie\Ppt\Template.pot</Template>
  <TotalTime>52339</TotalTime>
  <Words>1609</Words>
  <Application>Microsoft Office PowerPoint</Application>
  <PresentationFormat>On-screen Show (4:3)</PresentationFormat>
  <Paragraphs>286</Paragraphs>
  <Slides>32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굴림</vt:lpstr>
      <vt:lpstr>Arial</vt:lpstr>
      <vt:lpstr>Times New Roman</vt:lpstr>
      <vt:lpstr>Univers</vt:lpstr>
      <vt:lpstr>Wingdings</vt:lpstr>
      <vt:lpstr>Template</vt:lpstr>
      <vt:lpstr>Document</vt:lpstr>
      <vt:lpstr>Equation</vt:lpstr>
      <vt:lpstr>PowerPoint Presentation</vt:lpstr>
      <vt:lpstr>PowerPoint Presentation</vt:lpstr>
      <vt:lpstr>PowerPoint Presentation</vt:lpstr>
      <vt:lpstr>Option characteristics</vt:lpstr>
      <vt:lpstr>PowerPoint Presentation</vt:lpstr>
      <vt:lpstr>Options Trading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Covered call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Colorado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Investments</dc:title>
  <dc:creator>Rick Johnson</dc:creator>
  <cp:lastModifiedBy>Covrig, Vicentiu M</cp:lastModifiedBy>
  <cp:revision>265</cp:revision>
  <cp:lastPrinted>2002-02-16T09:24:22Z</cp:lastPrinted>
  <dcterms:created xsi:type="dcterms:W3CDTF">1998-03-08T20:26:56Z</dcterms:created>
  <dcterms:modified xsi:type="dcterms:W3CDTF">2017-10-10T01:49:15Z</dcterms:modified>
</cp:coreProperties>
</file>