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6"/>
  </p:notesMasterIdLst>
  <p:handoutMasterIdLst>
    <p:handoutMasterId r:id="rId17"/>
  </p:handoutMasterIdLst>
  <p:sldIdLst>
    <p:sldId id="336" r:id="rId2"/>
    <p:sldId id="339" r:id="rId3"/>
    <p:sldId id="349" r:id="rId4"/>
    <p:sldId id="340" r:id="rId5"/>
    <p:sldId id="350" r:id="rId6"/>
    <p:sldId id="341" r:id="rId7"/>
    <p:sldId id="342" r:id="rId8"/>
    <p:sldId id="343" r:id="rId9"/>
    <p:sldId id="344" r:id="rId10"/>
    <p:sldId id="348" r:id="rId11"/>
    <p:sldId id="345" r:id="rId12"/>
    <p:sldId id="346" r:id="rId13"/>
    <p:sldId id="347" r:id="rId14"/>
    <p:sldId id="337" r:id="rId15"/>
  </p:sldIdLst>
  <p:sldSz cx="9144000" cy="6858000" type="screen4x3"/>
  <p:notesSz cx="6623050" cy="98107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CCFF"/>
    <a:srgbClr val="6600FF"/>
    <a:srgbClr val="FFFF00"/>
    <a:srgbClr val="CC00FF"/>
    <a:srgbClr val="FF0000"/>
    <a:srgbClr val="FF99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746" y="1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02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52850" y="0"/>
            <a:ext cx="28702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20214"/>
            <a:ext cx="28702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52850" y="9320214"/>
            <a:ext cx="28702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7A6C14C-68B8-4DFC-922C-25A0DF2F42E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4958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02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52850" y="0"/>
            <a:ext cx="28702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60425" y="735013"/>
            <a:ext cx="4903788" cy="36798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2651" y="4660901"/>
            <a:ext cx="4857750" cy="4414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20214"/>
            <a:ext cx="28702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52850" y="9320214"/>
            <a:ext cx="28702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D92256E-F753-4A2D-A3C3-5E93403D55A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6114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C7263D-91AD-4856-8B17-0F65343E53C9}" type="slidenum">
              <a:rPr lang="en-US"/>
              <a:pPr/>
              <a:t>1</a:t>
            </a:fld>
            <a:endParaRPr lang="en-US"/>
          </a:p>
        </p:txBody>
      </p:sp>
      <p:sp>
        <p:nvSpPr>
          <p:cNvPr id="14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A9F80886-1A75-445C-8FAA-853AE4A0356C}" type="slidenum">
              <a:rPr lang="en-US" altLang="en-US" smtClean="0">
                <a:latin typeface="Times New Roman" panose="02020603050405020304" pitchFamily="18" charset="0"/>
              </a:rPr>
              <a:pPr/>
              <a:t>5</a:t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3891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012960"/>
      </p:ext>
    </p:extLst>
  </p:cSld>
  <p:clrMapOvr>
    <a:masterClrMapping/>
  </p:clrMapOvr>
  <p:transition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127634"/>
      </p:ext>
    </p:extLst>
  </p:cSld>
  <p:clrMapOvr>
    <a:masterClrMapping/>
  </p:clrMapOvr>
  <p:transition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609600"/>
            <a:ext cx="2286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609600"/>
            <a:ext cx="6705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194854"/>
      </p:ext>
    </p:extLst>
  </p:cSld>
  <p:clrMapOvr>
    <a:masterClrMapping/>
  </p:clrMapOvr>
  <p:transition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696914"/>
      </p:ext>
    </p:extLst>
  </p:cSld>
  <p:clrMapOvr>
    <a:masterClrMapping/>
  </p:clrMapOvr>
  <p:transition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19761038"/>
      </p:ext>
    </p:extLst>
  </p:cSld>
  <p:clrMapOvr>
    <a:masterClrMapping/>
  </p:clrMapOvr>
  <p:transition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524298"/>
      </p:ext>
    </p:extLst>
  </p:cSld>
  <p:clrMapOvr>
    <a:masterClrMapping/>
  </p:clrMapOvr>
  <p:transition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173196"/>
      </p:ext>
    </p:extLst>
  </p:cSld>
  <p:clrMapOvr>
    <a:masterClrMapping/>
  </p:clrMapOvr>
  <p:transition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969277"/>
      </p:ext>
    </p:extLst>
  </p:cSld>
  <p:clrMapOvr>
    <a:masterClrMapping/>
  </p:clrMapOvr>
  <p:transition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5343671"/>
      </p:ext>
    </p:extLst>
  </p:cSld>
  <p:clrMapOvr>
    <a:masterClrMapping/>
  </p:clrMapOvr>
  <p:transition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89997492"/>
      </p:ext>
    </p:extLst>
  </p:cSld>
  <p:clrMapOvr>
    <a:masterClrMapping/>
  </p:clrMapOvr>
  <p:transition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94796503"/>
      </p:ext>
    </p:extLst>
  </p:cSld>
  <p:clrMapOvr>
    <a:masterClrMapping/>
  </p:clrMapOvr>
  <p:transition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ChangeArrowheads="1"/>
          </p:cNvSpPr>
          <p:nvPr/>
        </p:nvSpPr>
        <p:spPr bwMode="auto">
          <a:xfrm>
            <a:off x="-19050" y="6000750"/>
            <a:ext cx="9258300" cy="9144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006666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8246" name="Rectangle 6"/>
          <p:cNvSpPr>
            <a:spLocks noChangeArrowheads="1"/>
          </p:cNvSpPr>
          <p:nvPr/>
        </p:nvSpPr>
        <p:spPr bwMode="auto">
          <a:xfrm>
            <a:off x="0" y="0"/>
            <a:ext cx="9201150" cy="628650"/>
          </a:xfrm>
          <a:prstGeom prst="rect">
            <a:avLst/>
          </a:prstGeom>
          <a:solidFill>
            <a:srgbClr val="0066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400">
              <a:solidFill>
                <a:srgbClr val="0000FF"/>
              </a:solidFill>
            </a:endParaRPr>
          </a:p>
        </p:txBody>
      </p:sp>
      <p:sp>
        <p:nvSpPr>
          <p:cNvPr id="13824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0" y="609600"/>
            <a:ext cx="9144000" cy="11430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8248" name="Text Box 8"/>
          <p:cNvSpPr txBox="1">
            <a:spLocks noChangeArrowheads="1"/>
          </p:cNvSpPr>
          <p:nvPr/>
        </p:nvSpPr>
        <p:spPr bwMode="auto">
          <a:xfrm>
            <a:off x="3924300" y="-114300"/>
            <a:ext cx="5181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3600">
                <a:solidFill>
                  <a:srgbClr val="66CCFF"/>
                </a:solidFill>
              </a:rPr>
              <a:t>FIN352</a:t>
            </a:r>
          </a:p>
        </p:txBody>
      </p:sp>
      <p:sp>
        <p:nvSpPr>
          <p:cNvPr id="138251" name="Text Box 11"/>
          <p:cNvSpPr txBox="1">
            <a:spLocks noChangeArrowheads="1"/>
          </p:cNvSpPr>
          <p:nvPr/>
        </p:nvSpPr>
        <p:spPr bwMode="auto">
          <a:xfrm>
            <a:off x="76200" y="184150"/>
            <a:ext cx="3733800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70000"/>
              </a:lnSpc>
            </a:pPr>
            <a:r>
              <a:rPr lang="en-US" sz="2400">
                <a:solidFill>
                  <a:srgbClr val="00CCFF"/>
                </a:solidFill>
              </a:rPr>
              <a:t>Vicentiu Covrig</a:t>
            </a:r>
            <a:endParaRPr lang="en-US" sz="2000">
              <a:solidFill>
                <a:srgbClr val="00CCFF"/>
              </a:solidFill>
            </a:endParaRPr>
          </a:p>
        </p:txBody>
      </p:sp>
      <p:sp>
        <p:nvSpPr>
          <p:cNvPr id="138252" name="Rectangle 12"/>
          <p:cNvSpPr>
            <a:spLocks noChangeArrowheads="1"/>
          </p:cNvSpPr>
          <p:nvPr/>
        </p:nvSpPr>
        <p:spPr bwMode="auto">
          <a:xfrm>
            <a:off x="3505200" y="6553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fld id="{50AECDC3-A1A4-4A8E-B925-6FF284EE04D4}" type="slidenum">
              <a:rPr lang="en-US" sz="16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pPr algn="ctr"/>
              <a:t>‹#›</a:t>
            </a:fld>
            <a:endParaRPr lang="en-US" sz="1600" b="1" i="1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>
    <p:pull/>
  </p:transition>
  <p:txStyles>
    <p:titleStyle>
      <a:lvl1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5000"/>
        <a:buFont typeface="Wingdings" pitchFamily="2" charset="2"/>
        <a:buChar char="n"/>
        <a:defRPr sz="3200">
          <a:solidFill>
            <a:srgbClr val="0000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-"/>
        <a:defRPr sz="2800">
          <a:solidFill>
            <a:srgbClr val="0000FF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90000"/>
        <a:buFont typeface="Wingdings" pitchFamily="2" charset="2"/>
        <a:buChar char="u"/>
        <a:defRPr sz="2400">
          <a:solidFill>
            <a:srgbClr val="0000F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Font typeface="Wingdings" pitchFamily="2" charset="2"/>
        <a:buChar char="Ø"/>
        <a:defRPr sz="2000">
          <a:solidFill>
            <a:srgbClr val="0000FF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266" name="Picture 2" descr="coins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0238" y="2284413"/>
            <a:ext cx="3941762" cy="374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9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990600"/>
            <a:ext cx="9144000" cy="1752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Common Stocks: Analysis and Strategy</a:t>
            </a:r>
          </a:p>
          <a:p>
            <a:pPr>
              <a:lnSpc>
                <a:spcPct val="80000"/>
              </a:lnSpc>
            </a:pPr>
            <a:r>
              <a:rPr lang="en-US" sz="44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(chapter </a:t>
            </a:r>
            <a:r>
              <a:rPr lang="en-US" sz="4400" dirty="0" smtClean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11)</a:t>
            </a:r>
            <a: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US" sz="6600" dirty="0">
              <a:solidFill>
                <a:srgbClr val="66CC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9268" name="Rectangle 4"/>
          <p:cNvSpPr>
            <a:spLocks noChangeArrowheads="1"/>
          </p:cNvSpPr>
          <p:nvPr/>
        </p:nvSpPr>
        <p:spPr bwMode="auto">
          <a:xfrm>
            <a:off x="-114300" y="609600"/>
            <a:ext cx="9258300" cy="9144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Growth </a:t>
            </a:r>
            <a:r>
              <a:rPr lang="en-US" dirty="0" err="1" smtClean="0"/>
              <a:t>vs</a:t>
            </a:r>
            <a:r>
              <a:rPr lang="en-US" dirty="0" smtClean="0"/>
              <a:t> Value (Style analysis)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8839200" cy="4495800"/>
          </a:xfrm>
        </p:spPr>
        <p:txBody>
          <a:bodyPr/>
          <a:lstStyle/>
          <a:p>
            <a:r>
              <a:rPr lang="en-US" sz="2400" dirty="0" smtClean="0"/>
              <a:t>Value: Finding </a:t>
            </a:r>
            <a:r>
              <a:rPr lang="en-US" sz="2400" dirty="0"/>
              <a:t>securities considered to be temporarily undervalued or unpopular for various reasons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Value: Distress businesses, very risky</a:t>
            </a:r>
          </a:p>
          <a:p>
            <a:r>
              <a:rPr lang="en-US" sz="2400" dirty="0" smtClean="0"/>
              <a:t>Value: Stable slow growth companies, very profitable with high dividend yields </a:t>
            </a:r>
            <a:endParaRPr lang="en-US" sz="2400" dirty="0"/>
          </a:p>
          <a:p>
            <a:r>
              <a:rPr lang="en-US" sz="2800" dirty="0" smtClean="0"/>
              <a:t>Growth investors l</a:t>
            </a:r>
            <a:r>
              <a:rPr lang="en-US" sz="2400" dirty="0" smtClean="0"/>
              <a:t>ook </a:t>
            </a:r>
            <a:r>
              <a:rPr lang="en-US" sz="2400" dirty="0"/>
              <a:t>for firms that will deliver increasing revenue and profits </a:t>
            </a:r>
          </a:p>
          <a:p>
            <a:r>
              <a:rPr lang="en-US" sz="2400" dirty="0" smtClean="0"/>
              <a:t>Very high growth and high risk firms</a:t>
            </a:r>
          </a:p>
          <a:p>
            <a:r>
              <a:rPr lang="en-US" sz="2400" dirty="0" smtClean="0"/>
              <a:t>Growth at a reasonable price: Apple, Google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00342399"/>
      </p:ext>
    </p:extLst>
  </p:cSld>
  <p:clrMapOvr>
    <a:masterClrMapping/>
  </p:clrMapOvr>
  <p:transition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</a:pPr>
            <a:r>
              <a:rPr lang="en-US" smtClean="0"/>
              <a:t>Similar to stock selection, involves shifting sector weights in the portfolio 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Benefit from sectors expected to perform relatively well and de-emphasize sectors expected to perform poorly</a:t>
            </a:r>
          </a:p>
          <a:p>
            <a:pPr>
              <a:lnSpc>
                <a:spcPct val="90000"/>
              </a:lnSpc>
            </a:pPr>
            <a:r>
              <a:rPr lang="en-US" smtClean="0"/>
              <a:t>Four broad sectors: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Interest-sensitive stocks, consumer durable stocks, capital goods stocks, and defensive stocks</a:t>
            </a: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57200" y="685800"/>
            <a:ext cx="8229600" cy="7318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Sector Rotation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4271986"/>
      </p:ext>
    </p:extLst>
  </p:cSld>
  <p:clrMapOvr>
    <a:masterClrMapping/>
  </p:clrMapOvr>
  <p:transition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</a:pPr>
            <a:r>
              <a:rPr lang="en-US" smtClean="0"/>
              <a:t>Market timers attempt to earn excess returns by varying the percentage of portfolio assets in equity securities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Increase portfolio beta when the market is expected to rise</a:t>
            </a:r>
          </a:p>
          <a:p>
            <a:pPr>
              <a:lnSpc>
                <a:spcPct val="90000"/>
              </a:lnSpc>
            </a:pPr>
            <a:r>
              <a:rPr lang="en-US" smtClean="0"/>
              <a:t>Success depends on the amount of brokerage commissions and taxes paid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Can investors regularly time the market to provide positive risk-adjusted returns?</a:t>
            </a: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57200" y="609600"/>
            <a:ext cx="8229600" cy="8080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Market Timing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937340"/>
      </p:ext>
    </p:extLst>
  </p:cSld>
  <p:clrMapOvr>
    <a:masterClrMapping/>
  </p:clrMapOvr>
  <p:transition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</a:pPr>
            <a:r>
              <a:rPr lang="en-US" smtClean="0"/>
              <a:t>If EMH true: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Active strategies are unlikely to be successful over time after all costs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If markets efficient, prices reflect fair economic value</a:t>
            </a:r>
          </a:p>
          <a:p>
            <a:pPr>
              <a:lnSpc>
                <a:spcPct val="90000"/>
              </a:lnSpc>
            </a:pPr>
            <a:r>
              <a:rPr lang="en-US" smtClean="0"/>
              <a:t>EMH Proponents argue that little time should be devoted to security analysis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Time spent on reducing taxes, costs and maintaining chosen portfolio risk</a:t>
            </a: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57200" y="647700"/>
            <a:ext cx="8229600" cy="723900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3800" dirty="0" smtClean="0"/>
              <a:t>Efficient Markets and </a:t>
            </a:r>
            <a:br>
              <a:rPr lang="en-US" sz="3800" dirty="0" smtClean="0"/>
            </a:br>
            <a:r>
              <a:rPr lang="en-US" sz="3800" dirty="0" smtClean="0"/>
              <a:t>Active Strategies</a:t>
            </a:r>
            <a:endParaRPr lang="en-US" sz="3800" dirty="0"/>
          </a:p>
        </p:txBody>
      </p:sp>
    </p:spTree>
    <p:extLst>
      <p:ext uri="{BB962C8B-B14F-4D97-AF65-F5344CB8AC3E}">
        <p14:creationId xmlns:p14="http://schemas.microsoft.com/office/powerpoint/2010/main" val="4248462592"/>
      </p:ext>
    </p:extLst>
  </p:cSld>
  <p:clrMapOvr>
    <a:masterClrMapping/>
  </p:clrMapOvr>
  <p:transition>
    <p:pul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80" name="Rectangle 4"/>
          <p:cNvSpPr>
            <a:spLocks noChangeArrowheads="1"/>
          </p:cNvSpPr>
          <p:nvPr/>
        </p:nvSpPr>
        <p:spPr bwMode="auto">
          <a:xfrm>
            <a:off x="457200" y="685800"/>
            <a:ext cx="77930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>
              <a:lnSpc>
                <a:spcPct val="70000"/>
              </a:lnSpc>
            </a:pPr>
            <a:r>
              <a:rPr lang="en-US" sz="3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Learning objectives</a:t>
            </a:r>
          </a:p>
        </p:txBody>
      </p:sp>
      <p:sp>
        <p:nvSpPr>
          <p:cNvPr id="280581" name="Rectangle 5"/>
          <p:cNvSpPr>
            <a:spLocks noChangeArrowheads="1"/>
          </p:cNvSpPr>
          <p:nvPr/>
        </p:nvSpPr>
        <p:spPr bwMode="auto">
          <a:xfrm>
            <a:off x="228600" y="1600200"/>
            <a:ext cx="8763000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Asset Allocation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Passive strategy: buy and hold, indexing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Active strategy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Growth </a:t>
            </a:r>
            <a:r>
              <a:rPr lang="en-US" sz="2400" dirty="0" err="1" smtClean="0">
                <a:solidFill>
                  <a:srgbClr val="0000FF"/>
                </a:solidFill>
              </a:rPr>
              <a:t>vs</a:t>
            </a:r>
            <a:r>
              <a:rPr lang="en-US" sz="2400" dirty="0" smtClean="0">
                <a:solidFill>
                  <a:srgbClr val="0000FF"/>
                </a:solidFill>
              </a:rPr>
              <a:t> value stock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Sector rotation, Momentum, Market timing</a:t>
            </a:r>
          </a:p>
          <a:p>
            <a:endParaRPr lang="en-US" sz="2400" dirty="0" smtClean="0">
              <a:solidFill>
                <a:srgbClr val="0000FF"/>
              </a:solidFill>
            </a:endParaRPr>
          </a:p>
          <a:p>
            <a:r>
              <a:rPr lang="en-US" sz="2400" dirty="0" smtClean="0">
                <a:solidFill>
                  <a:srgbClr val="0000FF"/>
                </a:solidFill>
              </a:rPr>
              <a:t>End </a:t>
            </a:r>
            <a:r>
              <a:rPr lang="en-US" sz="2400" dirty="0">
                <a:solidFill>
                  <a:srgbClr val="0000FF"/>
                </a:solidFill>
              </a:rPr>
              <a:t>of chapter </a:t>
            </a:r>
            <a:r>
              <a:rPr lang="en-US" sz="2400" dirty="0" smtClean="0">
                <a:solidFill>
                  <a:srgbClr val="0000FF"/>
                </a:solidFill>
              </a:rPr>
              <a:t>questions 11.1 to 11-12</a:t>
            </a:r>
            <a:endParaRPr lang="en-US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9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</a:pPr>
            <a:r>
              <a:rPr lang="en-US" smtClean="0"/>
              <a:t>Pervasive and dominant</a:t>
            </a:r>
          </a:p>
          <a:p>
            <a:pPr>
              <a:lnSpc>
                <a:spcPct val="90000"/>
              </a:lnSpc>
            </a:pPr>
            <a:r>
              <a:rPr lang="en-US" smtClean="0"/>
              <a:t>The single most important risk affecting the price movement of common stocks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Particularly true for a diversified portfolio of stocks 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Accounts for 90% of the variability in a diversified portfolio’s return</a:t>
            </a:r>
          </a:p>
          <a:p>
            <a:pPr>
              <a:lnSpc>
                <a:spcPct val="90000"/>
              </a:lnSpc>
            </a:pPr>
            <a:r>
              <a:rPr lang="en-US" smtClean="0"/>
              <a:t>Investors buying foreign stocks face the same situation</a:t>
            </a:r>
          </a:p>
        </p:txBody>
      </p:sp>
      <p:sp>
        <p:nvSpPr>
          <p:cNvPr id="4" name="Rectangle 1028"/>
          <p:cNvSpPr txBox="1">
            <a:spLocks noChangeArrowheads="1"/>
          </p:cNvSpPr>
          <p:nvPr/>
        </p:nvSpPr>
        <p:spPr>
          <a:xfrm>
            <a:off x="457200" y="685800"/>
            <a:ext cx="8229600" cy="7318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Impact of the Market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8922205"/>
      </p:ext>
    </p:extLst>
  </p:cSld>
  <p:clrMapOvr>
    <a:masterClrMapping/>
  </p:clrMapOvr>
  <p:transition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/>
          </p:cNvSpPr>
          <p:nvPr>
            <p:ph type="title"/>
          </p:nvPr>
        </p:nvSpPr>
        <p:spPr bwMode="auto">
          <a:xfrm>
            <a:off x="685800" y="609599"/>
            <a:ext cx="8001000" cy="670719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Building a Portfolio</a:t>
            </a:r>
          </a:p>
        </p:txBody>
      </p:sp>
      <p:sp>
        <p:nvSpPr>
          <p:cNvPr id="10243" name="Rectangle 3"/>
          <p:cNvSpPr>
            <a:spLocks noGrp="1"/>
          </p:cNvSpPr>
          <p:nvPr>
            <p:ph type="body" idx="1"/>
          </p:nvPr>
        </p:nvSpPr>
        <p:spPr>
          <a:xfrm>
            <a:off x="533400" y="1600200"/>
            <a:ext cx="8153400" cy="4297363"/>
          </a:xfrm>
        </p:spPr>
        <p:txBody>
          <a:bodyPr/>
          <a:lstStyle/>
          <a:p>
            <a:pPr eaLnBrk="1" hangingPunct="1">
              <a:buFont typeface="Wingdings 3" panose="05040102010807070707" pitchFamily="18" charset="2"/>
              <a:buNone/>
            </a:pPr>
            <a:r>
              <a:rPr lang="en-US" altLang="en-US" dirty="0" smtClean="0"/>
              <a:t>Two step decision process:</a:t>
            </a:r>
          </a:p>
          <a:p>
            <a:pPr eaLnBrk="1" hangingPunct="1"/>
            <a:r>
              <a:rPr lang="en-US" altLang="en-US" dirty="0" smtClean="0"/>
              <a:t>Asset Allocation</a:t>
            </a:r>
          </a:p>
          <a:p>
            <a:pPr lvl="1" eaLnBrk="1" hangingPunct="1"/>
            <a:r>
              <a:rPr lang="en-US" altLang="en-US" sz="2500" dirty="0" smtClean="0"/>
              <a:t>% of wealth allocated to various asset classes such as stocks, bonds, real estate, and cash</a:t>
            </a:r>
          </a:p>
          <a:p>
            <a:pPr lvl="1" eaLnBrk="1" hangingPunct="1"/>
            <a:r>
              <a:rPr lang="en-US" altLang="en-US" sz="2500" dirty="0" smtClean="0"/>
              <a:t>This decision is the main factor in determining the risk and return of the portfolio</a:t>
            </a:r>
          </a:p>
          <a:p>
            <a:pPr eaLnBrk="1" hangingPunct="1"/>
            <a:r>
              <a:rPr lang="en-US" altLang="en-US" dirty="0" smtClean="0"/>
              <a:t>Security Selection</a:t>
            </a:r>
          </a:p>
          <a:p>
            <a:pPr lvl="1" eaLnBrk="1" hangingPunct="1"/>
            <a:r>
              <a:rPr lang="en-US" altLang="en-US" dirty="0" smtClean="0"/>
              <a:t>Determining the individual securities in each asset class</a:t>
            </a:r>
          </a:p>
          <a:p>
            <a:pPr lvl="1" eaLnBrk="1" hangingPunct="1">
              <a:buFont typeface="Verdana" panose="020B0604030504040204" pitchFamily="34" charset="0"/>
              <a:buNone/>
            </a:pPr>
            <a:endParaRPr lang="en-US" altLang="en-US" dirty="0" smtClean="0"/>
          </a:p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171502270"/>
      </p:ext>
    </p:extLst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</a:pPr>
            <a:r>
              <a:rPr lang="en-US" dirty="0" smtClean="0"/>
              <a:t>Natural outcome of a belief in efficient markets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No active strategy should be able to beat the market on a risk adjusted basis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Emphasis is on minimizing transaction costs and time spent in managing the portfolio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Expected benefits from active trading or analysis less than the costs</a:t>
            </a: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>
          <a:xfrm>
            <a:off x="457200" y="609600"/>
            <a:ext cx="8229600" cy="8080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Passive Stock Strategies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400372"/>
      </p:ext>
    </p:extLst>
  </p:cSld>
  <p:clrMapOvr>
    <a:masterClrMapping/>
  </p:clrMapOvr>
  <p:transition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09600"/>
            <a:ext cx="7886700" cy="62653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Passive Stock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1600"/>
            <a:ext cx="7886700" cy="4805363"/>
          </a:xfrm>
        </p:spPr>
        <p:txBody>
          <a:bodyPr/>
          <a:lstStyle/>
          <a:p>
            <a:pPr marL="0" indent="0">
              <a:spcAft>
                <a:spcPts val="900"/>
              </a:spcAft>
              <a:buFont typeface="Wingdings 3" panose="05040102010807070707" pitchFamily="18" charset="2"/>
              <a:buNone/>
              <a:defRPr/>
            </a:pPr>
            <a:r>
              <a:rPr lang="en-US" sz="2550" b="1" i="1" dirty="0"/>
              <a:t>Forms of passive investing:</a:t>
            </a:r>
          </a:p>
          <a:p>
            <a:pPr>
              <a:spcBef>
                <a:spcPts val="400"/>
              </a:spcBef>
              <a:spcAft>
                <a:spcPts val="400"/>
              </a:spcAft>
              <a:defRPr/>
            </a:pPr>
            <a:r>
              <a:rPr lang="en-US" sz="2600" dirty="0" smtClean="0"/>
              <a:t>Buy &amp; hold: investor purchases securities and holds them to meet some future objective</a:t>
            </a:r>
          </a:p>
          <a:p>
            <a:pPr>
              <a:spcBef>
                <a:spcPts val="1200"/>
              </a:spcBef>
              <a:spcAft>
                <a:spcPts val="400"/>
              </a:spcAft>
              <a:defRPr/>
            </a:pPr>
            <a:r>
              <a:rPr lang="en-US" sz="2600" dirty="0" smtClean="0"/>
              <a:t>Indexing: investor purchases fund designed to match performance of a broad portfolio</a:t>
            </a:r>
          </a:p>
          <a:p>
            <a:pPr lvl="1">
              <a:spcBef>
                <a:spcPts val="1200"/>
              </a:spcBef>
              <a:spcAft>
                <a:spcPts val="400"/>
              </a:spcAft>
              <a:buSzPct val="60000"/>
              <a:buFont typeface="Wingdings" panose="05000000000000000000" pitchFamily="2" charset="2"/>
              <a:buChar char="v"/>
              <a:defRPr/>
            </a:pPr>
            <a:r>
              <a:rPr lang="en-US" sz="2300" dirty="0" smtClean="0"/>
              <a:t>ETFs and ETNs can also be used for this purpose</a:t>
            </a:r>
          </a:p>
          <a:p>
            <a:pPr>
              <a:spcBef>
                <a:spcPts val="1200"/>
              </a:spcBef>
              <a:spcAft>
                <a:spcPts val="400"/>
              </a:spcAft>
              <a:defRPr/>
            </a:pPr>
            <a:r>
              <a:rPr lang="en-US" sz="2600" dirty="0" smtClean="0"/>
              <a:t>Enhanced indexing: purchases fund that represents an index with a slight variation</a:t>
            </a:r>
          </a:p>
          <a:p>
            <a:pPr lvl="1">
              <a:spcBef>
                <a:spcPts val="1200"/>
              </a:spcBef>
              <a:spcAft>
                <a:spcPts val="400"/>
              </a:spcAft>
              <a:buSzPct val="60000"/>
              <a:buFont typeface="Wingdings" panose="05000000000000000000" pitchFamily="2" charset="2"/>
              <a:buChar char="v"/>
              <a:defRPr/>
            </a:pPr>
            <a:r>
              <a:rPr lang="en-US" sz="2300" dirty="0" err="1" smtClean="0"/>
              <a:t>WisdomTree</a:t>
            </a:r>
            <a:r>
              <a:rPr lang="en-US" sz="2300" dirty="0" smtClean="0"/>
              <a:t> fundamentally-weighted funds </a:t>
            </a:r>
          </a:p>
          <a:p>
            <a:pPr>
              <a:spcBef>
                <a:spcPts val="400"/>
              </a:spcBef>
              <a:spcAft>
                <a:spcPts val="400"/>
              </a:spcAft>
              <a:defRPr/>
            </a:pPr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3605567272"/>
      </p:ext>
    </p:extLst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34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r>
              <a:rPr lang="en-US" smtClean="0"/>
              <a:t>Buy-and-hold strategy</a:t>
            </a:r>
          </a:p>
          <a:p>
            <a:pPr lvl="1"/>
            <a:r>
              <a:rPr lang="en-US" smtClean="0"/>
              <a:t>Belief that active management will incur transaction costs and involve inevitable mistakes</a:t>
            </a:r>
          </a:p>
          <a:p>
            <a:pPr lvl="1"/>
            <a:r>
              <a:rPr lang="en-US" smtClean="0"/>
              <a:t>Important initial selection needs to be made</a:t>
            </a:r>
          </a:p>
          <a:p>
            <a:pPr lvl="1"/>
            <a:r>
              <a:rPr lang="en-US" smtClean="0"/>
              <a:t>Functions to perform: reinvesting income and adjusting to changes in risk tolerance</a:t>
            </a:r>
          </a:p>
        </p:txBody>
      </p:sp>
      <p:sp>
        <p:nvSpPr>
          <p:cNvPr id="4" name="Rectangle 1033"/>
          <p:cNvSpPr txBox="1">
            <a:spLocks noChangeArrowheads="1"/>
          </p:cNvSpPr>
          <p:nvPr/>
        </p:nvSpPr>
        <p:spPr>
          <a:xfrm>
            <a:off x="457200" y="609600"/>
            <a:ext cx="8229600" cy="8080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Passive Stock Strategies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767440"/>
      </p:ext>
    </p:extLst>
  </p:cSld>
  <p:clrMapOvr>
    <a:masterClrMapping/>
  </p:clrMapOvr>
  <p:transition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r>
              <a:rPr lang="en-US" smtClean="0"/>
              <a:t>Index funds</a:t>
            </a:r>
          </a:p>
          <a:p>
            <a:pPr lvl="1"/>
            <a:r>
              <a:rPr lang="en-US" smtClean="0"/>
              <a:t>Mutual funds designed to duplicate the performance of some market index</a:t>
            </a:r>
          </a:p>
          <a:p>
            <a:pPr lvl="1"/>
            <a:r>
              <a:rPr lang="en-US" smtClean="0"/>
              <a:t>No attempt made to forecast market movements and act accordingly</a:t>
            </a:r>
          </a:p>
          <a:p>
            <a:pPr lvl="1"/>
            <a:r>
              <a:rPr lang="en-US" smtClean="0"/>
              <a:t>No attempt to select under- or overvalued securities</a:t>
            </a:r>
          </a:p>
          <a:p>
            <a:pPr lvl="1"/>
            <a:r>
              <a:rPr lang="en-US" smtClean="0"/>
              <a:t>Low costs to operate, low turnover</a:t>
            </a:r>
          </a:p>
        </p:txBody>
      </p:sp>
      <p:sp>
        <p:nvSpPr>
          <p:cNvPr id="4" name="Rectangle 7"/>
          <p:cNvSpPr txBox="1">
            <a:spLocks noChangeArrowheads="1"/>
          </p:cNvSpPr>
          <p:nvPr/>
        </p:nvSpPr>
        <p:spPr>
          <a:xfrm>
            <a:off x="457200" y="609600"/>
            <a:ext cx="8229600" cy="8080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Passive Stock Strategies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122745"/>
      </p:ext>
    </p:extLst>
  </p:cSld>
  <p:clrMapOvr>
    <a:masterClrMapping/>
  </p:clrMapOvr>
  <p:transition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31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r>
              <a:rPr lang="en-US" smtClean="0"/>
              <a:t>Assumes the investor possesses some advantage relative to other market participants</a:t>
            </a:r>
          </a:p>
          <a:p>
            <a:pPr lvl="1"/>
            <a:r>
              <a:rPr lang="en-US" smtClean="0"/>
              <a:t>Most investors favor this approach despite evidence about efficient markets</a:t>
            </a:r>
          </a:p>
          <a:p>
            <a:r>
              <a:rPr lang="en-US" smtClean="0"/>
              <a:t>Identification of individual stocks as offering superior return-risk tradeoff</a:t>
            </a:r>
          </a:p>
          <a:p>
            <a:pPr lvl="1"/>
            <a:r>
              <a:rPr lang="en-US" smtClean="0"/>
              <a:t>Selections part of a diversified portfolio</a:t>
            </a:r>
          </a:p>
        </p:txBody>
      </p:sp>
      <p:sp>
        <p:nvSpPr>
          <p:cNvPr id="4" name="Rectangle 1030"/>
          <p:cNvSpPr txBox="1">
            <a:spLocks noChangeArrowheads="1"/>
          </p:cNvSpPr>
          <p:nvPr/>
        </p:nvSpPr>
        <p:spPr>
          <a:xfrm>
            <a:off x="457200" y="609600"/>
            <a:ext cx="8229600" cy="8080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Active Stock Strategies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56265"/>
      </p:ext>
    </p:extLst>
  </p:cSld>
  <p:clrMapOvr>
    <a:masterClrMapping/>
  </p:clrMapOvr>
  <p:transition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</a:pPr>
            <a:r>
              <a:rPr lang="en-US" smtClean="0"/>
              <a:t>Majority of investment advice geared to selection of stocks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Value Line Investment Survey</a:t>
            </a:r>
          </a:p>
          <a:p>
            <a:pPr>
              <a:lnSpc>
                <a:spcPct val="90000"/>
              </a:lnSpc>
            </a:pPr>
            <a:r>
              <a:rPr lang="en-US" smtClean="0"/>
              <a:t>Security analyst’s job is to forecast stock returns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Estimates provided by analysts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expected change in earnings per share, expected return on equity, and industry outlook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Recommendations: Buy, Hold, or Sell</a:t>
            </a:r>
          </a:p>
        </p:txBody>
      </p:sp>
      <p:sp>
        <p:nvSpPr>
          <p:cNvPr id="4" name="Rectangle 6"/>
          <p:cNvSpPr txBox="1">
            <a:spLocks noChangeArrowheads="1"/>
          </p:cNvSpPr>
          <p:nvPr/>
        </p:nvSpPr>
        <p:spPr>
          <a:xfrm>
            <a:off x="457200" y="609600"/>
            <a:ext cx="8229600" cy="8080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Active Stock Strategies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077216"/>
      </p:ext>
    </p:extLst>
  </p:cSld>
  <p:clrMapOvr>
    <a:masterClrMapping/>
  </p:clrMapOvr>
  <p:transition>
    <p:pull/>
  </p:transition>
</p:sld>
</file>

<file path=ppt/theme/theme1.xml><?xml version="1.0" encoding="utf-8"?>
<a:theme xmlns:a="http://schemas.openxmlformats.org/drawingml/2006/main" name="Template">
  <a:themeElements>
    <a:clrScheme name="">
      <a:dk1>
        <a:srgbClr val="008000"/>
      </a:dk1>
      <a:lt1>
        <a:srgbClr val="E9FFFF"/>
      </a:lt1>
      <a:dk2>
        <a:srgbClr val="FFFFFF"/>
      </a:dk2>
      <a:lt2>
        <a:srgbClr val="333333"/>
      </a:lt2>
      <a:accent1>
        <a:srgbClr val="000000"/>
      </a:accent1>
      <a:accent2>
        <a:srgbClr val="FFFF66"/>
      </a:accent2>
      <a:accent3>
        <a:srgbClr val="F2FFFF"/>
      </a:accent3>
      <a:accent4>
        <a:srgbClr val="006C00"/>
      </a:accent4>
      <a:accent5>
        <a:srgbClr val="AAAAAA"/>
      </a:accent5>
      <a:accent6>
        <a:srgbClr val="E7E75C"/>
      </a:accent6>
      <a:hlink>
        <a:srgbClr val="CCCCFF"/>
      </a:hlink>
      <a:folHlink>
        <a:srgbClr val="CC3399"/>
      </a:folHlink>
    </a:clrScheme>
    <a:fontScheme name="Templat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P:\M_Mattson\Supplements\Projects\Bodie\Ppt\Template.pot</Template>
  <TotalTime>54855</TotalTime>
  <Words>636</Words>
  <Application>Microsoft Office PowerPoint</Application>
  <PresentationFormat>On-screen Show (4:3)</PresentationFormat>
  <Paragraphs>83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Times New Roman</vt:lpstr>
      <vt:lpstr>Verdana</vt:lpstr>
      <vt:lpstr>Wingdings</vt:lpstr>
      <vt:lpstr>Wingdings 3</vt:lpstr>
      <vt:lpstr>Template</vt:lpstr>
      <vt:lpstr>PowerPoint Presentation</vt:lpstr>
      <vt:lpstr>PowerPoint Presentation</vt:lpstr>
      <vt:lpstr>Building a Portfolio</vt:lpstr>
      <vt:lpstr>PowerPoint Presentation</vt:lpstr>
      <vt:lpstr>Passive Stock Strategies</vt:lpstr>
      <vt:lpstr>PowerPoint Presentation</vt:lpstr>
      <vt:lpstr>PowerPoint Presentation</vt:lpstr>
      <vt:lpstr>PowerPoint Presentation</vt:lpstr>
      <vt:lpstr>PowerPoint Presentation</vt:lpstr>
      <vt:lpstr>Growth vs Value (Style analysis)</vt:lpstr>
      <vt:lpstr>PowerPoint Presentation</vt:lpstr>
      <vt:lpstr>PowerPoint Presentation</vt:lpstr>
      <vt:lpstr>PowerPoint Presentation</vt:lpstr>
      <vt:lpstr>PowerPoint Presentation</vt:lpstr>
    </vt:vector>
  </TitlesOfParts>
  <Company>Colorado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Investments</dc:title>
  <dc:creator>Rick Johnson</dc:creator>
  <cp:lastModifiedBy>Covrig, Vicentiu M</cp:lastModifiedBy>
  <cp:revision>243</cp:revision>
  <cp:lastPrinted>2012-10-15T18:33:53Z</cp:lastPrinted>
  <dcterms:created xsi:type="dcterms:W3CDTF">1998-03-08T20:26:56Z</dcterms:created>
  <dcterms:modified xsi:type="dcterms:W3CDTF">2017-10-10T01:39:05Z</dcterms:modified>
</cp:coreProperties>
</file>