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336" r:id="rId2"/>
    <p:sldId id="351" r:id="rId3"/>
    <p:sldId id="352" r:id="rId4"/>
    <p:sldId id="353" r:id="rId5"/>
    <p:sldId id="354" r:id="rId6"/>
    <p:sldId id="341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62" r:id="rId15"/>
    <p:sldId id="363" r:id="rId16"/>
    <p:sldId id="364" r:id="rId17"/>
    <p:sldId id="365" r:id="rId18"/>
    <p:sldId id="374" r:id="rId19"/>
    <p:sldId id="366" r:id="rId20"/>
    <p:sldId id="368" r:id="rId21"/>
    <p:sldId id="370" r:id="rId22"/>
    <p:sldId id="369" r:id="rId23"/>
    <p:sldId id="375" r:id="rId24"/>
    <p:sldId id="377" r:id="rId25"/>
    <p:sldId id="376" r:id="rId26"/>
    <p:sldId id="378" r:id="rId27"/>
    <p:sldId id="379" r:id="rId28"/>
    <p:sldId id="337" r:id="rId29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6600FF"/>
    <a:srgbClr val="FFFF00"/>
    <a:srgbClr val="CC00FF"/>
    <a:srgbClr val="FF0000"/>
    <a:srgbClr val="FF99FF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698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E85AEA-2C7C-4E66-8731-1486059FC2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33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2580" y="4410509"/>
            <a:ext cx="5132541" cy="4177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47A904-2F63-4034-8026-5EB47B067D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51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0BD045-DDDE-4A72-9497-1925900DB9BC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C0BC382-6A51-40D3-8E63-A635A5E51CA4}" type="slidenum">
              <a:rPr lang="en-US" altLang="en-US" smtClean="0">
                <a:latin typeface="Times New Roman" panose="02020603050405020304" pitchFamily="18" charset="0"/>
              </a:rPr>
              <a:pPr/>
              <a:t>18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72548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6128AAF-5533-4DAA-A6A3-242346381F92}" type="slidenum">
              <a:rPr lang="en-US" altLang="en-US" smtClean="0">
                <a:latin typeface="Times New Roman" panose="02020603050405020304" pitchFamily="18" charset="0"/>
              </a:rPr>
              <a:pPr/>
              <a:t>23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77437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6972EA0-E20E-4CE5-93C9-C38DC875516A}" type="slidenum">
              <a:rPr lang="en-US" altLang="en-US" smtClean="0">
                <a:latin typeface="Times New Roman" panose="02020603050405020304" pitchFamily="18" charset="0"/>
              </a:rPr>
              <a:pPr/>
              <a:t>24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38735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AF594B9-A672-4611-B621-9D9BA43A86FB}" type="slidenum">
              <a:rPr lang="en-US" altLang="en-US" smtClean="0">
                <a:latin typeface="Times New Roman" panose="02020603050405020304" pitchFamily="18" charset="0"/>
              </a:rPr>
              <a:pPr/>
              <a:t>26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9671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F23BFB4-B64E-46E1-99D3-70AFB0EDC774}" type="slidenum">
              <a:rPr lang="en-US" altLang="en-US" smtClean="0">
                <a:latin typeface="Times New Roman" panose="02020603050405020304" pitchFamily="18" charset="0"/>
              </a:rPr>
              <a:pPr/>
              <a:t>27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92418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30305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41206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739054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89547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7314500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30631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14800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50533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0375613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6174002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5468560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3924300" y="-114300"/>
            <a:ext cx="518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>
                <a:solidFill>
                  <a:srgbClr val="66CCFF"/>
                </a:solidFill>
              </a:rPr>
              <a:t>FIN352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37E3F9DC-E14C-4A10-B88C-7D0EBF7A2927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Common Stock Valuation</a:t>
            </a: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44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(chapter </a:t>
            </a:r>
            <a:r>
              <a:rPr lang="en-US" sz="44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10)</a:t>
            </a: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457200" y="762000"/>
            <a:ext cx="77930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If D</a:t>
            </a:r>
            <a:r>
              <a:rPr lang="en-US" baseline="-25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$2 and g is a constant 6%, </a:t>
            </a:r>
            <a:r>
              <a:rPr 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stock’s market value?</a:t>
            </a:r>
          </a:p>
        </p:txBody>
      </p:sp>
      <p:sp>
        <p:nvSpPr>
          <p:cNvPr id="3" name="Rectangle 33"/>
          <p:cNvSpPr>
            <a:spLocks noChangeArrowheads="1"/>
          </p:cNvSpPr>
          <p:nvPr/>
        </p:nvSpPr>
        <p:spPr bwMode="auto">
          <a:xfrm>
            <a:off x="533400" y="1828800"/>
            <a:ext cx="77724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Using the constant growth model:</a:t>
            </a:r>
          </a:p>
        </p:txBody>
      </p:sp>
      <p:graphicFrame>
        <p:nvGraphicFramePr>
          <p:cNvPr id="4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103468"/>
              </p:ext>
            </p:extLst>
          </p:nvPr>
        </p:nvGraphicFramePr>
        <p:xfrm>
          <a:off x="661988" y="2543175"/>
          <a:ext cx="3297237" cy="239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046" name="Equation" r:id="rId3" imgW="1434960" imgH="1041120" progId="Equation.3">
                  <p:embed/>
                </p:oleObj>
              </mc:Choice>
              <mc:Fallback>
                <p:oleObj name="Equation" r:id="rId3" imgW="1434960" imgH="1041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988" y="2543175"/>
                        <a:ext cx="3297237" cy="239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8423490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would the expected price today be, if g = 0?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182688" y="2017713"/>
            <a:ext cx="6894512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The dividend stream would be a perpetuity.</a:t>
            </a:r>
          </a:p>
        </p:txBody>
      </p:sp>
      <p:graphicFrame>
        <p:nvGraphicFramePr>
          <p:cNvPr id="4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715295"/>
              </p:ext>
            </p:extLst>
          </p:nvPr>
        </p:nvGraphicFramePr>
        <p:xfrm>
          <a:off x="1335088" y="2743200"/>
          <a:ext cx="395922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069" name="Equation" r:id="rId3" imgW="1726920" imgH="393480" progId="Equation.3">
                  <p:embed/>
                </p:oleObj>
              </mc:Choice>
              <mc:Fallback>
                <p:oleObj name="Equation" r:id="rId3" imgW="17269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5088" y="2743200"/>
                        <a:ext cx="3959225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351070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dirty="0" smtClean="0"/>
              <a:t>Implications of constant growth</a:t>
            </a:r>
          </a:p>
          <a:p>
            <a:pPr lvl="1"/>
            <a:r>
              <a:rPr lang="en-US" dirty="0" smtClean="0"/>
              <a:t>Stock </a:t>
            </a:r>
            <a:r>
              <a:rPr lang="en-US" u="sng" dirty="0" smtClean="0"/>
              <a:t>prices</a:t>
            </a:r>
            <a:r>
              <a:rPr lang="en-US" dirty="0" smtClean="0"/>
              <a:t> grow at the same rate as the dividends</a:t>
            </a:r>
          </a:p>
          <a:p>
            <a:pPr lvl="1"/>
            <a:r>
              <a:rPr lang="en-US" dirty="0" smtClean="0"/>
              <a:t>Stock </a:t>
            </a:r>
            <a:r>
              <a:rPr lang="en-US" u="sng" dirty="0" smtClean="0"/>
              <a:t>total returns</a:t>
            </a:r>
            <a:r>
              <a:rPr lang="en-US" dirty="0" smtClean="0"/>
              <a:t> grow at the required rate of return</a:t>
            </a:r>
          </a:p>
          <a:p>
            <a:pPr lvl="2"/>
            <a:r>
              <a:rPr lang="en-US" dirty="0" smtClean="0"/>
              <a:t>Dividend yield plus growth rate in dividends equals k, the required rate of return</a:t>
            </a:r>
          </a:p>
          <a:p>
            <a:pPr lvl="1"/>
            <a:r>
              <a:rPr lang="en-US" dirty="0" smtClean="0"/>
              <a:t>A lower required return or a higher expected growth in dividends raises prices</a:t>
            </a:r>
            <a:endParaRPr lang="en-US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520700" y="60960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Dividend Discount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35318"/>
      </p:ext>
    </p:extLst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Multiple growth rates: two or more expected growth rates in dividends</a:t>
            </a:r>
          </a:p>
          <a:p>
            <a:pPr lvl="1"/>
            <a:r>
              <a:rPr lang="en-US" smtClean="0"/>
              <a:t>Ultimately, growth rate must equal that of the economy as a whole</a:t>
            </a:r>
          </a:p>
          <a:p>
            <a:pPr lvl="1"/>
            <a:r>
              <a:rPr lang="en-US" smtClean="0"/>
              <a:t>Assume growth at a rapid rate for n periods followed by steady growth</a:t>
            </a:r>
            <a:endParaRPr lang="en-US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Dividend Discount Model</a:t>
            </a:r>
            <a:endParaRPr lang="en-US" dirty="0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838200" y="4724400"/>
          <a:ext cx="7621588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093" name="Equation" r:id="rId3" imgW="7619760" imgH="1409400" progId="Equation.3">
                  <p:embed/>
                </p:oleObj>
              </mc:Choice>
              <mc:Fallback>
                <p:oleObj name="Equation" r:id="rId3" imgW="7619760" imgH="140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24400"/>
                        <a:ext cx="7621588" cy="14097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0604614"/>
      </p:ext>
    </p:extLst>
  </p:cSld>
  <p:clrMapOvr>
    <a:masterClrMapping/>
  </p:clrMapOvr>
  <p:transition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Multiple growth rates</a:t>
            </a:r>
          </a:p>
          <a:p>
            <a:pPr lvl="1"/>
            <a:r>
              <a:rPr lang="en-US" smtClean="0"/>
              <a:t>First present value covers the period of super-normal (or sub-normal) growth</a:t>
            </a:r>
          </a:p>
          <a:p>
            <a:pPr lvl="1"/>
            <a:r>
              <a:rPr lang="en-US" smtClean="0"/>
              <a:t>Second present value covers the period of stable growth</a:t>
            </a:r>
          </a:p>
          <a:p>
            <a:pPr lvl="2"/>
            <a:r>
              <a:rPr lang="en-US" smtClean="0"/>
              <a:t>Expected price uses constant-growth model as of the end of super- (sub-) normal period</a:t>
            </a:r>
          </a:p>
          <a:p>
            <a:pPr lvl="2"/>
            <a:r>
              <a:rPr lang="en-US" smtClean="0"/>
              <a:t>Value at n must be discounted to time period zero </a:t>
            </a:r>
            <a:endParaRPr lang="en-US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Dividend Discount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448392"/>
      </p:ext>
    </p:extLst>
  </p:cSld>
  <p:clrMapOvr>
    <a:masterClrMapping/>
  </p:clrMapOvr>
  <p:transition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143000" y="304800"/>
            <a:ext cx="73914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Supernormal growth:</a:t>
            </a:r>
            <a:b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if g = 30% for 3 years before achieving long-run growth of 6%?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182688" y="2017713"/>
            <a:ext cx="7351712" cy="194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Can no longer use just the constant growth model to find stock value.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However, the growth does become constant after 3 years.</a:t>
            </a:r>
          </a:p>
        </p:txBody>
      </p:sp>
    </p:spTree>
    <p:extLst>
      <p:ext uri="{BB962C8B-B14F-4D97-AF65-F5344CB8AC3E}">
        <p14:creationId xmlns:p14="http://schemas.microsoft.com/office/powerpoint/2010/main" val="269918896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5"/>
          <p:cNvSpPr>
            <a:spLocks noChangeArrowheads="1"/>
          </p:cNvSpPr>
          <p:nvPr/>
        </p:nvSpPr>
        <p:spPr bwMode="auto">
          <a:xfrm>
            <a:off x="1150938" y="214313"/>
            <a:ext cx="7459662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 sz="4000">
                <a:solidFill>
                  <a:srgbClr val="FFCF0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Valuing common stock with nonconstant growth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1447800" y="2362200"/>
            <a:ext cx="6022975" cy="933450"/>
            <a:chOff x="912" y="1488"/>
            <a:chExt cx="3794" cy="588"/>
          </a:xfrm>
        </p:grpSpPr>
        <p:sp>
          <p:nvSpPr>
            <p:cNvPr id="4" name="Rectangle 57"/>
            <p:cNvSpPr>
              <a:spLocks noChangeArrowheads="1"/>
            </p:cNvSpPr>
            <p:nvPr/>
          </p:nvSpPr>
          <p:spPr bwMode="auto">
            <a:xfrm>
              <a:off x="912" y="1488"/>
              <a:ext cx="699" cy="252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b="1" dirty="0" smtClean="0">
                  <a:solidFill>
                    <a:srgbClr val="000000"/>
                  </a:solidFill>
                  <a:latin typeface="Arial" charset="0"/>
                </a:rPr>
                <a:t>k</a:t>
              </a:r>
              <a:r>
                <a:rPr lang="en-US" sz="2000" b="1" baseline="-25000" dirty="0" smtClean="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US" sz="2000" b="1" dirty="0">
                  <a:solidFill>
                    <a:srgbClr val="000000"/>
                  </a:solidFill>
                  <a:latin typeface="Arial" charset="0"/>
                </a:rPr>
                <a:t>= 13%</a:t>
              </a:r>
            </a:p>
          </p:txBody>
        </p:sp>
        <p:sp>
          <p:nvSpPr>
            <p:cNvPr id="5" name="Rectangle 58"/>
            <p:cNvSpPr>
              <a:spLocks noChangeArrowheads="1"/>
            </p:cNvSpPr>
            <p:nvPr/>
          </p:nvSpPr>
          <p:spPr bwMode="auto">
            <a:xfrm>
              <a:off x="912" y="1824"/>
              <a:ext cx="812" cy="252"/>
            </a:xfrm>
            <a:prstGeom prst="rect">
              <a:avLst/>
            </a:prstGeom>
            <a:noFill/>
            <a:ln w="9525">
              <a:solidFill>
                <a:srgbClr val="FFCF0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b="1" dirty="0" err="1" smtClean="0">
                  <a:solidFill>
                    <a:srgbClr val="000000"/>
                  </a:solidFill>
                  <a:latin typeface="Arial" charset="0"/>
                </a:rPr>
                <a:t>gs</a:t>
              </a:r>
              <a:r>
                <a:rPr lang="en-US" sz="2000" b="1" dirty="0" smtClean="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US" sz="2000" b="1" dirty="0">
                  <a:solidFill>
                    <a:srgbClr val="000000"/>
                  </a:solidFill>
                  <a:latin typeface="Arial" charset="0"/>
                </a:rPr>
                <a:t>= 30%</a:t>
              </a:r>
            </a:p>
          </p:txBody>
        </p:sp>
        <p:sp>
          <p:nvSpPr>
            <p:cNvPr id="6" name="Rectangle 59"/>
            <p:cNvSpPr>
              <a:spLocks noChangeArrowheads="1"/>
            </p:cNvSpPr>
            <p:nvPr/>
          </p:nvSpPr>
          <p:spPr bwMode="auto">
            <a:xfrm>
              <a:off x="1920" y="1824"/>
              <a:ext cx="812" cy="252"/>
            </a:xfrm>
            <a:prstGeom prst="rect">
              <a:avLst/>
            </a:prstGeom>
            <a:noFill/>
            <a:ln w="9525">
              <a:solidFill>
                <a:srgbClr val="FFCF0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b="1" dirty="0" err="1" smtClean="0">
                  <a:solidFill>
                    <a:srgbClr val="000000"/>
                  </a:solidFill>
                  <a:latin typeface="Arial" charset="0"/>
                </a:rPr>
                <a:t>gs</a:t>
              </a:r>
              <a:r>
                <a:rPr lang="en-US" sz="2000" b="1" dirty="0" smtClean="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US" sz="2000" b="1" dirty="0">
                  <a:solidFill>
                    <a:srgbClr val="000000"/>
                  </a:solidFill>
                  <a:latin typeface="Arial" charset="0"/>
                </a:rPr>
                <a:t>= 30%</a:t>
              </a:r>
            </a:p>
          </p:txBody>
        </p:sp>
        <p:sp>
          <p:nvSpPr>
            <p:cNvPr id="7" name="Rectangle 60"/>
            <p:cNvSpPr>
              <a:spLocks noChangeArrowheads="1"/>
            </p:cNvSpPr>
            <p:nvPr/>
          </p:nvSpPr>
          <p:spPr bwMode="auto">
            <a:xfrm>
              <a:off x="2880" y="1824"/>
              <a:ext cx="812" cy="252"/>
            </a:xfrm>
            <a:prstGeom prst="rect">
              <a:avLst/>
            </a:prstGeom>
            <a:noFill/>
            <a:ln w="9525">
              <a:solidFill>
                <a:srgbClr val="FFCF0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b="1" dirty="0" err="1" smtClean="0">
                  <a:solidFill>
                    <a:srgbClr val="000000"/>
                  </a:solidFill>
                  <a:latin typeface="Arial" charset="0"/>
                </a:rPr>
                <a:t>gs</a:t>
              </a:r>
              <a:r>
                <a:rPr lang="en-US" sz="2000" b="1" dirty="0" smtClean="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US" sz="2000" b="1" dirty="0">
                  <a:solidFill>
                    <a:srgbClr val="000000"/>
                  </a:solidFill>
                  <a:latin typeface="Arial" charset="0"/>
                </a:rPr>
                <a:t>= 30%</a:t>
              </a:r>
            </a:p>
          </p:txBody>
        </p:sp>
        <p:sp>
          <p:nvSpPr>
            <p:cNvPr id="8" name="Rectangle 61"/>
            <p:cNvSpPr>
              <a:spLocks noChangeArrowheads="1"/>
            </p:cNvSpPr>
            <p:nvPr/>
          </p:nvSpPr>
          <p:spPr bwMode="auto">
            <a:xfrm>
              <a:off x="3984" y="1824"/>
              <a:ext cx="722" cy="252"/>
            </a:xfrm>
            <a:prstGeom prst="rect">
              <a:avLst/>
            </a:prstGeom>
            <a:noFill/>
            <a:ln w="9525">
              <a:solidFill>
                <a:srgbClr val="FFCF01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b="1" dirty="0" err="1" smtClean="0">
                  <a:solidFill>
                    <a:srgbClr val="000000"/>
                  </a:solidFill>
                  <a:latin typeface="Arial" charset="0"/>
                </a:rPr>
                <a:t>gc</a:t>
              </a:r>
              <a:r>
                <a:rPr lang="en-US" sz="2000" b="1" dirty="0" smtClean="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US" sz="2000" b="1" dirty="0">
                  <a:solidFill>
                    <a:srgbClr val="000000"/>
                  </a:solidFill>
                  <a:latin typeface="Arial" charset="0"/>
                </a:rPr>
                <a:t>= 6%</a:t>
              </a:r>
            </a:p>
          </p:txBody>
        </p:sp>
      </p:grpSp>
      <p:sp>
        <p:nvSpPr>
          <p:cNvPr id="9" name="Rectangle 62"/>
          <p:cNvSpPr>
            <a:spLocks noChangeArrowheads="1"/>
          </p:cNvSpPr>
          <p:nvPr/>
        </p:nvSpPr>
        <p:spPr bwMode="auto">
          <a:xfrm>
            <a:off x="4578350" y="5243513"/>
            <a:ext cx="3032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MT Extra" pitchFamily="18" charset="2"/>
              </a:rPr>
              <a:t>$</a:t>
            </a:r>
          </a:p>
        </p:txBody>
      </p:sp>
      <p:sp>
        <p:nvSpPr>
          <p:cNvPr id="10" name="Rectangle 63"/>
          <p:cNvSpPr>
            <a:spLocks noChangeArrowheads="1"/>
          </p:cNvSpPr>
          <p:nvPr/>
        </p:nvSpPr>
        <p:spPr bwMode="auto">
          <a:xfrm>
            <a:off x="4511675" y="5365750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800" b="1">
                <a:solidFill>
                  <a:srgbClr val="000000"/>
                </a:solidFill>
                <a:latin typeface="Arial" charset="0"/>
              </a:rPr>
              <a:t>P</a:t>
            </a:r>
          </a:p>
        </p:txBody>
      </p:sp>
      <p:grpSp>
        <p:nvGrpSpPr>
          <p:cNvPr id="11" name="Group 64"/>
          <p:cNvGrpSpPr>
            <a:grpSpLocks/>
          </p:cNvGrpSpPr>
          <p:nvPr/>
        </p:nvGrpSpPr>
        <p:grpSpPr bwMode="auto">
          <a:xfrm>
            <a:off x="4719638" y="3665538"/>
            <a:ext cx="4067175" cy="2516187"/>
            <a:chOff x="2973" y="2309"/>
            <a:chExt cx="2562" cy="1585"/>
          </a:xfrm>
        </p:grpSpPr>
        <p:sp>
          <p:nvSpPr>
            <p:cNvPr id="12" name="Rectangle 65"/>
            <p:cNvSpPr>
              <a:spLocks noChangeArrowheads="1"/>
            </p:cNvSpPr>
            <p:nvPr/>
          </p:nvSpPr>
          <p:spPr bwMode="auto">
            <a:xfrm>
              <a:off x="3141" y="3380"/>
              <a:ext cx="23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  <a:latin typeface="Symbol" pitchFamily="18" charset="2"/>
                </a:rPr>
                <a:t>=</a:t>
              </a:r>
            </a:p>
          </p:txBody>
        </p:sp>
        <p:grpSp>
          <p:nvGrpSpPr>
            <p:cNvPr id="13" name="Group 66"/>
            <p:cNvGrpSpPr>
              <a:grpSpLocks/>
            </p:cNvGrpSpPr>
            <p:nvPr/>
          </p:nvGrpSpPr>
          <p:grpSpPr bwMode="auto">
            <a:xfrm>
              <a:off x="2973" y="2309"/>
              <a:ext cx="2562" cy="1585"/>
              <a:chOff x="2973" y="2309"/>
              <a:chExt cx="2562" cy="1585"/>
            </a:xfrm>
          </p:grpSpPr>
          <p:sp>
            <p:nvSpPr>
              <p:cNvPr id="14" name="Rectangle 67"/>
              <p:cNvSpPr>
                <a:spLocks noChangeArrowheads="1"/>
              </p:cNvSpPr>
              <p:nvPr/>
            </p:nvSpPr>
            <p:spPr bwMode="auto">
              <a:xfrm>
                <a:off x="4032" y="3600"/>
                <a:ext cx="496" cy="294"/>
              </a:xfrm>
              <a:prstGeom prst="rect">
                <a:avLst/>
              </a:prstGeom>
              <a:noFill/>
              <a:ln w="9525">
                <a:solidFill>
                  <a:srgbClr val="FFCF01"/>
                </a:solidFill>
                <a:prstDash val="dash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E4A8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Arial" charset="0"/>
                  </a:rPr>
                  <a:t>0.06</a:t>
                </a:r>
              </a:p>
            </p:txBody>
          </p:sp>
          <p:sp>
            <p:nvSpPr>
              <p:cNvPr id="15" name="Line 68"/>
              <p:cNvSpPr>
                <a:spLocks noChangeShapeType="1"/>
              </p:cNvSpPr>
              <p:nvPr/>
            </p:nvSpPr>
            <p:spPr bwMode="auto">
              <a:xfrm>
                <a:off x="3358" y="3565"/>
                <a:ext cx="116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69"/>
              <p:cNvSpPr>
                <a:spLocks noChangeArrowheads="1"/>
              </p:cNvSpPr>
              <p:nvPr/>
            </p:nvSpPr>
            <p:spPr bwMode="auto">
              <a:xfrm>
                <a:off x="4732" y="3380"/>
                <a:ext cx="803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E4A8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Arial" charset="0"/>
                  </a:rPr>
                  <a:t>$66.54</a:t>
                </a:r>
              </a:p>
            </p:txBody>
          </p:sp>
          <p:sp>
            <p:nvSpPr>
              <p:cNvPr id="17" name="Rectangle 70"/>
              <p:cNvSpPr>
                <a:spLocks noChangeArrowheads="1"/>
              </p:cNvSpPr>
              <p:nvPr/>
            </p:nvSpPr>
            <p:spPr bwMode="auto">
              <a:xfrm>
                <a:off x="2973" y="350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E4A8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1800" b="1">
                    <a:solidFill>
                      <a:srgbClr val="000000"/>
                    </a:solidFill>
                    <a:latin typeface="Arial" charset="0"/>
                  </a:rPr>
                  <a:t>3</a:t>
                </a:r>
              </a:p>
            </p:txBody>
          </p:sp>
          <p:sp>
            <p:nvSpPr>
              <p:cNvPr id="18" name="Rectangle 71"/>
              <p:cNvSpPr>
                <a:spLocks noChangeArrowheads="1"/>
              </p:cNvSpPr>
              <p:nvPr/>
            </p:nvSpPr>
            <p:spPr bwMode="auto">
              <a:xfrm>
                <a:off x="3600" y="3216"/>
                <a:ext cx="603" cy="294"/>
              </a:xfrm>
              <a:prstGeom prst="rect">
                <a:avLst/>
              </a:prstGeom>
              <a:noFill/>
              <a:ln w="9525">
                <a:solidFill>
                  <a:srgbClr val="00E4A8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E4A8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Arial" charset="0"/>
                  </a:rPr>
                  <a:t>4.658</a:t>
                </a:r>
              </a:p>
            </p:txBody>
          </p:sp>
          <p:sp>
            <p:nvSpPr>
              <p:cNvPr id="19" name="Rectangle 72"/>
              <p:cNvSpPr>
                <a:spLocks noChangeArrowheads="1"/>
              </p:cNvSpPr>
              <p:nvPr/>
            </p:nvSpPr>
            <p:spPr bwMode="auto">
              <a:xfrm>
                <a:off x="3312" y="3600"/>
                <a:ext cx="496" cy="294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E4A8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Arial" charset="0"/>
                  </a:rPr>
                  <a:t>0.13</a:t>
                </a:r>
              </a:p>
            </p:txBody>
          </p:sp>
          <p:sp>
            <p:nvSpPr>
              <p:cNvPr id="20" name="Rectangle 73"/>
              <p:cNvSpPr>
                <a:spLocks noChangeArrowheads="1"/>
              </p:cNvSpPr>
              <p:nvPr/>
            </p:nvSpPr>
            <p:spPr bwMode="auto">
              <a:xfrm>
                <a:off x="3817" y="3549"/>
                <a:ext cx="239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E4A8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Symbol" pitchFamily="18" charset="2"/>
                  </a:rPr>
                  <a:t>-</a:t>
                </a:r>
              </a:p>
            </p:txBody>
          </p:sp>
          <p:sp>
            <p:nvSpPr>
              <p:cNvPr id="21" name="Rectangle 74"/>
              <p:cNvSpPr>
                <a:spLocks noChangeArrowheads="1"/>
              </p:cNvSpPr>
              <p:nvPr/>
            </p:nvSpPr>
            <p:spPr bwMode="auto">
              <a:xfrm>
                <a:off x="4528" y="3380"/>
                <a:ext cx="239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E4A8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Symbol" pitchFamily="18" charset="2"/>
                  </a:rPr>
                  <a:t>=</a:t>
                </a:r>
              </a:p>
            </p:txBody>
          </p:sp>
          <p:sp>
            <p:nvSpPr>
              <p:cNvPr id="22" name="Line 75"/>
              <p:cNvSpPr>
                <a:spLocks noChangeShapeType="1"/>
              </p:cNvSpPr>
              <p:nvPr/>
            </p:nvSpPr>
            <p:spPr bwMode="auto">
              <a:xfrm flipH="1">
                <a:off x="4353" y="2309"/>
                <a:ext cx="484" cy="79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3" name="Line 77"/>
          <p:cNvSpPr>
            <a:spLocks noChangeShapeType="1"/>
          </p:cNvSpPr>
          <p:nvPr/>
        </p:nvSpPr>
        <p:spPr bwMode="auto">
          <a:xfrm>
            <a:off x="2971800" y="3657600"/>
            <a:ext cx="0" cy="3889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78"/>
          <p:cNvSpPr>
            <a:spLocks noChangeShapeType="1"/>
          </p:cNvSpPr>
          <p:nvPr/>
        </p:nvSpPr>
        <p:spPr bwMode="auto">
          <a:xfrm>
            <a:off x="4572000" y="3581400"/>
            <a:ext cx="0" cy="912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79"/>
          <p:cNvSpPr>
            <a:spLocks noChangeShapeType="1"/>
          </p:cNvSpPr>
          <p:nvPr/>
        </p:nvSpPr>
        <p:spPr bwMode="auto">
          <a:xfrm>
            <a:off x="6172200" y="3581400"/>
            <a:ext cx="0" cy="13684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80"/>
          <p:cNvSpPr>
            <a:spLocks noChangeShapeType="1"/>
          </p:cNvSpPr>
          <p:nvPr/>
        </p:nvSpPr>
        <p:spPr bwMode="auto">
          <a:xfrm flipH="1">
            <a:off x="1828800" y="3962400"/>
            <a:ext cx="979488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81"/>
          <p:cNvSpPr>
            <a:spLocks noChangeShapeType="1"/>
          </p:cNvSpPr>
          <p:nvPr/>
        </p:nvSpPr>
        <p:spPr bwMode="auto">
          <a:xfrm flipH="1">
            <a:off x="1860550" y="4484688"/>
            <a:ext cx="2551113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82"/>
          <p:cNvSpPr>
            <a:spLocks noChangeShapeType="1"/>
          </p:cNvSpPr>
          <p:nvPr/>
        </p:nvSpPr>
        <p:spPr bwMode="auto">
          <a:xfrm flipH="1">
            <a:off x="1871663" y="4949825"/>
            <a:ext cx="423703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83"/>
          <p:cNvSpPr>
            <a:spLocks noChangeShapeType="1"/>
          </p:cNvSpPr>
          <p:nvPr/>
        </p:nvSpPr>
        <p:spPr bwMode="auto">
          <a:xfrm flipH="1">
            <a:off x="1860550" y="5551488"/>
            <a:ext cx="2589213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84"/>
          <p:cNvSpPr>
            <a:spLocks noChangeArrowheads="1"/>
          </p:cNvSpPr>
          <p:nvPr/>
        </p:nvSpPr>
        <p:spPr bwMode="auto">
          <a:xfrm>
            <a:off x="152400" y="3886200"/>
            <a:ext cx="236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2.6/(1+0.13) =</a:t>
            </a:r>
            <a:r>
              <a:rPr lang="en-US" sz="2000"/>
              <a:t> </a:t>
            </a:r>
            <a:r>
              <a:rPr lang="en-US" sz="2000" b="1">
                <a:solidFill>
                  <a:srgbClr val="000000"/>
                </a:solidFill>
                <a:latin typeface="Arial" charset="0"/>
              </a:rPr>
              <a:t>2.301</a:t>
            </a:r>
          </a:p>
        </p:txBody>
      </p:sp>
      <p:sp>
        <p:nvSpPr>
          <p:cNvPr id="31" name="Rectangle 85"/>
          <p:cNvSpPr>
            <a:spLocks noChangeArrowheads="1"/>
          </p:cNvSpPr>
          <p:nvPr/>
        </p:nvSpPr>
        <p:spPr bwMode="auto">
          <a:xfrm>
            <a:off x="925513" y="4249738"/>
            <a:ext cx="947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Arial" charset="0"/>
              </a:rPr>
              <a:t>2.647</a:t>
            </a:r>
          </a:p>
        </p:txBody>
      </p:sp>
      <p:sp>
        <p:nvSpPr>
          <p:cNvPr id="32" name="Rectangle 86"/>
          <p:cNvSpPr>
            <a:spLocks noChangeArrowheads="1"/>
          </p:cNvSpPr>
          <p:nvPr/>
        </p:nvSpPr>
        <p:spPr bwMode="auto">
          <a:xfrm>
            <a:off x="925513" y="4783138"/>
            <a:ext cx="947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Arial" charset="0"/>
              </a:rPr>
              <a:t>3.045</a:t>
            </a:r>
          </a:p>
        </p:txBody>
      </p:sp>
      <p:sp>
        <p:nvSpPr>
          <p:cNvPr id="33" name="Rectangle 87"/>
          <p:cNvSpPr>
            <a:spLocks noChangeArrowheads="1"/>
          </p:cNvSpPr>
          <p:nvPr/>
        </p:nvSpPr>
        <p:spPr bwMode="auto">
          <a:xfrm>
            <a:off x="0" y="5562600"/>
            <a:ext cx="3032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66.54/(1+0.13)^3 =</a:t>
            </a:r>
            <a:r>
              <a:rPr lang="en-US" sz="2000"/>
              <a:t> </a:t>
            </a:r>
            <a:r>
              <a:rPr lang="en-US" sz="2000" b="1" u="sng">
                <a:solidFill>
                  <a:srgbClr val="000000"/>
                </a:solidFill>
                <a:latin typeface="Arial" charset="0"/>
              </a:rPr>
              <a:t>46.114</a:t>
            </a:r>
          </a:p>
        </p:txBody>
      </p:sp>
      <p:sp>
        <p:nvSpPr>
          <p:cNvPr id="34" name="Rectangle 88"/>
          <p:cNvSpPr>
            <a:spLocks noChangeArrowheads="1"/>
          </p:cNvSpPr>
          <p:nvPr/>
        </p:nvSpPr>
        <p:spPr bwMode="auto">
          <a:xfrm>
            <a:off x="685800" y="6096000"/>
            <a:ext cx="211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 u="sng">
                <a:solidFill>
                  <a:srgbClr val="000000"/>
                </a:solidFill>
                <a:latin typeface="Arial" charset="0"/>
              </a:rPr>
              <a:t>54.107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    =  P</a:t>
            </a:r>
            <a:r>
              <a:rPr lang="en-US" sz="2400" b="1" baseline="-25000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35" name="Line 89"/>
          <p:cNvSpPr>
            <a:spLocks noChangeShapeType="1"/>
          </p:cNvSpPr>
          <p:nvPr/>
        </p:nvSpPr>
        <p:spPr bwMode="auto">
          <a:xfrm>
            <a:off x="838200" y="6096000"/>
            <a:ext cx="925513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90"/>
          <p:cNvSpPr>
            <a:spLocks noChangeArrowheads="1"/>
          </p:cNvSpPr>
          <p:nvPr/>
        </p:nvSpPr>
        <p:spPr bwMode="auto">
          <a:xfrm>
            <a:off x="2362200" y="5943600"/>
            <a:ext cx="331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E4A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Arial" charset="0"/>
              </a:rPr>
              <a:t>^</a:t>
            </a:r>
            <a:endParaRPr lang="en-US" sz="2400" b="1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37" name="Group 91"/>
          <p:cNvGrpSpPr>
            <a:grpSpLocks/>
          </p:cNvGrpSpPr>
          <p:nvPr/>
        </p:nvGrpSpPr>
        <p:grpSpPr bwMode="auto">
          <a:xfrm>
            <a:off x="381000" y="2209800"/>
            <a:ext cx="8474075" cy="1533525"/>
            <a:chOff x="240" y="1392"/>
            <a:chExt cx="5338" cy="966"/>
          </a:xfrm>
        </p:grpSpPr>
        <p:sp>
          <p:nvSpPr>
            <p:cNvPr id="38" name="Line 92"/>
            <p:cNvSpPr>
              <a:spLocks noChangeShapeType="1"/>
            </p:cNvSpPr>
            <p:nvPr/>
          </p:nvSpPr>
          <p:spPr bwMode="auto">
            <a:xfrm flipV="1">
              <a:off x="827" y="1772"/>
              <a:ext cx="4751" cy="1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93"/>
            <p:cNvSpPr>
              <a:spLocks noChangeArrowheads="1"/>
            </p:cNvSpPr>
            <p:nvPr/>
          </p:nvSpPr>
          <p:spPr bwMode="auto">
            <a:xfrm>
              <a:off x="720" y="139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400" b="1">
                  <a:solidFill>
                    <a:srgbClr val="333399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40" name="Line 94"/>
            <p:cNvSpPr>
              <a:spLocks noChangeShapeType="1"/>
            </p:cNvSpPr>
            <p:nvPr/>
          </p:nvSpPr>
          <p:spPr bwMode="auto">
            <a:xfrm>
              <a:off x="826" y="1658"/>
              <a:ext cx="0" cy="263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95"/>
            <p:cNvSpPr>
              <a:spLocks noChangeShapeType="1"/>
            </p:cNvSpPr>
            <p:nvPr/>
          </p:nvSpPr>
          <p:spPr bwMode="auto">
            <a:xfrm>
              <a:off x="1802" y="1658"/>
              <a:ext cx="0" cy="263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Rectangle 96"/>
            <p:cNvSpPr>
              <a:spLocks noChangeArrowheads="1"/>
            </p:cNvSpPr>
            <p:nvPr/>
          </p:nvSpPr>
          <p:spPr bwMode="auto">
            <a:xfrm>
              <a:off x="1700" y="139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400" b="1">
                  <a:solidFill>
                    <a:srgbClr val="3333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43" name="Line 97"/>
            <p:cNvSpPr>
              <a:spLocks noChangeShapeType="1"/>
            </p:cNvSpPr>
            <p:nvPr/>
          </p:nvSpPr>
          <p:spPr bwMode="auto">
            <a:xfrm>
              <a:off x="2779" y="1658"/>
              <a:ext cx="0" cy="263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98"/>
            <p:cNvSpPr>
              <a:spLocks noChangeArrowheads="1"/>
            </p:cNvSpPr>
            <p:nvPr/>
          </p:nvSpPr>
          <p:spPr bwMode="auto">
            <a:xfrm>
              <a:off x="2682" y="139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400" b="1">
                  <a:solidFill>
                    <a:srgbClr val="3333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45" name="Line 99"/>
            <p:cNvSpPr>
              <a:spLocks noChangeShapeType="1"/>
            </p:cNvSpPr>
            <p:nvPr/>
          </p:nvSpPr>
          <p:spPr bwMode="auto">
            <a:xfrm>
              <a:off x="3862" y="1658"/>
              <a:ext cx="0" cy="263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100"/>
            <p:cNvSpPr>
              <a:spLocks noChangeArrowheads="1"/>
            </p:cNvSpPr>
            <p:nvPr/>
          </p:nvSpPr>
          <p:spPr bwMode="auto">
            <a:xfrm>
              <a:off x="3769" y="139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400" b="1">
                  <a:solidFill>
                    <a:srgbClr val="3333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47" name="Line 101"/>
            <p:cNvSpPr>
              <a:spLocks noChangeShapeType="1"/>
            </p:cNvSpPr>
            <p:nvPr/>
          </p:nvSpPr>
          <p:spPr bwMode="auto">
            <a:xfrm>
              <a:off x="4906" y="1645"/>
              <a:ext cx="0" cy="334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102"/>
            <p:cNvSpPr>
              <a:spLocks noChangeArrowheads="1"/>
            </p:cNvSpPr>
            <p:nvPr/>
          </p:nvSpPr>
          <p:spPr bwMode="auto">
            <a:xfrm>
              <a:off x="4800" y="139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400" b="1">
                  <a:solidFill>
                    <a:srgbClr val="3333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49" name="Rectangle 103"/>
            <p:cNvSpPr>
              <a:spLocks noChangeArrowheads="1"/>
            </p:cNvSpPr>
            <p:nvPr/>
          </p:nvSpPr>
          <p:spPr bwMode="auto">
            <a:xfrm>
              <a:off x="240" y="2064"/>
              <a:ext cx="400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  <a:latin typeface="Arial" charset="0"/>
                </a:rPr>
                <a:t>D</a:t>
              </a:r>
              <a:r>
                <a:rPr lang="en-US" sz="2400" b="1" baseline="-25000">
                  <a:solidFill>
                    <a:srgbClr val="000000"/>
                  </a:solidFill>
                  <a:latin typeface="Arial" charset="0"/>
                </a:rPr>
                <a:t>0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</a:rPr>
                <a:t> = 2.00	    2.6		 3.380	          4.394</a:t>
              </a:r>
            </a:p>
          </p:txBody>
        </p:sp>
        <p:sp>
          <p:nvSpPr>
            <p:cNvPr id="50" name="Rectangle 104"/>
            <p:cNvSpPr>
              <a:spLocks noChangeArrowheads="1"/>
            </p:cNvSpPr>
            <p:nvPr/>
          </p:nvSpPr>
          <p:spPr bwMode="auto">
            <a:xfrm>
              <a:off x="4903" y="1514"/>
              <a:ext cx="329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b="1">
                  <a:solidFill>
                    <a:srgbClr val="333399"/>
                  </a:solidFill>
                  <a:latin typeface="Arial" charset="0"/>
                </a:rPr>
                <a:t>...</a:t>
              </a:r>
            </a:p>
          </p:txBody>
        </p:sp>
        <p:sp>
          <p:nvSpPr>
            <p:cNvPr id="51" name="Text Box 105"/>
            <p:cNvSpPr txBox="1">
              <a:spLocks noChangeArrowheads="1"/>
            </p:cNvSpPr>
            <p:nvPr/>
          </p:nvSpPr>
          <p:spPr bwMode="auto">
            <a:xfrm>
              <a:off x="4560" y="2064"/>
              <a:ext cx="624" cy="294"/>
            </a:xfrm>
            <a:prstGeom prst="rect">
              <a:avLst/>
            </a:prstGeom>
            <a:noFill/>
            <a:ln w="9525">
              <a:solidFill>
                <a:srgbClr val="00E4A8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E4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  <a:latin typeface="Arial" charset="0"/>
                </a:rPr>
                <a:t>4.658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7678927"/>
      </p:ext>
    </p:extLst>
  </p:cSld>
  <p:clrMapOvr>
    <a:masterClrMapping/>
  </p:clrMapOvr>
  <p:transition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838200"/>
            <a:ext cx="8550275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Calculations:</a:t>
            </a:r>
          </a:p>
          <a:p>
            <a:endParaRPr lang="en-US" sz="2400"/>
          </a:p>
          <a:p>
            <a:r>
              <a:rPr lang="en-US" sz="2400"/>
              <a:t>D1 = D0*(1+g1)= 2x(1+0.3)= 2.6</a:t>
            </a:r>
          </a:p>
          <a:p>
            <a:r>
              <a:rPr lang="en-US" sz="2400"/>
              <a:t>D2 = D1*(1+g1)= 2.6x(1+0.3)= 3.38</a:t>
            </a:r>
          </a:p>
          <a:p>
            <a:r>
              <a:rPr lang="en-US" sz="2400"/>
              <a:t>D3 = D2*(1+g1)= 3.38x(1+0.3)= 4.394</a:t>
            </a:r>
          </a:p>
          <a:p>
            <a:endParaRPr lang="en-US" sz="2400"/>
          </a:p>
          <a:p>
            <a:r>
              <a:rPr lang="en-US" sz="2400"/>
              <a:t>D4 = D3*(1+g2)= 4.394x(1+0.06) = 4.658</a:t>
            </a:r>
          </a:p>
          <a:p>
            <a:endParaRPr lang="en-US" sz="2400"/>
          </a:p>
          <a:p>
            <a:r>
              <a:rPr lang="en-US" sz="2400"/>
              <a:t>Present Value of D1= 2.6/(1+0.13) = 2.301</a:t>
            </a:r>
          </a:p>
          <a:p>
            <a:r>
              <a:rPr lang="en-US" sz="2400"/>
              <a:t>Present Value of D2= 3.38/(1+0.13)^2 = 2.647</a:t>
            </a:r>
          </a:p>
          <a:p>
            <a:r>
              <a:rPr lang="en-US" sz="2400"/>
              <a:t>Present Value of D3= 4.394/(1+0.13)^3 = 3.045</a:t>
            </a:r>
          </a:p>
        </p:txBody>
      </p:sp>
    </p:spTree>
    <p:extLst>
      <p:ext uri="{BB962C8B-B14F-4D97-AF65-F5344CB8AC3E}">
        <p14:creationId xmlns:p14="http://schemas.microsoft.com/office/powerpoint/2010/main" val="1337757712"/>
      </p:ext>
    </p:extLst>
  </p:cSld>
  <p:clrMapOvr>
    <a:masterClrMapping/>
  </p:clrMapOvr>
  <p:transition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idx="1"/>
          </p:nvPr>
        </p:nvSpPr>
        <p:spPr>
          <a:xfrm>
            <a:off x="468312" y="1523999"/>
            <a:ext cx="8229601" cy="44164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DDM accounts for capital gains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dirty="0" smtClean="0"/>
              <a:t>Future price reflects expected dividends from that point forward </a:t>
            </a:r>
          </a:p>
          <a:p>
            <a:pPr lvl="1" eaLnBrk="1" hangingPunct="1"/>
            <a:r>
              <a:rPr lang="en-US" altLang="en-US" dirty="0" smtClean="0"/>
              <a:t>DDM assumes price appreciates at “g”</a:t>
            </a:r>
          </a:p>
          <a:p>
            <a:pPr lvl="1" eaLnBrk="1" hangingPunct="1"/>
            <a:r>
              <a:rPr lang="en-US" altLang="en-US" dirty="0" smtClean="0"/>
              <a:t>Valuing only dividends or a combination of dividends and price produces same result</a:t>
            </a:r>
          </a:p>
          <a:p>
            <a:pPr eaLnBrk="1" hangingPunct="1"/>
            <a:r>
              <a:rPr lang="en-US" altLang="en-US" dirty="0" smtClean="0"/>
              <a:t>Rearranging DDM shows two components of expected return: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dirty="0" smtClean="0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380288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What </a:t>
            </a:r>
            <a:r>
              <a:rPr lang="en-US" dirty="0" smtClean="0"/>
              <a:t>about </a:t>
            </a:r>
            <a:r>
              <a:rPr lang="en-US" dirty="0"/>
              <a:t>Capital Gains?</a:t>
            </a:r>
          </a:p>
        </p:txBody>
      </p:sp>
      <p:graphicFrame>
        <p:nvGraphicFramePr>
          <p:cNvPr id="26629" name="Object 6"/>
          <p:cNvGraphicFramePr>
            <a:graphicFrameLocks noChangeAspect="1"/>
          </p:cNvGraphicFramePr>
          <p:nvPr/>
        </p:nvGraphicFramePr>
        <p:xfrm>
          <a:off x="2819400" y="5607050"/>
          <a:ext cx="34290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131" name="Equation" r:id="rId4" imgW="914400" imgH="177800" progId="Equation.3">
                  <p:embed/>
                </p:oleObj>
              </mc:Choice>
              <mc:Fallback>
                <p:oleObj name="Equation" r:id="rId4" imgW="914400" imgH="177800" progId="Equation.3">
                  <p:embed/>
                  <p:pic>
                    <p:nvPicPr>
                      <p:cNvPr id="2662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607050"/>
                        <a:ext cx="3429000" cy="66675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891403"/>
      </p:ext>
    </p:extLst>
  </p:cSld>
  <p:clrMapOvr>
    <a:masterClrMapping/>
  </p:clrMapOvr>
  <p:transition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z="2600" dirty="0" smtClean="0"/>
              <a:t>Free Cash Flow to Equity </a:t>
            </a:r>
            <a:r>
              <a:rPr lang="en-US" sz="2600" dirty="0" smtClean="0">
                <a:solidFill>
                  <a:srgbClr val="FF0000"/>
                </a:solidFill>
              </a:rPr>
              <a:t>(FCFE</a:t>
            </a:r>
            <a:r>
              <a:rPr lang="en-US" sz="2600" dirty="0" smtClean="0"/>
              <a:t>): What </a:t>
            </a:r>
            <a:r>
              <a:rPr lang="en-US" sz="2600" i="1" dirty="0" smtClean="0"/>
              <a:t>could</a:t>
            </a:r>
            <a:r>
              <a:rPr lang="en-US" sz="2600" dirty="0" smtClean="0"/>
              <a:t> shareholders be paid?</a:t>
            </a:r>
          </a:p>
          <a:p>
            <a:pPr lvl="1"/>
            <a:r>
              <a:rPr lang="en-US" sz="2200" dirty="0" smtClean="0">
                <a:solidFill>
                  <a:srgbClr val="FF0000"/>
                </a:solidFill>
              </a:rPr>
              <a:t>FCFE = Net Inc. + Depreciation – Change in Noncash Working Capital – Capital Expend. – Debt Repayments + Debt Issuance</a:t>
            </a:r>
          </a:p>
          <a:p>
            <a:r>
              <a:rPr lang="en-US" sz="2600" dirty="0" smtClean="0"/>
              <a:t>Free Cash Flow to the Firm (</a:t>
            </a:r>
            <a:r>
              <a:rPr lang="en-US" sz="2600" dirty="0" smtClean="0">
                <a:solidFill>
                  <a:srgbClr val="FF0000"/>
                </a:solidFill>
              </a:rPr>
              <a:t>FCFF)</a:t>
            </a:r>
            <a:r>
              <a:rPr lang="en-US" sz="2600" dirty="0" smtClean="0"/>
              <a:t>: What cash is available before any financing considerations?</a:t>
            </a:r>
          </a:p>
          <a:p>
            <a:pPr lvl="1"/>
            <a:r>
              <a:rPr lang="en-US" sz="2200" dirty="0" smtClean="0">
                <a:solidFill>
                  <a:srgbClr val="FF0000"/>
                </a:solidFill>
              </a:rPr>
              <a:t>FCFF = EBIT (1-tax rate) + Depreciation – Change in Noncash Working Capital – Capital Expend.</a:t>
            </a:r>
          </a:p>
          <a:p>
            <a:r>
              <a:rPr lang="en-US" sz="2600" dirty="0" smtClean="0"/>
              <a:t>Use per share measures instead of dividends</a:t>
            </a:r>
            <a:endParaRPr lang="en-US" sz="2600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Other Discounted Cash Flows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122175"/>
      </p:ext>
    </p:extLst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Present value approach</a:t>
            </a:r>
          </a:p>
          <a:p>
            <a:pPr lvl="1"/>
            <a:r>
              <a:rPr lang="en-US" smtClean="0"/>
              <a:t>Capitalization of expected income</a:t>
            </a:r>
          </a:p>
          <a:p>
            <a:pPr lvl="1"/>
            <a:r>
              <a:rPr lang="en-US" smtClean="0"/>
              <a:t>Intrinsic value based on the discounted value of the expected stream of cash flows</a:t>
            </a:r>
          </a:p>
          <a:p>
            <a:r>
              <a:rPr lang="en-US" smtClean="0"/>
              <a:t>Multiple of earnings approach</a:t>
            </a:r>
          </a:p>
          <a:p>
            <a:pPr lvl="1"/>
            <a:r>
              <a:rPr lang="en-US" smtClean="0"/>
              <a:t>Valuation relative to a financial performance measure</a:t>
            </a:r>
          </a:p>
          <a:p>
            <a:pPr lvl="1"/>
            <a:r>
              <a:rPr lang="en-US" smtClean="0"/>
              <a:t>Justified P/E ratio</a:t>
            </a:r>
            <a:endParaRPr lang="en-US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Fundamental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264854"/>
      </p:ext>
    </p:extLst>
  </p:cSld>
  <p:clrMapOvr>
    <a:masterClrMapping/>
  </p:clrMapOvr>
  <p:transition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533400" y="685800"/>
            <a:ext cx="779303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Other Discounted Cash Flow Approaches: Corporate </a:t>
            </a:r>
            <a:r>
              <a:rPr lang="en-US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value model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52400" y="1295400"/>
            <a:ext cx="883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Also called the free cash flow method.  Suggests the value of the entire firm equals the present value of the firm’s free cash flows.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1. Find the market value (MV) of the firm.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Find PV of firm’s future FCFs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2. Subtract MV of firm’s debt and preferred stock to get MV of common stock.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      MV of 	= MV of – MV of debt and</a:t>
            </a:r>
            <a:br>
              <a:rPr lang="en-US" sz="2400" dirty="0">
                <a:solidFill>
                  <a:srgbClr val="0000FF"/>
                </a:solidFill>
              </a:rPr>
            </a:br>
            <a:r>
              <a:rPr lang="en-US" sz="2400" dirty="0">
                <a:solidFill>
                  <a:srgbClr val="0000FF"/>
                </a:solidFill>
              </a:rPr>
              <a:t>common stock 	    firm	         preferred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3. Divide MV of common stock by the number of shares outstanding to get intrinsic stock price (value).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P</a:t>
            </a:r>
            <a:r>
              <a:rPr lang="en-US" sz="2400" baseline="-25000" dirty="0">
                <a:solidFill>
                  <a:srgbClr val="0000FF"/>
                </a:solidFill>
              </a:rPr>
              <a:t>0</a:t>
            </a:r>
            <a:r>
              <a:rPr lang="en-US" sz="2400" dirty="0">
                <a:solidFill>
                  <a:srgbClr val="0000FF"/>
                </a:solidFill>
              </a:rPr>
              <a:t> = MV of common stock / # of shares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143000" y="5562600"/>
            <a:ext cx="8610600" cy="438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  <a:tabLst>
                <a:tab pos="2797175" algn="l"/>
                <a:tab pos="3262313" algn="l"/>
                <a:tab pos="4749800" algn="l"/>
              </a:tabLst>
            </a:pPr>
            <a:endParaRPr lang="en-US" sz="2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489104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“Fair” value based on the capitalization of income process</a:t>
            </a:r>
          </a:p>
          <a:p>
            <a:pPr lvl="1"/>
            <a:r>
              <a:rPr lang="en-US" smtClean="0"/>
              <a:t>The objective of fundamental analysis</a:t>
            </a:r>
          </a:p>
          <a:p>
            <a:r>
              <a:rPr lang="en-US" smtClean="0"/>
              <a:t>If intrinsic value &gt;(&lt;) current market price, hold or purchase (avoid or sell) because the asset is undervalued (overvalued)</a:t>
            </a:r>
          </a:p>
          <a:p>
            <a:pPr lvl="1"/>
            <a:r>
              <a:rPr lang="en-US" smtClean="0"/>
              <a:t>Decision will always involve estimates</a:t>
            </a:r>
            <a:endParaRPr lang="en-US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Intrinsic Value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886725"/>
      </p:ext>
    </p:extLst>
  </p:cSld>
  <p:clrMapOvr>
    <a:masterClrMapping/>
  </p:clrMapOvr>
  <p:transition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Alternative approach often used by security analysts</a:t>
            </a:r>
          </a:p>
          <a:p>
            <a:r>
              <a:rPr lang="en-US" smtClean="0"/>
              <a:t>P/E ratio is the strength with which investors value earnings as expressed in stock price</a:t>
            </a:r>
          </a:p>
          <a:p>
            <a:pPr lvl="1"/>
            <a:r>
              <a:rPr lang="en-US" smtClean="0"/>
              <a:t>Divide the current market price of the stock by the latest 12-month earnings</a:t>
            </a:r>
          </a:p>
          <a:p>
            <a:pPr lvl="1"/>
            <a:r>
              <a:rPr lang="en-US" smtClean="0"/>
              <a:t>Price paid for each $1 of earnings</a:t>
            </a:r>
            <a:endParaRPr lang="en-US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85800"/>
            <a:ext cx="8229600" cy="6096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800" dirty="0" smtClean="0"/>
              <a:t>P/E Ratio or Earnings Multiplier Approach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1458577580"/>
      </p:ext>
    </p:extLst>
  </p:cSld>
  <p:clrMapOvr>
    <a:masterClrMapping/>
  </p:clrMapOvr>
  <p:transition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2133600"/>
            <a:ext cx="8153400" cy="3951288"/>
          </a:xfrm>
        </p:spPr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en-US" altLang="en-US" dirty="0" smtClean="0"/>
              <a:t>Alternative to discounted cash flow approach  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altLang="en-US" dirty="0" smtClean="0"/>
              <a:t>Widely used approach due to ease of interpretation and calculation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altLang="en-US" dirty="0" smtClean="0"/>
              <a:t>Value estimate is the product of two inputs</a:t>
            </a:r>
          </a:p>
          <a:p>
            <a:pPr marL="879475" lvl="1" indent="-514350" eaLnBrk="1" hangingPunct="1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altLang="en-US" dirty="0" smtClean="0"/>
              <a:t>Firm financial characteristic</a:t>
            </a:r>
          </a:p>
          <a:p>
            <a:pPr marL="879475" lvl="1" indent="-514350" eaLnBrk="1" hangingPunct="1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altLang="en-US" dirty="0" smtClean="0"/>
              <a:t>Estimated price multiple (multiplier)</a:t>
            </a:r>
          </a:p>
          <a:p>
            <a:pPr marL="392113" lvl="1" indent="0" eaLnBrk="1" hangingPunct="1">
              <a:buFont typeface="Verdana" panose="020B0604030504040204" pitchFamily="34" charset="0"/>
              <a:buNone/>
              <a:defRPr/>
            </a:pPr>
            <a:endParaRPr lang="en-US" altLang="en-US" dirty="0" smtClean="0"/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dirty="0" smtClean="0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8001000" cy="533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/>
              <a:t>Multiplier Approach for Valuation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941294713"/>
      </p:ext>
    </p:extLst>
  </p:cSld>
  <p:clrMapOvr>
    <a:masterClrMapping/>
  </p:clrMapOvr>
  <p:transition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3"/>
          <p:cNvSpPr>
            <a:spLocks noGrp="1" noChangeArrowheads="1"/>
          </p:cNvSpPr>
          <p:nvPr>
            <p:ph idx="1"/>
          </p:nvPr>
        </p:nvSpPr>
        <p:spPr>
          <a:xfrm>
            <a:off x="457200" y="16510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mtClean="0"/>
              <a:t>To estimate a stock’s value (V</a:t>
            </a:r>
            <a:r>
              <a:rPr lang="en-US" altLang="en-US" baseline="-25000" smtClean="0"/>
              <a:t>0</a:t>
            </a:r>
            <a:r>
              <a:rPr lang="en-US" altLang="en-US" smtClean="0"/>
              <a:t>), an analyst must forecast next period’s EPS (E</a:t>
            </a:r>
            <a:r>
              <a:rPr lang="en-US" altLang="en-US" baseline="-25000" smtClean="0"/>
              <a:t>1</a:t>
            </a:r>
            <a:r>
              <a:rPr lang="en-US" altLang="en-US" smtClean="0"/>
              <a:t>) and the appropriate current multiplier for next period’s estimated EPS (P</a:t>
            </a:r>
            <a:r>
              <a:rPr lang="en-US" altLang="en-US" baseline="-25000" smtClean="0"/>
              <a:t>0</a:t>
            </a:r>
            <a:r>
              <a:rPr lang="en-US" altLang="en-US" smtClean="0"/>
              <a:t>/E</a:t>
            </a:r>
            <a:r>
              <a:rPr lang="en-US" altLang="en-US" baseline="-25000" smtClean="0"/>
              <a:t>1</a:t>
            </a:r>
            <a:r>
              <a:rPr lang="en-US" altLang="en-US" smtClean="0"/>
              <a:t>)</a:t>
            </a:r>
            <a:r>
              <a:rPr lang="en-US" altLang="en-US" baseline="-25000" smtClean="0"/>
              <a:t>A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34819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mtClean="0"/>
              <a:t>10-</a:t>
            </a:r>
            <a:fld id="{29610444-F7A5-4708-8B95-36DD226069CD}" type="slidenum">
              <a:rPr lang="en-US" altLang="en-US" smtClean="0"/>
              <a:pPr/>
              <a:t>24</a:t>
            </a:fld>
            <a:endParaRPr lang="en-US" altLang="en-US" smtClean="0"/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P/E </a:t>
            </a:r>
            <a:r>
              <a:rPr lang="en-US" dirty="0" smtClean="0"/>
              <a:t>Multiplier Approach</a:t>
            </a:r>
            <a:endParaRPr lang="en-US" dirty="0"/>
          </a:p>
        </p:txBody>
      </p:sp>
      <p:sp>
        <p:nvSpPr>
          <p:cNvPr id="2" name="Rectangle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05000" y="3810000"/>
            <a:ext cx="5181600" cy="179546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41061100"/>
      </p:ext>
    </p:extLst>
  </p:cSld>
  <p:clrMapOvr>
    <a:masterClrMapping/>
  </p:clrMapOvr>
  <p:transition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1"/>
          <p:cNvSpPr>
            <a:spLocks noGrp="1"/>
          </p:cNvSpPr>
          <p:nvPr>
            <p:ph idx="1"/>
          </p:nvPr>
        </p:nvSpPr>
        <p:spPr>
          <a:xfrm>
            <a:off x="762000" y="1752600"/>
            <a:ext cx="7696200" cy="4343400"/>
          </a:xfrm>
        </p:spPr>
        <p:txBody>
          <a:bodyPr/>
          <a:lstStyle/>
          <a:p>
            <a:r>
              <a:rPr lang="en-US" altLang="en-US" dirty="0" smtClean="0"/>
              <a:t>Used with a variety of price multiples</a:t>
            </a:r>
          </a:p>
          <a:p>
            <a:pPr lvl="1"/>
            <a:r>
              <a:rPr lang="en-US" altLang="en-US" dirty="0" smtClean="0"/>
              <a:t>P/S, P/B, P/CF, EV/EBITDA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</a:pPr>
            <a:r>
              <a:rPr lang="en-US" altLang="en-US" dirty="0" smtClean="0"/>
              <a:t>P/E multiple (ratio) is the most commonly considered multiplier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dirty="0" smtClean="0"/>
              <a:t>Reflects price paid for each $1 of earnings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dirty="0" smtClean="0"/>
              <a:t>Approach is also used to value other asset types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dirty="0" smtClean="0"/>
              <a:t>Commonly applied to real estate </a:t>
            </a:r>
          </a:p>
          <a:p>
            <a:endParaRPr lang="en-US" alt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Multiplier Approach for Valuation</a:t>
            </a:r>
            <a:endParaRPr lang="en-US" dirty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8034289"/>
      </p:ext>
    </p:extLst>
  </p:cSld>
  <p:clrMapOvr>
    <a:masterClrMapping/>
  </p:clrMapOvr>
  <p:transition>
    <p:pull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idx="1"/>
          </p:nvPr>
        </p:nvSpPr>
        <p:spPr>
          <a:xfrm>
            <a:off x="571500" y="1466850"/>
            <a:ext cx="8229600" cy="4525963"/>
          </a:xfrm>
        </p:spPr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en-US" altLang="en-US" dirty="0" smtClean="0"/>
              <a:t>Compare firm to peers, or the market, to assess relative valuation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altLang="en-US" dirty="0" smtClean="0"/>
              <a:t>Most applicable when comparison is between similar type firms 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altLang="en-US" dirty="0" smtClean="0"/>
              <a:t>Apply the same multiples as used in the multiplier approach</a:t>
            </a:r>
          </a:p>
          <a:p>
            <a:pPr lvl="1" eaLnBrk="1" hangingPunct="1">
              <a:spcAft>
                <a:spcPts val="600"/>
              </a:spcAft>
              <a:defRPr/>
            </a:pPr>
            <a:r>
              <a:rPr lang="en-US" altLang="en-US" dirty="0" smtClean="0"/>
              <a:t>P/E, P/B, P/S, P/CF and EV/EBITDA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altLang="en-US" dirty="0" smtClean="0"/>
              <a:t>P/E ratios tend to be emphasized</a:t>
            </a:r>
          </a:p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endParaRPr lang="en-US" altLang="en-US" dirty="0" smtClean="0"/>
          </a:p>
          <a:p>
            <a:pPr lvl="1" eaLnBrk="1" hangingPunct="1">
              <a:defRPr/>
            </a:pPr>
            <a:endParaRPr lang="en-US" altLang="en-US" dirty="0" smtClean="0"/>
          </a:p>
          <a:p>
            <a:pPr lvl="1" eaLnBrk="1" hangingPunct="1">
              <a:defRPr/>
            </a:pPr>
            <a:endParaRPr lang="en-US" altLang="en-US" dirty="0" smtClean="0"/>
          </a:p>
        </p:txBody>
      </p:sp>
      <p:sp>
        <p:nvSpPr>
          <p:cNvPr id="36867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dirty="0" smtClean="0"/>
          </a:p>
        </p:txBody>
      </p:sp>
      <p:sp>
        <p:nvSpPr>
          <p:cNvPr id="36868" name="Text Box 5"/>
          <p:cNvSpPr txBox="1">
            <a:spLocks noChangeArrowheads="1"/>
          </p:cNvSpPr>
          <p:nvPr/>
        </p:nvSpPr>
        <p:spPr bwMode="auto">
          <a:xfrm>
            <a:off x="1752600" y="533400"/>
            <a:ext cx="81153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Relative Valuation</a:t>
            </a:r>
            <a:endParaRPr lang="en-US" altLang="en-US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34150666"/>
      </p:ext>
    </p:extLst>
  </p:cSld>
  <p:clrMapOvr>
    <a:masterClrMapping/>
  </p:clrMapOvr>
  <p:transition>
    <p:pul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idx="1"/>
          </p:nvPr>
        </p:nvSpPr>
        <p:spPr>
          <a:xfrm>
            <a:off x="381000" y="1752599"/>
            <a:ext cx="8301038" cy="4511675"/>
          </a:xfrm>
        </p:spPr>
        <p:txBody>
          <a:bodyPr/>
          <a:lstStyle/>
          <a:p>
            <a:pPr eaLnBrk="1" hangingPunct="1"/>
            <a:r>
              <a:rPr lang="en-US" altLang="en-US" sz="2600" dirty="0" smtClean="0"/>
              <a:t>Discounted cash flow is theoretically best</a:t>
            </a:r>
          </a:p>
          <a:p>
            <a:pPr lvl="1" eaLnBrk="1" hangingPunct="1"/>
            <a:r>
              <a:rPr lang="en-US" altLang="en-US" sz="2400" dirty="0" smtClean="0"/>
              <a:t>Application is difficult in some cases</a:t>
            </a:r>
          </a:p>
          <a:p>
            <a:pPr eaLnBrk="1" hangingPunct="1"/>
            <a:r>
              <a:rPr lang="en-US" altLang="en-US" sz="2600" dirty="0" smtClean="0"/>
              <a:t>Price multiples serve dual role</a:t>
            </a:r>
          </a:p>
          <a:p>
            <a:pPr lvl="1" eaLnBrk="1" hangingPunct="1"/>
            <a:r>
              <a:rPr lang="en-US" altLang="en-US" sz="2400" dirty="0" smtClean="0"/>
              <a:t>Estimating intrinsic value of stock</a:t>
            </a:r>
          </a:p>
          <a:p>
            <a:pPr lvl="1" eaLnBrk="1" hangingPunct="1"/>
            <a:r>
              <a:rPr lang="en-US" altLang="en-US" sz="2400" dirty="0" smtClean="0"/>
              <a:t>Relative valuation</a:t>
            </a:r>
          </a:p>
          <a:p>
            <a:pPr eaLnBrk="1" hangingPunct="1"/>
            <a:r>
              <a:rPr lang="en-US" altLang="en-US" sz="2600" dirty="0" smtClean="0"/>
              <a:t>All methods subject to estimation error</a:t>
            </a:r>
          </a:p>
          <a:p>
            <a:pPr eaLnBrk="1" hangingPunct="1"/>
            <a:r>
              <a:rPr lang="en-US" altLang="en-US" sz="2600" dirty="0" smtClean="0"/>
              <a:t>Traditional methods apply to “new economy” stocks: revenues and profits matter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41987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mtClean="0"/>
              <a:t>10-</a:t>
            </a:r>
            <a:fld id="{079535DF-DE99-4EA4-B312-48B624FDFEC1}" type="slidenum">
              <a:rPr lang="en-US" altLang="en-US" smtClean="0"/>
              <a:pPr/>
              <a:t>27</a:t>
            </a:fld>
            <a:endParaRPr lang="en-US" altLang="en-US" smtClean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Which Approach Is Best?</a:t>
            </a:r>
          </a:p>
        </p:txBody>
      </p:sp>
    </p:spTree>
    <p:extLst>
      <p:ext uri="{BB962C8B-B14F-4D97-AF65-F5344CB8AC3E}">
        <p14:creationId xmlns:p14="http://schemas.microsoft.com/office/powerpoint/2010/main" val="1178954744"/>
      </p:ext>
    </p:extLst>
  </p:cSld>
  <p:clrMapOvr>
    <a:masterClrMapping/>
  </p:clrMapOvr>
  <p:transition>
    <p:pul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Rectangle 4"/>
          <p:cNvSpPr>
            <a:spLocks noChangeArrowheads="1"/>
          </p:cNvSpPr>
          <p:nvPr/>
        </p:nvSpPr>
        <p:spPr bwMode="auto">
          <a:xfrm>
            <a:off x="457200" y="685800"/>
            <a:ext cx="7793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objectives</a:t>
            </a:r>
          </a:p>
        </p:txBody>
      </p:sp>
      <p:sp>
        <p:nvSpPr>
          <p:cNvPr id="280581" name="Rectangle 5"/>
          <p:cNvSpPr>
            <a:spLocks noChangeArrowheads="1"/>
          </p:cNvSpPr>
          <p:nvPr/>
        </p:nvSpPr>
        <p:spPr bwMode="auto">
          <a:xfrm>
            <a:off x="0" y="1295400"/>
            <a:ext cx="87630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Know the Dividend Discount Model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Know the Constant Growth Model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Know the Discounted model with two growth rates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Know the discounted cash flow approach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Know the P/E </a:t>
            </a:r>
            <a:r>
              <a:rPr lang="en-US" sz="2000" dirty="0" smtClean="0">
                <a:solidFill>
                  <a:srgbClr val="0000FF"/>
                </a:solidFill>
              </a:rPr>
              <a:t>and multiplier approaches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Relative valuation metrics</a:t>
            </a:r>
            <a:endParaRPr lang="en-US" sz="2000" dirty="0" smtClean="0">
              <a:solidFill>
                <a:srgbClr val="0000FF"/>
              </a:solidFill>
            </a:endParaRPr>
          </a:p>
          <a:p>
            <a:endParaRPr lang="en-US" sz="2000" dirty="0" smtClean="0">
              <a:solidFill>
                <a:srgbClr val="0000FF"/>
              </a:solidFill>
            </a:endParaRPr>
          </a:p>
          <a:p>
            <a:r>
              <a:rPr lang="en-US" sz="2000" dirty="0" smtClean="0">
                <a:solidFill>
                  <a:srgbClr val="0000FF"/>
                </a:solidFill>
              </a:rPr>
              <a:t>End </a:t>
            </a:r>
            <a:r>
              <a:rPr lang="en-US" sz="2000" dirty="0">
                <a:solidFill>
                  <a:srgbClr val="0000FF"/>
                </a:solidFill>
              </a:rPr>
              <a:t>of chapter questions </a:t>
            </a:r>
            <a:r>
              <a:rPr lang="en-US" sz="2000" dirty="0" smtClean="0">
                <a:solidFill>
                  <a:srgbClr val="0000FF"/>
                </a:solidFill>
              </a:rPr>
              <a:t>10.1 to 10.5, 10.14;All four demonstration problems;  </a:t>
            </a:r>
            <a:r>
              <a:rPr lang="en-US" sz="2000" dirty="0">
                <a:solidFill>
                  <a:srgbClr val="0000FF"/>
                </a:solidFill>
              </a:rPr>
              <a:t>Problems </a:t>
            </a:r>
            <a:r>
              <a:rPr lang="en-US" sz="2000" dirty="0" smtClean="0">
                <a:solidFill>
                  <a:srgbClr val="0000FF"/>
                </a:solidFill>
              </a:rPr>
              <a:t>10.1 </a:t>
            </a:r>
            <a:r>
              <a:rPr lang="en-US" sz="2000" dirty="0">
                <a:solidFill>
                  <a:srgbClr val="0000FF"/>
                </a:solidFill>
              </a:rPr>
              <a:t>to </a:t>
            </a:r>
            <a:r>
              <a:rPr lang="en-US" sz="2000" dirty="0" smtClean="0">
                <a:solidFill>
                  <a:srgbClr val="0000FF"/>
                </a:solidFill>
              </a:rPr>
              <a:t>10.4</a:t>
            </a:r>
            <a:endParaRPr lang="en-US" sz="2000" dirty="0">
              <a:solidFill>
                <a:srgbClr val="0000FF"/>
              </a:solidFill>
            </a:endParaRPr>
          </a:p>
          <a:p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 txBox="1">
            <a:spLocks noChangeArrowheads="1"/>
          </p:cNvSpPr>
          <p:nvPr/>
        </p:nvSpPr>
        <p:spPr>
          <a:xfrm>
            <a:off x="381000" y="1295400"/>
            <a:ext cx="8305800" cy="47117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z="2800" dirty="0" smtClean="0"/>
              <a:t>Intrinsic value of a security is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sz="2800" dirty="0" smtClean="0"/>
              <a:t>Estimated intrinsic value compared to the current market price</a:t>
            </a:r>
          </a:p>
          <a:p>
            <a:pPr lvl="1"/>
            <a:r>
              <a:rPr lang="en-US" dirty="0" smtClean="0"/>
              <a:t>What if market price is different than estimated intrinsic value?</a:t>
            </a:r>
          </a:p>
          <a:p>
            <a:pPr lvl="1"/>
            <a:r>
              <a:rPr lang="en-US" dirty="0" smtClean="0"/>
              <a:t>If Market Price &lt; Intrinsic Value =&gt; BUY</a:t>
            </a:r>
          </a:p>
          <a:p>
            <a:pPr lvl="1"/>
            <a:r>
              <a:rPr lang="en-US" dirty="0" smtClean="0"/>
              <a:t>If Market Price &gt; Intrinsic Value =&gt; SELL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Present Value Approach</a:t>
            </a:r>
            <a:endParaRPr lang="en-US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415432"/>
              </p:ext>
            </p:extLst>
          </p:nvPr>
        </p:nvGraphicFramePr>
        <p:xfrm>
          <a:off x="1224756" y="1981200"/>
          <a:ext cx="6694488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76" name="Equation" r:id="rId3" imgW="6692760" imgH="1104840" progId="Equation.3">
                  <p:embed/>
                </p:oleObj>
              </mc:Choice>
              <mc:Fallback>
                <p:oleObj name="Equation" r:id="rId3" imgW="6692760" imgH="1104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4756" y="1981200"/>
                        <a:ext cx="6694488" cy="11049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0210828"/>
      </p:ext>
    </p:extLst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dirty="0" smtClean="0"/>
              <a:t>Expected cash flows:</a:t>
            </a:r>
          </a:p>
          <a:p>
            <a:pPr lvl="1"/>
            <a:r>
              <a:rPr lang="en-US" dirty="0" smtClean="0"/>
              <a:t>Size</a:t>
            </a:r>
          </a:p>
          <a:p>
            <a:pPr lvl="1"/>
            <a:r>
              <a:rPr lang="en-US" dirty="0" smtClean="0"/>
              <a:t>Timing</a:t>
            </a:r>
          </a:p>
          <a:p>
            <a:pPr lvl="1"/>
            <a:r>
              <a:rPr lang="en-US" dirty="0" smtClean="0"/>
              <a:t>Measurement </a:t>
            </a:r>
          </a:p>
          <a:p>
            <a:r>
              <a:rPr lang="en-US" dirty="0" smtClean="0"/>
              <a:t>Discount rate</a:t>
            </a:r>
          </a:p>
          <a:p>
            <a:pPr lvl="1"/>
            <a:r>
              <a:rPr lang="en-US" dirty="0" smtClean="0"/>
              <a:t>Required rate of return: minimum expected rate to induce purchase</a:t>
            </a:r>
          </a:p>
          <a:p>
            <a:pPr lvl="1"/>
            <a:r>
              <a:rPr lang="en-US" dirty="0" smtClean="0"/>
              <a:t>The opportunity cost of dollars used for investment</a:t>
            </a:r>
          </a:p>
          <a:p>
            <a:pPr lvl="1"/>
            <a:endParaRPr lang="en-US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Required Inputs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709549"/>
      </p:ext>
    </p:extLst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Current value of a share of stock is the discounted value of all future dividends</a:t>
            </a:r>
          </a:p>
          <a:p>
            <a:endParaRPr lang="en-US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Dividend Discount Model</a:t>
            </a:r>
            <a:endParaRPr lang="en-US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152400" y="3282950"/>
          <a:ext cx="8842375" cy="237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98" name="Equation" r:id="rId3" imgW="8839080" imgH="2374560" progId="Equation.3">
                  <p:embed/>
                </p:oleObj>
              </mc:Choice>
              <mc:Fallback>
                <p:oleObj name="Equation" r:id="rId3" imgW="8839080" imgH="2374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282950"/>
                        <a:ext cx="8842375" cy="23749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301219"/>
      </p:ext>
    </p:extLst>
  </p:cSld>
  <p:clrMapOvr>
    <a:masterClrMapping/>
  </p:clrMapOvr>
  <p:transition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6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 dirty="0" smtClean="0"/>
              <a:t>Dividend Discount Model</a:t>
            </a:r>
            <a:endParaRPr lang="en-US" sz="36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4677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498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solidFill>
                  <a:srgbClr val="0000FF"/>
                </a:solidFill>
              </a:rPr>
              <a:t>Appropriate for value firms with stable dividend payments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The constant growth rate model</a:t>
            </a:r>
            <a:endParaRPr lang="en-US" sz="2800" dirty="0" smtClean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800" dirty="0" smtClean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800" dirty="0" smtClean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solidFill>
                  <a:srgbClr val="0000FF"/>
                </a:solidFill>
              </a:rPr>
              <a:t>Growth </a:t>
            </a:r>
            <a:r>
              <a:rPr lang="en-US" sz="2800" dirty="0">
                <a:solidFill>
                  <a:srgbClr val="0000FF"/>
                </a:solidFill>
              </a:rPr>
              <a:t>firms are often difficult to value because of the fast and variable growth rates.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800" dirty="0" smtClean="0">
                <a:solidFill>
                  <a:srgbClr val="0000FF"/>
                </a:solidFill>
              </a:rPr>
              <a:t>So</a:t>
            </a:r>
            <a:r>
              <a:rPr lang="en-US" sz="2800" dirty="0">
                <a:solidFill>
                  <a:srgbClr val="0000FF"/>
                </a:solidFill>
              </a:rPr>
              <a:t>, return to the more general dividend discount model:</a:t>
            </a:r>
          </a:p>
        </p:txBody>
      </p:sp>
      <p:sp>
        <p:nvSpPr>
          <p:cNvPr id="284678" name="Rectangle 6"/>
          <p:cNvSpPr>
            <a:spLocks noChangeArrowheads="1"/>
          </p:cNvSpPr>
          <p:nvPr/>
        </p:nvSpPr>
        <p:spPr bwMode="auto">
          <a:xfrm>
            <a:off x="422910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846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128541"/>
              </p:ext>
            </p:extLst>
          </p:nvPr>
        </p:nvGraphicFramePr>
        <p:xfrm>
          <a:off x="2705100" y="2438400"/>
          <a:ext cx="1524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12" r:id="rId3" imgW="685800" imgH="431800" progId="Equation.3">
                  <p:embed/>
                </p:oleObj>
              </mc:Choice>
              <mc:Fallback>
                <p:oleObj r:id="rId3" imgW="6858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438400"/>
                        <a:ext cx="15240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4680" name="Rectangle 8"/>
          <p:cNvSpPr>
            <a:spLocks noChangeArrowheads="1"/>
          </p:cNvSpPr>
          <p:nvPr/>
        </p:nvSpPr>
        <p:spPr bwMode="auto">
          <a:xfrm>
            <a:off x="3471863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846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033027"/>
              </p:ext>
            </p:extLst>
          </p:nvPr>
        </p:nvGraphicFramePr>
        <p:xfrm>
          <a:off x="2438400" y="5105400"/>
          <a:ext cx="4267200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13" r:id="rId5" imgW="2197100" imgH="444500" progId="Equation.3">
                  <p:embed/>
                </p:oleObj>
              </mc:Choice>
              <mc:Fallback>
                <p:oleObj r:id="rId5" imgW="2197100" imgH="444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105400"/>
                        <a:ext cx="4267200" cy="868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685800" y="0"/>
            <a:ext cx="7793038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Constant growth stock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457200" y="1752600"/>
            <a:ext cx="7772400" cy="362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A stock whose dividends are expected to grow forever at a constant rate, g.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		D</a:t>
            </a:r>
            <a:r>
              <a:rPr lang="en-US" sz="2400" baseline="-25000" dirty="0">
                <a:solidFill>
                  <a:srgbClr val="0000FF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 = D</a:t>
            </a:r>
            <a:r>
              <a:rPr lang="en-US" sz="2400" baseline="-25000" dirty="0">
                <a:solidFill>
                  <a:srgbClr val="0000FF"/>
                </a:solidFill>
              </a:rPr>
              <a:t>0</a:t>
            </a:r>
            <a:r>
              <a:rPr lang="en-US" sz="2400" dirty="0">
                <a:solidFill>
                  <a:srgbClr val="0000FF"/>
                </a:solidFill>
              </a:rPr>
              <a:t> (1+g)</a:t>
            </a:r>
            <a:r>
              <a:rPr lang="en-US" sz="2400" baseline="30000" dirty="0">
                <a:solidFill>
                  <a:srgbClr val="0000FF"/>
                </a:solidFill>
              </a:rPr>
              <a:t>1</a:t>
            </a: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		D</a:t>
            </a:r>
            <a:r>
              <a:rPr lang="en-US" sz="2400" baseline="-25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 = D</a:t>
            </a:r>
            <a:r>
              <a:rPr lang="en-US" sz="2400" baseline="-25000" dirty="0">
                <a:solidFill>
                  <a:srgbClr val="0000FF"/>
                </a:solidFill>
              </a:rPr>
              <a:t>0</a:t>
            </a:r>
            <a:r>
              <a:rPr lang="en-US" sz="2400" dirty="0">
                <a:solidFill>
                  <a:srgbClr val="0000FF"/>
                </a:solidFill>
              </a:rPr>
              <a:t> (1+g)</a:t>
            </a:r>
            <a:r>
              <a:rPr lang="en-US" sz="2400" baseline="30000" dirty="0">
                <a:solidFill>
                  <a:srgbClr val="0000FF"/>
                </a:solidFill>
              </a:rPr>
              <a:t>2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		</a:t>
            </a:r>
            <a:r>
              <a:rPr lang="en-US" sz="2400" dirty="0" err="1">
                <a:solidFill>
                  <a:srgbClr val="0000FF"/>
                </a:solidFill>
              </a:rPr>
              <a:t>D</a:t>
            </a:r>
            <a:r>
              <a:rPr lang="en-US" sz="2400" baseline="-25000" dirty="0" err="1">
                <a:solidFill>
                  <a:srgbClr val="0000FF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 = D</a:t>
            </a:r>
            <a:r>
              <a:rPr lang="en-US" sz="2400" baseline="-25000" dirty="0">
                <a:solidFill>
                  <a:srgbClr val="0000FF"/>
                </a:solidFill>
              </a:rPr>
              <a:t>0</a:t>
            </a:r>
            <a:r>
              <a:rPr lang="en-US" sz="2400" dirty="0">
                <a:solidFill>
                  <a:srgbClr val="0000FF"/>
                </a:solidFill>
              </a:rPr>
              <a:t> (1+g)</a:t>
            </a:r>
            <a:r>
              <a:rPr lang="en-US" sz="2400" baseline="30000" dirty="0">
                <a:solidFill>
                  <a:srgbClr val="0000FF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If g is constant, the dividend growth formula converges to:</a:t>
            </a:r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207518"/>
              </p:ext>
            </p:extLst>
          </p:nvPr>
        </p:nvGraphicFramePr>
        <p:xfrm>
          <a:off x="1868488" y="4711700"/>
          <a:ext cx="296862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22" name="Equation" r:id="rId3" imgW="1447560" imgH="444240" progId="Equation.3">
                  <p:embed/>
                </p:oleObj>
              </mc:Choice>
              <mc:Fallback>
                <p:oleObj name="Equation" r:id="rId3" imgW="14475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4711700"/>
                        <a:ext cx="2968625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5143796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happens if g &gt; r</a:t>
            </a:r>
            <a:r>
              <a:rPr lang="en-US" sz="4400" baseline="-25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dirty="0">
                <a:solidFill>
                  <a:srgbClr val="0000FF"/>
                </a:solidFill>
              </a:rPr>
              <a:t>If g &gt; k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>
                <a:solidFill>
                  <a:srgbClr val="0000FF"/>
                </a:solidFill>
              </a:rPr>
              <a:t>the constant growth formula leads to a negative stock price, which does not make sense.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dirty="0">
                <a:solidFill>
                  <a:srgbClr val="0000FF"/>
                </a:solidFill>
              </a:rPr>
              <a:t>The constant growth model can only be used if: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k</a:t>
            </a:r>
            <a:r>
              <a:rPr lang="en-US" sz="2800" dirty="0" smtClean="0">
                <a:solidFill>
                  <a:srgbClr val="0000FF"/>
                </a:solidFill>
              </a:rPr>
              <a:t>&gt; </a:t>
            </a:r>
            <a:r>
              <a:rPr lang="en-US" sz="2800" dirty="0">
                <a:solidFill>
                  <a:srgbClr val="0000FF"/>
                </a:solidFill>
              </a:rPr>
              <a:t>g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g is expected to be constant forever</a:t>
            </a:r>
          </a:p>
        </p:txBody>
      </p:sp>
    </p:spTree>
    <p:extLst>
      <p:ext uri="{BB962C8B-B14F-4D97-AF65-F5344CB8AC3E}">
        <p14:creationId xmlns:p14="http://schemas.microsoft.com/office/powerpoint/2010/main" val="563101924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569913" y="496888"/>
            <a:ext cx="7543800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If r</a:t>
            </a:r>
            <a:r>
              <a:rPr lang="en-US" baseline="-25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RF</a:t>
            </a: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7%, r</a:t>
            </a:r>
            <a:r>
              <a:rPr lang="en-US" baseline="-25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12%, and </a:t>
            </a:r>
            <a:r>
              <a:rPr lang="el-GR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β</a:t>
            </a: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1.2, what is the required rate of return on the firm’s stock?</a:t>
            </a:r>
            <a:endParaRPr lang="el-GR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609600" y="21336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  <a:tabLst>
                <a:tab pos="914400" algn="l"/>
                <a:tab pos="1497013" algn="l"/>
              </a:tabLst>
            </a:pPr>
            <a:r>
              <a:rPr lang="en-US" dirty="0">
                <a:solidFill>
                  <a:srgbClr val="0000FF"/>
                </a:solidFill>
              </a:rPr>
              <a:t>Use the SML to calculate the required rate of return 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):</a:t>
            </a:r>
            <a:endParaRPr lang="en-US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  <a:tabLst>
                <a:tab pos="914400" algn="l"/>
                <a:tab pos="1497013" algn="l"/>
              </a:tabLst>
            </a:pPr>
            <a:endParaRPr lang="en-US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  <a:tabLst>
                <a:tab pos="914400" algn="l"/>
                <a:tab pos="1497013" algn="l"/>
              </a:tabLst>
            </a:pPr>
            <a:r>
              <a:rPr lang="en-US" dirty="0">
                <a:solidFill>
                  <a:srgbClr val="0000FF"/>
                </a:solidFill>
              </a:rPr>
              <a:t>		k	= </a:t>
            </a:r>
            <a:r>
              <a:rPr lang="en-US" dirty="0" err="1">
                <a:solidFill>
                  <a:srgbClr val="0000FF"/>
                </a:solidFill>
              </a:rPr>
              <a:t>r</a:t>
            </a:r>
            <a:r>
              <a:rPr lang="en-US" baseline="-25000" dirty="0" err="1">
                <a:solidFill>
                  <a:srgbClr val="0000FF"/>
                </a:solidFill>
              </a:rPr>
              <a:t>RF</a:t>
            </a:r>
            <a:r>
              <a:rPr lang="en-US" dirty="0">
                <a:solidFill>
                  <a:srgbClr val="0000FF"/>
                </a:solidFill>
              </a:rPr>
              <a:t> + (</a:t>
            </a:r>
            <a:r>
              <a:rPr lang="en-US" dirty="0" err="1">
                <a:solidFill>
                  <a:srgbClr val="0000FF"/>
                </a:solidFill>
              </a:rPr>
              <a:t>r</a:t>
            </a:r>
            <a:r>
              <a:rPr lang="en-US" baseline="-25000" dirty="0" err="1">
                <a:solidFill>
                  <a:srgbClr val="0000FF"/>
                </a:solidFill>
              </a:rPr>
              <a:t>M</a:t>
            </a:r>
            <a:r>
              <a:rPr lang="en-US" dirty="0">
                <a:solidFill>
                  <a:srgbClr val="0000FF"/>
                </a:solidFill>
              </a:rPr>
              <a:t> – </a:t>
            </a:r>
            <a:r>
              <a:rPr lang="en-US" dirty="0" err="1">
                <a:solidFill>
                  <a:srgbClr val="0000FF"/>
                </a:solidFill>
              </a:rPr>
              <a:t>r</a:t>
            </a:r>
            <a:r>
              <a:rPr lang="en-US" baseline="-25000" dirty="0" err="1">
                <a:solidFill>
                  <a:srgbClr val="0000FF"/>
                </a:solidFill>
              </a:rPr>
              <a:t>RF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l-GR" dirty="0">
                <a:solidFill>
                  <a:srgbClr val="0000FF"/>
                </a:solidFill>
              </a:rPr>
              <a:t>β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  <a:tabLst>
                <a:tab pos="914400" algn="l"/>
                <a:tab pos="1497013" algn="l"/>
              </a:tabLst>
            </a:pPr>
            <a:r>
              <a:rPr lang="en-US" dirty="0">
                <a:solidFill>
                  <a:srgbClr val="0000FF"/>
                </a:solidFill>
              </a:rPr>
              <a:t>			= 7% + (12% - 7%)1.2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  <a:tabLst>
                <a:tab pos="914400" algn="l"/>
                <a:tab pos="1497013" algn="l"/>
              </a:tabLst>
            </a:pPr>
            <a:r>
              <a:rPr lang="en-US" dirty="0">
                <a:solidFill>
                  <a:srgbClr val="0000FF"/>
                </a:solidFill>
              </a:rPr>
              <a:t>			= 13%</a:t>
            </a:r>
            <a:endParaRPr lang="el-GR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193774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55037</TotalTime>
  <Words>1228</Words>
  <Application>Microsoft Office PowerPoint</Application>
  <PresentationFormat>On-screen Show (4:3)</PresentationFormat>
  <Paragraphs>197</Paragraphs>
  <Slides>28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40" baseType="lpstr">
      <vt:lpstr>Arial</vt:lpstr>
      <vt:lpstr>MT Extra</vt:lpstr>
      <vt:lpstr>Symbol</vt:lpstr>
      <vt:lpstr>Tahoma</vt:lpstr>
      <vt:lpstr>Times New Roman</vt:lpstr>
      <vt:lpstr>Verdana</vt:lpstr>
      <vt:lpstr>Wingdings</vt:lpstr>
      <vt:lpstr>Wingdings 3</vt:lpstr>
      <vt:lpstr>Template</vt:lpstr>
      <vt:lpstr>Equation</vt:lpstr>
      <vt:lpstr>Microsoft Equation 3.0</vt:lpstr>
      <vt:lpstr>Microsoft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about Capital Gains?</vt:lpstr>
      <vt:lpstr>PowerPoint Presentation</vt:lpstr>
      <vt:lpstr>PowerPoint Presentation</vt:lpstr>
      <vt:lpstr>PowerPoint Presentation</vt:lpstr>
      <vt:lpstr>PowerPoint Presentation</vt:lpstr>
      <vt:lpstr>Multiplier Approach for Valuation</vt:lpstr>
      <vt:lpstr>P/E Multiplier Approach</vt:lpstr>
      <vt:lpstr>Multiplier Approach for Valuation</vt:lpstr>
      <vt:lpstr>PowerPoint Presentation</vt:lpstr>
      <vt:lpstr>Which Approach Is Best?</vt:lpstr>
      <vt:lpstr>PowerPoint Presentation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228</cp:revision>
  <cp:lastPrinted>2012-10-22T19:13:42Z</cp:lastPrinted>
  <dcterms:created xsi:type="dcterms:W3CDTF">1998-03-08T20:26:56Z</dcterms:created>
  <dcterms:modified xsi:type="dcterms:W3CDTF">2017-10-05T01:57:34Z</dcterms:modified>
</cp:coreProperties>
</file>