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36" r:id="rId2"/>
    <p:sldId id="337" r:id="rId3"/>
    <p:sldId id="338" r:id="rId4"/>
    <p:sldId id="339" r:id="rId5"/>
    <p:sldId id="353" r:id="rId6"/>
    <p:sldId id="354" r:id="rId7"/>
    <p:sldId id="343" r:id="rId8"/>
    <p:sldId id="344" r:id="rId9"/>
    <p:sldId id="345" r:id="rId10"/>
    <p:sldId id="346" r:id="rId11"/>
    <p:sldId id="347" r:id="rId12"/>
    <p:sldId id="349" r:id="rId13"/>
    <p:sldId id="355" r:id="rId14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00FF"/>
    <a:srgbClr val="FFFF00"/>
    <a:srgbClr val="CC00FF"/>
    <a:srgbClr val="FF0000"/>
    <a:srgbClr val="FF99FF"/>
    <a:srgbClr val="00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522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8A46FD-66AF-4C77-B2C0-48130454B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818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88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0900"/>
            <a:ext cx="4857750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B991D5-1700-4590-ADDD-8DA02298F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638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A8A31-5DBC-4AB7-843B-413383221E5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08346"/>
      </p:ext>
    </p:extLst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76667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2971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959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4867195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23033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17895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68159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901287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5043443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103935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-19050" y="6000750"/>
            <a:ext cx="92583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0"/>
            <a:ext cx="9201150" cy="62865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3924300" y="-114300"/>
            <a:ext cx="518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860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66CCFF"/>
                </a:solidFill>
              </a:rPr>
              <a:t>FIN303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76200" y="184150"/>
            <a:ext cx="3733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en-US" sz="2400">
                <a:solidFill>
                  <a:srgbClr val="00CCFF"/>
                </a:solidFill>
              </a:rPr>
              <a:t>Vicentiu Covrig</a:t>
            </a:r>
            <a:endParaRPr lang="en-US" altLang="en-US" sz="2000">
              <a:solidFill>
                <a:srgbClr val="00CCFF"/>
              </a:solidFill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505200" y="6553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E3F38491-5504-4D48-B9E2-905372FC9BB9}" type="slidenum">
              <a:rPr lang="en-US" altLang="en-US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ctr"/>
              <a:t>‹#›</a:t>
            </a:fld>
            <a:endParaRPr lang="en-US" altLang="en-US" sz="16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ll/>
  </p:transition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n"/>
        <a:defRPr sz="3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-"/>
        <a:defRPr sz="28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90000"/>
        <a:buFont typeface="Wingdings" pitchFamily="2" charset="2"/>
        <a:buChar char="u"/>
        <a:defRPr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Font typeface="Wingdings" pitchFamily="2" charset="2"/>
        <a:buChar char="Ø"/>
        <a:defRPr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"/>
            <a:ext cx="91440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660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sz="660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basics of capital budgeting</a:t>
            </a:r>
          </a:p>
          <a:p>
            <a:pPr>
              <a:lnSpc>
                <a:spcPct val="80000"/>
              </a:lnSpc>
            </a:pPr>
            <a:r>
              <a:rPr lang="en-US" altLang="en-US" sz="440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(chapter 11)</a:t>
            </a:r>
            <a:r>
              <a:rPr lang="en-US" altLang="en-US" sz="660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z="660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sz="660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-114300" y="609600"/>
            <a:ext cx="9258300" cy="9144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9273" name="Object 9"/>
          <p:cNvGraphicFramePr>
            <a:graphicFrameLocks/>
          </p:cNvGraphicFramePr>
          <p:nvPr/>
        </p:nvGraphicFramePr>
        <p:xfrm>
          <a:off x="0" y="2895600"/>
          <a:ext cx="4084638" cy="27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3" name="Clip" r:id="rId4" imgW="4203360" imgH="2984400" progId="MS_ClipArt_Gallery.2">
                  <p:embed/>
                </p:oleObj>
              </mc:Choice>
              <mc:Fallback>
                <p:oleObj name="Clip" r:id="rId4" imgW="4203360" imgH="2984400" progId="MS_ClipArt_Gallery.2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4084638" cy="277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4" name="Object 10"/>
          <p:cNvGraphicFramePr>
            <a:graphicFrameLocks/>
          </p:cNvGraphicFramePr>
          <p:nvPr/>
        </p:nvGraphicFramePr>
        <p:xfrm>
          <a:off x="6705600" y="4800600"/>
          <a:ext cx="1955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4" name="Clip" r:id="rId6" imgW="2746080" imgH="2679480" progId="MS_ClipArt_Gallery.2">
                  <p:embed/>
                </p:oleObj>
              </mc:Choice>
              <mc:Fallback>
                <p:oleObj name="Clip" r:id="rId6" imgW="2746080" imgH="2679480" progId="MS_ClipArt_Gallery.2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00600"/>
                        <a:ext cx="1955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5" name="Object 11"/>
          <p:cNvGraphicFramePr>
            <a:graphicFrameLocks/>
          </p:cNvGraphicFramePr>
          <p:nvPr/>
        </p:nvGraphicFramePr>
        <p:xfrm>
          <a:off x="4114800" y="3733800"/>
          <a:ext cx="337502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5" name="Clip" r:id="rId8" imgW="3608280" imgH="1952280" progId="MS_ClipArt_Gallery.2">
                  <p:embed/>
                </p:oleObj>
              </mc:Choice>
              <mc:Fallback>
                <p:oleObj name="Clip" r:id="rId8" imgW="3608280" imgH="1952280" progId="MS_ClipArt_Gallery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733800"/>
                        <a:ext cx="337502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4800600" y="3886200"/>
            <a:ext cx="1804988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en-US" sz="2200" b="1">
                <a:solidFill>
                  <a:schemeClr val="bg2"/>
                </a:solidFill>
                <a:latin typeface="Arial" charset="0"/>
              </a:rPr>
              <a:t>Should we </a:t>
            </a:r>
          </a:p>
          <a:p>
            <a:pPr algn="ctr"/>
            <a:r>
              <a:rPr lang="en-US" altLang="en-US" sz="2200" b="1">
                <a:solidFill>
                  <a:schemeClr val="bg2"/>
                </a:solidFill>
                <a:latin typeface="Arial" charset="0"/>
              </a:rPr>
              <a:t>build this</a:t>
            </a:r>
          </a:p>
          <a:p>
            <a:pPr algn="ctr"/>
            <a:r>
              <a:rPr lang="en-US" altLang="en-US" sz="2200" b="1">
                <a:solidFill>
                  <a:schemeClr val="bg2"/>
                </a:solidFill>
                <a:latin typeface="Arial" charset="0"/>
              </a:rPr>
              <a:t>plant?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457200" y="381000"/>
            <a:ext cx="7793038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 sz="3600"/>
              <a:t>Internal Rate of Return (IRR)</a:t>
            </a: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304800" y="1524000"/>
            <a:ext cx="7772400" cy="430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4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0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IRR is the discount rate that forces PV of inflows equal to cost, and the NPV = 0:</a:t>
            </a:r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r>
              <a:rPr lang="en-US" altLang="en-US" sz="2400"/>
              <a:t>Solving for IRR with a financial calculator: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- </a:t>
            </a:r>
            <a:r>
              <a:rPr lang="en-US" altLang="en-US" sz="2000"/>
              <a:t>Enter CFs in CF register.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/>
              <a:t>	- Press IRR key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sym typeface="Symbol" pitchFamily="18" charset="2"/>
              </a:rPr>
              <a:t>	-  CPT</a:t>
            </a:r>
            <a:endParaRPr lang="en-US" alt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/>
              <a:t>	- to get IRR</a:t>
            </a:r>
            <a:r>
              <a:rPr lang="en-US" altLang="en-US" sz="2000" baseline="-25000"/>
              <a:t>L</a:t>
            </a:r>
            <a:r>
              <a:rPr lang="en-US" altLang="en-US" sz="2000"/>
              <a:t> = 18.13% and IRR</a:t>
            </a:r>
            <a:r>
              <a:rPr lang="en-US" altLang="en-US" sz="2000" baseline="-25000"/>
              <a:t>S</a:t>
            </a:r>
            <a:r>
              <a:rPr lang="en-US" altLang="en-US" sz="2000"/>
              <a:t> = 23.56%. </a:t>
            </a:r>
          </a:p>
        </p:txBody>
      </p:sp>
      <p:graphicFrame>
        <p:nvGraphicFramePr>
          <p:cNvPr id="289798" name="Object 6"/>
          <p:cNvGraphicFramePr>
            <a:graphicFrameLocks noChangeAspect="1"/>
          </p:cNvGraphicFramePr>
          <p:nvPr/>
        </p:nvGraphicFramePr>
        <p:xfrm>
          <a:off x="2133600" y="2438400"/>
          <a:ext cx="26670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1" name="Equation" r:id="rId3" imgW="1218960" imgH="431640" progId="Equation.3">
                  <p:embed/>
                </p:oleObj>
              </mc:Choice>
              <mc:Fallback>
                <p:oleObj name="Equation" r:id="rId3" imgW="12189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38400"/>
                        <a:ext cx="26670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533400" y="-304800"/>
            <a:ext cx="7793038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 sz="3600"/>
              <a:t>Rationale for the IRR method</a:t>
            </a:r>
          </a:p>
        </p:txBody>
      </p:sp>
      <p:sp>
        <p:nvSpPr>
          <p:cNvPr id="290821" name="Rectangle 5"/>
          <p:cNvSpPr>
            <a:spLocks noChangeArrowheads="1"/>
          </p:cNvSpPr>
          <p:nvPr/>
        </p:nvSpPr>
        <p:spPr bwMode="auto">
          <a:xfrm>
            <a:off x="0" y="1371600"/>
            <a:ext cx="8458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If IRR &gt; WACC, the project’s rate of return is greater than its costs.  There is some return left over to boost stockholders’ returns.</a:t>
            </a:r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0" y="2133600"/>
            <a:ext cx="8686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/>
              <a:t>If IRR &gt; k, accept project.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If IRR &lt; k, reject project.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If projects are independent, accept both projects, as both IRR &gt; k = 10%.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If projects are mutually exclusive, accept S, because IRR</a:t>
            </a:r>
            <a:r>
              <a:rPr lang="en-US" altLang="en-US" sz="2000" baseline="-25000"/>
              <a:t>s</a:t>
            </a:r>
            <a:r>
              <a:rPr lang="en-US" altLang="en-US" sz="2000"/>
              <a:t> &gt; IRR</a:t>
            </a:r>
            <a:r>
              <a:rPr lang="en-US" altLang="en-US" sz="2000" baseline="-25000"/>
              <a:t>L</a:t>
            </a:r>
            <a:endParaRPr lang="en-US" altLang="en-US" sz="2000"/>
          </a:p>
          <a:p>
            <a:r>
              <a:rPr lang="en-US" altLang="en-US" sz="2000"/>
              <a:t>Advantages:</a:t>
            </a:r>
          </a:p>
          <a:p>
            <a:pPr lvl="1"/>
            <a:r>
              <a:rPr lang="en-US" altLang="en-US" sz="2000"/>
              <a:t>Easy to understand and communicate</a:t>
            </a:r>
          </a:p>
          <a:p>
            <a:r>
              <a:rPr lang="en-US" altLang="en-US" sz="2000"/>
              <a:t>Disadvantages:</a:t>
            </a:r>
          </a:p>
          <a:p>
            <a:pPr lvl="1"/>
            <a:r>
              <a:rPr lang="en-US" altLang="en-US" sz="2000"/>
              <a:t>IRR may not exist or there may be multiple IRR</a:t>
            </a:r>
          </a:p>
          <a:p>
            <a:pPr lvl="1"/>
            <a:r>
              <a:rPr lang="en-US" altLang="en-US" sz="2000"/>
              <a:t>Problems with mutually exclusive investments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 sz="3200">
                <a:solidFill>
                  <a:srgbClr val="FFFF00"/>
                </a:solidFill>
              </a:rPr>
              <a:t>The Scale Problem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7178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u="sng">
                <a:solidFill>
                  <a:srgbClr val="0000FF"/>
                </a:solidFill>
              </a:rPr>
              <a:t>Mutually exclusive</a:t>
            </a:r>
            <a:r>
              <a:rPr lang="en-US" altLang="en-US" sz="2400">
                <a:solidFill>
                  <a:srgbClr val="0000FF"/>
                </a:solidFill>
              </a:rPr>
              <a:t> vs </a:t>
            </a:r>
            <a:r>
              <a:rPr lang="en-US" altLang="en-US" sz="2400" u="sng">
                <a:solidFill>
                  <a:srgbClr val="0000FF"/>
                </a:solidFill>
              </a:rPr>
              <a:t>independent projects</a:t>
            </a:r>
          </a:p>
          <a:p>
            <a:endParaRPr lang="en-US" altLang="en-US" sz="2400">
              <a:solidFill>
                <a:srgbClr val="0000FF"/>
              </a:solidFill>
            </a:endParaRPr>
          </a:p>
          <a:p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0" y="20574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5" tIns="44443" rIns="90475" bIns="44443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301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Would you rather make 100% or 50% on your investments?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0" y="2819400"/>
            <a:ext cx="8763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What if the 100% return is on a $1 investment while the 50% return is on a $1,000 investment?</a:t>
            </a:r>
          </a:p>
          <a:p>
            <a:endParaRPr lang="en-US" altLang="en-US" sz="2400">
              <a:solidFill>
                <a:srgbClr val="0000FF"/>
              </a:solidFill>
            </a:endParaRPr>
          </a:p>
          <a:p>
            <a:r>
              <a:rPr lang="en-US" altLang="en-US" sz="2400"/>
              <a:t>   IRR method assumes CFs are reinvested at IRR</a:t>
            </a:r>
          </a:p>
          <a:p>
            <a:r>
              <a:rPr lang="en-US" altLang="en-US" sz="2400"/>
              <a:t>  Assuming CFs are reinvested at the opportunity cost of capital is more realistic, so NPV method is the best</a:t>
            </a:r>
          </a:p>
          <a:p>
            <a:r>
              <a:rPr lang="en-US" altLang="en-US" sz="2400"/>
              <a:t>   NPV method should be used to choose between mutually exclusive projects</a:t>
            </a:r>
          </a:p>
        </p:txBody>
      </p:sp>
    </p:spTree>
  </p:cSld>
  <p:clrMapOvr>
    <a:masterClrMapping/>
  </p:clrMapOvr>
  <p:transition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 sz="3600"/>
              <a:t>Learning objectives</a:t>
            </a:r>
          </a:p>
        </p:txBody>
      </p:sp>
      <p:sp>
        <p:nvSpPr>
          <p:cNvPr id="301061" name="Rectangle 5"/>
          <p:cNvSpPr>
            <a:spLocks noChangeArrowheads="1"/>
          </p:cNvSpPr>
          <p:nvPr/>
        </p:nvSpPr>
        <p:spPr bwMode="auto">
          <a:xfrm>
            <a:off x="0" y="1447800"/>
            <a:ext cx="8915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Know the steps to capital budgeting</a:t>
            </a:r>
          </a:p>
          <a:p>
            <a:r>
              <a:rPr lang="en-US" altLang="en-US" sz="2000" dirty="0"/>
              <a:t>Know how to calculate payback period, discounted payback period, NPV, IRR; the advantages and disadvantages of each method </a:t>
            </a:r>
          </a:p>
          <a:p>
            <a:r>
              <a:rPr lang="en-US" altLang="en-US" sz="2000" dirty="0"/>
              <a:t>S</a:t>
            </a:r>
            <a:r>
              <a:rPr lang="en-US" altLang="en-US" sz="2000" dirty="0" smtClean="0"/>
              <a:t>ections 11.6, 11.7 will NOT be on </a:t>
            </a:r>
            <a:r>
              <a:rPr lang="en-US" altLang="en-US" sz="2000" smtClean="0"/>
              <a:t>the exam</a:t>
            </a:r>
            <a:endParaRPr lang="en-US" altLang="en-US" sz="2000" dirty="0"/>
          </a:p>
          <a:p>
            <a:r>
              <a:rPr lang="en-US" altLang="en-US" sz="2000" dirty="0"/>
              <a:t>Recommended end-of-chapter questions: </a:t>
            </a:r>
            <a:r>
              <a:rPr lang="en-US" altLang="en-US" sz="2000" dirty="0" smtClean="0"/>
              <a:t>11-2,11-3, 11-4, 11-8</a:t>
            </a:r>
            <a:endParaRPr lang="en-US" altLang="en-US" sz="2000" dirty="0"/>
          </a:p>
          <a:p>
            <a:r>
              <a:rPr lang="en-US" altLang="en-US" sz="2000" dirty="0"/>
              <a:t>Recommended end-of-chapter problems:ST-2 (without MIRR); 11-1, 11-2,11-4, 11-5, 11-6, 11-7 (without MIRR), 11-10,11-11,11-12;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228600" y="381000"/>
            <a:ext cx="7793038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 sz="3600"/>
              <a:t>What is capital budgeting?</a:t>
            </a:r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152400" y="1524000"/>
            <a:ext cx="8839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/>
              <a:t>Analysis of potential additions to fixed assets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Long-term decisions; involve large expenditures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280585" name="Rectangle 9"/>
          <p:cNvSpPr>
            <a:spLocks noChangeArrowheads="1"/>
          </p:cNvSpPr>
          <p:nvPr/>
        </p:nvSpPr>
        <p:spPr bwMode="auto">
          <a:xfrm>
            <a:off x="0" y="25908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u="sng" dirty="0"/>
              <a:t>Independent projects</a:t>
            </a:r>
            <a:r>
              <a:rPr lang="en-US" altLang="en-US" sz="2800" dirty="0"/>
              <a:t> – if the cash flows of one are unaffected by the acceptance of the other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/>
              <a:t>	(see text page </a:t>
            </a:r>
            <a:r>
              <a:rPr lang="en-US" altLang="en-US" sz="2800" dirty="0" smtClean="0"/>
              <a:t>372</a:t>
            </a:r>
            <a:r>
              <a:rPr lang="en-US" altLang="en-US" sz="2800" dirty="0"/>
              <a:t>)</a:t>
            </a:r>
          </a:p>
          <a:p>
            <a:endParaRPr lang="en-US" altLang="en-US" sz="2800" dirty="0"/>
          </a:p>
          <a:p>
            <a:r>
              <a:rPr lang="en-US" altLang="en-US" sz="2800" u="sng" dirty="0"/>
              <a:t>Mutually exclusive projects</a:t>
            </a:r>
            <a:r>
              <a:rPr lang="en-US" altLang="en-US" sz="2800" dirty="0"/>
              <a:t> – if the cash flows of one can be adversely impacted by the acceptance of the other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/>
              <a:t>	(see text page </a:t>
            </a:r>
            <a:r>
              <a:rPr lang="en-US" altLang="en-US" sz="2800" dirty="0" smtClean="0"/>
              <a:t>372)</a:t>
            </a:r>
            <a:endParaRPr lang="en-US" altLang="en-US" sz="2800" dirty="0"/>
          </a:p>
          <a:p>
            <a:pPr>
              <a:buFont typeface="Wingdings" pitchFamily="2" charset="2"/>
              <a:buNone/>
            </a:pPr>
            <a:endParaRPr lang="en-US" altLang="en-US" sz="2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1" grpId="0"/>
      <p:bldP spid="28058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/>
              <a:t>Steps to capital budgeting</a:t>
            </a: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752600" indent="-3810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209800" indent="-3810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1"/>
              </a:buClr>
              <a:buSzPct val="80000"/>
              <a:buFont typeface="Wingdings" pitchFamily="2" charset="2"/>
              <a:buAutoNum type="arabicPeriod"/>
            </a:pPr>
            <a:r>
              <a:rPr lang="en-US" altLang="en-US" sz="2800"/>
              <a:t>Estimate CFs (inflows &amp; outflows).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AutoNum type="arabicPeriod"/>
            </a:pPr>
            <a:r>
              <a:rPr lang="en-US" altLang="en-US" sz="2800"/>
              <a:t>Assess riskiness of CFs.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AutoNum type="arabicPeriod"/>
            </a:pPr>
            <a:r>
              <a:rPr lang="en-US" altLang="en-US" sz="2800"/>
              <a:t>Determine the appropriate cost of capital.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AutoNum type="arabicPeriod"/>
            </a:pPr>
            <a:r>
              <a:rPr lang="en-US" altLang="en-US" sz="2800"/>
              <a:t>Find NPV and/or IRR.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AutoNum type="arabicPeriod"/>
            </a:pPr>
            <a:r>
              <a:rPr lang="en-US" altLang="en-US" sz="2800"/>
              <a:t>Accept if NPV &gt; 0 and/or IRR &gt; WACC.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609600" y="685800"/>
            <a:ext cx="7793038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 sz="3600" dirty="0"/>
              <a:t>What is the payback period?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1752600"/>
            <a:ext cx="8686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The number of years required to recover a project’s cost, or “How long does it take to get our money back?”</a:t>
            </a:r>
          </a:p>
          <a:p>
            <a:r>
              <a:rPr lang="en-US" altLang="en-US" sz="2400"/>
              <a:t>Calculated by adding project’s cash inflows to its cost until the cumulative cash flow for the project turns positive.</a:t>
            </a:r>
          </a:p>
          <a:p>
            <a:endParaRPr lang="en-US" altLang="en-US" sz="2400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3276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Strengths</a:t>
            </a:r>
          </a:p>
          <a:p>
            <a:pPr lvl="1"/>
            <a:r>
              <a:rPr lang="en-US" altLang="en-US" sz="2400"/>
              <a:t>Provides an indication of a project’s risk and liquidity.</a:t>
            </a:r>
          </a:p>
          <a:p>
            <a:pPr lvl="1"/>
            <a:r>
              <a:rPr lang="en-US" altLang="en-US" sz="2400"/>
              <a:t>Easy to calculate and understand.</a:t>
            </a:r>
          </a:p>
          <a:p>
            <a:r>
              <a:rPr lang="en-US" altLang="en-US" sz="2400"/>
              <a:t>Weaknesses</a:t>
            </a:r>
          </a:p>
          <a:p>
            <a:pPr lvl="1"/>
            <a:r>
              <a:rPr lang="en-US" altLang="en-US" sz="2400"/>
              <a:t>Ignores the time value of money.</a:t>
            </a:r>
          </a:p>
          <a:p>
            <a:pPr lvl="1"/>
            <a:r>
              <a:rPr lang="en-US" altLang="en-US" sz="2400"/>
              <a:t>Ignores CFs occurring after the payback period.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9" grpId="0" build="p"/>
      <p:bldP spid="28263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035" name="Rectangle 51"/>
          <p:cNvSpPr>
            <a:spLocks noChangeArrowheads="1"/>
          </p:cNvSpPr>
          <p:nvPr/>
        </p:nvSpPr>
        <p:spPr bwMode="auto">
          <a:xfrm>
            <a:off x="1143000" y="304800"/>
            <a:ext cx="7793038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FFCF01"/>
                </a:solidFill>
              </a:rPr>
              <a:t>Calculating payback</a:t>
            </a:r>
          </a:p>
        </p:txBody>
      </p:sp>
      <p:grpSp>
        <p:nvGrpSpPr>
          <p:cNvPr id="298036" name="Group 52"/>
          <p:cNvGrpSpPr>
            <a:grpSpLocks/>
          </p:cNvGrpSpPr>
          <p:nvPr/>
        </p:nvGrpSpPr>
        <p:grpSpPr bwMode="auto">
          <a:xfrm>
            <a:off x="609600" y="1752600"/>
            <a:ext cx="8018463" cy="2133600"/>
            <a:chOff x="384" y="1104"/>
            <a:chExt cx="5051" cy="1344"/>
          </a:xfrm>
        </p:grpSpPr>
        <p:grpSp>
          <p:nvGrpSpPr>
            <p:cNvPr id="298037" name="Group 53"/>
            <p:cNvGrpSpPr>
              <a:grpSpLocks/>
            </p:cNvGrpSpPr>
            <p:nvPr/>
          </p:nvGrpSpPr>
          <p:grpSpPr bwMode="auto">
            <a:xfrm>
              <a:off x="384" y="1104"/>
              <a:ext cx="5051" cy="1344"/>
              <a:chOff x="384" y="1104"/>
              <a:chExt cx="5051" cy="1344"/>
            </a:xfrm>
          </p:grpSpPr>
          <p:sp>
            <p:nvSpPr>
              <p:cNvPr id="298038" name="Rectangle 54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50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Payback</a:t>
                </a:r>
                <a:r>
                  <a:rPr lang="en-US" altLang="en-US" sz="2400" b="1" baseline="-2500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        =    2         +              /           =  2.375 years</a:t>
                </a:r>
                <a:endParaRPr lang="en-US" altLang="en-US" sz="2400" b="1" baseline="-25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8039" name="Rectangle 55"/>
              <p:cNvSpPr>
                <a:spLocks noChangeArrowheads="1"/>
              </p:cNvSpPr>
              <p:nvPr/>
            </p:nvSpPr>
            <p:spPr bwMode="auto">
              <a:xfrm>
                <a:off x="384" y="1584"/>
                <a:ext cx="42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CF</a:t>
                </a:r>
                <a:r>
                  <a:rPr lang="en-US" altLang="en-US" sz="2400" b="1" baseline="-2500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                    </a:t>
                </a:r>
                <a:r>
                  <a:rPr lang="en-US" altLang="en-US" sz="2200" b="1">
                    <a:solidFill>
                      <a:srgbClr val="000000"/>
                    </a:solidFill>
                    <a:latin typeface="Arial" charset="0"/>
                  </a:rPr>
                  <a:t>-100                10               60    100</a:t>
                </a:r>
                <a:endParaRPr lang="en-US" altLang="en-US" sz="2200" b="1" baseline="-25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8040" name="Rectangle 56"/>
              <p:cNvSpPr>
                <a:spLocks noChangeArrowheads="1"/>
              </p:cNvSpPr>
              <p:nvPr/>
            </p:nvSpPr>
            <p:spPr bwMode="auto">
              <a:xfrm>
                <a:off x="384" y="1824"/>
                <a:ext cx="47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Cumulative      </a:t>
                </a:r>
                <a:r>
                  <a:rPr lang="en-US" altLang="en-US" sz="2200" b="1">
                    <a:solidFill>
                      <a:srgbClr val="000000"/>
                    </a:solidFill>
                    <a:latin typeface="Arial" charset="0"/>
                  </a:rPr>
                  <a:t>-100               -90                         0        50</a:t>
                </a:r>
              </a:p>
            </p:txBody>
          </p:sp>
          <p:sp>
            <p:nvSpPr>
              <p:cNvPr id="298041" name="Line 57"/>
              <p:cNvSpPr>
                <a:spLocks noChangeShapeType="1"/>
              </p:cNvSpPr>
              <p:nvPr/>
            </p:nvSpPr>
            <p:spPr bwMode="auto">
              <a:xfrm>
                <a:off x="2039" y="1476"/>
                <a:ext cx="290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42" name="Rectangle 58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3333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298043" name="Rectangle 59"/>
              <p:cNvSpPr>
                <a:spLocks noChangeArrowheads="1"/>
              </p:cNvSpPr>
              <p:nvPr/>
            </p:nvSpPr>
            <p:spPr bwMode="auto">
              <a:xfrm>
                <a:off x="2928" y="1152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333399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98044" name="Rectangle 60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333399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98045" name="Rectangle 61"/>
              <p:cNvSpPr>
                <a:spLocks noChangeArrowheads="1"/>
              </p:cNvSpPr>
              <p:nvPr/>
            </p:nvSpPr>
            <p:spPr bwMode="auto">
              <a:xfrm>
                <a:off x="4847" y="1140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333399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98046" name="Rectangle 62"/>
              <p:cNvSpPr>
                <a:spLocks noChangeArrowheads="1"/>
              </p:cNvSpPr>
              <p:nvPr/>
            </p:nvSpPr>
            <p:spPr bwMode="auto">
              <a:xfrm>
                <a:off x="2315" y="1225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47" name="Rectangle 63"/>
              <p:cNvSpPr>
                <a:spLocks noChangeArrowheads="1"/>
              </p:cNvSpPr>
              <p:nvPr/>
            </p:nvSpPr>
            <p:spPr bwMode="auto">
              <a:xfrm>
                <a:off x="1720" y="2160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298048" name="Line 64"/>
              <p:cNvSpPr>
                <a:spLocks noChangeShapeType="1"/>
              </p:cNvSpPr>
              <p:nvPr/>
            </p:nvSpPr>
            <p:spPr bwMode="auto">
              <a:xfrm>
                <a:off x="2038" y="1405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49" name="Line 65"/>
              <p:cNvSpPr>
                <a:spLocks noChangeShapeType="1"/>
              </p:cNvSpPr>
              <p:nvPr/>
            </p:nvSpPr>
            <p:spPr bwMode="auto">
              <a:xfrm>
                <a:off x="4373" y="1392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50" name="Rectangle 66"/>
              <p:cNvSpPr>
                <a:spLocks noChangeArrowheads="1"/>
              </p:cNvSpPr>
              <p:nvPr/>
            </p:nvSpPr>
            <p:spPr bwMode="auto">
              <a:xfrm>
                <a:off x="4176" y="1104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2.4</a:t>
                </a:r>
              </a:p>
            </p:txBody>
          </p:sp>
          <p:sp>
            <p:nvSpPr>
              <p:cNvPr id="298051" name="Line 67"/>
              <p:cNvSpPr>
                <a:spLocks noChangeShapeType="1"/>
              </p:cNvSpPr>
              <p:nvPr/>
            </p:nvSpPr>
            <p:spPr bwMode="auto">
              <a:xfrm>
                <a:off x="3027" y="1405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52" name="Line 68"/>
              <p:cNvSpPr>
                <a:spLocks noChangeShapeType="1"/>
              </p:cNvSpPr>
              <p:nvPr/>
            </p:nvSpPr>
            <p:spPr bwMode="auto">
              <a:xfrm>
                <a:off x="3939" y="1405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53" name="Line 69"/>
              <p:cNvSpPr>
                <a:spLocks noChangeShapeType="1"/>
              </p:cNvSpPr>
              <p:nvPr/>
            </p:nvSpPr>
            <p:spPr bwMode="auto">
              <a:xfrm>
                <a:off x="4947" y="1405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54" name="Rectangle 70"/>
              <p:cNvSpPr>
                <a:spLocks noChangeArrowheads="1"/>
              </p:cNvSpPr>
              <p:nvPr/>
            </p:nvSpPr>
            <p:spPr bwMode="auto">
              <a:xfrm>
                <a:off x="3120" y="2144"/>
                <a:ext cx="336" cy="294"/>
              </a:xfrm>
              <a:prstGeom prst="rect">
                <a:avLst/>
              </a:prstGeom>
              <a:noFill/>
              <a:ln w="9525">
                <a:solidFill>
                  <a:srgbClr val="FFCF0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298055" name="Rectangle 71"/>
              <p:cNvSpPr>
                <a:spLocks noChangeArrowheads="1"/>
              </p:cNvSpPr>
              <p:nvPr/>
            </p:nvSpPr>
            <p:spPr bwMode="auto">
              <a:xfrm>
                <a:off x="3600" y="2144"/>
                <a:ext cx="384" cy="294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80</a:t>
                </a:r>
              </a:p>
            </p:txBody>
          </p:sp>
          <p:sp>
            <p:nvSpPr>
              <p:cNvPr id="298056" name="Rectangle 72"/>
              <p:cNvSpPr>
                <a:spLocks noChangeArrowheads="1"/>
              </p:cNvSpPr>
              <p:nvPr/>
            </p:nvSpPr>
            <p:spPr bwMode="auto">
              <a:xfrm>
                <a:off x="4775" y="1572"/>
                <a:ext cx="384" cy="27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000000"/>
                    </a:solidFill>
                    <a:latin typeface="Arial" charset="0"/>
                  </a:rPr>
                  <a:t>80</a:t>
                </a:r>
              </a:p>
            </p:txBody>
          </p:sp>
          <p:sp>
            <p:nvSpPr>
              <p:cNvPr id="298057" name="Rectangle 73"/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377" cy="275"/>
              </a:xfrm>
              <a:prstGeom prst="rect">
                <a:avLst/>
              </a:prstGeom>
              <a:noFill/>
              <a:ln w="9525">
                <a:solidFill>
                  <a:srgbClr val="FFCF0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000000"/>
                    </a:solidFill>
                    <a:latin typeface="Arial" charset="0"/>
                  </a:rPr>
                  <a:t>-30</a:t>
                </a:r>
              </a:p>
            </p:txBody>
          </p:sp>
        </p:grpSp>
        <p:sp>
          <p:nvSpPr>
            <p:cNvPr id="298058" name="Text Box 74"/>
            <p:cNvSpPr txBox="1">
              <a:spLocks noChangeArrowheads="1"/>
            </p:cNvSpPr>
            <p:nvPr/>
          </p:nvSpPr>
          <p:spPr bwMode="auto">
            <a:xfrm>
              <a:off x="720" y="1248"/>
              <a:ext cx="960" cy="294"/>
            </a:xfrm>
            <a:prstGeom prst="rect">
              <a:avLst/>
            </a:prstGeom>
            <a:noFill/>
            <a:ln w="952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00"/>
                  </a:solidFill>
                  <a:latin typeface="Arial" charset="0"/>
                </a:rPr>
                <a:t>Project L</a:t>
              </a:r>
            </a:p>
          </p:txBody>
        </p:sp>
      </p:grpSp>
      <p:grpSp>
        <p:nvGrpSpPr>
          <p:cNvPr id="298059" name="Group 75"/>
          <p:cNvGrpSpPr>
            <a:grpSpLocks/>
          </p:cNvGrpSpPr>
          <p:nvPr/>
        </p:nvGrpSpPr>
        <p:grpSpPr bwMode="auto">
          <a:xfrm>
            <a:off x="609600" y="4191000"/>
            <a:ext cx="7689850" cy="2209800"/>
            <a:chOff x="384" y="2640"/>
            <a:chExt cx="4844" cy="1392"/>
          </a:xfrm>
        </p:grpSpPr>
        <p:grpSp>
          <p:nvGrpSpPr>
            <p:cNvPr id="298060" name="Group 76"/>
            <p:cNvGrpSpPr>
              <a:grpSpLocks/>
            </p:cNvGrpSpPr>
            <p:nvPr/>
          </p:nvGrpSpPr>
          <p:grpSpPr bwMode="auto">
            <a:xfrm>
              <a:off x="384" y="2640"/>
              <a:ext cx="4844" cy="1392"/>
              <a:chOff x="384" y="2640"/>
              <a:chExt cx="4844" cy="1392"/>
            </a:xfrm>
          </p:grpSpPr>
          <p:sp>
            <p:nvSpPr>
              <p:cNvPr id="298061" name="Rectangle 77"/>
              <p:cNvSpPr>
                <a:spLocks noChangeArrowheads="1"/>
              </p:cNvSpPr>
              <p:nvPr/>
            </p:nvSpPr>
            <p:spPr bwMode="auto">
              <a:xfrm>
                <a:off x="384" y="3744"/>
                <a:ext cx="48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Payback</a:t>
                </a:r>
                <a:r>
                  <a:rPr lang="en-US" altLang="en-US" sz="2400" b="1" baseline="-25000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        =    1         +              /           =  1.6 years</a:t>
                </a:r>
                <a:endParaRPr lang="en-US" altLang="en-US" sz="2400" b="1" baseline="-25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8062" name="Rectangle 78"/>
              <p:cNvSpPr>
                <a:spLocks noChangeArrowheads="1"/>
              </p:cNvSpPr>
              <p:nvPr/>
            </p:nvSpPr>
            <p:spPr bwMode="auto">
              <a:xfrm>
                <a:off x="384" y="3120"/>
                <a:ext cx="47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CF</a:t>
                </a:r>
                <a:r>
                  <a:rPr lang="en-US" altLang="en-US" sz="2400" b="1" baseline="-2500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                     </a:t>
                </a:r>
                <a:r>
                  <a:rPr lang="en-US" altLang="en-US" sz="2200" b="1">
                    <a:solidFill>
                      <a:srgbClr val="000000"/>
                    </a:solidFill>
                    <a:latin typeface="Arial" charset="0"/>
                  </a:rPr>
                  <a:t>-100               70      100                       20</a:t>
                </a:r>
                <a:endParaRPr lang="en-US" altLang="en-US" sz="2200" b="1" baseline="-25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8063" name="Rectangle 79"/>
              <p:cNvSpPr>
                <a:spLocks noChangeArrowheads="1"/>
              </p:cNvSpPr>
              <p:nvPr/>
            </p:nvSpPr>
            <p:spPr bwMode="auto">
              <a:xfrm>
                <a:off x="384" y="3360"/>
                <a:ext cx="47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Cumulative      </a:t>
                </a:r>
                <a:r>
                  <a:rPr lang="en-US" altLang="en-US" sz="2200" b="1">
                    <a:solidFill>
                      <a:srgbClr val="000000"/>
                    </a:solidFill>
                    <a:latin typeface="Arial" charset="0"/>
                  </a:rPr>
                  <a:t>-100                             0     20               40</a:t>
                </a:r>
              </a:p>
            </p:txBody>
          </p:sp>
          <p:sp>
            <p:nvSpPr>
              <p:cNvPr id="298064" name="Line 80"/>
              <p:cNvSpPr>
                <a:spLocks noChangeShapeType="1"/>
              </p:cNvSpPr>
              <p:nvPr/>
            </p:nvSpPr>
            <p:spPr bwMode="auto">
              <a:xfrm>
                <a:off x="2039" y="3012"/>
                <a:ext cx="290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65" name="Rectangle 81"/>
              <p:cNvSpPr>
                <a:spLocks noChangeArrowheads="1"/>
              </p:cNvSpPr>
              <p:nvPr/>
            </p:nvSpPr>
            <p:spPr bwMode="auto">
              <a:xfrm>
                <a:off x="1968" y="2688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3333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298066" name="Rectangle 82"/>
              <p:cNvSpPr>
                <a:spLocks noChangeArrowheads="1"/>
              </p:cNvSpPr>
              <p:nvPr/>
            </p:nvSpPr>
            <p:spPr bwMode="auto">
              <a:xfrm>
                <a:off x="2928" y="2688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333399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98067" name="Rectangle 83"/>
              <p:cNvSpPr>
                <a:spLocks noChangeArrowheads="1"/>
              </p:cNvSpPr>
              <p:nvPr/>
            </p:nvSpPr>
            <p:spPr bwMode="auto">
              <a:xfrm>
                <a:off x="3840" y="2688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333399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98068" name="Rectangle 84"/>
              <p:cNvSpPr>
                <a:spLocks noChangeArrowheads="1"/>
              </p:cNvSpPr>
              <p:nvPr/>
            </p:nvSpPr>
            <p:spPr bwMode="auto">
              <a:xfrm>
                <a:off x="4847" y="2676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333399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98069" name="Rectangle 85"/>
              <p:cNvSpPr>
                <a:spLocks noChangeArrowheads="1"/>
              </p:cNvSpPr>
              <p:nvPr/>
            </p:nvSpPr>
            <p:spPr bwMode="auto">
              <a:xfrm>
                <a:off x="2315" y="2761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70" name="Rectangle 86"/>
              <p:cNvSpPr>
                <a:spLocks noChangeArrowheads="1"/>
              </p:cNvSpPr>
              <p:nvPr/>
            </p:nvSpPr>
            <p:spPr bwMode="auto">
              <a:xfrm>
                <a:off x="1720" y="3744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298071" name="Line 87"/>
              <p:cNvSpPr>
                <a:spLocks noChangeShapeType="1"/>
              </p:cNvSpPr>
              <p:nvPr/>
            </p:nvSpPr>
            <p:spPr bwMode="auto">
              <a:xfrm>
                <a:off x="2038" y="2941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72" name="Line 88"/>
              <p:cNvSpPr>
                <a:spLocks noChangeShapeType="1"/>
              </p:cNvSpPr>
              <p:nvPr/>
            </p:nvSpPr>
            <p:spPr bwMode="auto">
              <a:xfrm>
                <a:off x="3552" y="292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73" name="Rectangle 89"/>
              <p:cNvSpPr>
                <a:spLocks noChangeArrowheads="1"/>
              </p:cNvSpPr>
              <p:nvPr/>
            </p:nvSpPr>
            <p:spPr bwMode="auto">
              <a:xfrm>
                <a:off x="3312" y="2640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1.6</a:t>
                </a:r>
              </a:p>
            </p:txBody>
          </p:sp>
          <p:sp>
            <p:nvSpPr>
              <p:cNvPr id="298074" name="Line 90"/>
              <p:cNvSpPr>
                <a:spLocks noChangeShapeType="1"/>
              </p:cNvSpPr>
              <p:nvPr/>
            </p:nvSpPr>
            <p:spPr bwMode="auto">
              <a:xfrm>
                <a:off x="3027" y="2941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75" name="Line 91"/>
              <p:cNvSpPr>
                <a:spLocks noChangeShapeType="1"/>
              </p:cNvSpPr>
              <p:nvPr/>
            </p:nvSpPr>
            <p:spPr bwMode="auto">
              <a:xfrm>
                <a:off x="3939" y="2941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76" name="Line 92"/>
              <p:cNvSpPr>
                <a:spLocks noChangeShapeType="1"/>
              </p:cNvSpPr>
              <p:nvPr/>
            </p:nvSpPr>
            <p:spPr bwMode="auto">
              <a:xfrm>
                <a:off x="4947" y="2941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77" name="Rectangle 93"/>
              <p:cNvSpPr>
                <a:spLocks noChangeArrowheads="1"/>
              </p:cNvSpPr>
              <p:nvPr/>
            </p:nvSpPr>
            <p:spPr bwMode="auto">
              <a:xfrm>
                <a:off x="3120" y="3728"/>
                <a:ext cx="336" cy="294"/>
              </a:xfrm>
              <a:prstGeom prst="rect">
                <a:avLst/>
              </a:prstGeom>
              <a:noFill/>
              <a:ln w="9525">
                <a:solidFill>
                  <a:srgbClr val="FFCF0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298078" name="Rectangle 94"/>
              <p:cNvSpPr>
                <a:spLocks noChangeArrowheads="1"/>
              </p:cNvSpPr>
              <p:nvPr/>
            </p:nvSpPr>
            <p:spPr bwMode="auto">
              <a:xfrm>
                <a:off x="3600" y="3728"/>
                <a:ext cx="384" cy="294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50</a:t>
                </a:r>
              </a:p>
            </p:txBody>
          </p:sp>
          <p:sp>
            <p:nvSpPr>
              <p:cNvPr id="298079" name="Rectangle 95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336" cy="27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000000"/>
                    </a:solidFill>
                    <a:latin typeface="Arial" charset="0"/>
                  </a:rPr>
                  <a:t>50</a:t>
                </a:r>
              </a:p>
            </p:txBody>
          </p:sp>
          <p:sp>
            <p:nvSpPr>
              <p:cNvPr id="298080" name="Rectangle 96"/>
              <p:cNvSpPr>
                <a:spLocks noChangeArrowheads="1"/>
              </p:cNvSpPr>
              <p:nvPr/>
            </p:nvSpPr>
            <p:spPr bwMode="auto">
              <a:xfrm>
                <a:off x="2880" y="3360"/>
                <a:ext cx="377" cy="275"/>
              </a:xfrm>
              <a:prstGeom prst="rect">
                <a:avLst/>
              </a:prstGeom>
              <a:noFill/>
              <a:ln w="9525">
                <a:solidFill>
                  <a:srgbClr val="FFCF0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200" b="1">
                    <a:solidFill>
                      <a:srgbClr val="000000"/>
                    </a:solidFill>
                    <a:latin typeface="Arial" charset="0"/>
                  </a:rPr>
                  <a:t>-30</a:t>
                </a:r>
              </a:p>
            </p:txBody>
          </p:sp>
        </p:grpSp>
        <p:sp>
          <p:nvSpPr>
            <p:cNvPr id="298081" name="Text Box 97"/>
            <p:cNvSpPr txBox="1">
              <a:spLocks noChangeArrowheads="1"/>
            </p:cNvSpPr>
            <p:nvPr/>
          </p:nvSpPr>
          <p:spPr bwMode="auto">
            <a:xfrm>
              <a:off x="720" y="2784"/>
              <a:ext cx="960" cy="294"/>
            </a:xfrm>
            <a:prstGeom prst="rect">
              <a:avLst/>
            </a:prstGeom>
            <a:noFill/>
            <a:ln w="952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00"/>
                  </a:solidFill>
                  <a:latin typeface="Arial" charset="0"/>
                </a:rPr>
                <a:t>Project S</a:t>
              </a: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38" name="Rectangle 30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FFCF01"/>
                </a:solidFill>
              </a:rPr>
              <a:t>Discounted payback period</a:t>
            </a:r>
          </a:p>
        </p:txBody>
      </p:sp>
      <p:sp>
        <p:nvSpPr>
          <p:cNvPr id="299039" name="Rectangle 31"/>
          <p:cNvSpPr>
            <a:spLocks noChangeArrowheads="1"/>
          </p:cNvSpPr>
          <p:nvPr/>
        </p:nvSpPr>
        <p:spPr bwMode="auto">
          <a:xfrm>
            <a:off x="1182688" y="2017713"/>
            <a:ext cx="7772400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Uses discounted cash flows rather than raw CFs.</a:t>
            </a:r>
          </a:p>
        </p:txBody>
      </p:sp>
      <p:grpSp>
        <p:nvGrpSpPr>
          <p:cNvPr id="299040" name="Group 32"/>
          <p:cNvGrpSpPr>
            <a:grpSpLocks/>
          </p:cNvGrpSpPr>
          <p:nvPr/>
        </p:nvGrpSpPr>
        <p:grpSpPr bwMode="auto">
          <a:xfrm>
            <a:off x="609600" y="2971800"/>
            <a:ext cx="8070850" cy="2752725"/>
            <a:chOff x="384" y="1872"/>
            <a:chExt cx="5084" cy="1734"/>
          </a:xfrm>
        </p:grpSpPr>
        <p:grpSp>
          <p:nvGrpSpPr>
            <p:cNvPr id="299041" name="Group 33"/>
            <p:cNvGrpSpPr>
              <a:grpSpLocks/>
            </p:cNvGrpSpPr>
            <p:nvPr/>
          </p:nvGrpSpPr>
          <p:grpSpPr bwMode="auto">
            <a:xfrm>
              <a:off x="384" y="1872"/>
              <a:ext cx="5084" cy="1734"/>
              <a:chOff x="384" y="1872"/>
              <a:chExt cx="5084" cy="1734"/>
            </a:xfrm>
          </p:grpSpPr>
          <p:sp>
            <p:nvSpPr>
              <p:cNvPr id="299042" name="Rectangle 34"/>
              <p:cNvSpPr>
                <a:spLocks noChangeArrowheads="1"/>
              </p:cNvSpPr>
              <p:nvPr/>
            </p:nvSpPr>
            <p:spPr bwMode="auto">
              <a:xfrm>
                <a:off x="384" y="3312"/>
                <a:ext cx="50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Disc Payback</a:t>
                </a:r>
                <a:r>
                  <a:rPr lang="en-US" altLang="en-US" sz="2400" b="1" baseline="-2500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 =     2     +                /               =  2.7 years</a:t>
                </a:r>
                <a:endParaRPr lang="en-US" altLang="en-US" sz="2400" b="1" baseline="-25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9043" name="Rectangle 35"/>
              <p:cNvSpPr>
                <a:spLocks noChangeArrowheads="1"/>
              </p:cNvSpPr>
              <p:nvPr/>
            </p:nvSpPr>
            <p:spPr bwMode="auto">
              <a:xfrm>
                <a:off x="384" y="2352"/>
                <a:ext cx="47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CF</a:t>
                </a:r>
                <a:r>
                  <a:rPr lang="en-US" altLang="en-US" sz="2400" b="1" baseline="-2500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                    -100               10            60               80</a:t>
                </a:r>
                <a:endParaRPr lang="en-US" altLang="en-US" sz="2400" b="1" baseline="-25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9044" name="Rectangle 36"/>
              <p:cNvSpPr>
                <a:spLocks noChangeArrowheads="1"/>
              </p:cNvSpPr>
              <p:nvPr/>
            </p:nvSpPr>
            <p:spPr bwMode="auto">
              <a:xfrm>
                <a:off x="384" y="2928"/>
                <a:ext cx="494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Cumulative      -100            -90.91                           18.79</a:t>
                </a:r>
              </a:p>
            </p:txBody>
          </p:sp>
          <p:sp>
            <p:nvSpPr>
              <p:cNvPr id="299045" name="Line 37"/>
              <p:cNvSpPr>
                <a:spLocks noChangeShapeType="1"/>
              </p:cNvSpPr>
              <p:nvPr/>
            </p:nvSpPr>
            <p:spPr bwMode="auto">
              <a:xfrm>
                <a:off x="2039" y="2244"/>
                <a:ext cx="290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46" name="Rectangle 38"/>
              <p:cNvSpPr>
                <a:spLocks noChangeArrowheads="1"/>
              </p:cNvSpPr>
              <p:nvPr/>
            </p:nvSpPr>
            <p:spPr bwMode="auto">
              <a:xfrm>
                <a:off x="1968" y="192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3333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299047" name="Rectangle 39"/>
              <p:cNvSpPr>
                <a:spLocks noChangeArrowheads="1"/>
              </p:cNvSpPr>
              <p:nvPr/>
            </p:nvSpPr>
            <p:spPr bwMode="auto">
              <a:xfrm>
                <a:off x="2928" y="192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333399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99048" name="Rectangle 40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333399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99049" name="Rectangle 41"/>
              <p:cNvSpPr>
                <a:spLocks noChangeArrowheads="1"/>
              </p:cNvSpPr>
              <p:nvPr/>
            </p:nvSpPr>
            <p:spPr bwMode="auto">
              <a:xfrm>
                <a:off x="4847" y="190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333399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99050" name="Rectangle 42"/>
              <p:cNvSpPr>
                <a:spLocks noChangeArrowheads="1"/>
              </p:cNvSpPr>
              <p:nvPr/>
            </p:nvSpPr>
            <p:spPr bwMode="auto">
              <a:xfrm>
                <a:off x="2315" y="1993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51" name="Rectangle 43"/>
              <p:cNvSpPr>
                <a:spLocks noChangeArrowheads="1"/>
              </p:cNvSpPr>
              <p:nvPr/>
            </p:nvSpPr>
            <p:spPr bwMode="auto">
              <a:xfrm>
                <a:off x="1720" y="3312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299052" name="Line 44"/>
              <p:cNvSpPr>
                <a:spLocks noChangeShapeType="1"/>
              </p:cNvSpPr>
              <p:nvPr/>
            </p:nvSpPr>
            <p:spPr bwMode="auto">
              <a:xfrm>
                <a:off x="2038" y="2173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53" name="Line 45"/>
              <p:cNvSpPr>
                <a:spLocks noChangeShapeType="1"/>
              </p:cNvSpPr>
              <p:nvPr/>
            </p:nvSpPr>
            <p:spPr bwMode="auto">
              <a:xfrm>
                <a:off x="460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54" name="Rectangle 46"/>
              <p:cNvSpPr>
                <a:spLocks noChangeArrowheads="1"/>
              </p:cNvSpPr>
              <p:nvPr/>
            </p:nvSpPr>
            <p:spPr bwMode="auto">
              <a:xfrm>
                <a:off x="4416" y="1872"/>
                <a:ext cx="4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800" b="1">
                    <a:solidFill>
                      <a:srgbClr val="000000"/>
                    </a:solidFill>
                    <a:latin typeface="Arial" charset="0"/>
                  </a:rPr>
                  <a:t>2.7</a:t>
                </a:r>
              </a:p>
            </p:txBody>
          </p:sp>
          <p:sp>
            <p:nvSpPr>
              <p:cNvPr id="299055" name="Line 47"/>
              <p:cNvSpPr>
                <a:spLocks noChangeShapeType="1"/>
              </p:cNvSpPr>
              <p:nvPr/>
            </p:nvSpPr>
            <p:spPr bwMode="auto">
              <a:xfrm>
                <a:off x="3027" y="2173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56" name="Line 48"/>
              <p:cNvSpPr>
                <a:spLocks noChangeShapeType="1"/>
              </p:cNvSpPr>
              <p:nvPr/>
            </p:nvSpPr>
            <p:spPr bwMode="auto">
              <a:xfrm>
                <a:off x="3939" y="2173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57" name="Line 49"/>
              <p:cNvSpPr>
                <a:spLocks noChangeShapeType="1"/>
              </p:cNvSpPr>
              <p:nvPr/>
            </p:nvSpPr>
            <p:spPr bwMode="auto">
              <a:xfrm>
                <a:off x="4947" y="2173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58" name="Rectangle 50"/>
              <p:cNvSpPr>
                <a:spLocks noChangeArrowheads="1"/>
              </p:cNvSpPr>
              <p:nvPr/>
            </p:nvSpPr>
            <p:spPr bwMode="auto">
              <a:xfrm>
                <a:off x="4704" y="2640"/>
                <a:ext cx="624" cy="294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60.11</a:t>
                </a:r>
              </a:p>
            </p:txBody>
          </p:sp>
          <p:sp>
            <p:nvSpPr>
              <p:cNvPr id="299059" name="Rectangle 51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667" cy="294"/>
              </a:xfrm>
              <a:prstGeom prst="rect">
                <a:avLst/>
              </a:prstGeom>
              <a:noFill/>
              <a:ln w="9525">
                <a:solidFill>
                  <a:srgbClr val="FFCF0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-41.32</a:t>
                </a:r>
              </a:p>
            </p:txBody>
          </p:sp>
          <p:sp>
            <p:nvSpPr>
              <p:cNvPr id="299060" name="Rectangle 52"/>
              <p:cNvSpPr>
                <a:spLocks noChangeArrowheads="1"/>
              </p:cNvSpPr>
              <p:nvPr/>
            </p:nvSpPr>
            <p:spPr bwMode="auto">
              <a:xfrm>
                <a:off x="384" y="2640"/>
                <a:ext cx="38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PV of CF</a:t>
                </a:r>
                <a:r>
                  <a:rPr lang="en-US" altLang="en-US" sz="2400" b="1" baseline="-2500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          -100              9.09        49.59</a:t>
                </a:r>
              </a:p>
            </p:txBody>
          </p:sp>
          <p:sp>
            <p:nvSpPr>
              <p:cNvPr id="299061" name="Rectangle 53"/>
              <p:cNvSpPr>
                <a:spLocks noChangeArrowheads="1"/>
              </p:cNvSpPr>
              <p:nvPr/>
            </p:nvSpPr>
            <p:spPr bwMode="auto">
              <a:xfrm>
                <a:off x="2832" y="3312"/>
                <a:ext cx="603" cy="294"/>
              </a:xfrm>
              <a:prstGeom prst="rect">
                <a:avLst/>
              </a:prstGeom>
              <a:noFill/>
              <a:ln w="9525">
                <a:solidFill>
                  <a:srgbClr val="FFCF0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41.32</a:t>
                </a:r>
              </a:p>
            </p:txBody>
          </p:sp>
          <p:sp>
            <p:nvSpPr>
              <p:cNvPr id="299062" name="Rectangle 54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624" cy="294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E4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altLang="en-US" sz="2400" b="1">
                    <a:solidFill>
                      <a:srgbClr val="000000"/>
                    </a:solidFill>
                    <a:latin typeface="Arial" charset="0"/>
                  </a:rPr>
                  <a:t>60.11</a:t>
                </a:r>
              </a:p>
            </p:txBody>
          </p:sp>
        </p:grpSp>
        <p:sp>
          <p:nvSpPr>
            <p:cNvPr id="299063" name="Text Box 55"/>
            <p:cNvSpPr txBox="1">
              <a:spLocks noChangeArrowheads="1"/>
            </p:cNvSpPr>
            <p:nvPr/>
          </p:nvSpPr>
          <p:spPr bwMode="auto">
            <a:xfrm>
              <a:off x="2280" y="2020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00"/>
                  </a:solidFill>
                  <a:latin typeface="Tahoma" pitchFamily="34" charset="0"/>
                </a:rPr>
                <a:t>10%</a:t>
              </a: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609600" y="685800"/>
            <a:ext cx="77930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 sz="3600"/>
              <a:t>Net Present Value (NPV)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0" y="1371600"/>
            <a:ext cx="891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4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0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Sum of the PVs of all cash inflows and outflows of a project:</a:t>
            </a:r>
          </a:p>
        </p:txBody>
      </p:sp>
      <p:graphicFrame>
        <p:nvGraphicFramePr>
          <p:cNvPr id="286726" name="Object 6"/>
          <p:cNvGraphicFramePr>
            <a:graphicFrameLocks noChangeAspect="1"/>
          </p:cNvGraphicFramePr>
          <p:nvPr/>
        </p:nvGraphicFramePr>
        <p:xfrm>
          <a:off x="1905000" y="1905000"/>
          <a:ext cx="3505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0" name="Equation" r:id="rId3" imgW="1231560" imgH="431640" progId="Equation.3">
                  <p:embed/>
                </p:oleObj>
              </mc:Choice>
              <mc:Fallback>
                <p:oleObj name="Equation" r:id="rId3" imgW="12315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05000"/>
                        <a:ext cx="35052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228600" y="32766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</a:rPr>
              <a:t>Advantages: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</a:rPr>
              <a:t>1. Uses  cash flows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</a:rPr>
              <a:t>2. Uses ALL cash flows of the project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</a:rPr>
              <a:t>3. Discounts ALL cash flows properly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altLang="en-US">
                <a:solidFill>
                  <a:srgbClr val="0000FF"/>
                </a:solidFill>
              </a:rPr>
              <a:t>Reinvestment assumption:  the NPV rule assumes that all cash flows can be reinvested at the discount rate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altLang="en-US">
                <a:solidFill>
                  <a:srgbClr val="0000FF"/>
                </a:solidFill>
              </a:rPr>
              <a:t>The BEST capital budgeting method</a:t>
            </a:r>
          </a:p>
        </p:txBody>
      </p:sp>
    </p:spTree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/>
              <a:t>What is Project L’s NPV?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800"/>
              <a:t>		</a:t>
            </a:r>
            <a:r>
              <a:rPr lang="en-US" altLang="en-US" sz="2800" u="sng"/>
              <a:t>Year</a:t>
            </a:r>
            <a:r>
              <a:rPr lang="en-US" altLang="en-US" sz="2800"/>
              <a:t>		 </a:t>
            </a:r>
            <a:r>
              <a:rPr lang="en-US" altLang="en-US" sz="2800" u="sng"/>
              <a:t>CF</a:t>
            </a:r>
            <a:r>
              <a:rPr lang="en-US" altLang="en-US" sz="2800" u="sng" baseline="-25000"/>
              <a:t>t</a:t>
            </a:r>
            <a:r>
              <a:rPr lang="en-US" altLang="en-US" sz="2800"/>
              <a:t>		</a:t>
            </a:r>
            <a:r>
              <a:rPr lang="en-US" altLang="en-US" sz="2800" u="sng"/>
              <a:t>PV of CF</a:t>
            </a:r>
            <a:r>
              <a:rPr lang="en-US" altLang="en-US" sz="2800" u="sng" baseline="-25000"/>
              <a:t>t</a:t>
            </a:r>
            <a:endParaRPr lang="en-US" altLang="en-US" sz="2800" u="sng"/>
          </a:p>
          <a:p>
            <a:pPr>
              <a:buFont typeface="Wingdings" pitchFamily="2" charset="2"/>
              <a:buNone/>
            </a:pPr>
            <a:r>
              <a:rPr lang="en-US" altLang="en-US" sz="2800"/>
              <a:t>		  0		-100		 -$100</a:t>
            </a:r>
          </a:p>
          <a:p>
            <a:pPr>
              <a:buFont typeface="Wingdings" pitchFamily="2" charset="2"/>
              <a:buNone/>
            </a:pPr>
            <a:r>
              <a:rPr lang="en-US" altLang="en-US" sz="2800"/>
              <a:t>		  1		  10		   9.09</a:t>
            </a:r>
          </a:p>
          <a:p>
            <a:pPr>
              <a:buFont typeface="Wingdings" pitchFamily="2" charset="2"/>
              <a:buNone/>
            </a:pPr>
            <a:r>
              <a:rPr lang="en-US" altLang="en-US" sz="2800"/>
              <a:t>		  2		  60		  49.59</a:t>
            </a:r>
          </a:p>
          <a:p>
            <a:pPr>
              <a:buFont typeface="Wingdings" pitchFamily="2" charset="2"/>
              <a:buNone/>
            </a:pPr>
            <a:r>
              <a:rPr lang="en-US" altLang="en-US" sz="2800"/>
              <a:t>		  3		  80		 </a:t>
            </a:r>
            <a:r>
              <a:rPr lang="en-US" altLang="en-US" sz="2800" u="sng"/>
              <a:t> 60.11</a:t>
            </a:r>
          </a:p>
          <a:p>
            <a:pPr>
              <a:buFont typeface="Wingdings" pitchFamily="2" charset="2"/>
              <a:buNone/>
            </a:pPr>
            <a:r>
              <a:rPr lang="en-US" altLang="en-US" sz="2800"/>
              <a:t>				   NPV</a:t>
            </a:r>
            <a:r>
              <a:rPr lang="en-US" altLang="en-US" sz="2800" baseline="-25000"/>
              <a:t>L</a:t>
            </a:r>
            <a:r>
              <a:rPr lang="en-US" altLang="en-US" sz="2800"/>
              <a:t> =	 $18.79</a:t>
            </a:r>
          </a:p>
          <a:p>
            <a:pPr>
              <a:buFont typeface="Wingdings" pitchFamily="2" charset="2"/>
              <a:buNone/>
            </a:pPr>
            <a:endParaRPr lang="en-US" altLang="en-US" sz="2800"/>
          </a:p>
          <a:p>
            <a:pPr>
              <a:buFont typeface="Wingdings" pitchFamily="2" charset="2"/>
              <a:buNone/>
            </a:pPr>
            <a:r>
              <a:rPr lang="en-US" altLang="en-US" sz="2800"/>
              <a:t>	NPV</a:t>
            </a:r>
            <a:r>
              <a:rPr lang="en-US" altLang="en-US" sz="2800" baseline="-25000"/>
              <a:t>S</a:t>
            </a:r>
            <a:r>
              <a:rPr lang="en-US" altLang="en-US" sz="2800"/>
              <a:t> = $19.98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533400" y="152400"/>
            <a:ext cx="7793038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lnSpc>
                <a:spcPct val="70000"/>
              </a:lnSpc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altLang="en-US" sz="3600"/>
              <a:t>Solving for NPV:</a:t>
            </a:r>
            <a:br>
              <a:rPr lang="en-US" altLang="en-US" sz="3600"/>
            </a:br>
            <a:r>
              <a:rPr lang="en-US" altLang="en-US" sz="3600"/>
              <a:t>Financial calculator solution</a:t>
            </a:r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457200" y="1828800"/>
            <a:ext cx="7772400" cy="445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/>
              <a:t>Enter CFs into the calculator’s CF register.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For Texas Instruments: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Press CF key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CF</a:t>
            </a:r>
            <a:r>
              <a:rPr lang="en-US" altLang="en-US" sz="2000" baseline="-25000"/>
              <a:t>0</a:t>
            </a:r>
            <a:r>
              <a:rPr lang="en-US" altLang="en-US" sz="2000"/>
              <a:t> = -100  Enter </a:t>
            </a:r>
            <a:r>
              <a:rPr lang="en-US" altLang="en-US" sz="2000">
                <a:sym typeface="Symbol" pitchFamily="18" charset="2"/>
              </a:rPr>
              <a:t>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C0</a:t>
            </a:r>
            <a:r>
              <a:rPr lang="en-US" altLang="en-US" sz="2000" baseline="-25000"/>
              <a:t>1</a:t>
            </a:r>
            <a:r>
              <a:rPr lang="en-US" altLang="en-US" sz="2000"/>
              <a:t> = 10      Enter </a:t>
            </a:r>
            <a:r>
              <a:rPr lang="en-US" altLang="en-US" sz="2000">
                <a:sym typeface="Symbol" pitchFamily="18" charset="2"/>
              </a:rPr>
              <a:t>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F0</a:t>
            </a:r>
            <a:r>
              <a:rPr lang="en-US" altLang="en-US" sz="2000" baseline="-25000"/>
              <a:t>1</a:t>
            </a:r>
            <a:r>
              <a:rPr lang="en-US" altLang="en-US" sz="2000"/>
              <a:t> = 1        Enter  </a:t>
            </a:r>
            <a:r>
              <a:rPr lang="en-US" altLang="en-US" sz="2000">
                <a:sym typeface="Symbol" pitchFamily="18" charset="2"/>
              </a:rPr>
              <a:t> 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C0</a:t>
            </a:r>
            <a:r>
              <a:rPr lang="en-US" altLang="en-US" sz="2000" baseline="-25000"/>
              <a:t>2</a:t>
            </a:r>
            <a:r>
              <a:rPr lang="en-US" altLang="en-US" sz="2000"/>
              <a:t> = 60      Enter  </a:t>
            </a:r>
            <a:r>
              <a:rPr lang="en-US" altLang="en-US" sz="2000">
                <a:sym typeface="Symbol" pitchFamily="18" charset="2"/>
              </a:rPr>
              <a:t>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F0</a:t>
            </a:r>
            <a:r>
              <a:rPr lang="en-US" altLang="en-US" sz="2000" baseline="-25000"/>
              <a:t>2</a:t>
            </a:r>
            <a:r>
              <a:rPr lang="en-US" altLang="en-US" sz="2000"/>
              <a:t> = 1        Enter  </a:t>
            </a:r>
            <a:r>
              <a:rPr lang="en-US" altLang="en-US" sz="2000">
                <a:sym typeface="Symbol" pitchFamily="18" charset="2"/>
              </a:rPr>
              <a:t> 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CF</a:t>
            </a:r>
            <a:r>
              <a:rPr lang="en-US" altLang="en-US" sz="2000" baseline="-25000"/>
              <a:t>3</a:t>
            </a:r>
            <a:r>
              <a:rPr lang="en-US" altLang="en-US" sz="2000"/>
              <a:t> = 80     Enter  </a:t>
            </a:r>
            <a:r>
              <a:rPr lang="en-US" altLang="en-US" sz="2000">
                <a:sym typeface="Symbol" pitchFamily="18" charset="2"/>
              </a:rPr>
              <a:t> </a:t>
            </a: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Press NPV key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10 (I) Enter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 </a:t>
            </a:r>
            <a:r>
              <a:rPr lang="en-US" altLang="en-US" sz="2000">
                <a:sym typeface="Symbol" pitchFamily="18" charset="2"/>
              </a:rPr>
              <a:t> CPT</a:t>
            </a: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to get NPV</a:t>
            </a:r>
            <a:r>
              <a:rPr lang="en-US" altLang="en-US" sz="2000" baseline="-25000"/>
              <a:t>L</a:t>
            </a:r>
            <a:r>
              <a:rPr lang="en-US" altLang="en-US" sz="2000"/>
              <a:t> = $18.78.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3" grpId="0" build="p"/>
    </p:bld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8000"/>
      </a:dk1>
      <a:lt1>
        <a:srgbClr val="E9FFFF"/>
      </a:lt1>
      <a:dk2>
        <a:srgbClr val="FFFFFF"/>
      </a:dk2>
      <a:lt2>
        <a:srgbClr val="333333"/>
      </a:lt2>
      <a:accent1>
        <a:srgbClr val="000000"/>
      </a:accent1>
      <a:accent2>
        <a:srgbClr val="FFFF66"/>
      </a:accent2>
      <a:accent3>
        <a:srgbClr val="F2FFFF"/>
      </a:accent3>
      <a:accent4>
        <a:srgbClr val="006C00"/>
      </a:accent4>
      <a:accent5>
        <a:srgbClr val="AAAAAA"/>
      </a:accent5>
      <a:accent6>
        <a:srgbClr val="E7E75C"/>
      </a:accent6>
      <a:hlink>
        <a:srgbClr val="CCCCFF"/>
      </a:hlink>
      <a:folHlink>
        <a:srgbClr val="CC3399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P:\M_Mattson\Supplements\Projects\Bodie\Ppt\Template.pot</Template>
  <TotalTime>62310</TotalTime>
  <Words>730</Words>
  <Application>Microsoft Office PowerPoint</Application>
  <PresentationFormat>On-screen Show (4:3)</PresentationFormat>
  <Paragraphs>146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Times New Roman</vt:lpstr>
      <vt:lpstr>Wingdings</vt:lpstr>
      <vt:lpstr>Arial</vt:lpstr>
      <vt:lpstr>Tahoma</vt:lpstr>
      <vt:lpstr>Symbol</vt:lpstr>
      <vt:lpstr>Book Antiqua</vt:lpstr>
      <vt:lpstr>Template</vt:lpstr>
      <vt:lpstr>Microsoft Clip Gallery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</dc:title>
  <dc:creator>Rick Johnson</dc:creator>
  <cp:lastModifiedBy>Covrig, Vicentiu M</cp:lastModifiedBy>
  <cp:revision>231</cp:revision>
  <cp:lastPrinted>2002-02-16T09:24:22Z</cp:lastPrinted>
  <dcterms:created xsi:type="dcterms:W3CDTF">1998-03-08T20:26:56Z</dcterms:created>
  <dcterms:modified xsi:type="dcterms:W3CDTF">2014-04-22T19:16:12Z</dcterms:modified>
</cp:coreProperties>
</file>