
<file path=[Content_Types].xml><?xml version="1.0" encoding="utf-8"?>
<Types xmlns="http://schemas.openxmlformats.org/package/2006/content-types">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1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15.xml" ContentType="application/vnd.openxmlformats-officedocument.presentationml.notesSlide+xml"/>
  <Override PartName="/ppt/tags/tag8.xml" ContentType="application/vnd.openxmlformats-officedocument.presentationml.tags+xml"/>
  <Override PartName="/ppt/notesSlides/notesSlide1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17.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18.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5.xml" ContentType="application/vnd.openxmlformats-officedocument.presentationml.tags+xml"/>
  <Override PartName="/ppt/notesSlides/notesSlide24.xml" ContentType="application/vnd.openxmlformats-officedocument.presentationml.notesSlide+xml"/>
  <Override PartName="/ppt/tags/tag16.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6"/>
  </p:notesMasterIdLst>
  <p:handoutMasterIdLst>
    <p:handoutMasterId r:id="rId37"/>
  </p:handoutMasterIdLst>
  <p:sldIdLst>
    <p:sldId id="256" r:id="rId2"/>
    <p:sldId id="296" r:id="rId3"/>
    <p:sldId id="297" r:id="rId4"/>
    <p:sldId id="267" r:id="rId5"/>
    <p:sldId id="269" r:id="rId6"/>
    <p:sldId id="270" r:id="rId7"/>
    <p:sldId id="298" r:id="rId8"/>
    <p:sldId id="299" r:id="rId9"/>
    <p:sldId id="300" r:id="rId10"/>
    <p:sldId id="301" r:id="rId11"/>
    <p:sldId id="302" r:id="rId12"/>
    <p:sldId id="318" r:id="rId13"/>
    <p:sldId id="303" r:id="rId14"/>
    <p:sldId id="304" r:id="rId15"/>
    <p:sldId id="305" r:id="rId16"/>
    <p:sldId id="306" r:id="rId17"/>
    <p:sldId id="307" r:id="rId18"/>
    <p:sldId id="308" r:id="rId19"/>
    <p:sldId id="309" r:id="rId20"/>
    <p:sldId id="310" r:id="rId21"/>
    <p:sldId id="319" r:id="rId22"/>
    <p:sldId id="317" r:id="rId23"/>
    <p:sldId id="311" r:id="rId24"/>
    <p:sldId id="312" r:id="rId25"/>
    <p:sldId id="288" r:id="rId26"/>
    <p:sldId id="313" r:id="rId27"/>
    <p:sldId id="314" r:id="rId28"/>
    <p:sldId id="315" r:id="rId29"/>
    <p:sldId id="290" r:id="rId30"/>
    <p:sldId id="291" r:id="rId31"/>
    <p:sldId id="292" r:id="rId32"/>
    <p:sldId id="293" r:id="rId33"/>
    <p:sldId id="294" r:id="rId34"/>
    <p:sldId id="289"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DDDDDD"/>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01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DC51BB-5A63-4E5D-BD84-555F1C54DE7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1A21392A-2DA0-4573-BC8A-63546D39F91B}">
      <dgm:prSet phldrT="[Text]"/>
      <dgm:spPr/>
      <dgm:t>
        <a:bodyPr/>
        <a:lstStyle/>
        <a:p>
          <a:r>
            <a:rPr lang="en-US" dirty="0" smtClean="0"/>
            <a:t>CD Cabinet</a:t>
          </a:r>
        </a:p>
        <a:p>
          <a:r>
            <a:rPr lang="en-US" dirty="0" smtClean="0"/>
            <a:t>LT = 1</a:t>
          </a:r>
          <a:endParaRPr lang="en-US" dirty="0"/>
        </a:p>
      </dgm:t>
    </dgm:pt>
    <dgm:pt modelId="{3E5978F9-0017-4519-8D7D-BBD9AA1F3BFD}" type="parTrans" cxnId="{AFFABD6E-86FA-4B3B-AB59-10DAC1A7A538}">
      <dgm:prSet/>
      <dgm:spPr/>
      <dgm:t>
        <a:bodyPr/>
        <a:lstStyle/>
        <a:p>
          <a:endParaRPr lang="en-US"/>
        </a:p>
      </dgm:t>
    </dgm:pt>
    <dgm:pt modelId="{A5C6C527-3AB2-4DC7-999D-42B505E8728E}" type="sibTrans" cxnId="{AFFABD6E-86FA-4B3B-AB59-10DAC1A7A538}">
      <dgm:prSet/>
      <dgm:spPr/>
      <dgm:t>
        <a:bodyPr/>
        <a:lstStyle/>
        <a:p>
          <a:endParaRPr lang="en-US"/>
        </a:p>
      </dgm:t>
    </dgm:pt>
    <dgm:pt modelId="{BDE8CF57-59C3-4306-BBDE-6BC4ADE5FA38}">
      <dgm:prSet phldrT="[Text]"/>
      <dgm:spPr/>
      <dgm:t>
        <a:bodyPr/>
        <a:lstStyle/>
        <a:p>
          <a:r>
            <a:rPr lang="en-US" dirty="0" smtClean="0"/>
            <a:t>Cabinet Door</a:t>
          </a:r>
        </a:p>
        <a:p>
          <a:r>
            <a:rPr lang="en-US" dirty="0" smtClean="0"/>
            <a:t>Usage = 2</a:t>
          </a:r>
        </a:p>
        <a:p>
          <a:r>
            <a:rPr lang="en-US" dirty="0" smtClean="0"/>
            <a:t>LT = 3</a:t>
          </a:r>
        </a:p>
      </dgm:t>
    </dgm:pt>
    <dgm:pt modelId="{50D9933E-FD28-4431-BD9B-957F9BFA788C}" type="parTrans" cxnId="{6A24E57E-0ED1-4334-A363-50D7F1F36CAC}">
      <dgm:prSet/>
      <dgm:spPr/>
      <dgm:t>
        <a:bodyPr/>
        <a:lstStyle/>
        <a:p>
          <a:endParaRPr lang="en-US"/>
        </a:p>
      </dgm:t>
    </dgm:pt>
    <dgm:pt modelId="{3FA60F80-A1D1-4447-BB98-5138E52D34E9}" type="sibTrans" cxnId="{6A24E57E-0ED1-4334-A363-50D7F1F36CAC}">
      <dgm:prSet/>
      <dgm:spPr/>
      <dgm:t>
        <a:bodyPr/>
        <a:lstStyle/>
        <a:p>
          <a:endParaRPr lang="en-US"/>
        </a:p>
      </dgm:t>
    </dgm:pt>
    <dgm:pt modelId="{0B5B0254-A954-4701-9264-7527185D0EEA}">
      <dgm:prSet phldrT="[Text]"/>
      <dgm:spPr/>
      <dgm:t>
        <a:bodyPr/>
        <a:lstStyle/>
        <a:p>
          <a:r>
            <a:rPr lang="en-US" dirty="0" smtClean="0"/>
            <a:t>Hinge</a:t>
          </a:r>
        </a:p>
        <a:p>
          <a:r>
            <a:rPr lang="en-US" dirty="0" smtClean="0"/>
            <a:t>Usage = 2</a:t>
          </a:r>
        </a:p>
        <a:p>
          <a:r>
            <a:rPr lang="en-US" dirty="0" smtClean="0"/>
            <a:t>LT =4</a:t>
          </a:r>
          <a:endParaRPr lang="en-US" dirty="0"/>
        </a:p>
      </dgm:t>
    </dgm:pt>
    <dgm:pt modelId="{BAC17C66-B94F-41E4-992A-FCE3C1CEE00C}" type="parTrans" cxnId="{E49B5E72-A3B9-4CC8-B3DE-3E1563B1F6B3}">
      <dgm:prSet/>
      <dgm:spPr/>
      <dgm:t>
        <a:bodyPr/>
        <a:lstStyle/>
        <a:p>
          <a:endParaRPr lang="en-US"/>
        </a:p>
      </dgm:t>
    </dgm:pt>
    <dgm:pt modelId="{91184DB3-D3A6-44FF-ADEC-FDD38003625C}" type="sibTrans" cxnId="{E49B5E72-A3B9-4CC8-B3DE-3E1563B1F6B3}">
      <dgm:prSet/>
      <dgm:spPr/>
      <dgm:t>
        <a:bodyPr/>
        <a:lstStyle/>
        <a:p>
          <a:endParaRPr lang="en-US"/>
        </a:p>
      </dgm:t>
    </dgm:pt>
    <dgm:pt modelId="{7E3F3FF1-A038-4223-9297-4F7FD663DC15}">
      <dgm:prSet phldrT="[Text]"/>
      <dgm:spPr/>
      <dgm:t>
        <a:bodyPr/>
        <a:lstStyle/>
        <a:p>
          <a:r>
            <a:rPr lang="en-US" dirty="0" smtClean="0"/>
            <a:t>Screw</a:t>
          </a:r>
        </a:p>
        <a:p>
          <a:r>
            <a:rPr lang="en-US" dirty="0" smtClean="0"/>
            <a:t>Usage = 8</a:t>
          </a:r>
        </a:p>
        <a:p>
          <a:r>
            <a:rPr lang="en-US" dirty="0" smtClean="0"/>
            <a:t>LT = 1</a:t>
          </a:r>
          <a:endParaRPr lang="en-US" dirty="0"/>
        </a:p>
      </dgm:t>
    </dgm:pt>
    <dgm:pt modelId="{003A045C-1119-4501-861A-D3F0636BF335}" type="parTrans" cxnId="{5AA2275D-CBF7-4420-8064-2C4A5AF27274}">
      <dgm:prSet/>
      <dgm:spPr/>
      <dgm:t>
        <a:bodyPr/>
        <a:lstStyle/>
        <a:p>
          <a:endParaRPr lang="en-US"/>
        </a:p>
      </dgm:t>
    </dgm:pt>
    <dgm:pt modelId="{410D8DBB-3F04-4F12-AA10-8E064E7FCC4D}" type="sibTrans" cxnId="{5AA2275D-CBF7-4420-8064-2C4A5AF27274}">
      <dgm:prSet/>
      <dgm:spPr/>
      <dgm:t>
        <a:bodyPr/>
        <a:lstStyle/>
        <a:p>
          <a:endParaRPr lang="en-US"/>
        </a:p>
      </dgm:t>
    </dgm:pt>
    <dgm:pt modelId="{55137C8E-59F5-4506-B3E8-FD096FC2D13F}">
      <dgm:prSet phldrT="[Text]"/>
      <dgm:spPr/>
      <dgm:t>
        <a:bodyPr/>
        <a:lstStyle/>
        <a:p>
          <a:r>
            <a:rPr lang="en-US" dirty="0" smtClean="0"/>
            <a:t>Cabinet Side</a:t>
          </a:r>
        </a:p>
        <a:p>
          <a:r>
            <a:rPr lang="en-US" dirty="0" smtClean="0"/>
            <a:t>Usage = 2</a:t>
          </a:r>
        </a:p>
        <a:p>
          <a:r>
            <a:rPr lang="en-US" dirty="0" smtClean="0"/>
            <a:t>LT = 3</a:t>
          </a:r>
          <a:endParaRPr lang="en-US" dirty="0"/>
        </a:p>
      </dgm:t>
    </dgm:pt>
    <dgm:pt modelId="{7D420F72-87D5-458A-988B-B74F0B7CB56F}" type="parTrans" cxnId="{142B6711-855D-4F83-BE16-7D11B4F7C062}">
      <dgm:prSet/>
      <dgm:spPr/>
      <dgm:t>
        <a:bodyPr/>
        <a:lstStyle/>
        <a:p>
          <a:endParaRPr lang="en-US"/>
        </a:p>
      </dgm:t>
    </dgm:pt>
    <dgm:pt modelId="{89111E25-5C31-45EB-8E2A-6FFA9314999F}" type="sibTrans" cxnId="{142B6711-855D-4F83-BE16-7D11B4F7C062}">
      <dgm:prSet/>
      <dgm:spPr/>
      <dgm:t>
        <a:bodyPr/>
        <a:lstStyle/>
        <a:p>
          <a:endParaRPr lang="en-US"/>
        </a:p>
      </dgm:t>
    </dgm:pt>
    <dgm:pt modelId="{54D0E392-F893-4CCB-98EC-8105A255E112}">
      <dgm:prSet phldrT="[Text]"/>
      <dgm:spPr/>
      <dgm:t>
        <a:bodyPr/>
        <a:lstStyle/>
        <a:p>
          <a:r>
            <a:rPr lang="en-US" dirty="0" smtClean="0"/>
            <a:t>Screw</a:t>
          </a:r>
        </a:p>
        <a:p>
          <a:r>
            <a:rPr lang="en-US" dirty="0" smtClean="0"/>
            <a:t>Usage = 2</a:t>
          </a:r>
        </a:p>
        <a:p>
          <a:r>
            <a:rPr lang="en-US" dirty="0" smtClean="0"/>
            <a:t>LT = 1</a:t>
          </a:r>
          <a:endParaRPr lang="en-US" dirty="0"/>
        </a:p>
      </dgm:t>
    </dgm:pt>
    <dgm:pt modelId="{5D44D78A-F979-4E4E-BF54-579D9B0AC3E8}" type="parTrans" cxnId="{779A36C5-47AB-40DD-B65C-A0C41ADB598B}">
      <dgm:prSet/>
      <dgm:spPr/>
      <dgm:t>
        <a:bodyPr/>
        <a:lstStyle/>
        <a:p>
          <a:endParaRPr lang="en-US"/>
        </a:p>
      </dgm:t>
    </dgm:pt>
    <dgm:pt modelId="{2DE643E8-ECE5-4E9C-BD34-744EE020A765}" type="sibTrans" cxnId="{779A36C5-47AB-40DD-B65C-A0C41ADB598B}">
      <dgm:prSet/>
      <dgm:spPr/>
      <dgm:t>
        <a:bodyPr/>
        <a:lstStyle/>
        <a:p>
          <a:endParaRPr lang="en-US"/>
        </a:p>
      </dgm:t>
    </dgm:pt>
    <dgm:pt modelId="{EE1B7060-F8F8-4721-A877-D8980463AD97}" type="pres">
      <dgm:prSet presAssocID="{0BDC51BB-5A63-4E5D-BD84-555F1C54DE75}" presName="hierChild1" presStyleCnt="0">
        <dgm:presLayoutVars>
          <dgm:chPref val="1"/>
          <dgm:dir/>
          <dgm:animOne val="branch"/>
          <dgm:animLvl val="lvl"/>
          <dgm:resizeHandles/>
        </dgm:presLayoutVars>
      </dgm:prSet>
      <dgm:spPr/>
    </dgm:pt>
    <dgm:pt modelId="{46B424E1-4DD0-4E77-B66F-F7E37BAC2571}" type="pres">
      <dgm:prSet presAssocID="{1A21392A-2DA0-4573-BC8A-63546D39F91B}" presName="hierRoot1" presStyleCnt="0"/>
      <dgm:spPr/>
    </dgm:pt>
    <dgm:pt modelId="{8BD24DD0-2CA1-4BB7-B61E-E0BF52D24C8A}" type="pres">
      <dgm:prSet presAssocID="{1A21392A-2DA0-4573-BC8A-63546D39F91B}" presName="composite" presStyleCnt="0"/>
      <dgm:spPr/>
    </dgm:pt>
    <dgm:pt modelId="{F3A15CEE-F084-4C4D-96EE-03A6E509E563}" type="pres">
      <dgm:prSet presAssocID="{1A21392A-2DA0-4573-BC8A-63546D39F91B}" presName="background" presStyleLbl="node0" presStyleIdx="0" presStyleCnt="1"/>
      <dgm:spPr/>
    </dgm:pt>
    <dgm:pt modelId="{99121806-46CA-4171-B7A4-8BD0209F5B8E}" type="pres">
      <dgm:prSet presAssocID="{1A21392A-2DA0-4573-BC8A-63546D39F91B}" presName="text" presStyleLbl="fgAcc0" presStyleIdx="0" presStyleCnt="1">
        <dgm:presLayoutVars>
          <dgm:chPref val="3"/>
        </dgm:presLayoutVars>
      </dgm:prSet>
      <dgm:spPr/>
      <dgm:t>
        <a:bodyPr/>
        <a:lstStyle/>
        <a:p>
          <a:endParaRPr lang="en-US"/>
        </a:p>
      </dgm:t>
    </dgm:pt>
    <dgm:pt modelId="{B445E858-15D4-4FDB-8249-B03D49802C04}" type="pres">
      <dgm:prSet presAssocID="{1A21392A-2DA0-4573-BC8A-63546D39F91B}" presName="hierChild2" presStyleCnt="0"/>
      <dgm:spPr/>
    </dgm:pt>
    <dgm:pt modelId="{B31E054A-722D-4045-A478-A40D3FDB50FC}" type="pres">
      <dgm:prSet presAssocID="{50D9933E-FD28-4431-BD9B-957F9BFA788C}" presName="Name10" presStyleLbl="parChTrans1D2" presStyleIdx="0" presStyleCnt="2"/>
      <dgm:spPr/>
    </dgm:pt>
    <dgm:pt modelId="{04B3E9DF-23A1-4511-BAE1-CB82C0FFC6C6}" type="pres">
      <dgm:prSet presAssocID="{BDE8CF57-59C3-4306-BBDE-6BC4ADE5FA38}" presName="hierRoot2" presStyleCnt="0"/>
      <dgm:spPr/>
    </dgm:pt>
    <dgm:pt modelId="{F9D34B45-E887-4E47-9B3D-01DE5476B4A9}" type="pres">
      <dgm:prSet presAssocID="{BDE8CF57-59C3-4306-BBDE-6BC4ADE5FA38}" presName="composite2" presStyleCnt="0"/>
      <dgm:spPr/>
    </dgm:pt>
    <dgm:pt modelId="{1794DF52-2FB8-4A4E-A027-CD920F9AB693}" type="pres">
      <dgm:prSet presAssocID="{BDE8CF57-59C3-4306-BBDE-6BC4ADE5FA38}" presName="background2" presStyleLbl="node2" presStyleIdx="0" presStyleCnt="2"/>
      <dgm:spPr/>
    </dgm:pt>
    <dgm:pt modelId="{6A476999-50AD-45C2-B1B5-FEBD17E6F45D}" type="pres">
      <dgm:prSet presAssocID="{BDE8CF57-59C3-4306-BBDE-6BC4ADE5FA38}" presName="text2" presStyleLbl="fgAcc2" presStyleIdx="0" presStyleCnt="2">
        <dgm:presLayoutVars>
          <dgm:chPref val="3"/>
        </dgm:presLayoutVars>
      </dgm:prSet>
      <dgm:spPr/>
      <dgm:t>
        <a:bodyPr/>
        <a:lstStyle/>
        <a:p>
          <a:endParaRPr lang="en-US"/>
        </a:p>
      </dgm:t>
    </dgm:pt>
    <dgm:pt modelId="{39CA07EF-3B59-4F1F-B614-2987582CFB4B}" type="pres">
      <dgm:prSet presAssocID="{BDE8CF57-59C3-4306-BBDE-6BC4ADE5FA38}" presName="hierChild3" presStyleCnt="0"/>
      <dgm:spPr/>
    </dgm:pt>
    <dgm:pt modelId="{7E3D5BEC-020A-47B6-9944-29EF7AF802BA}" type="pres">
      <dgm:prSet presAssocID="{BAC17C66-B94F-41E4-992A-FCE3C1CEE00C}" presName="Name17" presStyleLbl="parChTrans1D3" presStyleIdx="0" presStyleCnt="3"/>
      <dgm:spPr/>
    </dgm:pt>
    <dgm:pt modelId="{0C40E156-FE9A-4DF0-9496-EFC9A46D7115}" type="pres">
      <dgm:prSet presAssocID="{0B5B0254-A954-4701-9264-7527185D0EEA}" presName="hierRoot3" presStyleCnt="0"/>
      <dgm:spPr/>
    </dgm:pt>
    <dgm:pt modelId="{24284F27-9C0C-4A6A-A8B0-3452DB5C0523}" type="pres">
      <dgm:prSet presAssocID="{0B5B0254-A954-4701-9264-7527185D0EEA}" presName="composite3" presStyleCnt="0"/>
      <dgm:spPr/>
    </dgm:pt>
    <dgm:pt modelId="{23CF321C-FA89-4E95-A518-4D2F6E16D438}" type="pres">
      <dgm:prSet presAssocID="{0B5B0254-A954-4701-9264-7527185D0EEA}" presName="background3" presStyleLbl="node3" presStyleIdx="0" presStyleCnt="3"/>
      <dgm:spPr/>
    </dgm:pt>
    <dgm:pt modelId="{EA1341BF-1F92-427E-9213-FAEF22B10C3E}" type="pres">
      <dgm:prSet presAssocID="{0B5B0254-A954-4701-9264-7527185D0EEA}" presName="text3" presStyleLbl="fgAcc3" presStyleIdx="0" presStyleCnt="3">
        <dgm:presLayoutVars>
          <dgm:chPref val="3"/>
        </dgm:presLayoutVars>
      </dgm:prSet>
      <dgm:spPr/>
    </dgm:pt>
    <dgm:pt modelId="{DBC3A360-EE44-4475-AEE2-DAEA5479AA30}" type="pres">
      <dgm:prSet presAssocID="{0B5B0254-A954-4701-9264-7527185D0EEA}" presName="hierChild4" presStyleCnt="0"/>
      <dgm:spPr/>
    </dgm:pt>
    <dgm:pt modelId="{34B56960-B404-47E6-A9C4-DD13ABD75666}" type="pres">
      <dgm:prSet presAssocID="{003A045C-1119-4501-861A-D3F0636BF335}" presName="Name17" presStyleLbl="parChTrans1D3" presStyleIdx="1" presStyleCnt="3"/>
      <dgm:spPr/>
    </dgm:pt>
    <dgm:pt modelId="{89E5E404-59D0-4E02-A7F1-66CC072891F5}" type="pres">
      <dgm:prSet presAssocID="{7E3F3FF1-A038-4223-9297-4F7FD663DC15}" presName="hierRoot3" presStyleCnt="0"/>
      <dgm:spPr/>
    </dgm:pt>
    <dgm:pt modelId="{D91B957D-F7AC-4DDD-B495-194D9D3FF6A4}" type="pres">
      <dgm:prSet presAssocID="{7E3F3FF1-A038-4223-9297-4F7FD663DC15}" presName="composite3" presStyleCnt="0"/>
      <dgm:spPr/>
    </dgm:pt>
    <dgm:pt modelId="{9C90BD2A-C387-4956-A5A9-EB3E9E6F563C}" type="pres">
      <dgm:prSet presAssocID="{7E3F3FF1-A038-4223-9297-4F7FD663DC15}" presName="background3" presStyleLbl="node3" presStyleIdx="1" presStyleCnt="3"/>
      <dgm:spPr/>
    </dgm:pt>
    <dgm:pt modelId="{CD73EE01-48DC-43EC-AE90-623CC9F2C945}" type="pres">
      <dgm:prSet presAssocID="{7E3F3FF1-A038-4223-9297-4F7FD663DC15}" presName="text3" presStyleLbl="fgAcc3" presStyleIdx="1" presStyleCnt="3">
        <dgm:presLayoutVars>
          <dgm:chPref val="3"/>
        </dgm:presLayoutVars>
      </dgm:prSet>
      <dgm:spPr/>
    </dgm:pt>
    <dgm:pt modelId="{38844BEF-52AE-411E-8388-5596883F3425}" type="pres">
      <dgm:prSet presAssocID="{7E3F3FF1-A038-4223-9297-4F7FD663DC15}" presName="hierChild4" presStyleCnt="0"/>
      <dgm:spPr/>
    </dgm:pt>
    <dgm:pt modelId="{61B473E2-FBFE-45DF-A1BD-0A73AF93C6C0}" type="pres">
      <dgm:prSet presAssocID="{7D420F72-87D5-458A-988B-B74F0B7CB56F}" presName="Name10" presStyleLbl="parChTrans1D2" presStyleIdx="1" presStyleCnt="2"/>
      <dgm:spPr/>
    </dgm:pt>
    <dgm:pt modelId="{284A7939-6664-48CC-BA81-9B7DC415C2D8}" type="pres">
      <dgm:prSet presAssocID="{55137C8E-59F5-4506-B3E8-FD096FC2D13F}" presName="hierRoot2" presStyleCnt="0"/>
      <dgm:spPr/>
    </dgm:pt>
    <dgm:pt modelId="{C502AA8D-0B45-4551-8A12-8745993FD28E}" type="pres">
      <dgm:prSet presAssocID="{55137C8E-59F5-4506-B3E8-FD096FC2D13F}" presName="composite2" presStyleCnt="0"/>
      <dgm:spPr/>
    </dgm:pt>
    <dgm:pt modelId="{F5482165-8AB2-4328-9EBB-874209F56653}" type="pres">
      <dgm:prSet presAssocID="{55137C8E-59F5-4506-B3E8-FD096FC2D13F}" presName="background2" presStyleLbl="node2" presStyleIdx="1" presStyleCnt="2"/>
      <dgm:spPr/>
    </dgm:pt>
    <dgm:pt modelId="{352CDBED-E358-4064-96DF-4F4EEEDF76A1}" type="pres">
      <dgm:prSet presAssocID="{55137C8E-59F5-4506-B3E8-FD096FC2D13F}" presName="text2" presStyleLbl="fgAcc2" presStyleIdx="1" presStyleCnt="2">
        <dgm:presLayoutVars>
          <dgm:chPref val="3"/>
        </dgm:presLayoutVars>
      </dgm:prSet>
      <dgm:spPr/>
    </dgm:pt>
    <dgm:pt modelId="{F488B011-49E2-4CE4-8707-A4FA7BB0FC3F}" type="pres">
      <dgm:prSet presAssocID="{55137C8E-59F5-4506-B3E8-FD096FC2D13F}" presName="hierChild3" presStyleCnt="0"/>
      <dgm:spPr/>
    </dgm:pt>
    <dgm:pt modelId="{E8C36524-5AA0-478D-9CAD-D7FC56F977A2}" type="pres">
      <dgm:prSet presAssocID="{5D44D78A-F979-4E4E-BF54-579D9B0AC3E8}" presName="Name17" presStyleLbl="parChTrans1D3" presStyleIdx="2" presStyleCnt="3"/>
      <dgm:spPr/>
    </dgm:pt>
    <dgm:pt modelId="{8DA8AA77-27DC-4BEC-950F-9CD34E1A1492}" type="pres">
      <dgm:prSet presAssocID="{54D0E392-F893-4CCB-98EC-8105A255E112}" presName="hierRoot3" presStyleCnt="0"/>
      <dgm:spPr/>
    </dgm:pt>
    <dgm:pt modelId="{255B41CA-8DFB-46E1-8BEE-1BE6020D1AF5}" type="pres">
      <dgm:prSet presAssocID="{54D0E392-F893-4CCB-98EC-8105A255E112}" presName="composite3" presStyleCnt="0"/>
      <dgm:spPr/>
    </dgm:pt>
    <dgm:pt modelId="{45206FF0-7CDF-4EF4-9528-EB7C405FD9AD}" type="pres">
      <dgm:prSet presAssocID="{54D0E392-F893-4CCB-98EC-8105A255E112}" presName="background3" presStyleLbl="node3" presStyleIdx="2" presStyleCnt="3"/>
      <dgm:spPr/>
    </dgm:pt>
    <dgm:pt modelId="{FA7728D8-45B0-4A50-8C34-117D86A90088}" type="pres">
      <dgm:prSet presAssocID="{54D0E392-F893-4CCB-98EC-8105A255E112}" presName="text3" presStyleLbl="fgAcc3" presStyleIdx="2" presStyleCnt="3">
        <dgm:presLayoutVars>
          <dgm:chPref val="3"/>
        </dgm:presLayoutVars>
      </dgm:prSet>
      <dgm:spPr/>
      <dgm:t>
        <a:bodyPr/>
        <a:lstStyle/>
        <a:p>
          <a:endParaRPr lang="en-US"/>
        </a:p>
      </dgm:t>
    </dgm:pt>
    <dgm:pt modelId="{4F49D6D1-C3BE-4958-8CC0-1C3316A906B1}" type="pres">
      <dgm:prSet presAssocID="{54D0E392-F893-4CCB-98EC-8105A255E112}" presName="hierChild4" presStyleCnt="0"/>
      <dgm:spPr/>
    </dgm:pt>
  </dgm:ptLst>
  <dgm:cxnLst>
    <dgm:cxn modelId="{3A0B0DEA-2F96-49D9-A045-015591EE768F}" type="presOf" srcId="{7E3F3FF1-A038-4223-9297-4F7FD663DC15}" destId="{CD73EE01-48DC-43EC-AE90-623CC9F2C945}" srcOrd="0" destOrd="0" presId="urn:microsoft.com/office/officeart/2005/8/layout/hierarchy1"/>
    <dgm:cxn modelId="{6DAF1D06-F225-4EA6-885E-E8AA3EA6A057}" type="presOf" srcId="{50D9933E-FD28-4431-BD9B-957F9BFA788C}" destId="{B31E054A-722D-4045-A478-A40D3FDB50FC}" srcOrd="0" destOrd="0" presId="urn:microsoft.com/office/officeart/2005/8/layout/hierarchy1"/>
    <dgm:cxn modelId="{C83DDA97-F6AC-4499-8428-44867E48A25C}" type="presOf" srcId="{54D0E392-F893-4CCB-98EC-8105A255E112}" destId="{FA7728D8-45B0-4A50-8C34-117D86A90088}" srcOrd="0" destOrd="0" presId="urn:microsoft.com/office/officeart/2005/8/layout/hierarchy1"/>
    <dgm:cxn modelId="{D80B2B0D-C7BF-4F59-B829-9437A2390B43}" type="presOf" srcId="{1A21392A-2DA0-4573-BC8A-63546D39F91B}" destId="{99121806-46CA-4171-B7A4-8BD0209F5B8E}" srcOrd="0" destOrd="0" presId="urn:microsoft.com/office/officeart/2005/8/layout/hierarchy1"/>
    <dgm:cxn modelId="{779A36C5-47AB-40DD-B65C-A0C41ADB598B}" srcId="{55137C8E-59F5-4506-B3E8-FD096FC2D13F}" destId="{54D0E392-F893-4CCB-98EC-8105A255E112}" srcOrd="0" destOrd="0" parTransId="{5D44D78A-F979-4E4E-BF54-579D9B0AC3E8}" sibTransId="{2DE643E8-ECE5-4E9C-BD34-744EE020A765}"/>
    <dgm:cxn modelId="{ABAA4A24-176F-4762-BABC-48B109416E40}" type="presOf" srcId="{0B5B0254-A954-4701-9264-7527185D0EEA}" destId="{EA1341BF-1F92-427E-9213-FAEF22B10C3E}" srcOrd="0" destOrd="0" presId="urn:microsoft.com/office/officeart/2005/8/layout/hierarchy1"/>
    <dgm:cxn modelId="{D10193AA-DAA0-4F91-A7CD-F4E602DF8204}" type="presOf" srcId="{BDE8CF57-59C3-4306-BBDE-6BC4ADE5FA38}" destId="{6A476999-50AD-45C2-B1B5-FEBD17E6F45D}" srcOrd="0" destOrd="0" presId="urn:microsoft.com/office/officeart/2005/8/layout/hierarchy1"/>
    <dgm:cxn modelId="{5AA2275D-CBF7-4420-8064-2C4A5AF27274}" srcId="{BDE8CF57-59C3-4306-BBDE-6BC4ADE5FA38}" destId="{7E3F3FF1-A038-4223-9297-4F7FD663DC15}" srcOrd="1" destOrd="0" parTransId="{003A045C-1119-4501-861A-D3F0636BF335}" sibTransId="{410D8DBB-3F04-4F12-AA10-8E064E7FCC4D}"/>
    <dgm:cxn modelId="{7183AE08-C0FB-4011-A978-EA28F168F25D}" type="presOf" srcId="{003A045C-1119-4501-861A-D3F0636BF335}" destId="{34B56960-B404-47E6-A9C4-DD13ABD75666}" srcOrd="0" destOrd="0" presId="urn:microsoft.com/office/officeart/2005/8/layout/hierarchy1"/>
    <dgm:cxn modelId="{E49B5E72-A3B9-4CC8-B3DE-3E1563B1F6B3}" srcId="{BDE8CF57-59C3-4306-BBDE-6BC4ADE5FA38}" destId="{0B5B0254-A954-4701-9264-7527185D0EEA}" srcOrd="0" destOrd="0" parTransId="{BAC17C66-B94F-41E4-992A-FCE3C1CEE00C}" sibTransId="{91184DB3-D3A6-44FF-ADEC-FDD38003625C}"/>
    <dgm:cxn modelId="{FDFF6F38-1317-4FA9-A0FE-14EFD6DC3645}" type="presOf" srcId="{7D420F72-87D5-458A-988B-B74F0B7CB56F}" destId="{61B473E2-FBFE-45DF-A1BD-0A73AF93C6C0}" srcOrd="0" destOrd="0" presId="urn:microsoft.com/office/officeart/2005/8/layout/hierarchy1"/>
    <dgm:cxn modelId="{AFFABD6E-86FA-4B3B-AB59-10DAC1A7A538}" srcId="{0BDC51BB-5A63-4E5D-BD84-555F1C54DE75}" destId="{1A21392A-2DA0-4573-BC8A-63546D39F91B}" srcOrd="0" destOrd="0" parTransId="{3E5978F9-0017-4519-8D7D-BBD9AA1F3BFD}" sibTransId="{A5C6C527-3AB2-4DC7-999D-42B505E8728E}"/>
    <dgm:cxn modelId="{BBA3237A-84C4-4237-AADB-510966E41CC1}" type="presOf" srcId="{0BDC51BB-5A63-4E5D-BD84-555F1C54DE75}" destId="{EE1B7060-F8F8-4721-A877-D8980463AD97}" srcOrd="0" destOrd="0" presId="urn:microsoft.com/office/officeart/2005/8/layout/hierarchy1"/>
    <dgm:cxn modelId="{48D792E7-E678-4537-B189-097C2432D33A}" type="presOf" srcId="{BAC17C66-B94F-41E4-992A-FCE3C1CEE00C}" destId="{7E3D5BEC-020A-47B6-9944-29EF7AF802BA}" srcOrd="0" destOrd="0" presId="urn:microsoft.com/office/officeart/2005/8/layout/hierarchy1"/>
    <dgm:cxn modelId="{6A24E57E-0ED1-4334-A363-50D7F1F36CAC}" srcId="{1A21392A-2DA0-4573-BC8A-63546D39F91B}" destId="{BDE8CF57-59C3-4306-BBDE-6BC4ADE5FA38}" srcOrd="0" destOrd="0" parTransId="{50D9933E-FD28-4431-BD9B-957F9BFA788C}" sibTransId="{3FA60F80-A1D1-4447-BB98-5138E52D34E9}"/>
    <dgm:cxn modelId="{A7937E76-C4E8-4D58-AF4A-533BDCFE3AAE}" type="presOf" srcId="{55137C8E-59F5-4506-B3E8-FD096FC2D13F}" destId="{352CDBED-E358-4064-96DF-4F4EEEDF76A1}" srcOrd="0" destOrd="0" presId="urn:microsoft.com/office/officeart/2005/8/layout/hierarchy1"/>
    <dgm:cxn modelId="{AC613D54-DDFD-491D-B4FA-F506CC8B699E}" type="presOf" srcId="{5D44D78A-F979-4E4E-BF54-579D9B0AC3E8}" destId="{E8C36524-5AA0-478D-9CAD-D7FC56F977A2}" srcOrd="0" destOrd="0" presId="urn:microsoft.com/office/officeart/2005/8/layout/hierarchy1"/>
    <dgm:cxn modelId="{142B6711-855D-4F83-BE16-7D11B4F7C062}" srcId="{1A21392A-2DA0-4573-BC8A-63546D39F91B}" destId="{55137C8E-59F5-4506-B3E8-FD096FC2D13F}" srcOrd="1" destOrd="0" parTransId="{7D420F72-87D5-458A-988B-B74F0B7CB56F}" sibTransId="{89111E25-5C31-45EB-8E2A-6FFA9314999F}"/>
    <dgm:cxn modelId="{1D4A8D46-BA93-48AE-9647-5C41CD241739}" type="presParOf" srcId="{EE1B7060-F8F8-4721-A877-D8980463AD97}" destId="{46B424E1-4DD0-4E77-B66F-F7E37BAC2571}" srcOrd="0" destOrd="0" presId="urn:microsoft.com/office/officeart/2005/8/layout/hierarchy1"/>
    <dgm:cxn modelId="{5A95E757-91CD-441B-85DA-B3E4D1E08AF7}" type="presParOf" srcId="{46B424E1-4DD0-4E77-B66F-F7E37BAC2571}" destId="{8BD24DD0-2CA1-4BB7-B61E-E0BF52D24C8A}" srcOrd="0" destOrd="0" presId="urn:microsoft.com/office/officeart/2005/8/layout/hierarchy1"/>
    <dgm:cxn modelId="{00F42339-B273-4A41-8FE2-A8A3276EE712}" type="presParOf" srcId="{8BD24DD0-2CA1-4BB7-B61E-E0BF52D24C8A}" destId="{F3A15CEE-F084-4C4D-96EE-03A6E509E563}" srcOrd="0" destOrd="0" presId="urn:microsoft.com/office/officeart/2005/8/layout/hierarchy1"/>
    <dgm:cxn modelId="{03EE6B2E-14E2-4E7F-AADB-B80D7377CCE5}" type="presParOf" srcId="{8BD24DD0-2CA1-4BB7-B61E-E0BF52D24C8A}" destId="{99121806-46CA-4171-B7A4-8BD0209F5B8E}" srcOrd="1" destOrd="0" presId="urn:microsoft.com/office/officeart/2005/8/layout/hierarchy1"/>
    <dgm:cxn modelId="{706E053C-FC4A-4037-B93F-0AF516D36A0C}" type="presParOf" srcId="{46B424E1-4DD0-4E77-B66F-F7E37BAC2571}" destId="{B445E858-15D4-4FDB-8249-B03D49802C04}" srcOrd="1" destOrd="0" presId="urn:microsoft.com/office/officeart/2005/8/layout/hierarchy1"/>
    <dgm:cxn modelId="{17F72628-E0F0-4EAA-929F-18B970490A15}" type="presParOf" srcId="{B445E858-15D4-4FDB-8249-B03D49802C04}" destId="{B31E054A-722D-4045-A478-A40D3FDB50FC}" srcOrd="0" destOrd="0" presId="urn:microsoft.com/office/officeart/2005/8/layout/hierarchy1"/>
    <dgm:cxn modelId="{74C618EA-D387-41D8-A28D-49CC704452D9}" type="presParOf" srcId="{B445E858-15D4-4FDB-8249-B03D49802C04}" destId="{04B3E9DF-23A1-4511-BAE1-CB82C0FFC6C6}" srcOrd="1" destOrd="0" presId="urn:microsoft.com/office/officeart/2005/8/layout/hierarchy1"/>
    <dgm:cxn modelId="{6B4581BC-11D9-4DBF-BD6B-E9D567E70C4F}" type="presParOf" srcId="{04B3E9DF-23A1-4511-BAE1-CB82C0FFC6C6}" destId="{F9D34B45-E887-4E47-9B3D-01DE5476B4A9}" srcOrd="0" destOrd="0" presId="urn:microsoft.com/office/officeart/2005/8/layout/hierarchy1"/>
    <dgm:cxn modelId="{43D2A79E-2689-48F5-8C89-C94A3A123EF3}" type="presParOf" srcId="{F9D34B45-E887-4E47-9B3D-01DE5476B4A9}" destId="{1794DF52-2FB8-4A4E-A027-CD920F9AB693}" srcOrd="0" destOrd="0" presId="urn:microsoft.com/office/officeart/2005/8/layout/hierarchy1"/>
    <dgm:cxn modelId="{21B400BF-73BD-44ED-9452-9A047DFFA5D9}" type="presParOf" srcId="{F9D34B45-E887-4E47-9B3D-01DE5476B4A9}" destId="{6A476999-50AD-45C2-B1B5-FEBD17E6F45D}" srcOrd="1" destOrd="0" presId="urn:microsoft.com/office/officeart/2005/8/layout/hierarchy1"/>
    <dgm:cxn modelId="{B58683F1-C71D-432E-8517-9BE99B8CD766}" type="presParOf" srcId="{04B3E9DF-23A1-4511-BAE1-CB82C0FFC6C6}" destId="{39CA07EF-3B59-4F1F-B614-2987582CFB4B}" srcOrd="1" destOrd="0" presId="urn:microsoft.com/office/officeart/2005/8/layout/hierarchy1"/>
    <dgm:cxn modelId="{24FE3F33-C1C0-4050-BE32-6C976A4105DA}" type="presParOf" srcId="{39CA07EF-3B59-4F1F-B614-2987582CFB4B}" destId="{7E3D5BEC-020A-47B6-9944-29EF7AF802BA}" srcOrd="0" destOrd="0" presId="urn:microsoft.com/office/officeart/2005/8/layout/hierarchy1"/>
    <dgm:cxn modelId="{8AA733DD-BC47-49FF-AC71-13977BD45EE7}" type="presParOf" srcId="{39CA07EF-3B59-4F1F-B614-2987582CFB4B}" destId="{0C40E156-FE9A-4DF0-9496-EFC9A46D7115}" srcOrd="1" destOrd="0" presId="urn:microsoft.com/office/officeart/2005/8/layout/hierarchy1"/>
    <dgm:cxn modelId="{659F72F1-FE49-470B-894F-E9195FF651AE}" type="presParOf" srcId="{0C40E156-FE9A-4DF0-9496-EFC9A46D7115}" destId="{24284F27-9C0C-4A6A-A8B0-3452DB5C0523}" srcOrd="0" destOrd="0" presId="urn:microsoft.com/office/officeart/2005/8/layout/hierarchy1"/>
    <dgm:cxn modelId="{B966A47E-D214-4E7A-A1DA-51E0D5159D2D}" type="presParOf" srcId="{24284F27-9C0C-4A6A-A8B0-3452DB5C0523}" destId="{23CF321C-FA89-4E95-A518-4D2F6E16D438}" srcOrd="0" destOrd="0" presId="urn:microsoft.com/office/officeart/2005/8/layout/hierarchy1"/>
    <dgm:cxn modelId="{BA8D96CD-3222-421D-A976-15CD7B5597A9}" type="presParOf" srcId="{24284F27-9C0C-4A6A-A8B0-3452DB5C0523}" destId="{EA1341BF-1F92-427E-9213-FAEF22B10C3E}" srcOrd="1" destOrd="0" presId="urn:microsoft.com/office/officeart/2005/8/layout/hierarchy1"/>
    <dgm:cxn modelId="{C8367DCE-7598-48DA-AEA0-2C8866BC423A}" type="presParOf" srcId="{0C40E156-FE9A-4DF0-9496-EFC9A46D7115}" destId="{DBC3A360-EE44-4475-AEE2-DAEA5479AA30}" srcOrd="1" destOrd="0" presId="urn:microsoft.com/office/officeart/2005/8/layout/hierarchy1"/>
    <dgm:cxn modelId="{8E3C4757-FF4D-4C6E-8B74-097CEB020833}" type="presParOf" srcId="{39CA07EF-3B59-4F1F-B614-2987582CFB4B}" destId="{34B56960-B404-47E6-A9C4-DD13ABD75666}" srcOrd="2" destOrd="0" presId="urn:microsoft.com/office/officeart/2005/8/layout/hierarchy1"/>
    <dgm:cxn modelId="{B60FFC80-898E-4A19-9AB1-65F783F37087}" type="presParOf" srcId="{39CA07EF-3B59-4F1F-B614-2987582CFB4B}" destId="{89E5E404-59D0-4E02-A7F1-66CC072891F5}" srcOrd="3" destOrd="0" presId="urn:microsoft.com/office/officeart/2005/8/layout/hierarchy1"/>
    <dgm:cxn modelId="{03A9C379-0A19-4907-87A6-2D51B0D26FF6}" type="presParOf" srcId="{89E5E404-59D0-4E02-A7F1-66CC072891F5}" destId="{D91B957D-F7AC-4DDD-B495-194D9D3FF6A4}" srcOrd="0" destOrd="0" presId="urn:microsoft.com/office/officeart/2005/8/layout/hierarchy1"/>
    <dgm:cxn modelId="{21690D96-563C-4B8A-9A10-9F1A892FCA7B}" type="presParOf" srcId="{D91B957D-F7AC-4DDD-B495-194D9D3FF6A4}" destId="{9C90BD2A-C387-4956-A5A9-EB3E9E6F563C}" srcOrd="0" destOrd="0" presId="urn:microsoft.com/office/officeart/2005/8/layout/hierarchy1"/>
    <dgm:cxn modelId="{A03EA2BE-15F6-43EE-A394-AB0793F987D6}" type="presParOf" srcId="{D91B957D-F7AC-4DDD-B495-194D9D3FF6A4}" destId="{CD73EE01-48DC-43EC-AE90-623CC9F2C945}" srcOrd="1" destOrd="0" presId="urn:microsoft.com/office/officeart/2005/8/layout/hierarchy1"/>
    <dgm:cxn modelId="{82F919BE-505D-4074-8CA6-327E4282D908}" type="presParOf" srcId="{89E5E404-59D0-4E02-A7F1-66CC072891F5}" destId="{38844BEF-52AE-411E-8388-5596883F3425}" srcOrd="1" destOrd="0" presId="urn:microsoft.com/office/officeart/2005/8/layout/hierarchy1"/>
    <dgm:cxn modelId="{443B61C0-EEE9-444D-AD35-E9A96D6B7B1E}" type="presParOf" srcId="{B445E858-15D4-4FDB-8249-B03D49802C04}" destId="{61B473E2-FBFE-45DF-A1BD-0A73AF93C6C0}" srcOrd="2" destOrd="0" presId="urn:microsoft.com/office/officeart/2005/8/layout/hierarchy1"/>
    <dgm:cxn modelId="{CA0F9BB5-9D00-4017-9366-9A31D662F75D}" type="presParOf" srcId="{B445E858-15D4-4FDB-8249-B03D49802C04}" destId="{284A7939-6664-48CC-BA81-9B7DC415C2D8}" srcOrd="3" destOrd="0" presId="urn:microsoft.com/office/officeart/2005/8/layout/hierarchy1"/>
    <dgm:cxn modelId="{35694A3F-B946-4947-BCEF-8EB2079C6A07}" type="presParOf" srcId="{284A7939-6664-48CC-BA81-9B7DC415C2D8}" destId="{C502AA8D-0B45-4551-8A12-8745993FD28E}" srcOrd="0" destOrd="0" presId="urn:microsoft.com/office/officeart/2005/8/layout/hierarchy1"/>
    <dgm:cxn modelId="{EA128345-65ED-4E97-A45C-81F19F7C6E8C}" type="presParOf" srcId="{C502AA8D-0B45-4551-8A12-8745993FD28E}" destId="{F5482165-8AB2-4328-9EBB-874209F56653}" srcOrd="0" destOrd="0" presId="urn:microsoft.com/office/officeart/2005/8/layout/hierarchy1"/>
    <dgm:cxn modelId="{E6072D77-D9A0-4486-8C05-E671B66C1283}" type="presParOf" srcId="{C502AA8D-0B45-4551-8A12-8745993FD28E}" destId="{352CDBED-E358-4064-96DF-4F4EEEDF76A1}" srcOrd="1" destOrd="0" presId="urn:microsoft.com/office/officeart/2005/8/layout/hierarchy1"/>
    <dgm:cxn modelId="{907775DC-1EB1-49EC-A2F2-0E3ABAB5BDEA}" type="presParOf" srcId="{284A7939-6664-48CC-BA81-9B7DC415C2D8}" destId="{F488B011-49E2-4CE4-8707-A4FA7BB0FC3F}" srcOrd="1" destOrd="0" presId="urn:microsoft.com/office/officeart/2005/8/layout/hierarchy1"/>
    <dgm:cxn modelId="{25CD57B1-CEB9-4A42-A90F-F2D65A8537E9}" type="presParOf" srcId="{F488B011-49E2-4CE4-8707-A4FA7BB0FC3F}" destId="{E8C36524-5AA0-478D-9CAD-D7FC56F977A2}" srcOrd="0" destOrd="0" presId="urn:microsoft.com/office/officeart/2005/8/layout/hierarchy1"/>
    <dgm:cxn modelId="{20FDD260-3962-4094-8FBE-2DE36D254A41}" type="presParOf" srcId="{F488B011-49E2-4CE4-8707-A4FA7BB0FC3F}" destId="{8DA8AA77-27DC-4BEC-950F-9CD34E1A1492}" srcOrd="1" destOrd="0" presId="urn:microsoft.com/office/officeart/2005/8/layout/hierarchy1"/>
    <dgm:cxn modelId="{5B56326B-1F22-44A3-80AF-1C3E3C6C312E}" type="presParOf" srcId="{8DA8AA77-27DC-4BEC-950F-9CD34E1A1492}" destId="{255B41CA-8DFB-46E1-8BEE-1BE6020D1AF5}" srcOrd="0" destOrd="0" presId="urn:microsoft.com/office/officeart/2005/8/layout/hierarchy1"/>
    <dgm:cxn modelId="{170F9328-51B5-480F-8124-A141F1A4EBEA}" type="presParOf" srcId="{255B41CA-8DFB-46E1-8BEE-1BE6020D1AF5}" destId="{45206FF0-7CDF-4EF4-9528-EB7C405FD9AD}" srcOrd="0" destOrd="0" presId="urn:microsoft.com/office/officeart/2005/8/layout/hierarchy1"/>
    <dgm:cxn modelId="{14393DAA-4845-4141-99B8-2E4935D9BA02}" type="presParOf" srcId="{255B41CA-8DFB-46E1-8BEE-1BE6020D1AF5}" destId="{FA7728D8-45B0-4A50-8C34-117D86A90088}" srcOrd="1" destOrd="0" presId="urn:microsoft.com/office/officeart/2005/8/layout/hierarchy1"/>
    <dgm:cxn modelId="{E349E471-88A7-482C-8BE1-DCF3E21224C8}" type="presParOf" srcId="{8DA8AA77-27DC-4BEC-950F-9CD34E1A1492}" destId="{4F49D6D1-C3BE-4958-8CC0-1C3316A906B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C36524-5AA0-478D-9CAD-D7FC56F977A2}">
      <dsp:nvSpPr>
        <dsp:cNvPr id="0" name=""/>
        <dsp:cNvSpPr/>
      </dsp:nvSpPr>
      <dsp:spPr>
        <a:xfrm>
          <a:off x="4830633" y="2446862"/>
          <a:ext cx="91440" cy="455782"/>
        </a:xfrm>
        <a:custGeom>
          <a:avLst/>
          <a:gdLst/>
          <a:ahLst/>
          <a:cxnLst/>
          <a:rect l="0" t="0" r="0" b="0"/>
          <a:pathLst>
            <a:path>
              <a:moveTo>
                <a:pt x="45720" y="0"/>
              </a:moveTo>
              <a:lnTo>
                <a:pt x="45720" y="4557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B473E2-FBFE-45DF-A1BD-0A73AF93C6C0}">
      <dsp:nvSpPr>
        <dsp:cNvPr id="0" name=""/>
        <dsp:cNvSpPr/>
      </dsp:nvSpPr>
      <dsp:spPr>
        <a:xfrm>
          <a:off x="3439790" y="995933"/>
          <a:ext cx="1436563" cy="455782"/>
        </a:xfrm>
        <a:custGeom>
          <a:avLst/>
          <a:gdLst/>
          <a:ahLst/>
          <a:cxnLst/>
          <a:rect l="0" t="0" r="0" b="0"/>
          <a:pathLst>
            <a:path>
              <a:moveTo>
                <a:pt x="0" y="0"/>
              </a:moveTo>
              <a:lnTo>
                <a:pt x="0" y="310602"/>
              </a:lnTo>
              <a:lnTo>
                <a:pt x="1436563" y="310602"/>
              </a:lnTo>
              <a:lnTo>
                <a:pt x="1436563" y="4557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B56960-B404-47E6-A9C4-DD13ABD75666}">
      <dsp:nvSpPr>
        <dsp:cNvPr id="0" name=""/>
        <dsp:cNvSpPr/>
      </dsp:nvSpPr>
      <dsp:spPr>
        <a:xfrm>
          <a:off x="2003226" y="2446862"/>
          <a:ext cx="957708" cy="455782"/>
        </a:xfrm>
        <a:custGeom>
          <a:avLst/>
          <a:gdLst/>
          <a:ahLst/>
          <a:cxnLst/>
          <a:rect l="0" t="0" r="0" b="0"/>
          <a:pathLst>
            <a:path>
              <a:moveTo>
                <a:pt x="0" y="0"/>
              </a:moveTo>
              <a:lnTo>
                <a:pt x="0" y="310602"/>
              </a:lnTo>
              <a:lnTo>
                <a:pt x="957708" y="310602"/>
              </a:lnTo>
              <a:lnTo>
                <a:pt x="957708" y="4557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3D5BEC-020A-47B6-9944-29EF7AF802BA}">
      <dsp:nvSpPr>
        <dsp:cNvPr id="0" name=""/>
        <dsp:cNvSpPr/>
      </dsp:nvSpPr>
      <dsp:spPr>
        <a:xfrm>
          <a:off x="1045517" y="2446862"/>
          <a:ext cx="957708" cy="455782"/>
        </a:xfrm>
        <a:custGeom>
          <a:avLst/>
          <a:gdLst/>
          <a:ahLst/>
          <a:cxnLst/>
          <a:rect l="0" t="0" r="0" b="0"/>
          <a:pathLst>
            <a:path>
              <a:moveTo>
                <a:pt x="957708" y="0"/>
              </a:moveTo>
              <a:lnTo>
                <a:pt x="957708" y="310602"/>
              </a:lnTo>
              <a:lnTo>
                <a:pt x="0" y="310602"/>
              </a:lnTo>
              <a:lnTo>
                <a:pt x="0" y="4557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1E054A-722D-4045-A478-A40D3FDB50FC}">
      <dsp:nvSpPr>
        <dsp:cNvPr id="0" name=""/>
        <dsp:cNvSpPr/>
      </dsp:nvSpPr>
      <dsp:spPr>
        <a:xfrm>
          <a:off x="2003226" y="995933"/>
          <a:ext cx="1436563" cy="455782"/>
        </a:xfrm>
        <a:custGeom>
          <a:avLst/>
          <a:gdLst/>
          <a:ahLst/>
          <a:cxnLst/>
          <a:rect l="0" t="0" r="0" b="0"/>
          <a:pathLst>
            <a:path>
              <a:moveTo>
                <a:pt x="1436563" y="0"/>
              </a:moveTo>
              <a:lnTo>
                <a:pt x="1436563" y="310602"/>
              </a:lnTo>
              <a:lnTo>
                <a:pt x="0" y="310602"/>
              </a:lnTo>
              <a:lnTo>
                <a:pt x="0" y="4557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A15CEE-F084-4C4D-96EE-03A6E509E563}">
      <dsp:nvSpPr>
        <dsp:cNvPr id="0" name=""/>
        <dsp:cNvSpPr/>
      </dsp:nvSpPr>
      <dsp:spPr>
        <a:xfrm>
          <a:off x="2656209" y="786"/>
          <a:ext cx="1567160" cy="9951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121806-46CA-4171-B7A4-8BD0209F5B8E}">
      <dsp:nvSpPr>
        <dsp:cNvPr id="0" name=""/>
        <dsp:cNvSpPr/>
      </dsp:nvSpPr>
      <dsp:spPr>
        <a:xfrm>
          <a:off x="2830338" y="166208"/>
          <a:ext cx="1567160" cy="9951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CD Cabinet</a:t>
          </a:r>
        </a:p>
        <a:p>
          <a:pPr lvl="0" algn="ctr" defTabSz="666750">
            <a:lnSpc>
              <a:spcPct val="90000"/>
            </a:lnSpc>
            <a:spcBef>
              <a:spcPct val="0"/>
            </a:spcBef>
            <a:spcAft>
              <a:spcPct val="35000"/>
            </a:spcAft>
          </a:pPr>
          <a:r>
            <a:rPr lang="en-US" sz="1500" kern="1200" dirty="0" smtClean="0"/>
            <a:t>LT = 1</a:t>
          </a:r>
          <a:endParaRPr lang="en-US" sz="1500" kern="1200" dirty="0"/>
        </a:p>
      </dsp:txBody>
      <dsp:txXfrm>
        <a:off x="2859485" y="195355"/>
        <a:ext cx="1508866" cy="936852"/>
      </dsp:txXfrm>
    </dsp:sp>
    <dsp:sp modelId="{1794DF52-2FB8-4A4E-A027-CD920F9AB693}">
      <dsp:nvSpPr>
        <dsp:cNvPr id="0" name=""/>
        <dsp:cNvSpPr/>
      </dsp:nvSpPr>
      <dsp:spPr>
        <a:xfrm>
          <a:off x="1219646" y="1451715"/>
          <a:ext cx="1567160" cy="9951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476999-50AD-45C2-B1B5-FEBD17E6F45D}">
      <dsp:nvSpPr>
        <dsp:cNvPr id="0" name=""/>
        <dsp:cNvSpPr/>
      </dsp:nvSpPr>
      <dsp:spPr>
        <a:xfrm>
          <a:off x="1393775" y="1617137"/>
          <a:ext cx="1567160" cy="9951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Cabinet Door</a:t>
          </a:r>
        </a:p>
        <a:p>
          <a:pPr lvl="0" algn="ctr" defTabSz="666750">
            <a:lnSpc>
              <a:spcPct val="90000"/>
            </a:lnSpc>
            <a:spcBef>
              <a:spcPct val="0"/>
            </a:spcBef>
            <a:spcAft>
              <a:spcPct val="35000"/>
            </a:spcAft>
          </a:pPr>
          <a:r>
            <a:rPr lang="en-US" sz="1500" kern="1200" dirty="0" smtClean="0"/>
            <a:t>Usage = 2</a:t>
          </a:r>
        </a:p>
        <a:p>
          <a:pPr lvl="0" algn="ctr" defTabSz="666750">
            <a:lnSpc>
              <a:spcPct val="90000"/>
            </a:lnSpc>
            <a:spcBef>
              <a:spcPct val="0"/>
            </a:spcBef>
            <a:spcAft>
              <a:spcPct val="35000"/>
            </a:spcAft>
          </a:pPr>
          <a:r>
            <a:rPr lang="en-US" sz="1500" kern="1200" dirty="0" smtClean="0"/>
            <a:t>LT = 3</a:t>
          </a:r>
        </a:p>
      </dsp:txBody>
      <dsp:txXfrm>
        <a:off x="1422922" y="1646284"/>
        <a:ext cx="1508866" cy="936852"/>
      </dsp:txXfrm>
    </dsp:sp>
    <dsp:sp modelId="{23CF321C-FA89-4E95-A518-4D2F6E16D438}">
      <dsp:nvSpPr>
        <dsp:cNvPr id="0" name=""/>
        <dsp:cNvSpPr/>
      </dsp:nvSpPr>
      <dsp:spPr>
        <a:xfrm>
          <a:off x="261937" y="2902644"/>
          <a:ext cx="1567160" cy="9951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1341BF-1F92-427E-9213-FAEF22B10C3E}">
      <dsp:nvSpPr>
        <dsp:cNvPr id="0" name=""/>
        <dsp:cNvSpPr/>
      </dsp:nvSpPr>
      <dsp:spPr>
        <a:xfrm>
          <a:off x="436066" y="3068066"/>
          <a:ext cx="1567160" cy="9951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Hinge</a:t>
          </a:r>
        </a:p>
        <a:p>
          <a:pPr lvl="0" algn="ctr" defTabSz="666750">
            <a:lnSpc>
              <a:spcPct val="90000"/>
            </a:lnSpc>
            <a:spcBef>
              <a:spcPct val="0"/>
            </a:spcBef>
            <a:spcAft>
              <a:spcPct val="35000"/>
            </a:spcAft>
          </a:pPr>
          <a:r>
            <a:rPr lang="en-US" sz="1500" kern="1200" dirty="0" smtClean="0"/>
            <a:t>Usage = 2</a:t>
          </a:r>
        </a:p>
        <a:p>
          <a:pPr lvl="0" algn="ctr" defTabSz="666750">
            <a:lnSpc>
              <a:spcPct val="90000"/>
            </a:lnSpc>
            <a:spcBef>
              <a:spcPct val="0"/>
            </a:spcBef>
            <a:spcAft>
              <a:spcPct val="35000"/>
            </a:spcAft>
          </a:pPr>
          <a:r>
            <a:rPr lang="en-US" sz="1500" kern="1200" dirty="0" smtClean="0"/>
            <a:t>LT =4</a:t>
          </a:r>
          <a:endParaRPr lang="en-US" sz="1500" kern="1200" dirty="0"/>
        </a:p>
      </dsp:txBody>
      <dsp:txXfrm>
        <a:off x="465213" y="3097213"/>
        <a:ext cx="1508866" cy="936852"/>
      </dsp:txXfrm>
    </dsp:sp>
    <dsp:sp modelId="{9C90BD2A-C387-4956-A5A9-EB3E9E6F563C}">
      <dsp:nvSpPr>
        <dsp:cNvPr id="0" name=""/>
        <dsp:cNvSpPr/>
      </dsp:nvSpPr>
      <dsp:spPr>
        <a:xfrm>
          <a:off x="2177355" y="2902644"/>
          <a:ext cx="1567160" cy="9951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73EE01-48DC-43EC-AE90-623CC9F2C945}">
      <dsp:nvSpPr>
        <dsp:cNvPr id="0" name=""/>
        <dsp:cNvSpPr/>
      </dsp:nvSpPr>
      <dsp:spPr>
        <a:xfrm>
          <a:off x="2351484" y="3068066"/>
          <a:ext cx="1567160" cy="9951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Screw</a:t>
          </a:r>
        </a:p>
        <a:p>
          <a:pPr lvl="0" algn="ctr" defTabSz="666750">
            <a:lnSpc>
              <a:spcPct val="90000"/>
            </a:lnSpc>
            <a:spcBef>
              <a:spcPct val="0"/>
            </a:spcBef>
            <a:spcAft>
              <a:spcPct val="35000"/>
            </a:spcAft>
          </a:pPr>
          <a:r>
            <a:rPr lang="en-US" sz="1500" kern="1200" dirty="0" smtClean="0"/>
            <a:t>Usage = 8</a:t>
          </a:r>
        </a:p>
        <a:p>
          <a:pPr lvl="0" algn="ctr" defTabSz="666750">
            <a:lnSpc>
              <a:spcPct val="90000"/>
            </a:lnSpc>
            <a:spcBef>
              <a:spcPct val="0"/>
            </a:spcBef>
            <a:spcAft>
              <a:spcPct val="35000"/>
            </a:spcAft>
          </a:pPr>
          <a:r>
            <a:rPr lang="en-US" sz="1500" kern="1200" dirty="0" smtClean="0"/>
            <a:t>LT = 1</a:t>
          </a:r>
          <a:endParaRPr lang="en-US" sz="1500" kern="1200" dirty="0"/>
        </a:p>
      </dsp:txBody>
      <dsp:txXfrm>
        <a:off x="2380631" y="3097213"/>
        <a:ext cx="1508866" cy="936852"/>
      </dsp:txXfrm>
    </dsp:sp>
    <dsp:sp modelId="{F5482165-8AB2-4328-9EBB-874209F56653}">
      <dsp:nvSpPr>
        <dsp:cNvPr id="0" name=""/>
        <dsp:cNvSpPr/>
      </dsp:nvSpPr>
      <dsp:spPr>
        <a:xfrm>
          <a:off x="4092773" y="1451715"/>
          <a:ext cx="1567160" cy="9951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2CDBED-E358-4064-96DF-4F4EEEDF76A1}">
      <dsp:nvSpPr>
        <dsp:cNvPr id="0" name=""/>
        <dsp:cNvSpPr/>
      </dsp:nvSpPr>
      <dsp:spPr>
        <a:xfrm>
          <a:off x="4266902" y="1617137"/>
          <a:ext cx="1567160" cy="9951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Cabinet Side</a:t>
          </a:r>
        </a:p>
        <a:p>
          <a:pPr lvl="0" algn="ctr" defTabSz="666750">
            <a:lnSpc>
              <a:spcPct val="90000"/>
            </a:lnSpc>
            <a:spcBef>
              <a:spcPct val="0"/>
            </a:spcBef>
            <a:spcAft>
              <a:spcPct val="35000"/>
            </a:spcAft>
          </a:pPr>
          <a:r>
            <a:rPr lang="en-US" sz="1500" kern="1200" dirty="0" smtClean="0"/>
            <a:t>Usage = 2</a:t>
          </a:r>
        </a:p>
        <a:p>
          <a:pPr lvl="0" algn="ctr" defTabSz="666750">
            <a:lnSpc>
              <a:spcPct val="90000"/>
            </a:lnSpc>
            <a:spcBef>
              <a:spcPct val="0"/>
            </a:spcBef>
            <a:spcAft>
              <a:spcPct val="35000"/>
            </a:spcAft>
          </a:pPr>
          <a:r>
            <a:rPr lang="en-US" sz="1500" kern="1200" dirty="0" smtClean="0"/>
            <a:t>LT = 3</a:t>
          </a:r>
          <a:endParaRPr lang="en-US" sz="1500" kern="1200" dirty="0"/>
        </a:p>
      </dsp:txBody>
      <dsp:txXfrm>
        <a:off x="4296049" y="1646284"/>
        <a:ext cx="1508866" cy="936852"/>
      </dsp:txXfrm>
    </dsp:sp>
    <dsp:sp modelId="{45206FF0-7CDF-4EF4-9528-EB7C405FD9AD}">
      <dsp:nvSpPr>
        <dsp:cNvPr id="0" name=""/>
        <dsp:cNvSpPr/>
      </dsp:nvSpPr>
      <dsp:spPr>
        <a:xfrm>
          <a:off x="4092773" y="2902644"/>
          <a:ext cx="1567160" cy="9951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7728D8-45B0-4A50-8C34-117D86A90088}">
      <dsp:nvSpPr>
        <dsp:cNvPr id="0" name=""/>
        <dsp:cNvSpPr/>
      </dsp:nvSpPr>
      <dsp:spPr>
        <a:xfrm>
          <a:off x="4266902" y="3068066"/>
          <a:ext cx="1567160" cy="9951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Screw</a:t>
          </a:r>
        </a:p>
        <a:p>
          <a:pPr lvl="0" algn="ctr" defTabSz="666750">
            <a:lnSpc>
              <a:spcPct val="90000"/>
            </a:lnSpc>
            <a:spcBef>
              <a:spcPct val="0"/>
            </a:spcBef>
            <a:spcAft>
              <a:spcPct val="35000"/>
            </a:spcAft>
          </a:pPr>
          <a:r>
            <a:rPr lang="en-US" sz="1500" kern="1200" dirty="0" smtClean="0"/>
            <a:t>Usage = 2</a:t>
          </a:r>
        </a:p>
        <a:p>
          <a:pPr lvl="0" algn="ctr" defTabSz="666750">
            <a:lnSpc>
              <a:spcPct val="90000"/>
            </a:lnSpc>
            <a:spcBef>
              <a:spcPct val="0"/>
            </a:spcBef>
            <a:spcAft>
              <a:spcPct val="35000"/>
            </a:spcAft>
          </a:pPr>
          <a:r>
            <a:rPr lang="en-US" sz="1500" kern="1200" dirty="0" smtClean="0"/>
            <a:t>LT = 1</a:t>
          </a:r>
          <a:endParaRPr lang="en-US" sz="1500" kern="1200" dirty="0"/>
        </a:p>
      </dsp:txBody>
      <dsp:txXfrm>
        <a:off x="4296049" y="3097213"/>
        <a:ext cx="1508866" cy="93685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38" tIns="45719" rIns="91438" bIns="45719" numCol="1" anchor="t"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60419" name="Rectangle 3"/>
          <p:cNvSpPr>
            <a:spLocks noGrp="1" noChangeArrowheads="1"/>
          </p:cNvSpPr>
          <p:nvPr>
            <p:ph type="dt" sz="quarter" idx="1"/>
          </p:nvPr>
        </p:nvSpPr>
        <p:spPr bwMode="auto">
          <a:xfrm>
            <a:off x="3884614" y="0"/>
            <a:ext cx="2971800" cy="457200"/>
          </a:xfrm>
          <a:prstGeom prst="rect">
            <a:avLst/>
          </a:prstGeom>
          <a:noFill/>
          <a:ln>
            <a:noFill/>
          </a:ln>
          <a:effectLst/>
          <a:extLst/>
        </p:spPr>
        <p:txBody>
          <a:bodyPr vert="horz" wrap="square" lIns="91438" tIns="45719" rIns="91438" bIns="45719" numCol="1" anchor="t" anchorCtr="0" compatLnSpc="1">
            <a:prstTxWarp prst="textNoShape">
              <a:avLst/>
            </a:prstTxWarp>
          </a:bodyPr>
          <a:lstStyle>
            <a:lvl1pPr algn="r" eaLnBrk="0" hangingPunct="0">
              <a:defRPr sz="1200">
                <a:latin typeface="Times New Roman" pitchFamily="18" charset="0"/>
              </a:defRPr>
            </a:lvl1pPr>
          </a:lstStyle>
          <a:p>
            <a:pPr>
              <a:defRPr/>
            </a:pPr>
            <a:endParaRPr lang="en-US"/>
          </a:p>
        </p:txBody>
      </p:sp>
      <p:sp>
        <p:nvSpPr>
          <p:cNvPr id="60420" name="Rectangle 4"/>
          <p:cNvSpPr>
            <a:spLocks noGrp="1" noChangeArrowheads="1"/>
          </p:cNvSpPr>
          <p:nvPr>
            <p:ph type="ftr" sz="quarter" idx="2"/>
          </p:nvPr>
        </p:nvSpPr>
        <p:spPr bwMode="auto">
          <a:xfrm>
            <a:off x="0" y="8685213"/>
            <a:ext cx="2971800" cy="457200"/>
          </a:xfrm>
          <a:prstGeom prst="rect">
            <a:avLst/>
          </a:prstGeom>
          <a:noFill/>
          <a:ln>
            <a:noFill/>
          </a:ln>
          <a:effectLst/>
          <a:extLst/>
        </p:spPr>
        <p:txBody>
          <a:bodyPr vert="horz" wrap="square" lIns="91438" tIns="45719" rIns="91438" bIns="45719" numCol="1" anchor="b"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60421" name="Rectangle 5"/>
          <p:cNvSpPr>
            <a:spLocks noGrp="1" noChangeArrowheads="1"/>
          </p:cNvSpPr>
          <p:nvPr>
            <p:ph type="sldNum" sz="quarter" idx="3"/>
          </p:nvPr>
        </p:nvSpPr>
        <p:spPr bwMode="auto">
          <a:xfrm>
            <a:off x="3884614" y="8685213"/>
            <a:ext cx="2971800" cy="457200"/>
          </a:xfrm>
          <a:prstGeom prst="rect">
            <a:avLst/>
          </a:prstGeom>
          <a:noFill/>
          <a:ln>
            <a:noFill/>
          </a:ln>
          <a:effectLst/>
          <a:extLst/>
        </p:spPr>
        <p:txBody>
          <a:bodyPr vert="horz" wrap="square" lIns="91438" tIns="45719" rIns="91438" bIns="45719" numCol="1" anchor="b" anchorCtr="0" compatLnSpc="1">
            <a:prstTxWarp prst="textNoShape">
              <a:avLst/>
            </a:prstTxWarp>
          </a:bodyPr>
          <a:lstStyle>
            <a:lvl1pPr algn="r" eaLnBrk="0" hangingPunct="0">
              <a:defRPr sz="1200">
                <a:latin typeface="Times New Roman" pitchFamily="18" charset="0"/>
              </a:defRPr>
            </a:lvl1pPr>
          </a:lstStyle>
          <a:p>
            <a:pPr>
              <a:defRPr/>
            </a:pPr>
            <a:fld id="{817F364D-E814-4D25-9B45-C590F1AEAFD7}" type="slidenum">
              <a:rPr lang="en-US"/>
              <a:pPr>
                <a:defRPr/>
              </a:pPr>
              <a:t>‹#›</a:t>
            </a:fld>
            <a:endParaRPr lang="en-US"/>
          </a:p>
        </p:txBody>
      </p:sp>
    </p:spTree>
    <p:extLst>
      <p:ext uri="{BB962C8B-B14F-4D97-AF65-F5344CB8AC3E}">
        <p14:creationId xmlns:p14="http://schemas.microsoft.com/office/powerpoint/2010/main" val="1809495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38" tIns="45719" rIns="91438" bIns="45719" numCol="1" anchor="t"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76803" name="Rectangle 3"/>
          <p:cNvSpPr>
            <a:spLocks noGrp="1" noChangeArrowheads="1"/>
          </p:cNvSpPr>
          <p:nvPr>
            <p:ph type="dt" idx="1"/>
          </p:nvPr>
        </p:nvSpPr>
        <p:spPr bwMode="auto">
          <a:xfrm>
            <a:off x="3884614" y="0"/>
            <a:ext cx="2971800" cy="457200"/>
          </a:xfrm>
          <a:prstGeom prst="rect">
            <a:avLst/>
          </a:prstGeom>
          <a:noFill/>
          <a:ln>
            <a:noFill/>
          </a:ln>
          <a:effectLst/>
          <a:extLst/>
        </p:spPr>
        <p:txBody>
          <a:bodyPr vert="horz" wrap="square" lIns="91438" tIns="45719" rIns="91438" bIns="45719" numCol="1" anchor="t" anchorCtr="0" compatLnSpc="1">
            <a:prstTxWarp prst="textNoShape">
              <a:avLst/>
            </a:prstTxWarp>
          </a:bodyPr>
          <a:lstStyle>
            <a:lvl1pPr algn="r" eaLnBrk="0" hangingPunct="0">
              <a:defRPr sz="1200">
                <a:latin typeface="Times New Roman" pitchFamily="18"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6805"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38" tIns="45719" rIns="91438" bIns="4571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6806"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38" tIns="45719" rIns="91438" bIns="45719" numCol="1" anchor="b"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76807" name="Rectangle 7"/>
          <p:cNvSpPr>
            <a:spLocks noGrp="1" noChangeArrowheads="1"/>
          </p:cNvSpPr>
          <p:nvPr>
            <p:ph type="sldNum" sz="quarter" idx="5"/>
          </p:nvPr>
        </p:nvSpPr>
        <p:spPr bwMode="auto">
          <a:xfrm>
            <a:off x="3884614" y="8685213"/>
            <a:ext cx="2971800" cy="457200"/>
          </a:xfrm>
          <a:prstGeom prst="rect">
            <a:avLst/>
          </a:prstGeom>
          <a:noFill/>
          <a:ln>
            <a:noFill/>
          </a:ln>
          <a:effectLst/>
          <a:extLst/>
        </p:spPr>
        <p:txBody>
          <a:bodyPr vert="horz" wrap="square" lIns="91438" tIns="45719" rIns="91438" bIns="45719" numCol="1" anchor="b" anchorCtr="0" compatLnSpc="1">
            <a:prstTxWarp prst="textNoShape">
              <a:avLst/>
            </a:prstTxWarp>
          </a:bodyPr>
          <a:lstStyle>
            <a:lvl1pPr algn="r" eaLnBrk="0" hangingPunct="0">
              <a:defRPr sz="1200">
                <a:latin typeface="Times New Roman" pitchFamily="18" charset="0"/>
              </a:defRPr>
            </a:lvl1pPr>
          </a:lstStyle>
          <a:p>
            <a:pPr>
              <a:defRPr/>
            </a:pPr>
            <a:fld id="{E9B64D17-562F-4683-A8B6-67CB3E973536}" type="slidenum">
              <a:rPr lang="en-US"/>
              <a:pPr>
                <a:defRPr/>
              </a:pPr>
              <a:t>‹#›</a:t>
            </a:fld>
            <a:endParaRPr lang="en-US"/>
          </a:p>
        </p:txBody>
      </p:sp>
    </p:spTree>
    <p:extLst>
      <p:ext uri="{BB962C8B-B14F-4D97-AF65-F5344CB8AC3E}">
        <p14:creationId xmlns:p14="http://schemas.microsoft.com/office/powerpoint/2010/main" val="14989303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90F5B188-978A-4E8E-A26F-AA4292B62BDE}" type="slidenum">
              <a:rPr lang="en-US" smtClean="0"/>
              <a:pPr/>
              <a:t>1</a:t>
            </a:fld>
            <a:endParaRPr lang="en-US" smtClean="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miter lim="800000"/>
            <a:headEnd/>
            <a:tailEnd/>
          </a:ln>
        </p:spPr>
        <p:txBody>
          <a:bodyPr/>
          <a:lstStyle/>
          <a:p>
            <a:fld id="{A436DDDA-A1DC-46C5-A94B-28165BEBFC4D}" type="slidenum">
              <a:rPr lang="en-US" smtClean="0"/>
              <a:pPr/>
              <a:t>10</a:t>
            </a:fld>
            <a:endParaRPr lang="en-US" smtClean="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miter lim="800000"/>
            <a:headEnd/>
            <a:tailEnd/>
          </a:ln>
        </p:spPr>
        <p:txBody>
          <a:bodyPr/>
          <a:lstStyle/>
          <a:p>
            <a:fld id="{B52542D9-115C-4E20-A50E-8145743C3785}" type="slidenum">
              <a:rPr lang="en-US" smtClean="0"/>
              <a:pPr/>
              <a:t>11</a:t>
            </a:fld>
            <a:endParaRPr lang="en-US" smtClean="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miter lim="800000"/>
            <a:headEnd/>
            <a:tailEnd/>
          </a:ln>
        </p:spPr>
        <p:txBody>
          <a:bodyPr/>
          <a:lstStyle/>
          <a:p>
            <a:fld id="{CFD1987E-A42A-4785-B3B7-581093CDD346}" type="slidenum">
              <a:rPr lang="en-US" smtClean="0"/>
              <a:pPr/>
              <a:t>13</a:t>
            </a:fld>
            <a:endParaRPr lang="en-US" smtClean="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miter lim="800000"/>
            <a:headEnd/>
            <a:tailEnd/>
          </a:ln>
        </p:spPr>
        <p:txBody>
          <a:bodyPr/>
          <a:lstStyle/>
          <a:p>
            <a:fld id="{CFF1FD91-0FFA-452C-9F9D-2A28702B1C56}" type="slidenum">
              <a:rPr lang="en-US" smtClean="0"/>
              <a:pPr/>
              <a:t>14</a:t>
            </a:fld>
            <a:endParaRPr lang="en-US" smtClean="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miter lim="800000"/>
            <a:headEnd/>
            <a:tailEnd/>
          </a:ln>
        </p:spPr>
        <p:txBody>
          <a:bodyPr/>
          <a:lstStyle/>
          <a:p>
            <a:fld id="{8EDE6290-5C13-4605-AD4F-3096BB5D6A98}" type="slidenum">
              <a:rPr lang="en-US" smtClean="0"/>
              <a:pPr/>
              <a:t>15</a:t>
            </a:fld>
            <a:endParaRPr lang="en-US" smtClean="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miter lim="800000"/>
            <a:headEnd/>
            <a:tailEnd/>
          </a:ln>
        </p:spPr>
        <p:txBody>
          <a:bodyPr/>
          <a:lstStyle/>
          <a:p>
            <a:fld id="{F5471C74-3A63-42D7-9A45-21C4893D876E}" type="slidenum">
              <a:rPr lang="en-US" smtClean="0"/>
              <a:pPr/>
              <a:t>16</a:t>
            </a:fld>
            <a:endParaRPr lang="en-US" smtClean="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miter lim="800000"/>
            <a:headEnd/>
            <a:tailEnd/>
          </a:ln>
        </p:spPr>
        <p:txBody>
          <a:bodyPr/>
          <a:lstStyle/>
          <a:p>
            <a:fld id="{FD7195C4-DC4D-4590-8E13-6C047C663A79}" type="slidenum">
              <a:rPr lang="en-US" smtClean="0"/>
              <a:pPr/>
              <a:t>17</a:t>
            </a:fld>
            <a:endParaRPr lang="en-US" smtClean="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miter lim="800000"/>
            <a:headEnd/>
            <a:tailEnd/>
          </a:ln>
        </p:spPr>
        <p:txBody>
          <a:bodyPr/>
          <a:lstStyle/>
          <a:p>
            <a:fld id="{7F3F10F0-EB2C-49B5-A1C5-5A869565CF45}" type="slidenum">
              <a:rPr lang="en-US" smtClean="0"/>
              <a:pPr/>
              <a:t>18</a:t>
            </a:fld>
            <a:endParaRPr lang="en-US" smtClean="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miter lim="800000"/>
            <a:headEnd/>
            <a:tailEnd/>
          </a:ln>
        </p:spPr>
        <p:txBody>
          <a:bodyPr/>
          <a:lstStyle/>
          <a:p>
            <a:fld id="{83366BBB-E01A-4BA6-8C65-82B878F648C1}" type="slidenum">
              <a:rPr lang="en-US" smtClean="0"/>
              <a:pPr/>
              <a:t>19</a:t>
            </a:fld>
            <a:endParaRPr lang="en-US" smtClean="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miter lim="800000"/>
            <a:headEnd/>
            <a:tailEnd/>
          </a:ln>
        </p:spPr>
        <p:txBody>
          <a:bodyPr/>
          <a:lstStyle/>
          <a:p>
            <a:fld id="{DF5D7C49-F067-432A-B291-CF9A29CDE4A1}" type="slidenum">
              <a:rPr lang="en-US" smtClean="0"/>
              <a:pPr/>
              <a:t>20</a:t>
            </a:fld>
            <a:endParaRPr lang="en-US" smtClean="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miter lim="800000"/>
            <a:headEnd/>
            <a:tailEnd/>
          </a:ln>
        </p:spPr>
        <p:txBody>
          <a:bodyPr/>
          <a:lstStyle/>
          <a:p>
            <a:fld id="{151ADA5F-07EA-4A9E-B74A-952B371CB785}" type="slidenum">
              <a:rPr lang="en-US" smtClean="0"/>
              <a:pPr/>
              <a:t>2</a:t>
            </a:fld>
            <a:endParaRPr lang="en-US" smtClean="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a:miter lim="800000"/>
            <a:headEnd/>
            <a:tailEnd/>
          </a:ln>
        </p:spPr>
        <p:txBody>
          <a:bodyPr/>
          <a:lstStyle/>
          <a:p>
            <a:fld id="{AC7A83DD-7D02-4DE4-8AC3-2B1949B30391}" type="slidenum">
              <a:rPr lang="en-US" smtClean="0"/>
              <a:pPr/>
              <a:t>22</a:t>
            </a:fld>
            <a:endParaRPr lang="en-US" smtClean="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miter lim="800000"/>
            <a:headEnd/>
            <a:tailEnd/>
          </a:ln>
        </p:spPr>
        <p:txBody>
          <a:bodyPr/>
          <a:lstStyle/>
          <a:p>
            <a:fld id="{82F03D01-25D8-4059-BAE7-D9DD789AD34C}" type="slidenum">
              <a:rPr lang="en-US" smtClean="0"/>
              <a:pPr/>
              <a:t>23</a:t>
            </a:fld>
            <a:endParaRPr lang="en-US" smtClean="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miter lim="800000"/>
            <a:headEnd/>
            <a:tailEnd/>
          </a:ln>
        </p:spPr>
        <p:txBody>
          <a:bodyPr/>
          <a:lstStyle/>
          <a:p>
            <a:fld id="{F0E89C4A-8C54-4370-8B6F-1B0B24664551}" type="slidenum">
              <a:rPr lang="en-US" smtClean="0"/>
              <a:pPr/>
              <a:t>24</a:t>
            </a:fld>
            <a:endParaRPr lang="en-US" smtClean="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miter lim="800000"/>
            <a:headEnd/>
            <a:tailEnd/>
          </a:ln>
        </p:spPr>
        <p:txBody>
          <a:bodyPr/>
          <a:lstStyle/>
          <a:p>
            <a:fld id="{12C9A8EE-94E0-4C49-9CCA-1724226452BA}" type="slidenum">
              <a:rPr lang="en-US" smtClean="0"/>
              <a:pPr/>
              <a:t>25</a:t>
            </a:fld>
            <a:endParaRPr lang="en-US" smtClean="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miter lim="800000"/>
            <a:headEnd/>
            <a:tailEnd/>
          </a:ln>
        </p:spPr>
        <p:txBody>
          <a:bodyPr/>
          <a:lstStyle/>
          <a:p>
            <a:fld id="{B4958FB1-1D5C-45FA-BC79-CD07BF6FF464}" type="slidenum">
              <a:rPr lang="en-US" smtClean="0"/>
              <a:pPr/>
              <a:t>26</a:t>
            </a:fld>
            <a:endParaRPr lang="en-US" smtClean="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a:miter lim="800000"/>
            <a:headEnd/>
            <a:tailEnd/>
          </a:ln>
        </p:spPr>
        <p:txBody>
          <a:bodyPr/>
          <a:lstStyle/>
          <a:p>
            <a:fld id="{D6283D72-13DD-4861-A73E-DC2ADF6620AB}" type="slidenum">
              <a:rPr lang="en-US" smtClean="0"/>
              <a:pPr/>
              <a:t>27</a:t>
            </a:fld>
            <a:endParaRPr lang="en-US" smtClean="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miter lim="800000"/>
            <a:headEnd/>
            <a:tailEnd/>
          </a:ln>
        </p:spPr>
        <p:txBody>
          <a:bodyPr/>
          <a:lstStyle/>
          <a:p>
            <a:fld id="{8960B313-D8D2-44DC-9388-E05BCD0064CC}" type="slidenum">
              <a:rPr lang="en-US" smtClean="0"/>
              <a:pPr/>
              <a:t>28</a:t>
            </a:fld>
            <a:endParaRPr lang="en-US" smtClean="0"/>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miter lim="800000"/>
            <a:headEnd/>
            <a:tailEnd/>
          </a:ln>
        </p:spPr>
        <p:txBody>
          <a:bodyPr/>
          <a:lstStyle/>
          <a:p>
            <a:fld id="{1DE0660C-D9FE-4841-9D24-944EAB577263}" type="slidenum">
              <a:rPr lang="en-US" smtClean="0"/>
              <a:pPr/>
              <a:t>29</a:t>
            </a:fld>
            <a:endParaRPr lang="en-US" smtClean="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a:miter lim="800000"/>
            <a:headEnd/>
            <a:tailEnd/>
          </a:ln>
        </p:spPr>
        <p:txBody>
          <a:bodyPr/>
          <a:lstStyle/>
          <a:p>
            <a:fld id="{77FB8AF1-7D03-4478-9B26-45399DB356F1}" type="slidenum">
              <a:rPr lang="en-US" smtClean="0"/>
              <a:pPr/>
              <a:t>30</a:t>
            </a:fld>
            <a:endParaRPr lang="en-US" smtClean="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a:miter lim="800000"/>
            <a:headEnd/>
            <a:tailEnd/>
          </a:ln>
        </p:spPr>
        <p:txBody>
          <a:bodyPr/>
          <a:lstStyle/>
          <a:p>
            <a:fld id="{2A0FC423-5724-4504-8E39-4623F330D1A0}" type="slidenum">
              <a:rPr lang="en-US" smtClean="0"/>
              <a:pPr/>
              <a:t>31</a:t>
            </a:fld>
            <a:endParaRPr lang="en-US" smtClean="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miter lim="800000"/>
            <a:headEnd/>
            <a:tailEnd/>
          </a:ln>
        </p:spPr>
        <p:txBody>
          <a:bodyPr/>
          <a:lstStyle/>
          <a:p>
            <a:fld id="{5B0675DD-F63F-4DFD-B487-6AB651F93F7B}" type="slidenum">
              <a:rPr lang="en-US" smtClean="0"/>
              <a:pPr/>
              <a:t>3</a:t>
            </a:fld>
            <a:endParaRPr lang="en-US" smtClean="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miter lim="800000"/>
            <a:headEnd/>
            <a:tailEnd/>
          </a:ln>
        </p:spPr>
        <p:txBody>
          <a:bodyPr/>
          <a:lstStyle/>
          <a:p>
            <a:fld id="{ACD3F775-B0E2-4660-BB98-72235395E157}" type="slidenum">
              <a:rPr lang="en-US" smtClean="0"/>
              <a:pPr/>
              <a:t>32</a:t>
            </a:fld>
            <a:endParaRPr lang="en-US" smtClean="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miter lim="800000"/>
            <a:headEnd/>
            <a:tailEnd/>
          </a:ln>
        </p:spPr>
        <p:txBody>
          <a:bodyPr/>
          <a:lstStyle/>
          <a:p>
            <a:fld id="{3DE314ED-0ED3-4BD7-9EF4-2660267442B0}" type="slidenum">
              <a:rPr lang="en-US" smtClean="0"/>
              <a:pPr/>
              <a:t>33</a:t>
            </a:fld>
            <a:endParaRPr lang="en-US" smtClean="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miter lim="800000"/>
            <a:headEnd/>
            <a:tailEnd/>
          </a:ln>
        </p:spPr>
        <p:txBody>
          <a:bodyPr/>
          <a:lstStyle/>
          <a:p>
            <a:fld id="{E5E7AC04-5055-497A-A64A-9620F66C4BE8}" type="slidenum">
              <a:rPr lang="en-US" smtClean="0"/>
              <a:pPr/>
              <a:t>34</a:t>
            </a:fld>
            <a:endParaRPr lang="en-US" smtClean="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miter lim="800000"/>
            <a:headEnd/>
            <a:tailEnd/>
          </a:ln>
        </p:spPr>
        <p:txBody>
          <a:bodyPr/>
          <a:lstStyle/>
          <a:p>
            <a:fld id="{B4B4616D-0999-4C0E-8CC9-130956F0EB77}" type="slidenum">
              <a:rPr lang="en-US" smtClean="0"/>
              <a:pPr/>
              <a:t>4</a:t>
            </a:fld>
            <a:endParaRPr lang="en-US" smtClean="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miter lim="800000"/>
            <a:headEnd/>
            <a:tailEnd/>
          </a:ln>
        </p:spPr>
        <p:txBody>
          <a:bodyPr/>
          <a:lstStyle/>
          <a:p>
            <a:fld id="{0A92418D-3180-4BE2-9F17-656FCD001A8A}" type="slidenum">
              <a:rPr lang="en-US" smtClean="0"/>
              <a:pPr/>
              <a:t>5</a:t>
            </a:fld>
            <a:endParaRPr lang="en-US" smtClean="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miter lim="800000"/>
            <a:headEnd/>
            <a:tailEnd/>
          </a:ln>
        </p:spPr>
        <p:txBody>
          <a:bodyPr/>
          <a:lstStyle/>
          <a:p>
            <a:fld id="{CA159777-38EA-4E3A-8891-AAFBFA628D6C}" type="slidenum">
              <a:rPr lang="en-US" smtClean="0"/>
              <a:pPr/>
              <a:t>6</a:t>
            </a:fld>
            <a:endParaRPr lang="en-US" smtClean="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miter lim="800000"/>
            <a:headEnd/>
            <a:tailEnd/>
          </a:ln>
        </p:spPr>
        <p:txBody>
          <a:bodyPr/>
          <a:lstStyle/>
          <a:p>
            <a:fld id="{5317F000-E717-486B-8BB8-2D264EB7B2C0}" type="slidenum">
              <a:rPr lang="en-US" smtClean="0"/>
              <a:pPr/>
              <a:t>7</a:t>
            </a:fld>
            <a:endParaRPr lang="en-US" smtClean="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miter lim="800000"/>
            <a:headEnd/>
            <a:tailEnd/>
          </a:ln>
        </p:spPr>
        <p:txBody>
          <a:bodyPr/>
          <a:lstStyle/>
          <a:p>
            <a:fld id="{0E0C15DC-E922-4ED9-87A3-18CDEB6AF15C}" type="slidenum">
              <a:rPr lang="en-US" smtClean="0"/>
              <a:pPr/>
              <a:t>8</a:t>
            </a:fld>
            <a:endParaRPr lang="en-US" smtClean="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miter lim="800000"/>
            <a:headEnd/>
            <a:tailEnd/>
          </a:ln>
        </p:spPr>
        <p:txBody>
          <a:bodyPr/>
          <a:lstStyle/>
          <a:p>
            <a:fld id="{9A7B5B87-8133-4867-80DE-3ED07B60E7DE}" type="slidenum">
              <a:rPr lang="en-US" smtClean="0"/>
              <a:pPr/>
              <a:t>9</a:t>
            </a:fld>
            <a:endParaRPr lang="en-US" smtClean="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p:spPr>
            <p:txBody>
              <a:bodyPr wrap="none" anchor="ctr"/>
              <a:lstStyle/>
              <a:p>
                <a:pPr eaLnBrk="0" hangingPunct="0">
                  <a:defRPr/>
                </a:pPr>
                <a:endParaRPr 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p:spPr>
            <p:txBody>
              <a:bodyPr wrap="none" anchor="ctr"/>
              <a:lstStyle/>
              <a:p>
                <a:pPr eaLnBrk="0" hangingPunct="0">
                  <a:defRPr/>
                </a:pPr>
                <a:endParaRPr lang="en-US"/>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p:spPr>
            <p:txBody>
              <a:bodyPr wrap="none" anchor="ctr"/>
              <a:lstStyle/>
              <a:p>
                <a:pPr eaLnBrk="0" hangingPunct="0">
                  <a:defRPr/>
                </a:pPr>
                <a:endParaRPr lang="en-US"/>
              </a:p>
            </p:txBody>
          </p:sp>
          <p:sp>
            <p:nvSpPr>
              <p:cNvPr id="1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ffectLst/>
              <a:extLst/>
            </p:spPr>
            <p:txBody>
              <a:bodyPr wrap="none" anchor="ctr"/>
              <a:lstStyle/>
              <a:p>
                <a:pPr eaLnBrk="0" hangingPunct="0">
                  <a:defRPr/>
                </a:pPr>
                <a:endParaRPr 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p:spPr>
          <p:txBody>
            <a:bodyPr wrap="none" anchor="ctr"/>
            <a:lstStyle/>
            <a:p>
              <a:pPr eaLnBrk="0" hangingPunct="0">
                <a:defRPr/>
              </a:pPr>
              <a:endParaRPr lang="en-US"/>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p:spPr>
          <p:txBody>
            <a:bodyPr wrap="none" anchor="ctr"/>
            <a:lstStyle/>
            <a:p>
              <a:pPr eaLnBrk="0" hangingPunct="0">
                <a:defRPr/>
              </a:pPr>
              <a:endParaRPr 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p:spPr>
          <p:txBody>
            <a:bodyPr wrap="none" anchor="ctr"/>
            <a:lstStyle/>
            <a:p>
              <a:pPr eaLnBrk="0" hangingPunct="0">
                <a:defRPr/>
              </a:pPr>
              <a:endParaRPr lang="en-US"/>
            </a:p>
          </p:txBody>
        </p:sp>
      </p:grpSp>
      <p:sp>
        <p:nvSpPr>
          <p:cNvPr id="8204" name="Rectangle 12"/>
          <p:cNvSpPr>
            <a:spLocks noGrp="1" noChangeArrowheads="1"/>
          </p:cNvSpPr>
          <p:nvPr>
            <p:ph type="ctrTitle"/>
          </p:nvPr>
        </p:nvSpPr>
        <p:spPr>
          <a:xfrm>
            <a:off x="990600" y="1676400"/>
            <a:ext cx="7772400" cy="1462088"/>
          </a:xfrm>
        </p:spPr>
        <p:txBody>
          <a:bodyPr/>
          <a:lstStyle>
            <a:lvl1pPr>
              <a:defRPr/>
            </a:lvl1pPr>
          </a:lstStyle>
          <a:p>
            <a:pPr lvl="0"/>
            <a:r>
              <a:rPr lang="en-US" noProof="0" smtClean="0"/>
              <a:t>Click to edit Master title style</a:t>
            </a:r>
          </a:p>
        </p:txBody>
      </p:sp>
      <p:sp>
        <p:nvSpPr>
          <p:cNvPr id="8205"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58506E06-2559-43DB-8C76-BEE00BD8501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8CA8E19E-887B-45D9-9B74-FA1D1596F64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41A7874B-C120-48BC-BF61-C7E5B7F7F1D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82688" y="4151313"/>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393353DD-9CE9-4F87-8A95-78789B4B722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E570793E-2FD6-4B95-ACB3-004F1AFFE4D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182688" y="4151313"/>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77229FDB-035F-476C-84A9-4032BA580E7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88CC4B0D-036F-495B-A820-B599B88B76A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4AFC28B6-E5AE-4654-B21B-FF32B77DC38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052C9A80-82BE-4CED-939A-C1CA8D467F6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3E2875DE-711D-4151-9CD0-7ADF05BB7C0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91F7036B-7D76-44D8-8F7D-3FAF4D2F89F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435915AF-DF10-42FD-9D6D-F298723603A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A60E981E-90B3-4A51-AD43-4689DFB6014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8FA758AF-4F0C-4770-B709-2A7596FF65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ChangeArrowheads="1"/>
          </p:cNvSpPr>
          <p:nvPr/>
        </p:nvSpPr>
        <p:spPr bwMode="ltGray">
          <a:xfrm>
            <a:off x="417513" y="1098550"/>
            <a:ext cx="438150" cy="474663"/>
          </a:xfrm>
          <a:prstGeom prst="rect">
            <a:avLst/>
          </a:prstGeom>
          <a:solidFill>
            <a:schemeClr val="accent2"/>
          </a:solidFill>
          <a:ln>
            <a:noFill/>
          </a:ln>
          <a:effectLst/>
          <a:extLst/>
        </p:spPr>
        <p:txBody>
          <a:bodyPr wrap="none" anchor="ctr"/>
          <a:lstStyle/>
          <a:p>
            <a:pPr algn="ctr">
              <a:defRPr/>
            </a:pPr>
            <a:endParaRPr kumimoji="1" lang="en-US" sz="2400"/>
          </a:p>
        </p:txBody>
      </p:sp>
      <p:sp>
        <p:nvSpPr>
          <p:cNvPr id="7171"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p:spPr>
        <p:txBody>
          <a:bodyPr wrap="none" anchor="ctr"/>
          <a:lstStyle/>
          <a:p>
            <a:pPr algn="ctr">
              <a:defRPr/>
            </a:pPr>
            <a:endParaRPr kumimoji="1" lang="en-US" sz="2400"/>
          </a:p>
        </p:txBody>
      </p:sp>
      <p:sp>
        <p:nvSpPr>
          <p:cNvPr id="7172" name="Rectangle 4"/>
          <p:cNvSpPr>
            <a:spLocks noChangeArrowheads="1"/>
          </p:cNvSpPr>
          <p:nvPr/>
        </p:nvSpPr>
        <p:spPr bwMode="ltGray">
          <a:xfrm>
            <a:off x="541338" y="1520825"/>
            <a:ext cx="422275" cy="474663"/>
          </a:xfrm>
          <a:prstGeom prst="rect">
            <a:avLst/>
          </a:prstGeom>
          <a:solidFill>
            <a:schemeClr val="folHlink"/>
          </a:solidFill>
          <a:ln>
            <a:noFill/>
          </a:ln>
          <a:effectLst/>
          <a:extLst/>
        </p:spPr>
        <p:txBody>
          <a:bodyPr wrap="none" anchor="ctr"/>
          <a:lstStyle/>
          <a:p>
            <a:pPr algn="ctr">
              <a:defRPr/>
            </a:pPr>
            <a:endParaRPr kumimoji="1" lang="en-US" sz="2400"/>
          </a:p>
        </p:txBody>
      </p:sp>
      <p:sp>
        <p:nvSpPr>
          <p:cNvPr id="7173"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p:spPr>
        <p:txBody>
          <a:bodyPr wrap="none" anchor="ctr"/>
          <a:lstStyle/>
          <a:p>
            <a:pPr algn="ctr">
              <a:defRPr/>
            </a:pPr>
            <a:endParaRPr kumimoji="1" lang="en-US" sz="2400"/>
          </a:p>
        </p:txBody>
      </p:sp>
      <p:sp>
        <p:nvSpPr>
          <p:cNvPr id="7174"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p:spPr>
        <p:txBody>
          <a:bodyPr wrap="none" anchor="ctr"/>
          <a:lstStyle/>
          <a:p>
            <a:pPr algn="ctr">
              <a:defRPr/>
            </a:pPr>
            <a:endParaRPr kumimoji="1" lang="en-US" sz="2400"/>
          </a:p>
        </p:txBody>
      </p:sp>
      <p:sp>
        <p:nvSpPr>
          <p:cNvPr id="7175" name="Rectangle 7"/>
          <p:cNvSpPr>
            <a:spLocks noChangeArrowheads="1"/>
          </p:cNvSpPr>
          <p:nvPr/>
        </p:nvSpPr>
        <p:spPr bwMode="gray">
          <a:xfrm>
            <a:off x="762000" y="990600"/>
            <a:ext cx="31750" cy="1052513"/>
          </a:xfrm>
          <a:prstGeom prst="rect">
            <a:avLst/>
          </a:prstGeom>
          <a:solidFill>
            <a:schemeClr val="bg2"/>
          </a:solidFill>
          <a:ln>
            <a:noFill/>
          </a:ln>
          <a:effectLst/>
          <a:extLst/>
        </p:spPr>
        <p:txBody>
          <a:bodyPr wrap="none" anchor="ctr"/>
          <a:lstStyle/>
          <a:p>
            <a:pPr algn="ctr">
              <a:defRPr/>
            </a:pPr>
            <a:endParaRPr kumimoji="1" lang="en-US" sz="2400"/>
          </a:p>
        </p:txBody>
      </p:sp>
      <p:sp>
        <p:nvSpPr>
          <p:cNvPr id="7176"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p:spPr>
        <p:txBody>
          <a:bodyPr wrap="none" anchor="ctr"/>
          <a:lstStyle/>
          <a:p>
            <a:pPr algn="ctr">
              <a:defRPr/>
            </a:pPr>
            <a:endParaRPr kumimoji="1" lang="en-US" sz="2400"/>
          </a:p>
        </p:txBody>
      </p:sp>
      <p:sp>
        <p:nvSpPr>
          <p:cNvPr id="1033"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9" name="Rectangle 11"/>
          <p:cNvSpPr>
            <a:spLocks noGrp="1" noChangeArrowheads="1"/>
          </p:cNvSpPr>
          <p:nvPr>
            <p:ph type="dt" sz="half" idx="2"/>
          </p:nvPr>
        </p:nvSpPr>
        <p:spPr bwMode="auto">
          <a:xfrm>
            <a:off x="1162050" y="6243638"/>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400"/>
            </a:lvl1pPr>
          </a:lstStyle>
          <a:p>
            <a:pPr>
              <a:defRPr/>
            </a:pPr>
            <a:endParaRPr lang="en-US"/>
          </a:p>
        </p:txBody>
      </p:sp>
      <p:sp>
        <p:nvSpPr>
          <p:cNvPr id="7180" name="Rectangle 12"/>
          <p:cNvSpPr>
            <a:spLocks noGrp="1" noChangeArrowheads="1"/>
          </p:cNvSpPr>
          <p:nvPr>
            <p:ph type="ftr" sz="quarter" idx="3"/>
          </p:nvPr>
        </p:nvSpPr>
        <p:spPr bwMode="auto">
          <a:xfrm>
            <a:off x="3657600" y="6243638"/>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1" hangingPunct="1">
              <a:defRPr sz="1400"/>
            </a:lvl1pPr>
          </a:lstStyle>
          <a:p>
            <a:pPr>
              <a:defRPr/>
            </a:pPr>
            <a:endParaRPr lang="en-US"/>
          </a:p>
        </p:txBody>
      </p:sp>
      <p:sp>
        <p:nvSpPr>
          <p:cNvPr id="7181" name="Rectangle 13"/>
          <p:cNvSpPr>
            <a:spLocks noGrp="1" noChangeArrowheads="1"/>
          </p:cNvSpPr>
          <p:nvPr>
            <p:ph type="sldNum" sz="quarter" idx="4"/>
          </p:nvPr>
        </p:nvSpPr>
        <p:spPr bwMode="auto">
          <a:xfrm>
            <a:off x="7042150" y="6243638"/>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4486E4D4-C66C-4CF4-A118-AF489D3A665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4.xml"/><Relationship Id="rId1" Type="http://schemas.openxmlformats.org/officeDocument/2006/relationships/tags" Target="../tags/tag16.xml"/><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ctrTitle"/>
          </p:nvPr>
        </p:nvSpPr>
        <p:spPr/>
        <p:txBody>
          <a:bodyPr/>
          <a:lstStyle/>
          <a:p>
            <a:pPr eaLnBrk="1" hangingPunct="1"/>
            <a:r>
              <a:rPr lang="en-US" b="1" smtClean="0">
                <a:solidFill>
                  <a:schemeClr val="hlink"/>
                </a:solidFill>
              </a:rPr>
              <a:t>Chapter 14 –</a:t>
            </a:r>
            <a:r>
              <a:rPr lang="en-US" smtClean="0"/>
              <a:t> </a:t>
            </a:r>
            <a:r>
              <a:rPr lang="en-US" b="1" smtClean="0"/>
              <a:t>Resource Planning (MRP and ERP)</a:t>
            </a:r>
          </a:p>
        </p:txBody>
      </p:sp>
      <p:sp>
        <p:nvSpPr>
          <p:cNvPr id="18434" name="Rectangle 3"/>
          <p:cNvSpPr>
            <a:spLocks noGrp="1" noChangeArrowheads="1"/>
          </p:cNvSpPr>
          <p:nvPr>
            <p:ph type="subTitle" idx="1"/>
          </p:nvPr>
        </p:nvSpPr>
        <p:spPr/>
        <p:txBody>
          <a:bodyPr/>
          <a:lstStyle/>
          <a:p>
            <a:pPr eaLnBrk="1" hangingPunct="1">
              <a:lnSpc>
                <a:spcPct val="80000"/>
              </a:lnSpc>
            </a:pPr>
            <a:r>
              <a:rPr lang="en-US" sz="1800" b="1" smtClean="0"/>
              <a:t>Operations Management</a:t>
            </a:r>
          </a:p>
          <a:p>
            <a:pPr eaLnBrk="1" hangingPunct="1">
              <a:lnSpc>
                <a:spcPct val="80000"/>
              </a:lnSpc>
            </a:pPr>
            <a:r>
              <a:rPr lang="en-US" sz="1800" smtClean="0"/>
              <a:t>by</a:t>
            </a:r>
          </a:p>
          <a:p>
            <a:pPr eaLnBrk="1" hangingPunct="1">
              <a:lnSpc>
                <a:spcPct val="80000"/>
              </a:lnSpc>
            </a:pPr>
            <a:r>
              <a:rPr lang="en-US" sz="1800" b="1" smtClean="0"/>
              <a:t>R. Dan Reid &amp; Nada R. Sanders</a:t>
            </a:r>
          </a:p>
          <a:p>
            <a:pPr eaLnBrk="1" hangingPunct="1">
              <a:lnSpc>
                <a:spcPct val="80000"/>
              </a:lnSpc>
            </a:pPr>
            <a:r>
              <a:rPr lang="en-US" sz="1800" smtClean="0"/>
              <a:t>2nd Edition ©  Wiley 2005</a:t>
            </a:r>
          </a:p>
          <a:p>
            <a:pPr eaLnBrk="1" hangingPunct="1">
              <a:lnSpc>
                <a:spcPct val="80000"/>
              </a:lnSpc>
            </a:pPr>
            <a:endParaRPr lang="en-US" sz="1800" smtClean="0"/>
          </a:p>
          <a:p>
            <a:pPr eaLnBrk="1" hangingPunct="1">
              <a:lnSpc>
                <a:spcPct val="80000"/>
              </a:lnSpc>
            </a:pPr>
            <a:endParaRPr lang="en-US" sz="1800" smtClean="0"/>
          </a:p>
          <a:p>
            <a:pPr eaLnBrk="1" hangingPunct="1">
              <a:lnSpc>
                <a:spcPct val="80000"/>
              </a:lnSpc>
            </a:pPr>
            <a:endParaRPr lang="en-US" sz="1800" smtClean="0"/>
          </a:p>
          <a:p>
            <a:pPr eaLnBrk="1" hangingPunct="1">
              <a:lnSpc>
                <a:spcPct val="80000"/>
              </a:lnSpc>
            </a:pPr>
            <a:endParaRPr lang="en-US" sz="1800" smtClean="0"/>
          </a:p>
          <a:p>
            <a:pPr eaLnBrk="1" hangingPunct="1">
              <a:lnSpc>
                <a:spcPct val="80000"/>
              </a:lnSpc>
            </a:pPr>
            <a:endParaRPr lang="en-US" sz="1800" smtClean="0"/>
          </a:p>
          <a:p>
            <a:pPr eaLnBrk="1" hangingPunct="1">
              <a:lnSpc>
                <a:spcPct val="80000"/>
              </a:lnSpc>
            </a:pPr>
            <a:endParaRPr lang="en-US" sz="1800" smtClean="0"/>
          </a:p>
          <a:p>
            <a:pPr eaLnBrk="1" hangingPunct="1">
              <a:lnSpc>
                <a:spcPct val="80000"/>
              </a:lnSpc>
            </a:pPr>
            <a:endParaRPr lang="en-US" sz="1800" smtClean="0"/>
          </a:p>
          <a:p>
            <a:pPr eaLnBrk="1" hangingPunct="1">
              <a:lnSpc>
                <a:spcPct val="80000"/>
              </a:lnSpc>
            </a:pPr>
            <a:endParaRPr lang="en-US" sz="1800" smtClean="0"/>
          </a:p>
          <a:p>
            <a:pPr eaLnBrk="1" hangingPunct="1">
              <a:lnSpc>
                <a:spcPct val="80000"/>
              </a:lnSpc>
            </a:pPr>
            <a:r>
              <a:rPr lang="en-US" sz="1800" smtClean="0"/>
              <a:t>PowerPoint Presentation by R.B. Clough - UNH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eaLnBrk="1" hangingPunct="1"/>
            <a:r>
              <a:rPr lang="en-US" smtClean="0"/>
              <a:t>MRP Inputs-Bills of Material</a:t>
            </a:r>
          </a:p>
        </p:txBody>
      </p:sp>
      <p:sp>
        <p:nvSpPr>
          <p:cNvPr id="36866" name="Rectangle 3"/>
          <p:cNvSpPr>
            <a:spLocks noGrp="1" noChangeArrowheads="1"/>
          </p:cNvSpPr>
          <p:nvPr>
            <p:ph type="body" sz="half" idx="1"/>
          </p:nvPr>
        </p:nvSpPr>
        <p:spPr>
          <a:xfrm>
            <a:off x="381000" y="2017713"/>
            <a:ext cx="4038600" cy="4383087"/>
          </a:xfrm>
        </p:spPr>
        <p:txBody>
          <a:bodyPr/>
          <a:lstStyle/>
          <a:p>
            <a:pPr eaLnBrk="1" hangingPunct="1"/>
            <a:r>
              <a:rPr lang="en-US" sz="2400" smtClean="0"/>
              <a:t>A BOM lists all of the items needed to produce one CD cabinet</a:t>
            </a:r>
          </a:p>
          <a:p>
            <a:pPr eaLnBrk="1" hangingPunct="1"/>
            <a:r>
              <a:rPr lang="en-US" sz="2400" smtClean="0"/>
              <a:t>The BOM is exactly like a recipe for baking a cake</a:t>
            </a:r>
          </a:p>
          <a:p>
            <a:pPr eaLnBrk="1" hangingPunct="1"/>
            <a:r>
              <a:rPr lang="en-US" sz="2400" smtClean="0"/>
              <a:t>The BOM’s must be complete and accurate and can only be changed by an ECN</a:t>
            </a:r>
          </a:p>
          <a:p>
            <a:pPr eaLnBrk="1" hangingPunct="1"/>
            <a:r>
              <a:rPr lang="en-US" sz="2400" smtClean="0"/>
              <a:t>MRP BOM’s are indented bills of materials</a:t>
            </a:r>
          </a:p>
        </p:txBody>
      </p:sp>
      <p:pic>
        <p:nvPicPr>
          <p:cNvPr id="36867" name="Picture 4"/>
          <p:cNvPicPr>
            <a:picLocks noGrp="1" noChangeAspect="1" noChangeArrowheads="1"/>
          </p:cNvPicPr>
          <p:nvPr>
            <p:ph sz="half" idx="2"/>
          </p:nvPr>
        </p:nvPicPr>
        <p:blipFill>
          <a:blip r:embed="rId3"/>
          <a:srcRect/>
          <a:stretch>
            <a:fillRect/>
          </a:stretch>
        </p:blipFill>
        <p:spPr>
          <a:xfrm>
            <a:off x="4419600" y="2025650"/>
            <a:ext cx="4535488" cy="3532188"/>
          </a:xfrm>
        </p:spPr>
      </p:pic>
      <p:sp>
        <p:nvSpPr>
          <p:cNvPr id="36868" name="Text Box 5"/>
          <p:cNvSpPr txBox="1">
            <a:spLocks noChangeArrowheads="1"/>
          </p:cNvSpPr>
          <p:nvPr/>
        </p:nvSpPr>
        <p:spPr bwMode="auto">
          <a:xfrm>
            <a:off x="6096000" y="5638800"/>
            <a:ext cx="1639888" cy="366713"/>
          </a:xfrm>
          <a:prstGeom prst="rect">
            <a:avLst/>
          </a:prstGeom>
          <a:noFill/>
          <a:ln w="9525">
            <a:noFill/>
            <a:miter lim="800000"/>
            <a:headEnd/>
            <a:tailEnd/>
          </a:ln>
        </p:spPr>
        <p:txBody>
          <a:bodyPr wrap="none">
            <a:spAutoFit/>
          </a:bodyPr>
          <a:lstStyle/>
          <a:p>
            <a:pPr eaLnBrk="0" hangingPunct="0"/>
            <a:r>
              <a:rPr lang="en-US"/>
              <a:t>Indented BOM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pPr eaLnBrk="1" hangingPunct="1"/>
            <a:r>
              <a:rPr lang="en-US" smtClean="0"/>
              <a:t>A Product Structure Tree</a:t>
            </a:r>
          </a:p>
        </p:txBody>
      </p:sp>
      <p:pic>
        <p:nvPicPr>
          <p:cNvPr id="38914" name="Picture 3" descr="fig_14_04"/>
          <p:cNvPicPr preferRelativeResize="0">
            <a:picLocks noChangeAspect="1" noChangeArrowheads="1"/>
          </p:cNvPicPr>
          <p:nvPr>
            <p:custDataLst>
              <p:tags r:id="rId1"/>
            </p:custDataLst>
          </p:nvPr>
        </p:nvPicPr>
        <p:blipFill>
          <a:blip r:embed="rId4"/>
          <a:srcRect/>
          <a:stretch>
            <a:fillRect/>
          </a:stretch>
        </p:blipFill>
        <p:spPr bwMode="auto">
          <a:xfrm>
            <a:off x="457200" y="2438400"/>
            <a:ext cx="8229600" cy="312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4"/>
          <p:cNvSpPr>
            <a:spLocks noGrp="1"/>
          </p:cNvSpPr>
          <p:nvPr>
            <p:ph type="title"/>
          </p:nvPr>
        </p:nvSpPr>
        <p:spPr/>
        <p:txBody>
          <a:bodyPr/>
          <a:lstStyle/>
          <a:p>
            <a:pPr eaLnBrk="1" hangingPunct="1"/>
            <a:r>
              <a:rPr lang="en-US" smtClean="0"/>
              <a:t>The Inventory Record</a:t>
            </a:r>
          </a:p>
        </p:txBody>
      </p:sp>
      <p:pic>
        <p:nvPicPr>
          <p:cNvPr id="40962" name="Picture 2"/>
          <p:cNvPicPr>
            <a:picLocks noChangeAspect="1" noChangeArrowheads="1"/>
          </p:cNvPicPr>
          <p:nvPr/>
        </p:nvPicPr>
        <p:blipFill>
          <a:blip r:embed="rId2"/>
          <a:srcRect/>
          <a:stretch>
            <a:fillRect/>
          </a:stretch>
        </p:blipFill>
        <p:spPr bwMode="auto">
          <a:xfrm>
            <a:off x="381000" y="2895600"/>
            <a:ext cx="8451850"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smtClean="0"/>
              <a:t>The MRP Explosion Process</a:t>
            </a:r>
          </a:p>
        </p:txBody>
      </p:sp>
      <p:sp>
        <p:nvSpPr>
          <p:cNvPr id="41986" name="Rectangle 3"/>
          <p:cNvSpPr>
            <a:spLocks noGrp="1" noChangeArrowheads="1"/>
          </p:cNvSpPr>
          <p:nvPr>
            <p:ph type="body" sz="half" idx="2"/>
          </p:nvPr>
        </p:nvSpPr>
        <p:spPr>
          <a:xfrm>
            <a:off x="228600" y="4495800"/>
            <a:ext cx="8726488" cy="2362200"/>
          </a:xfrm>
        </p:spPr>
        <p:txBody>
          <a:bodyPr/>
          <a:lstStyle/>
          <a:p>
            <a:pPr eaLnBrk="1" hangingPunct="1">
              <a:buFont typeface="Wingdings" pitchFamily="2" charset="2"/>
              <a:buNone/>
            </a:pPr>
            <a:r>
              <a:rPr lang="en-US" sz="2400" b="1" smtClean="0"/>
              <a:t>Using this table and the product structure tree, we will work through an example of how the MRP  explosion process calculates the requirements for building a CD cabinet. Next we start with the cabinet top to show how MRP calculates the gross requirements for this component.</a:t>
            </a:r>
          </a:p>
        </p:txBody>
      </p:sp>
      <p:pic>
        <p:nvPicPr>
          <p:cNvPr id="41987" name="Picture 4"/>
          <p:cNvPicPr>
            <a:picLocks noGrp="1" noChangeAspect="1" noChangeArrowheads="1"/>
          </p:cNvPicPr>
          <p:nvPr>
            <p:ph sz="half" idx="1"/>
          </p:nvPr>
        </p:nvPicPr>
        <p:blipFill>
          <a:blip r:embed="rId3"/>
          <a:srcRect/>
          <a:stretch>
            <a:fillRect/>
          </a:stretch>
        </p:blipFill>
        <p:spPr>
          <a:xfrm>
            <a:off x="381000" y="2057400"/>
            <a:ext cx="8305800" cy="24384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pPr eaLnBrk="1" hangingPunct="1"/>
            <a:r>
              <a:rPr lang="en-US" sz="4000" smtClean="0"/>
              <a:t>Inventory Records - </a:t>
            </a:r>
            <a:r>
              <a:rPr lang="en-US" sz="4000" smtClean="0">
                <a:solidFill>
                  <a:schemeClr val="hlink"/>
                </a:solidFill>
              </a:rPr>
              <a:t>Components</a:t>
            </a:r>
          </a:p>
        </p:txBody>
      </p:sp>
      <p:sp>
        <p:nvSpPr>
          <p:cNvPr id="44034" name="Rectangle 3"/>
          <p:cNvSpPr>
            <a:spLocks noGrp="1" noChangeArrowheads="1"/>
          </p:cNvSpPr>
          <p:nvPr>
            <p:ph type="body" sz="half" idx="1"/>
          </p:nvPr>
        </p:nvSpPr>
        <p:spPr>
          <a:xfrm>
            <a:off x="381000" y="2017713"/>
            <a:ext cx="8574088" cy="1487487"/>
          </a:xfrm>
        </p:spPr>
        <p:txBody>
          <a:bodyPr/>
          <a:lstStyle/>
          <a:p>
            <a:pPr eaLnBrk="1" hangingPunct="1"/>
            <a:r>
              <a:rPr lang="en-US" sz="2000" b="1" smtClean="0"/>
              <a:t>It was noted on the previous</a:t>
            </a:r>
            <a:r>
              <a:rPr lang="en-US" sz="2400" smtClean="0"/>
              <a:t> </a:t>
            </a:r>
            <a:r>
              <a:rPr lang="en-US" sz="2000" b="1" smtClean="0"/>
              <a:t>slide that the</a:t>
            </a:r>
            <a:r>
              <a:rPr lang="en-US" sz="2400" smtClean="0"/>
              <a:t> </a:t>
            </a:r>
            <a:r>
              <a:rPr lang="en-US" sz="2000" b="1" smtClean="0"/>
              <a:t>parent item (CD Cabinet) has planned orders in periods 3, 6, and 9.</a:t>
            </a:r>
          </a:p>
          <a:p>
            <a:pPr eaLnBrk="1" hangingPunct="1"/>
            <a:r>
              <a:rPr lang="en-US" sz="2000" b="1" smtClean="0"/>
              <a:t>Its children (top, bottom, door, left &amp; right side, shelves, and supports) have gross requirements in periods 3, 6, and 9.</a:t>
            </a:r>
          </a:p>
        </p:txBody>
      </p:sp>
      <p:pic>
        <p:nvPicPr>
          <p:cNvPr id="44035" name="Picture 4" descr="table_14_08a"/>
          <p:cNvPicPr preferRelativeResize="0">
            <a:picLocks noChangeAspect="1" noChangeArrowheads="1"/>
          </p:cNvPicPr>
          <p:nvPr>
            <p:custDataLst>
              <p:tags r:id="rId1"/>
            </p:custDataLst>
          </p:nvPr>
        </p:nvPicPr>
        <p:blipFill>
          <a:blip r:embed="rId4"/>
          <a:srcRect/>
          <a:stretch>
            <a:fillRect/>
          </a:stretch>
        </p:blipFill>
        <p:spPr bwMode="auto">
          <a:xfrm>
            <a:off x="533400" y="3733800"/>
            <a:ext cx="8229600" cy="2551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pPr eaLnBrk="1" hangingPunct="1"/>
            <a:r>
              <a:rPr lang="en-US" sz="4000" smtClean="0"/>
              <a:t>Inventory Records - </a:t>
            </a:r>
            <a:r>
              <a:rPr lang="en-US" sz="4000" smtClean="0">
                <a:solidFill>
                  <a:schemeClr val="hlink"/>
                </a:solidFill>
              </a:rPr>
              <a:t>Components</a:t>
            </a:r>
          </a:p>
        </p:txBody>
      </p:sp>
      <p:pic>
        <p:nvPicPr>
          <p:cNvPr id="46082" name="Picture 3" descr="table_14_08c"/>
          <p:cNvPicPr preferRelativeResize="0">
            <a:picLocks noGrp="1" noChangeAspect="1" noChangeArrowheads="1"/>
          </p:cNvPicPr>
          <p:nvPr>
            <p:ph idx="1"/>
            <p:custDataLst>
              <p:tags r:id="rId1"/>
            </p:custDataLst>
          </p:nvPr>
        </p:nvPicPr>
        <p:blipFill>
          <a:blip r:embed="rId5"/>
          <a:srcRect/>
          <a:stretch>
            <a:fillRect/>
          </a:stretch>
        </p:blipFill>
        <p:spPr>
          <a:xfrm>
            <a:off x="533400" y="4495800"/>
            <a:ext cx="8153400" cy="2233613"/>
          </a:xfrm>
        </p:spPr>
      </p:pic>
      <p:pic>
        <p:nvPicPr>
          <p:cNvPr id="46083" name="Picture 4" descr="table_14_08b"/>
          <p:cNvPicPr preferRelativeResize="0">
            <a:picLocks noChangeAspect="1" noChangeArrowheads="1"/>
          </p:cNvPicPr>
          <p:nvPr>
            <p:custDataLst>
              <p:tags r:id="rId2"/>
            </p:custDataLst>
          </p:nvPr>
        </p:nvPicPr>
        <p:blipFill>
          <a:blip r:embed="rId6"/>
          <a:srcRect/>
          <a:stretch>
            <a:fillRect/>
          </a:stretch>
        </p:blipFill>
        <p:spPr bwMode="auto">
          <a:xfrm>
            <a:off x="533400" y="2133600"/>
            <a:ext cx="8229600" cy="2254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pPr eaLnBrk="1" hangingPunct="1"/>
            <a:r>
              <a:rPr lang="en-US" sz="3600" smtClean="0"/>
              <a:t>Inventory Records– </a:t>
            </a:r>
            <a:r>
              <a:rPr lang="en-US" sz="3600" smtClean="0">
                <a:solidFill>
                  <a:schemeClr val="hlink"/>
                </a:solidFill>
              </a:rPr>
              <a:t>Components</a:t>
            </a:r>
            <a:r>
              <a:rPr lang="en-US" smtClean="0"/>
              <a:t> con’t</a:t>
            </a:r>
            <a:endParaRPr lang="en-US" sz="2000" smtClean="0">
              <a:solidFill>
                <a:schemeClr val="hlink"/>
              </a:solidFill>
            </a:endParaRPr>
          </a:p>
        </p:txBody>
      </p:sp>
      <p:pic>
        <p:nvPicPr>
          <p:cNvPr id="48130" name="Picture 3" descr="table_14_08d"/>
          <p:cNvPicPr preferRelativeResize="0">
            <a:picLocks noGrp="1" noChangeAspect="1" noChangeArrowheads="1"/>
          </p:cNvPicPr>
          <p:nvPr>
            <p:ph idx="1"/>
            <p:custDataLst>
              <p:tags r:id="rId1"/>
            </p:custDataLst>
          </p:nvPr>
        </p:nvPicPr>
        <p:blipFill>
          <a:blip r:embed="rId5"/>
          <a:srcRect/>
          <a:stretch>
            <a:fillRect/>
          </a:stretch>
        </p:blipFill>
        <p:spPr>
          <a:xfrm>
            <a:off x="381000" y="2057400"/>
            <a:ext cx="8229600" cy="2254250"/>
          </a:xfrm>
        </p:spPr>
      </p:pic>
      <p:pic>
        <p:nvPicPr>
          <p:cNvPr id="48131" name="Picture 4" descr="table_14_08e"/>
          <p:cNvPicPr preferRelativeResize="0">
            <a:picLocks noChangeAspect="1" noChangeArrowheads="1"/>
          </p:cNvPicPr>
          <p:nvPr>
            <p:custDataLst>
              <p:tags r:id="rId2"/>
            </p:custDataLst>
          </p:nvPr>
        </p:nvPicPr>
        <p:blipFill>
          <a:blip r:embed="rId6"/>
          <a:srcRect/>
          <a:stretch>
            <a:fillRect/>
          </a:stretch>
        </p:blipFill>
        <p:spPr bwMode="auto">
          <a:xfrm>
            <a:off x="381000" y="4419600"/>
            <a:ext cx="8229600" cy="2254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ChangeArrowheads="1"/>
          </p:cNvSpPr>
          <p:nvPr/>
        </p:nvSpPr>
        <p:spPr bwMode="auto">
          <a:xfrm>
            <a:off x="1150938" y="214313"/>
            <a:ext cx="7793037" cy="1462087"/>
          </a:xfrm>
          <a:prstGeom prst="rect">
            <a:avLst/>
          </a:prstGeom>
          <a:noFill/>
          <a:ln w="9525">
            <a:noFill/>
            <a:miter lim="800000"/>
            <a:headEnd/>
            <a:tailEnd/>
          </a:ln>
        </p:spPr>
        <p:txBody>
          <a:bodyPr anchor="b"/>
          <a:lstStyle/>
          <a:p>
            <a:r>
              <a:rPr lang="en-US" sz="3600">
                <a:solidFill>
                  <a:schemeClr val="tx2"/>
                </a:solidFill>
              </a:rPr>
              <a:t>Inventory Records– </a:t>
            </a:r>
            <a:r>
              <a:rPr lang="en-US" sz="3600">
                <a:solidFill>
                  <a:schemeClr val="hlink"/>
                </a:solidFill>
              </a:rPr>
              <a:t>Components</a:t>
            </a:r>
            <a:r>
              <a:rPr lang="en-US" sz="4400">
                <a:solidFill>
                  <a:schemeClr val="tx2"/>
                </a:solidFill>
              </a:rPr>
              <a:t> con’t</a:t>
            </a:r>
            <a:endParaRPr lang="en-US" sz="2000">
              <a:solidFill>
                <a:schemeClr val="hlink"/>
              </a:solidFill>
            </a:endParaRPr>
          </a:p>
        </p:txBody>
      </p:sp>
      <p:pic>
        <p:nvPicPr>
          <p:cNvPr id="50178" name="Picture 3" descr="table_14_08f"/>
          <p:cNvPicPr preferRelativeResize="0">
            <a:picLocks noChangeAspect="1" noChangeArrowheads="1"/>
          </p:cNvPicPr>
          <p:nvPr>
            <p:custDataLst>
              <p:tags r:id="rId1"/>
            </p:custDataLst>
          </p:nvPr>
        </p:nvPicPr>
        <p:blipFill>
          <a:blip r:embed="rId4"/>
          <a:srcRect/>
          <a:stretch>
            <a:fillRect/>
          </a:stretch>
        </p:blipFill>
        <p:spPr bwMode="auto">
          <a:xfrm>
            <a:off x="457200" y="2743200"/>
            <a:ext cx="8229600" cy="2262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pPr eaLnBrk="1" hangingPunct="1"/>
            <a:r>
              <a:rPr lang="en-US" sz="2800" smtClean="0"/>
              <a:t>Inventory Records – </a:t>
            </a:r>
            <a:r>
              <a:rPr lang="en-US" sz="2800" smtClean="0">
                <a:solidFill>
                  <a:schemeClr val="hlink"/>
                </a:solidFill>
              </a:rPr>
              <a:t>Remaining</a:t>
            </a:r>
            <a:r>
              <a:rPr lang="en-US" sz="2800" smtClean="0"/>
              <a:t> </a:t>
            </a:r>
            <a:r>
              <a:rPr lang="en-US" sz="2800" smtClean="0">
                <a:solidFill>
                  <a:schemeClr val="hlink"/>
                </a:solidFill>
              </a:rPr>
              <a:t>Components</a:t>
            </a:r>
          </a:p>
        </p:txBody>
      </p:sp>
      <p:pic>
        <p:nvPicPr>
          <p:cNvPr id="52226" name="Picture 3" descr="table_14_09a"/>
          <p:cNvPicPr preferRelativeResize="0">
            <a:picLocks noGrp="1" noChangeAspect="1" noChangeArrowheads="1"/>
          </p:cNvPicPr>
          <p:nvPr>
            <p:ph idx="1"/>
            <p:custDataLst>
              <p:tags r:id="rId1"/>
            </p:custDataLst>
          </p:nvPr>
        </p:nvPicPr>
        <p:blipFill>
          <a:blip r:embed="rId5"/>
          <a:srcRect/>
          <a:stretch>
            <a:fillRect/>
          </a:stretch>
        </p:blipFill>
        <p:spPr>
          <a:xfrm>
            <a:off x="457200" y="1905000"/>
            <a:ext cx="8153400" cy="2527300"/>
          </a:xfrm>
        </p:spPr>
      </p:pic>
      <p:pic>
        <p:nvPicPr>
          <p:cNvPr id="52227" name="Picture 4" descr="table_14_09b"/>
          <p:cNvPicPr preferRelativeResize="0">
            <a:picLocks noChangeAspect="1" noChangeArrowheads="1"/>
          </p:cNvPicPr>
          <p:nvPr>
            <p:custDataLst>
              <p:tags r:id="rId2"/>
            </p:custDataLst>
          </p:nvPr>
        </p:nvPicPr>
        <p:blipFill>
          <a:blip r:embed="rId6"/>
          <a:srcRect/>
          <a:stretch>
            <a:fillRect/>
          </a:stretch>
        </p:blipFill>
        <p:spPr bwMode="auto">
          <a:xfrm>
            <a:off x="381000" y="4419600"/>
            <a:ext cx="8229600" cy="2254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pPr eaLnBrk="1" hangingPunct="1"/>
            <a:r>
              <a:rPr lang="en-US" sz="2800" smtClean="0"/>
              <a:t>Inv. Records – </a:t>
            </a:r>
            <a:r>
              <a:rPr lang="en-US" sz="2800" smtClean="0">
                <a:solidFill>
                  <a:schemeClr val="hlink"/>
                </a:solidFill>
              </a:rPr>
              <a:t>Remaining</a:t>
            </a:r>
            <a:r>
              <a:rPr lang="en-US" sz="2800" smtClean="0"/>
              <a:t> </a:t>
            </a:r>
            <a:r>
              <a:rPr lang="en-US" sz="2800" smtClean="0">
                <a:solidFill>
                  <a:schemeClr val="hlink"/>
                </a:solidFill>
              </a:rPr>
              <a:t>Components con’t</a:t>
            </a:r>
            <a:endParaRPr lang="en-US" sz="2000" smtClean="0">
              <a:solidFill>
                <a:schemeClr val="hlink"/>
              </a:solidFill>
            </a:endParaRPr>
          </a:p>
        </p:txBody>
      </p:sp>
      <p:pic>
        <p:nvPicPr>
          <p:cNvPr id="54274" name="Picture 3" descr="table_14_09c"/>
          <p:cNvPicPr preferRelativeResize="0">
            <a:picLocks noChangeAspect="1" noChangeArrowheads="1"/>
          </p:cNvPicPr>
          <p:nvPr>
            <p:custDataLst>
              <p:tags r:id="rId1"/>
            </p:custDataLst>
          </p:nvPr>
        </p:nvPicPr>
        <p:blipFill>
          <a:blip r:embed="rId5"/>
          <a:srcRect/>
          <a:stretch>
            <a:fillRect/>
          </a:stretch>
        </p:blipFill>
        <p:spPr bwMode="auto">
          <a:xfrm>
            <a:off x="457200" y="2133600"/>
            <a:ext cx="8229600" cy="2254250"/>
          </a:xfrm>
          <a:prstGeom prst="rect">
            <a:avLst/>
          </a:prstGeom>
          <a:noFill/>
          <a:ln w="9525">
            <a:noFill/>
            <a:miter lim="800000"/>
            <a:headEnd/>
            <a:tailEnd/>
          </a:ln>
        </p:spPr>
      </p:pic>
      <p:pic>
        <p:nvPicPr>
          <p:cNvPr id="54275" name="Picture 4" descr="table_14_09d"/>
          <p:cNvPicPr preferRelativeResize="0">
            <a:picLocks noChangeAspect="1" noChangeArrowheads="1"/>
          </p:cNvPicPr>
          <p:nvPr>
            <p:custDataLst>
              <p:tags r:id="rId2"/>
            </p:custDataLst>
          </p:nvPr>
        </p:nvPicPr>
        <p:blipFill>
          <a:blip r:embed="rId6"/>
          <a:srcRect/>
          <a:stretch>
            <a:fillRect/>
          </a:stretch>
        </p:blipFill>
        <p:spPr bwMode="auto">
          <a:xfrm>
            <a:off x="457200" y="4419600"/>
            <a:ext cx="8229600" cy="2254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pPr eaLnBrk="1" hangingPunct="1"/>
            <a:r>
              <a:rPr lang="en-US" smtClean="0"/>
              <a:t>Types of Demand</a:t>
            </a:r>
          </a:p>
        </p:txBody>
      </p:sp>
      <p:sp>
        <p:nvSpPr>
          <p:cNvPr id="74755" name="Rectangle 3"/>
          <p:cNvSpPr>
            <a:spLocks noGrp="1" noChangeArrowheads="1"/>
          </p:cNvSpPr>
          <p:nvPr>
            <p:ph type="body" idx="1"/>
          </p:nvPr>
        </p:nvSpPr>
        <p:spPr>
          <a:xfrm>
            <a:off x="457200" y="2017713"/>
            <a:ext cx="8497888" cy="4114800"/>
          </a:xfrm>
        </p:spPr>
        <p:txBody>
          <a:bodyPr/>
          <a:lstStyle/>
          <a:p>
            <a:pPr eaLnBrk="1" hangingPunct="1">
              <a:lnSpc>
                <a:spcPct val="90000"/>
              </a:lnSpc>
            </a:pPr>
            <a:r>
              <a:rPr lang="en-US" sz="2800" b="1" smtClean="0">
                <a:solidFill>
                  <a:schemeClr val="folHlink"/>
                </a:solidFill>
              </a:rPr>
              <a:t>There are two types of demand.</a:t>
            </a:r>
          </a:p>
          <a:p>
            <a:pPr eaLnBrk="1" hangingPunct="1">
              <a:lnSpc>
                <a:spcPct val="90000"/>
              </a:lnSpc>
            </a:pPr>
            <a:r>
              <a:rPr lang="en-US" sz="2800" b="1" smtClean="0">
                <a:solidFill>
                  <a:schemeClr val="folHlink"/>
                </a:solidFill>
              </a:rPr>
              <a:t>Independent Demand</a:t>
            </a:r>
          </a:p>
          <a:p>
            <a:pPr lvl="1" eaLnBrk="1" hangingPunct="1">
              <a:lnSpc>
                <a:spcPct val="90000"/>
              </a:lnSpc>
            </a:pPr>
            <a:r>
              <a:rPr lang="en-US" sz="2400" smtClean="0"/>
              <a:t>Is the demand for finished products</a:t>
            </a:r>
          </a:p>
          <a:p>
            <a:pPr lvl="1" eaLnBrk="1" hangingPunct="1">
              <a:lnSpc>
                <a:spcPct val="90000"/>
              </a:lnSpc>
            </a:pPr>
            <a:r>
              <a:rPr lang="en-US" sz="2400" smtClean="0"/>
              <a:t>Does not depend on the demand of other products</a:t>
            </a:r>
          </a:p>
          <a:p>
            <a:pPr lvl="1" eaLnBrk="1" hangingPunct="1">
              <a:lnSpc>
                <a:spcPct val="90000"/>
              </a:lnSpc>
            </a:pPr>
            <a:r>
              <a:rPr lang="en-US" sz="2400" smtClean="0"/>
              <a:t>Needs to be forecasted</a:t>
            </a:r>
          </a:p>
          <a:p>
            <a:pPr eaLnBrk="1" hangingPunct="1">
              <a:lnSpc>
                <a:spcPct val="90000"/>
              </a:lnSpc>
            </a:pPr>
            <a:r>
              <a:rPr lang="en-US" sz="2800" b="1" smtClean="0">
                <a:solidFill>
                  <a:schemeClr val="folHlink"/>
                </a:solidFill>
              </a:rPr>
              <a:t>Dependent Demand</a:t>
            </a:r>
          </a:p>
          <a:p>
            <a:pPr lvl="1" eaLnBrk="1" hangingPunct="1">
              <a:lnSpc>
                <a:spcPct val="90000"/>
              </a:lnSpc>
            </a:pPr>
            <a:r>
              <a:rPr lang="en-US" sz="2400" smtClean="0"/>
              <a:t>Is the demand derived from finished products</a:t>
            </a:r>
          </a:p>
          <a:p>
            <a:pPr lvl="1" eaLnBrk="1" hangingPunct="1">
              <a:lnSpc>
                <a:spcPct val="90000"/>
              </a:lnSpc>
            </a:pPr>
            <a:r>
              <a:rPr lang="en-US" sz="2400" smtClean="0"/>
              <a:t>Is the demand for component parts based on the number of end items being produced and is managed by the MRP system</a:t>
            </a:r>
          </a:p>
          <a:p>
            <a:pPr eaLnBrk="1" hangingPunct="1">
              <a:lnSpc>
                <a:spcPct val="90000"/>
              </a:lnSpc>
            </a:pPr>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Effect transition="in" filter="fade">
                                      <p:cBhvr>
                                        <p:cTn id="7" dur="500"/>
                                        <p:tgtEl>
                                          <p:spTgt spid="74755">
                                            <p:txEl>
                                              <p:pRg st="0" end="0"/>
                                            </p:txEl>
                                          </p:spTgt>
                                        </p:tgtEl>
                                      </p:cBhvr>
                                    </p:animEffect>
                                  </p:childTnLst>
                                  <p:subTnLst>
                                    <p:animClr clrSpc="rgb" dir="cw">
                                      <p:cBhvr override="childStyle">
                                        <p:cTn dur="1" fill="hold" display="0" masterRel="nextClick" afterEffect="1"/>
                                        <p:tgtEl>
                                          <p:spTgt spid="74755">
                                            <p:txEl>
                                              <p:pRg st="0" end="0"/>
                                            </p:txEl>
                                          </p:spTgt>
                                        </p:tgtEl>
                                        <p:attrNameLst>
                                          <p:attrName>ppt_c</p:attrName>
                                        </p:attrNameLst>
                                      </p:cBhvr>
                                      <p:to>
                                        <a:srgbClr val="DDDDDD"/>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4755">
                                            <p:txEl>
                                              <p:pRg st="1" end="1"/>
                                            </p:txEl>
                                          </p:spTgt>
                                        </p:tgtEl>
                                        <p:attrNameLst>
                                          <p:attrName>style.visibility</p:attrName>
                                        </p:attrNameLst>
                                      </p:cBhvr>
                                      <p:to>
                                        <p:strVal val="visible"/>
                                      </p:to>
                                    </p:set>
                                    <p:animEffect transition="in" filter="fade">
                                      <p:cBhvr>
                                        <p:cTn id="12" dur="500"/>
                                        <p:tgtEl>
                                          <p:spTgt spid="74755">
                                            <p:txEl>
                                              <p:pRg st="1" end="1"/>
                                            </p:txEl>
                                          </p:spTgt>
                                        </p:tgtEl>
                                      </p:cBhvr>
                                    </p:animEffect>
                                  </p:childTnLst>
                                  <p:subTnLst>
                                    <p:animClr clrSpc="rgb" dir="cw">
                                      <p:cBhvr override="childStyle">
                                        <p:cTn dur="1" fill="hold" display="0" masterRel="nextClick" afterEffect="1"/>
                                        <p:tgtEl>
                                          <p:spTgt spid="74755">
                                            <p:txEl>
                                              <p:pRg st="1" end="1"/>
                                            </p:txEl>
                                          </p:spTgt>
                                        </p:tgtEl>
                                        <p:attrNameLst>
                                          <p:attrName>ppt_c</p:attrName>
                                        </p:attrNameLst>
                                      </p:cBhvr>
                                      <p:to>
                                        <a:srgbClr val="DDDDDD"/>
                                      </p:to>
                                    </p:animClr>
                                  </p:subTnLst>
                                </p:cTn>
                              </p:par>
                              <p:par>
                                <p:cTn id="13" presetID="10" presetClass="entr" presetSubtype="0" fill="hold" grpId="0" nodeType="withEffect">
                                  <p:stCondLst>
                                    <p:cond delay="0"/>
                                  </p:stCondLst>
                                  <p:childTnLst>
                                    <p:set>
                                      <p:cBhvr>
                                        <p:cTn id="14" dur="1" fill="hold">
                                          <p:stCondLst>
                                            <p:cond delay="0"/>
                                          </p:stCondLst>
                                        </p:cTn>
                                        <p:tgtEl>
                                          <p:spTgt spid="74755">
                                            <p:txEl>
                                              <p:pRg st="2" end="2"/>
                                            </p:txEl>
                                          </p:spTgt>
                                        </p:tgtEl>
                                        <p:attrNameLst>
                                          <p:attrName>style.visibility</p:attrName>
                                        </p:attrNameLst>
                                      </p:cBhvr>
                                      <p:to>
                                        <p:strVal val="visible"/>
                                      </p:to>
                                    </p:set>
                                    <p:animEffect transition="in" filter="fade">
                                      <p:cBhvr>
                                        <p:cTn id="15" dur="500"/>
                                        <p:tgtEl>
                                          <p:spTgt spid="74755">
                                            <p:txEl>
                                              <p:pRg st="2" end="2"/>
                                            </p:txEl>
                                          </p:spTgt>
                                        </p:tgtEl>
                                      </p:cBhvr>
                                    </p:animEffect>
                                  </p:childTnLst>
                                  <p:subTnLst>
                                    <p:animClr clrSpc="rgb" dir="cw">
                                      <p:cBhvr override="childStyle">
                                        <p:cTn dur="1" fill="hold" display="0" masterRel="nextClick" afterEffect="1"/>
                                        <p:tgtEl>
                                          <p:spTgt spid="74755">
                                            <p:txEl>
                                              <p:pRg st="2" end="2"/>
                                            </p:txEl>
                                          </p:spTgt>
                                        </p:tgtEl>
                                        <p:attrNameLst>
                                          <p:attrName>ppt_c</p:attrName>
                                        </p:attrNameLst>
                                      </p:cBhvr>
                                      <p:to>
                                        <a:srgbClr val="DDDDDD"/>
                                      </p:to>
                                    </p:animClr>
                                  </p:subTnLst>
                                </p:cTn>
                              </p:par>
                              <p:par>
                                <p:cTn id="16" presetID="10" presetClass="entr" presetSubtype="0" fill="hold" grpId="0" nodeType="withEffect">
                                  <p:stCondLst>
                                    <p:cond delay="0"/>
                                  </p:stCondLst>
                                  <p:childTnLst>
                                    <p:set>
                                      <p:cBhvr>
                                        <p:cTn id="17" dur="1" fill="hold">
                                          <p:stCondLst>
                                            <p:cond delay="0"/>
                                          </p:stCondLst>
                                        </p:cTn>
                                        <p:tgtEl>
                                          <p:spTgt spid="74755">
                                            <p:txEl>
                                              <p:pRg st="3" end="3"/>
                                            </p:txEl>
                                          </p:spTgt>
                                        </p:tgtEl>
                                        <p:attrNameLst>
                                          <p:attrName>style.visibility</p:attrName>
                                        </p:attrNameLst>
                                      </p:cBhvr>
                                      <p:to>
                                        <p:strVal val="visible"/>
                                      </p:to>
                                    </p:set>
                                    <p:animEffect transition="in" filter="fade">
                                      <p:cBhvr>
                                        <p:cTn id="18" dur="500"/>
                                        <p:tgtEl>
                                          <p:spTgt spid="74755">
                                            <p:txEl>
                                              <p:pRg st="3" end="3"/>
                                            </p:txEl>
                                          </p:spTgt>
                                        </p:tgtEl>
                                      </p:cBhvr>
                                    </p:animEffect>
                                  </p:childTnLst>
                                  <p:subTnLst>
                                    <p:animClr clrSpc="rgb" dir="cw">
                                      <p:cBhvr override="childStyle">
                                        <p:cTn dur="1" fill="hold" display="0" masterRel="nextClick" afterEffect="1"/>
                                        <p:tgtEl>
                                          <p:spTgt spid="74755">
                                            <p:txEl>
                                              <p:pRg st="3" end="3"/>
                                            </p:txEl>
                                          </p:spTgt>
                                        </p:tgtEl>
                                        <p:attrNameLst>
                                          <p:attrName>ppt_c</p:attrName>
                                        </p:attrNameLst>
                                      </p:cBhvr>
                                      <p:to>
                                        <a:srgbClr val="DDDDDD"/>
                                      </p:to>
                                    </p:animClr>
                                  </p:subTnLst>
                                </p:cTn>
                              </p:par>
                              <p:par>
                                <p:cTn id="19" presetID="10" presetClass="entr" presetSubtype="0" fill="hold" grpId="0" nodeType="withEffect">
                                  <p:stCondLst>
                                    <p:cond delay="0"/>
                                  </p:stCondLst>
                                  <p:childTnLst>
                                    <p:set>
                                      <p:cBhvr>
                                        <p:cTn id="20" dur="1" fill="hold">
                                          <p:stCondLst>
                                            <p:cond delay="0"/>
                                          </p:stCondLst>
                                        </p:cTn>
                                        <p:tgtEl>
                                          <p:spTgt spid="74755">
                                            <p:txEl>
                                              <p:pRg st="4" end="4"/>
                                            </p:txEl>
                                          </p:spTgt>
                                        </p:tgtEl>
                                        <p:attrNameLst>
                                          <p:attrName>style.visibility</p:attrName>
                                        </p:attrNameLst>
                                      </p:cBhvr>
                                      <p:to>
                                        <p:strVal val="visible"/>
                                      </p:to>
                                    </p:set>
                                    <p:animEffect transition="in" filter="fade">
                                      <p:cBhvr>
                                        <p:cTn id="21" dur="500"/>
                                        <p:tgtEl>
                                          <p:spTgt spid="74755">
                                            <p:txEl>
                                              <p:pRg st="4" end="4"/>
                                            </p:txEl>
                                          </p:spTgt>
                                        </p:tgtEl>
                                      </p:cBhvr>
                                    </p:animEffect>
                                  </p:childTnLst>
                                  <p:subTnLst>
                                    <p:animClr clrSpc="rgb" dir="cw">
                                      <p:cBhvr override="childStyle">
                                        <p:cTn dur="1" fill="hold" display="0" masterRel="nextClick" afterEffect="1"/>
                                        <p:tgtEl>
                                          <p:spTgt spid="74755">
                                            <p:txEl>
                                              <p:pRg st="4" end="4"/>
                                            </p:txEl>
                                          </p:spTgt>
                                        </p:tgtEl>
                                        <p:attrNameLst>
                                          <p:attrName>ppt_c</p:attrName>
                                        </p:attrNameLst>
                                      </p:cBhvr>
                                      <p:to>
                                        <a:srgbClr val="DDDDDD"/>
                                      </p:to>
                                    </p:animClr>
                                  </p:sub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4755">
                                            <p:txEl>
                                              <p:pRg st="5" end="5"/>
                                            </p:txEl>
                                          </p:spTgt>
                                        </p:tgtEl>
                                        <p:attrNameLst>
                                          <p:attrName>style.visibility</p:attrName>
                                        </p:attrNameLst>
                                      </p:cBhvr>
                                      <p:to>
                                        <p:strVal val="visible"/>
                                      </p:to>
                                    </p:set>
                                    <p:animEffect transition="in" filter="fade">
                                      <p:cBhvr>
                                        <p:cTn id="26" dur="500"/>
                                        <p:tgtEl>
                                          <p:spTgt spid="74755">
                                            <p:txEl>
                                              <p:pRg st="5" end="5"/>
                                            </p:txEl>
                                          </p:spTgt>
                                        </p:tgtEl>
                                      </p:cBhvr>
                                    </p:animEffect>
                                  </p:childTnLst>
                                  <p:subTnLst>
                                    <p:animClr clrSpc="rgb" dir="cw">
                                      <p:cBhvr override="childStyle">
                                        <p:cTn dur="1" fill="hold" display="0" masterRel="nextClick" afterEffect="1"/>
                                        <p:tgtEl>
                                          <p:spTgt spid="74755">
                                            <p:txEl>
                                              <p:pRg st="5" end="5"/>
                                            </p:txEl>
                                          </p:spTgt>
                                        </p:tgtEl>
                                        <p:attrNameLst>
                                          <p:attrName>ppt_c</p:attrName>
                                        </p:attrNameLst>
                                      </p:cBhvr>
                                      <p:to>
                                        <a:srgbClr val="DDDDDD"/>
                                      </p:to>
                                    </p:animClr>
                                  </p:subTnLst>
                                </p:cTn>
                              </p:par>
                              <p:par>
                                <p:cTn id="27" presetID="10" presetClass="entr" presetSubtype="0" fill="hold" grpId="0" nodeType="withEffect">
                                  <p:stCondLst>
                                    <p:cond delay="0"/>
                                  </p:stCondLst>
                                  <p:childTnLst>
                                    <p:set>
                                      <p:cBhvr>
                                        <p:cTn id="28" dur="1" fill="hold">
                                          <p:stCondLst>
                                            <p:cond delay="0"/>
                                          </p:stCondLst>
                                        </p:cTn>
                                        <p:tgtEl>
                                          <p:spTgt spid="74755">
                                            <p:txEl>
                                              <p:pRg st="6" end="6"/>
                                            </p:txEl>
                                          </p:spTgt>
                                        </p:tgtEl>
                                        <p:attrNameLst>
                                          <p:attrName>style.visibility</p:attrName>
                                        </p:attrNameLst>
                                      </p:cBhvr>
                                      <p:to>
                                        <p:strVal val="visible"/>
                                      </p:to>
                                    </p:set>
                                    <p:animEffect transition="in" filter="fade">
                                      <p:cBhvr>
                                        <p:cTn id="29" dur="500"/>
                                        <p:tgtEl>
                                          <p:spTgt spid="74755">
                                            <p:txEl>
                                              <p:pRg st="6" end="6"/>
                                            </p:txEl>
                                          </p:spTgt>
                                        </p:tgtEl>
                                      </p:cBhvr>
                                    </p:animEffect>
                                  </p:childTnLst>
                                  <p:subTnLst>
                                    <p:animClr clrSpc="rgb" dir="cw">
                                      <p:cBhvr override="childStyle">
                                        <p:cTn dur="1" fill="hold" display="0" masterRel="nextClick" afterEffect="1"/>
                                        <p:tgtEl>
                                          <p:spTgt spid="74755">
                                            <p:txEl>
                                              <p:pRg st="6" end="6"/>
                                            </p:txEl>
                                          </p:spTgt>
                                        </p:tgtEl>
                                        <p:attrNameLst>
                                          <p:attrName>ppt_c</p:attrName>
                                        </p:attrNameLst>
                                      </p:cBhvr>
                                      <p:to>
                                        <a:srgbClr val="DDDDDD"/>
                                      </p:to>
                                    </p:animClr>
                                  </p:subTnLst>
                                </p:cTn>
                              </p:par>
                              <p:par>
                                <p:cTn id="30" presetID="10" presetClass="entr" presetSubtype="0" fill="hold" grpId="0" nodeType="withEffect">
                                  <p:stCondLst>
                                    <p:cond delay="0"/>
                                  </p:stCondLst>
                                  <p:childTnLst>
                                    <p:set>
                                      <p:cBhvr>
                                        <p:cTn id="31" dur="1" fill="hold">
                                          <p:stCondLst>
                                            <p:cond delay="0"/>
                                          </p:stCondLst>
                                        </p:cTn>
                                        <p:tgtEl>
                                          <p:spTgt spid="74755">
                                            <p:txEl>
                                              <p:pRg st="7" end="7"/>
                                            </p:txEl>
                                          </p:spTgt>
                                        </p:tgtEl>
                                        <p:attrNameLst>
                                          <p:attrName>style.visibility</p:attrName>
                                        </p:attrNameLst>
                                      </p:cBhvr>
                                      <p:to>
                                        <p:strVal val="visible"/>
                                      </p:to>
                                    </p:set>
                                    <p:animEffect transition="in" filter="fade">
                                      <p:cBhvr>
                                        <p:cTn id="32" dur="500"/>
                                        <p:tgtEl>
                                          <p:spTgt spid="74755">
                                            <p:txEl>
                                              <p:pRg st="7" end="7"/>
                                            </p:txEl>
                                          </p:spTgt>
                                        </p:tgtEl>
                                      </p:cBhvr>
                                    </p:animEffect>
                                  </p:childTnLst>
                                  <p:subTnLst>
                                    <p:animClr clrSpc="rgb" dir="cw">
                                      <p:cBhvr override="childStyle">
                                        <p:cTn dur="1" fill="hold" display="0" masterRel="nextClick" afterEffect="1"/>
                                        <p:tgtEl>
                                          <p:spTgt spid="74755">
                                            <p:txEl>
                                              <p:pRg st="7" end="7"/>
                                            </p:txEl>
                                          </p:spTgt>
                                        </p:tgtEl>
                                        <p:attrNameLst>
                                          <p:attrName>ppt_c</p:attrName>
                                        </p:attrNameLst>
                                      </p:cBhvr>
                                      <p:to>
                                        <a:srgbClr val="DDDDDD"/>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ChangeArrowheads="1"/>
          </p:cNvSpPr>
          <p:nvPr/>
        </p:nvSpPr>
        <p:spPr bwMode="auto">
          <a:xfrm>
            <a:off x="1150938" y="214313"/>
            <a:ext cx="7793037" cy="1462087"/>
          </a:xfrm>
          <a:prstGeom prst="rect">
            <a:avLst/>
          </a:prstGeom>
          <a:noFill/>
          <a:ln w="9525">
            <a:noFill/>
            <a:miter lim="800000"/>
            <a:headEnd/>
            <a:tailEnd/>
          </a:ln>
        </p:spPr>
        <p:txBody>
          <a:bodyPr anchor="b"/>
          <a:lstStyle/>
          <a:p>
            <a:r>
              <a:rPr lang="en-US" sz="2800">
                <a:solidFill>
                  <a:schemeClr val="tx2"/>
                </a:solidFill>
              </a:rPr>
              <a:t>Inv. Records – </a:t>
            </a:r>
            <a:r>
              <a:rPr lang="en-US" sz="2800">
                <a:solidFill>
                  <a:schemeClr val="hlink"/>
                </a:solidFill>
              </a:rPr>
              <a:t>Remaining</a:t>
            </a:r>
            <a:r>
              <a:rPr lang="en-US" sz="2800">
                <a:solidFill>
                  <a:schemeClr val="tx2"/>
                </a:solidFill>
              </a:rPr>
              <a:t> </a:t>
            </a:r>
            <a:r>
              <a:rPr lang="en-US" sz="2800">
                <a:solidFill>
                  <a:schemeClr val="hlink"/>
                </a:solidFill>
              </a:rPr>
              <a:t>Components con’t</a:t>
            </a:r>
            <a:endParaRPr lang="en-US" sz="2000">
              <a:solidFill>
                <a:schemeClr val="hlink"/>
              </a:solidFill>
            </a:endParaRPr>
          </a:p>
        </p:txBody>
      </p:sp>
      <p:pic>
        <p:nvPicPr>
          <p:cNvPr id="56322" name="Picture 3" descr="table_14_09e"/>
          <p:cNvPicPr preferRelativeResize="0">
            <a:picLocks noChangeAspect="1" noChangeArrowheads="1"/>
          </p:cNvPicPr>
          <p:nvPr>
            <p:custDataLst>
              <p:tags r:id="rId1"/>
            </p:custDataLst>
          </p:nvPr>
        </p:nvPicPr>
        <p:blipFill>
          <a:blip r:embed="rId5"/>
          <a:srcRect/>
          <a:stretch>
            <a:fillRect/>
          </a:stretch>
        </p:blipFill>
        <p:spPr bwMode="auto">
          <a:xfrm>
            <a:off x="381000" y="2057400"/>
            <a:ext cx="8229600" cy="2265363"/>
          </a:xfrm>
          <a:prstGeom prst="rect">
            <a:avLst/>
          </a:prstGeom>
          <a:noFill/>
          <a:ln w="9525">
            <a:noFill/>
            <a:miter lim="800000"/>
            <a:headEnd/>
            <a:tailEnd/>
          </a:ln>
        </p:spPr>
      </p:pic>
      <p:pic>
        <p:nvPicPr>
          <p:cNvPr id="56323" name="Picture 4" descr="table_14_09f"/>
          <p:cNvPicPr preferRelativeResize="0">
            <a:picLocks noChangeAspect="1" noChangeArrowheads="1"/>
          </p:cNvPicPr>
          <p:nvPr>
            <p:custDataLst>
              <p:tags r:id="rId2"/>
            </p:custDataLst>
          </p:nvPr>
        </p:nvPicPr>
        <p:blipFill>
          <a:blip r:embed="rId6"/>
          <a:srcRect/>
          <a:stretch>
            <a:fillRect/>
          </a:stretch>
        </p:blipFill>
        <p:spPr bwMode="auto">
          <a:xfrm>
            <a:off x="381000" y="4419600"/>
            <a:ext cx="8229600" cy="2254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MRP Explosion</a:t>
            </a:r>
            <a:br>
              <a:rPr lang="en-US" dirty="0" smtClean="0"/>
            </a:br>
            <a:r>
              <a:rPr lang="en-US" dirty="0" smtClean="0"/>
              <a:t>A Simplified Example</a:t>
            </a:r>
            <a:endParaRPr lang="en-US" dirty="0"/>
          </a:p>
        </p:txBody>
      </p:sp>
      <p:graphicFrame>
        <p:nvGraphicFramePr>
          <p:cNvPr id="6" name="Diagram 5"/>
          <p:cNvGraphicFramePr/>
          <p:nvPr>
            <p:extLst>
              <p:ext uri="{D42A27DB-BD31-4B8C-83A1-F6EECF244321}">
                <p14:modId xmlns:p14="http://schemas.microsoft.com/office/powerpoint/2010/main" val="3515274696"/>
              </p:ext>
            </p:extLst>
          </p:nvPr>
        </p:nvGraphicFramePr>
        <p:xfrm>
          <a:off x="1524000" y="19812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58225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pPr eaLnBrk="1" hangingPunct="1"/>
            <a:r>
              <a:rPr lang="en-US" smtClean="0"/>
              <a:t>MRP Example Continued</a:t>
            </a:r>
          </a:p>
        </p:txBody>
      </p:sp>
      <p:sp>
        <p:nvSpPr>
          <p:cNvPr id="60418" name="Rectangle 3"/>
          <p:cNvSpPr>
            <a:spLocks noGrp="1" noChangeArrowheads="1"/>
          </p:cNvSpPr>
          <p:nvPr>
            <p:ph type="body" idx="1"/>
          </p:nvPr>
        </p:nvSpPr>
        <p:spPr/>
        <p:txBody>
          <a:bodyPr/>
          <a:lstStyle/>
          <a:p>
            <a:pPr eaLnBrk="1" hangingPunct="1">
              <a:lnSpc>
                <a:spcPct val="80000"/>
              </a:lnSpc>
            </a:pPr>
            <a:r>
              <a:rPr lang="en-US" sz="2800" smtClean="0"/>
              <a:t>Master Production Schedule – </a:t>
            </a:r>
          </a:p>
          <a:p>
            <a:pPr lvl="1" eaLnBrk="1" hangingPunct="1">
              <a:lnSpc>
                <a:spcPct val="80000"/>
              </a:lnSpc>
            </a:pPr>
            <a:r>
              <a:rPr lang="en-US" sz="2400" smtClean="0"/>
              <a:t>100 CD Cabinets to be delivered in Periods 4, 7, and 10</a:t>
            </a:r>
          </a:p>
          <a:p>
            <a:pPr eaLnBrk="1" hangingPunct="1">
              <a:lnSpc>
                <a:spcPct val="80000"/>
              </a:lnSpc>
            </a:pPr>
            <a:r>
              <a:rPr lang="en-US" sz="2800" smtClean="0"/>
              <a:t>Inventory Records – </a:t>
            </a:r>
          </a:p>
          <a:p>
            <a:pPr lvl="1" eaLnBrk="1" hangingPunct="1">
              <a:lnSpc>
                <a:spcPct val="80000"/>
              </a:lnSpc>
            </a:pPr>
            <a:r>
              <a:rPr lang="en-US" sz="2400" smtClean="0"/>
              <a:t>On Hand: Door – 120, Side – 50, Hinge – 0, Screw – 600</a:t>
            </a:r>
          </a:p>
          <a:p>
            <a:pPr lvl="1" eaLnBrk="1" hangingPunct="1">
              <a:lnSpc>
                <a:spcPct val="80000"/>
              </a:lnSpc>
            </a:pPr>
            <a:r>
              <a:rPr lang="en-US" sz="2400" smtClean="0"/>
              <a:t>On Order: Door – 216 due in period 2, Hinge 932 due in period 3.</a:t>
            </a:r>
          </a:p>
          <a:p>
            <a:pPr eaLnBrk="1" hangingPunct="1">
              <a:lnSpc>
                <a:spcPct val="80000"/>
              </a:lnSpc>
            </a:pPr>
            <a:r>
              <a:rPr lang="en-US" sz="2800" smtClean="0"/>
              <a:t>Lot Size Rules – </a:t>
            </a:r>
          </a:p>
          <a:p>
            <a:pPr lvl="1" eaLnBrk="1" hangingPunct="1">
              <a:lnSpc>
                <a:spcPct val="80000"/>
              </a:lnSpc>
            </a:pPr>
            <a:r>
              <a:rPr lang="en-US" sz="2400" smtClean="0"/>
              <a:t>CD Cabinets – Lot-for-lot, Door – FOQ 216, Side – FOQ 250, Hinge – FOQ 932, Screw – FOQ 2000</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lstStyle/>
          <a:p>
            <a:pPr eaLnBrk="1" hangingPunct="1"/>
            <a:r>
              <a:rPr lang="en-US" smtClean="0"/>
              <a:t>MRP Action Notices</a:t>
            </a:r>
          </a:p>
        </p:txBody>
      </p:sp>
      <p:sp>
        <p:nvSpPr>
          <p:cNvPr id="133123" name="Rectangle 3"/>
          <p:cNvSpPr>
            <a:spLocks noGrp="1" noChangeArrowheads="1"/>
          </p:cNvSpPr>
          <p:nvPr>
            <p:ph type="body" idx="1"/>
          </p:nvPr>
        </p:nvSpPr>
        <p:spPr>
          <a:xfrm>
            <a:off x="304800" y="2017713"/>
            <a:ext cx="8650288" cy="4535487"/>
          </a:xfrm>
        </p:spPr>
        <p:txBody>
          <a:bodyPr/>
          <a:lstStyle/>
          <a:p>
            <a:pPr eaLnBrk="1" hangingPunct="1"/>
            <a:r>
              <a:rPr lang="en-US" b="1" smtClean="0">
                <a:solidFill>
                  <a:schemeClr val="folHlink"/>
                </a:solidFill>
              </a:rPr>
              <a:t>Action Notices:</a:t>
            </a:r>
          </a:p>
          <a:p>
            <a:pPr lvl="1" eaLnBrk="1" hangingPunct="1"/>
            <a:r>
              <a:rPr lang="en-US" smtClean="0"/>
              <a:t>Indicate items that need a production planner’s attention </a:t>
            </a:r>
          </a:p>
          <a:p>
            <a:pPr lvl="1" eaLnBrk="1" hangingPunct="1"/>
            <a:r>
              <a:rPr lang="en-US" smtClean="0"/>
              <a:t>Are created when a planned order needs to be released, due dates need to be adjusted, or when there is insufficient lead time for normal replenishment</a:t>
            </a:r>
          </a:p>
          <a:p>
            <a:pPr lvl="1" eaLnBrk="1" hangingPunct="1"/>
            <a:r>
              <a:rPr lang="en-US" smtClean="0"/>
              <a:t>Often require planners to rush or expedite orders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3123">
                                            <p:txEl>
                                              <p:pRg st="1" end="1"/>
                                            </p:txEl>
                                          </p:spTgt>
                                        </p:tgtEl>
                                        <p:attrNameLst>
                                          <p:attrName>style.visibility</p:attrName>
                                        </p:attrNameLst>
                                      </p:cBhvr>
                                      <p:to>
                                        <p:strVal val="visible"/>
                                      </p:to>
                                    </p:set>
                                    <p:animEffect transition="in" filter="fade">
                                      <p:cBhvr>
                                        <p:cTn id="7" dur="500"/>
                                        <p:tgtEl>
                                          <p:spTgt spid="133123">
                                            <p:txEl>
                                              <p:pRg st="1" end="1"/>
                                            </p:txEl>
                                          </p:spTgt>
                                        </p:tgtEl>
                                      </p:cBhvr>
                                    </p:animEffect>
                                  </p:childTnLst>
                                  <p:subTnLst>
                                    <p:animClr clrSpc="rgb" dir="cw">
                                      <p:cBhvr override="childStyle">
                                        <p:cTn dur="1" fill="hold" display="0" masterRel="nextClick" afterEffect="1"/>
                                        <p:tgtEl>
                                          <p:spTgt spid="133123">
                                            <p:txEl>
                                              <p:pRg st="1" end="1"/>
                                            </p:txEl>
                                          </p:spTgt>
                                        </p:tgtEl>
                                        <p:attrNameLst>
                                          <p:attrName>ppt_c</p:attrName>
                                        </p:attrNameLst>
                                      </p:cBhvr>
                                      <p:to>
                                        <a:srgbClr val="DDDDDD"/>
                                      </p:to>
                                    </p:animClr>
                                  </p:subTnLst>
                                </p:cTn>
                              </p:par>
                              <p:par>
                                <p:cTn id="8" presetID="10" presetClass="entr" presetSubtype="0" fill="hold" grpId="0" nodeType="withEffect">
                                  <p:stCondLst>
                                    <p:cond delay="0"/>
                                  </p:stCondLst>
                                  <p:childTnLst>
                                    <p:set>
                                      <p:cBhvr>
                                        <p:cTn id="9" dur="1" fill="hold">
                                          <p:stCondLst>
                                            <p:cond delay="0"/>
                                          </p:stCondLst>
                                        </p:cTn>
                                        <p:tgtEl>
                                          <p:spTgt spid="133123">
                                            <p:txEl>
                                              <p:pRg st="2" end="2"/>
                                            </p:txEl>
                                          </p:spTgt>
                                        </p:tgtEl>
                                        <p:attrNameLst>
                                          <p:attrName>style.visibility</p:attrName>
                                        </p:attrNameLst>
                                      </p:cBhvr>
                                      <p:to>
                                        <p:strVal val="visible"/>
                                      </p:to>
                                    </p:set>
                                    <p:animEffect transition="in" filter="fade">
                                      <p:cBhvr>
                                        <p:cTn id="10" dur="500"/>
                                        <p:tgtEl>
                                          <p:spTgt spid="133123">
                                            <p:txEl>
                                              <p:pRg st="2" end="2"/>
                                            </p:txEl>
                                          </p:spTgt>
                                        </p:tgtEl>
                                      </p:cBhvr>
                                    </p:animEffect>
                                  </p:childTnLst>
                                  <p:subTnLst>
                                    <p:animClr clrSpc="rgb" dir="cw">
                                      <p:cBhvr override="childStyle">
                                        <p:cTn dur="1" fill="hold" display="0" masterRel="nextClick" afterEffect="1"/>
                                        <p:tgtEl>
                                          <p:spTgt spid="133123">
                                            <p:txEl>
                                              <p:pRg st="2" end="2"/>
                                            </p:txEl>
                                          </p:spTgt>
                                        </p:tgtEl>
                                        <p:attrNameLst>
                                          <p:attrName>ppt_c</p:attrName>
                                        </p:attrNameLst>
                                      </p:cBhvr>
                                      <p:to>
                                        <a:srgbClr val="DDDDDD"/>
                                      </p:to>
                                    </p:animClr>
                                  </p:subTnLst>
                                </p:cTn>
                              </p:par>
                              <p:par>
                                <p:cTn id="11" presetID="10" presetClass="entr" presetSubtype="0" fill="hold" grpId="0" nodeType="withEffect">
                                  <p:stCondLst>
                                    <p:cond delay="0"/>
                                  </p:stCondLst>
                                  <p:childTnLst>
                                    <p:set>
                                      <p:cBhvr>
                                        <p:cTn id="12" dur="1" fill="hold">
                                          <p:stCondLst>
                                            <p:cond delay="0"/>
                                          </p:stCondLst>
                                        </p:cTn>
                                        <p:tgtEl>
                                          <p:spTgt spid="133123">
                                            <p:txEl>
                                              <p:pRg st="3" end="3"/>
                                            </p:txEl>
                                          </p:spTgt>
                                        </p:tgtEl>
                                        <p:attrNameLst>
                                          <p:attrName>style.visibility</p:attrName>
                                        </p:attrNameLst>
                                      </p:cBhvr>
                                      <p:to>
                                        <p:strVal val="visible"/>
                                      </p:to>
                                    </p:set>
                                    <p:animEffect transition="in" filter="fade">
                                      <p:cBhvr>
                                        <p:cTn id="13" dur="500"/>
                                        <p:tgtEl>
                                          <p:spTgt spid="133123">
                                            <p:txEl>
                                              <p:pRg st="3" end="3"/>
                                            </p:txEl>
                                          </p:spTgt>
                                        </p:tgtEl>
                                      </p:cBhvr>
                                    </p:animEffect>
                                  </p:childTnLst>
                                  <p:subTnLst>
                                    <p:animClr clrSpc="rgb" dir="cw">
                                      <p:cBhvr override="childStyle">
                                        <p:cTn dur="1" fill="hold" display="0" masterRel="nextClick" afterEffect="1"/>
                                        <p:tgtEl>
                                          <p:spTgt spid="133123">
                                            <p:txEl>
                                              <p:pRg st="3" end="3"/>
                                            </p:txEl>
                                          </p:spTgt>
                                        </p:tgtEl>
                                        <p:attrNameLst>
                                          <p:attrName>ppt_c</p:attrName>
                                        </p:attrNameLst>
                                      </p:cBhvr>
                                      <p:to>
                                        <a:srgbClr val="DDDDDD"/>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pPr eaLnBrk="1" hangingPunct="1"/>
            <a:r>
              <a:rPr lang="en-US" smtClean="0"/>
              <a:t>MRP Action Notices</a:t>
            </a:r>
          </a:p>
        </p:txBody>
      </p:sp>
      <p:sp>
        <p:nvSpPr>
          <p:cNvPr id="135171" name="Rectangle 3"/>
          <p:cNvSpPr>
            <a:spLocks noGrp="1" noChangeArrowheads="1"/>
          </p:cNvSpPr>
          <p:nvPr>
            <p:ph type="body" idx="1"/>
          </p:nvPr>
        </p:nvSpPr>
        <p:spPr>
          <a:xfrm>
            <a:off x="304800" y="2017713"/>
            <a:ext cx="8650288" cy="4535487"/>
          </a:xfrm>
        </p:spPr>
        <p:txBody>
          <a:bodyPr/>
          <a:lstStyle/>
          <a:p>
            <a:pPr eaLnBrk="1" hangingPunct="1"/>
            <a:r>
              <a:rPr lang="en-US" b="1" smtClean="0">
                <a:solidFill>
                  <a:schemeClr val="folHlink"/>
                </a:solidFill>
              </a:rPr>
              <a:t>Action Bucket:</a:t>
            </a:r>
          </a:p>
          <a:p>
            <a:pPr lvl="1" eaLnBrk="1" hangingPunct="1"/>
            <a:r>
              <a:rPr lang="en-US" smtClean="0"/>
              <a:t>Is the current period where we take actions such as releasing, rescheduling, or canceling orders</a:t>
            </a:r>
          </a:p>
          <a:p>
            <a:pPr lvl="1" eaLnBrk="1" hangingPunct="1"/>
            <a:r>
              <a:rPr lang="en-US" smtClean="0"/>
              <a:t>A positive quantity in current period’s planned order row means that an order must be released</a:t>
            </a:r>
          </a:p>
          <a:p>
            <a:pPr lvl="1"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517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35171">
                                            <p:txEl>
                                              <p:pRg st="1" end="1"/>
                                            </p:txEl>
                                          </p:spTgt>
                                        </p:tgtEl>
                                        <p:attrNameLst>
                                          <p:attrName>ppt_c</p:attrName>
                                        </p:attrNameLst>
                                      </p:cBhvr>
                                      <p:to>
                                        <a:srgbClr val="DDDDDD"/>
                                      </p:to>
                                    </p:animClr>
                                  </p:subTnLst>
                                </p:cTn>
                              </p:par>
                              <p:par>
                                <p:cTn id="7" presetID="10" presetClass="entr" presetSubtype="0" fill="hold" grpId="0" nodeType="withEffect">
                                  <p:stCondLst>
                                    <p:cond delay="0"/>
                                  </p:stCondLst>
                                  <p:childTnLst>
                                    <p:set>
                                      <p:cBhvr>
                                        <p:cTn id="8" dur="1" fill="hold">
                                          <p:stCondLst>
                                            <p:cond delay="0"/>
                                          </p:stCondLst>
                                        </p:cTn>
                                        <p:tgtEl>
                                          <p:spTgt spid="135171">
                                            <p:txEl>
                                              <p:pRg st="2" end="2"/>
                                            </p:txEl>
                                          </p:spTgt>
                                        </p:tgtEl>
                                        <p:attrNameLst>
                                          <p:attrName>style.visibility</p:attrName>
                                        </p:attrNameLst>
                                      </p:cBhvr>
                                      <p:to>
                                        <p:strVal val="visible"/>
                                      </p:to>
                                    </p:set>
                                    <p:animEffect transition="in" filter="fade">
                                      <p:cBhvr>
                                        <p:cTn id="9" dur="500"/>
                                        <p:tgtEl>
                                          <p:spTgt spid="135171">
                                            <p:txEl>
                                              <p:pRg st="2" end="2"/>
                                            </p:txEl>
                                          </p:spTgt>
                                        </p:tgtEl>
                                      </p:cBhvr>
                                    </p:animEffect>
                                  </p:childTnLst>
                                  <p:subTnLst>
                                    <p:animClr clrSpc="rgb" dir="cw">
                                      <p:cBhvr override="childStyle">
                                        <p:cTn dur="1" fill="hold" display="0" masterRel="nextClick" afterEffect="1"/>
                                        <p:tgtEl>
                                          <p:spTgt spid="135171">
                                            <p:txEl>
                                              <p:pRg st="2" end="2"/>
                                            </p:txEl>
                                          </p:spTgt>
                                        </p:tgtEl>
                                        <p:attrNameLst>
                                          <p:attrName>ppt_c</p:attrName>
                                        </p:attrNameLst>
                                      </p:cBhvr>
                                      <p:to>
                                        <a:srgbClr val="DDDDDD"/>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lstStyle/>
          <a:p>
            <a:pPr eaLnBrk="1" hangingPunct="1"/>
            <a:r>
              <a:rPr lang="en-US" smtClean="0"/>
              <a:t>Lot Sizing Rules</a:t>
            </a:r>
          </a:p>
        </p:txBody>
      </p:sp>
      <p:sp>
        <p:nvSpPr>
          <p:cNvPr id="66562" name="Rectangle 3"/>
          <p:cNvSpPr>
            <a:spLocks noGrp="1" noChangeArrowheads="1"/>
          </p:cNvSpPr>
          <p:nvPr>
            <p:ph type="body" idx="1"/>
          </p:nvPr>
        </p:nvSpPr>
        <p:spPr/>
        <p:txBody>
          <a:bodyPr/>
          <a:lstStyle/>
          <a:p>
            <a:pPr eaLnBrk="1" hangingPunct="1">
              <a:lnSpc>
                <a:spcPct val="90000"/>
              </a:lnSpc>
            </a:pPr>
            <a:r>
              <a:rPr lang="en-US" smtClean="0"/>
              <a:t>Rules are used to change the frequency of replenishment orders &amp; set the quantity of each order (balance holding &amp; ordering costs to reduce total costs)</a:t>
            </a:r>
          </a:p>
          <a:p>
            <a:pPr eaLnBrk="1" hangingPunct="1">
              <a:lnSpc>
                <a:spcPct val="90000"/>
              </a:lnSpc>
            </a:pPr>
            <a:r>
              <a:rPr lang="en-US" smtClean="0"/>
              <a:t>Common rules:</a:t>
            </a:r>
          </a:p>
          <a:p>
            <a:pPr lvl="1" eaLnBrk="1" hangingPunct="1">
              <a:lnSpc>
                <a:spcPct val="90000"/>
              </a:lnSpc>
            </a:pPr>
            <a:r>
              <a:rPr lang="en-US" smtClean="0"/>
              <a:t>Fixed Order Quantity (FOQ)</a:t>
            </a:r>
          </a:p>
          <a:p>
            <a:pPr lvl="1" eaLnBrk="1" hangingPunct="1">
              <a:lnSpc>
                <a:spcPct val="90000"/>
              </a:lnSpc>
            </a:pPr>
            <a:r>
              <a:rPr lang="en-US" smtClean="0"/>
              <a:t>Lot-for-Lot (L4L)</a:t>
            </a:r>
          </a:p>
          <a:p>
            <a:pPr lvl="1" eaLnBrk="1" hangingPunct="1">
              <a:lnSpc>
                <a:spcPct val="90000"/>
              </a:lnSpc>
            </a:pPr>
            <a:r>
              <a:rPr lang="en-US" smtClean="0"/>
              <a:t>Periodic Order Quantity (POQ)</a:t>
            </a:r>
          </a:p>
        </p:txBody>
      </p:sp>
    </p:spTree>
  </p:cSld>
  <p:clrMapOvr>
    <a:masterClrMapping/>
  </p:clrMapOvr>
  <p:transition>
    <p:zoom dir="in"/>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a:xfrm>
            <a:off x="990600" y="214313"/>
            <a:ext cx="7953375" cy="1462087"/>
          </a:xfrm>
        </p:spPr>
        <p:txBody>
          <a:bodyPr/>
          <a:lstStyle/>
          <a:p>
            <a:pPr eaLnBrk="1" hangingPunct="1"/>
            <a:r>
              <a:rPr lang="en-US" sz="2400" b="1" smtClean="0"/>
              <a:t>Example Comparing Lot Size Rules:</a:t>
            </a:r>
            <a:r>
              <a:rPr lang="en-US" sz="2400" smtClean="0"/>
              <a:t> </a:t>
            </a:r>
            <a:r>
              <a:rPr lang="en-US" sz="2000" smtClean="0"/>
              <a:t>Three lot sizing rules used within MRP Systems are: fixed order quantity (FOQ), lot for lot (L4L), and period order quantity (POQ). Cost comparison is based on Inventory holding costs ($0.10/period) and ordering cost ($25/order). In this example </a:t>
            </a:r>
            <a:r>
              <a:rPr lang="en-US" sz="2000" b="1" u="sng" smtClean="0"/>
              <a:t>POQ is best at $133.50.</a:t>
            </a:r>
          </a:p>
        </p:txBody>
      </p:sp>
      <p:pic>
        <p:nvPicPr>
          <p:cNvPr id="68610" name="Picture 3" descr="table_14_10"/>
          <p:cNvPicPr preferRelativeResize="0">
            <a:picLocks noChangeAspect="1" noChangeArrowheads="1"/>
          </p:cNvPicPr>
          <p:nvPr>
            <p:custDataLst>
              <p:tags r:id="rId1"/>
            </p:custDataLst>
          </p:nvPr>
        </p:nvPicPr>
        <p:blipFill>
          <a:blip r:embed="rId4"/>
          <a:srcRect/>
          <a:stretch>
            <a:fillRect/>
          </a:stretch>
        </p:blipFill>
        <p:spPr bwMode="auto">
          <a:xfrm>
            <a:off x="762000" y="2362200"/>
            <a:ext cx="7950200" cy="4346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lstStyle/>
          <a:p>
            <a:pPr eaLnBrk="1" hangingPunct="1"/>
            <a:r>
              <a:rPr lang="en-US" sz="2000" b="1" smtClean="0"/>
              <a:t>Rough Cut Capacity Example:</a:t>
            </a:r>
            <a:r>
              <a:rPr lang="en-US" sz="2000" smtClean="0"/>
              <a:t> The CRP module uses data from MRP. Calculate workloads for critical work centers based on open shop orders and planned shop orders. These shop orders are translated into hours of work by work center and by time period.</a:t>
            </a:r>
            <a:br>
              <a:rPr lang="en-US" sz="2000" smtClean="0"/>
            </a:br>
            <a:r>
              <a:rPr lang="en-US" sz="2000" smtClean="0"/>
              <a:t>Table 14-11 show items scheduled for work Center 101.</a:t>
            </a:r>
            <a:r>
              <a:rPr lang="en-US" sz="2400" smtClean="0"/>
              <a:t>  </a:t>
            </a:r>
          </a:p>
        </p:txBody>
      </p:sp>
      <p:sp>
        <p:nvSpPr>
          <p:cNvPr id="70658" name="Rectangle 3"/>
          <p:cNvSpPr>
            <a:spLocks noGrp="1" noChangeArrowheads="1"/>
          </p:cNvSpPr>
          <p:nvPr>
            <p:ph type="body" sz="half" idx="2"/>
          </p:nvPr>
        </p:nvSpPr>
        <p:spPr>
          <a:xfrm>
            <a:off x="0" y="5257800"/>
            <a:ext cx="8955088" cy="1600200"/>
          </a:xfrm>
        </p:spPr>
        <p:txBody>
          <a:bodyPr/>
          <a:lstStyle/>
          <a:p>
            <a:pPr eaLnBrk="1" hangingPunct="1">
              <a:lnSpc>
                <a:spcPct val="90000"/>
              </a:lnSpc>
            </a:pPr>
            <a:r>
              <a:rPr lang="en-US" sz="1800" b="1" smtClean="0"/>
              <a:t>Available</a:t>
            </a:r>
            <a:r>
              <a:rPr lang="en-US" sz="1800" smtClean="0"/>
              <a:t> = 4 machines x 2 shifts x 10 hours x 5 days x 0.85 utiliza- x 0.95 effi-</a:t>
            </a:r>
          </a:p>
          <a:p>
            <a:pPr eaLnBrk="1" hangingPunct="1">
              <a:lnSpc>
                <a:spcPct val="90000"/>
              </a:lnSpc>
              <a:buFont typeface="Wingdings" pitchFamily="2" charset="2"/>
              <a:buNone/>
            </a:pPr>
            <a:r>
              <a:rPr lang="en-US" sz="1800" smtClean="0"/>
              <a:t>     </a:t>
            </a:r>
            <a:r>
              <a:rPr lang="en-US" sz="1800" b="1" smtClean="0"/>
              <a:t>Capacity</a:t>
            </a:r>
            <a:r>
              <a:rPr lang="en-US" sz="1800" smtClean="0"/>
              <a:t>                                       per shift    per wk.            tion            ciency   </a:t>
            </a:r>
          </a:p>
          <a:p>
            <a:pPr eaLnBrk="1" hangingPunct="1">
              <a:lnSpc>
                <a:spcPct val="90000"/>
              </a:lnSpc>
            </a:pPr>
            <a:r>
              <a:rPr lang="en-US" sz="1800" b="1" smtClean="0"/>
              <a:t>Available = 323.0 standard hours</a:t>
            </a:r>
          </a:p>
          <a:p>
            <a:pPr eaLnBrk="1" hangingPunct="1">
              <a:lnSpc>
                <a:spcPct val="90000"/>
              </a:lnSpc>
              <a:buFont typeface="Wingdings" pitchFamily="2" charset="2"/>
              <a:buNone/>
            </a:pPr>
            <a:r>
              <a:rPr lang="en-US" sz="1800" b="1" smtClean="0"/>
              <a:t>     Capacity </a:t>
            </a:r>
          </a:p>
        </p:txBody>
      </p:sp>
      <p:pic>
        <p:nvPicPr>
          <p:cNvPr id="70659" name="Picture 4" descr="table_14_11"/>
          <p:cNvPicPr preferRelativeResize="0">
            <a:picLocks noChangeAspect="1" noChangeArrowheads="1"/>
          </p:cNvPicPr>
          <p:nvPr>
            <p:custDataLst>
              <p:tags r:id="rId1"/>
            </p:custDataLst>
          </p:nvPr>
        </p:nvPicPr>
        <p:blipFill>
          <a:blip r:embed="rId4"/>
          <a:srcRect/>
          <a:stretch>
            <a:fillRect/>
          </a:stretch>
        </p:blipFill>
        <p:spPr bwMode="auto">
          <a:xfrm>
            <a:off x="533400" y="2133600"/>
            <a:ext cx="76200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pPr eaLnBrk="1" hangingPunct="1"/>
            <a:r>
              <a:rPr lang="en-US" sz="2400" b="1" smtClean="0"/>
              <a:t>Workload Graph for Work Center 101</a:t>
            </a:r>
            <a:r>
              <a:rPr lang="en-US" sz="2400" smtClean="0"/>
              <a:t>: </a:t>
            </a:r>
            <a:r>
              <a:rPr lang="en-US" sz="2000" smtClean="0"/>
              <a:t>CRP enables a company to evaluate both the feasibility of the MRP system and how well the company is using its critical work centers.</a:t>
            </a:r>
          </a:p>
        </p:txBody>
      </p:sp>
      <p:pic>
        <p:nvPicPr>
          <p:cNvPr id="72706" name="Picture 3" descr="w0099-n"/>
          <p:cNvPicPr>
            <a:picLocks noGrp="1" noChangeAspect="1" noChangeArrowheads="1"/>
          </p:cNvPicPr>
          <p:nvPr>
            <p:ph idx="1"/>
          </p:nvPr>
        </p:nvPicPr>
        <p:blipFill>
          <a:blip r:embed="rId3"/>
          <a:srcRect/>
          <a:stretch>
            <a:fillRect/>
          </a:stretch>
        </p:blipFill>
        <p:spPr>
          <a:xfrm>
            <a:off x="1471613" y="2017713"/>
            <a:ext cx="7192962" cy="411480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pPr eaLnBrk="1" hangingPunct="1"/>
            <a:r>
              <a:rPr lang="en-US" sz="4000" smtClean="0"/>
              <a:t>Enterprise Resource Planning</a:t>
            </a:r>
          </a:p>
        </p:txBody>
      </p:sp>
      <p:sp>
        <p:nvSpPr>
          <p:cNvPr id="68611" name="Rectangle 3"/>
          <p:cNvSpPr>
            <a:spLocks noGrp="1" noChangeArrowheads="1"/>
          </p:cNvSpPr>
          <p:nvPr>
            <p:ph type="body" idx="1"/>
          </p:nvPr>
        </p:nvSpPr>
        <p:spPr>
          <a:xfrm>
            <a:off x="457200" y="2017713"/>
            <a:ext cx="8497888" cy="4383087"/>
          </a:xfrm>
        </p:spPr>
        <p:txBody>
          <a:bodyPr/>
          <a:lstStyle/>
          <a:p>
            <a:pPr eaLnBrk="1" hangingPunct="1"/>
            <a:r>
              <a:rPr lang="en-US" b="1" smtClean="0">
                <a:solidFill>
                  <a:schemeClr val="folHlink"/>
                </a:solidFill>
              </a:rPr>
              <a:t>What Is ERP?</a:t>
            </a:r>
          </a:p>
          <a:p>
            <a:pPr lvl="1" eaLnBrk="1" hangingPunct="1"/>
            <a:r>
              <a:rPr lang="en-US" smtClean="0"/>
              <a:t>Software designed for organizing and managing business processes</a:t>
            </a:r>
          </a:p>
          <a:p>
            <a:pPr lvl="1" eaLnBrk="1" hangingPunct="1"/>
            <a:r>
              <a:rPr lang="en-US" smtClean="0"/>
              <a:t>Modules share information across all business functions</a:t>
            </a:r>
          </a:p>
          <a:p>
            <a:pPr lvl="1" eaLnBrk="1" hangingPunct="1"/>
            <a:r>
              <a:rPr lang="en-US" smtClean="0"/>
              <a:t>Can share  customer sales  data with the supply chain to help with global replenishment</a:t>
            </a:r>
          </a:p>
          <a:p>
            <a:pPr lvl="1" eaLnBrk="1" hangingPunct="1"/>
            <a:r>
              <a:rPr lang="en-US" smtClean="0"/>
              <a:t>All modules are fully integrated and use a common database – some PC based</a:t>
            </a:r>
          </a:p>
          <a:p>
            <a:pPr lvl="1"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fade">
                                      <p:cBhvr>
                                        <p:cTn id="7" dur="500"/>
                                        <p:tgtEl>
                                          <p:spTgt spid="68611">
                                            <p:txEl>
                                              <p:pRg st="0" end="0"/>
                                            </p:txEl>
                                          </p:spTgt>
                                        </p:tgtEl>
                                      </p:cBhvr>
                                    </p:animEffect>
                                  </p:childTnLst>
                                  <p:subTnLst>
                                    <p:animClr clrSpc="rgb" dir="cw">
                                      <p:cBhvr override="childStyle">
                                        <p:cTn dur="1" fill="hold" display="0" masterRel="nextClick" afterEffect="1"/>
                                        <p:tgtEl>
                                          <p:spTgt spid="68611">
                                            <p:txEl>
                                              <p:pRg st="0" end="0"/>
                                            </p:txEl>
                                          </p:spTgt>
                                        </p:tgtEl>
                                        <p:attrNameLst>
                                          <p:attrName>ppt_c</p:attrName>
                                        </p:attrNameLst>
                                      </p:cBhvr>
                                      <p:to>
                                        <a:srgbClr val="B2B2B2"/>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Effect transition="in" filter="fade">
                                      <p:cBhvr>
                                        <p:cTn id="12" dur="500"/>
                                        <p:tgtEl>
                                          <p:spTgt spid="68611">
                                            <p:txEl>
                                              <p:pRg st="1" end="1"/>
                                            </p:txEl>
                                          </p:spTgt>
                                        </p:tgtEl>
                                      </p:cBhvr>
                                    </p:animEffect>
                                  </p:childTnLst>
                                  <p:subTnLst>
                                    <p:animClr clrSpc="rgb" dir="cw">
                                      <p:cBhvr override="childStyle">
                                        <p:cTn dur="1" fill="hold" display="0" masterRel="nextClick" afterEffect="1"/>
                                        <p:tgtEl>
                                          <p:spTgt spid="68611">
                                            <p:txEl>
                                              <p:pRg st="1" end="1"/>
                                            </p:txEl>
                                          </p:spTgt>
                                        </p:tgtEl>
                                        <p:attrNameLst>
                                          <p:attrName>ppt_c</p:attrName>
                                        </p:attrNameLst>
                                      </p:cBhvr>
                                      <p:to>
                                        <a:srgbClr val="B2B2B2"/>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8611">
                                            <p:txEl>
                                              <p:pRg st="2" end="2"/>
                                            </p:txEl>
                                          </p:spTgt>
                                        </p:tgtEl>
                                        <p:attrNameLst>
                                          <p:attrName>style.visibility</p:attrName>
                                        </p:attrNameLst>
                                      </p:cBhvr>
                                      <p:to>
                                        <p:strVal val="visible"/>
                                      </p:to>
                                    </p:set>
                                    <p:animEffect transition="in" filter="fade">
                                      <p:cBhvr>
                                        <p:cTn id="17" dur="500"/>
                                        <p:tgtEl>
                                          <p:spTgt spid="68611">
                                            <p:txEl>
                                              <p:pRg st="2" end="2"/>
                                            </p:txEl>
                                          </p:spTgt>
                                        </p:tgtEl>
                                      </p:cBhvr>
                                    </p:animEffect>
                                  </p:childTnLst>
                                  <p:subTnLst>
                                    <p:animClr clrSpc="rgb" dir="cw">
                                      <p:cBhvr override="childStyle">
                                        <p:cTn dur="1" fill="hold" display="0" masterRel="nextClick" afterEffect="1"/>
                                        <p:tgtEl>
                                          <p:spTgt spid="68611">
                                            <p:txEl>
                                              <p:pRg st="2" end="2"/>
                                            </p:txEl>
                                          </p:spTgt>
                                        </p:tgtEl>
                                        <p:attrNameLst>
                                          <p:attrName>ppt_c</p:attrName>
                                        </p:attrNameLst>
                                      </p:cBhvr>
                                      <p:to>
                                        <a:srgbClr val="B2B2B2"/>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8611">
                                            <p:txEl>
                                              <p:pRg st="3" end="3"/>
                                            </p:txEl>
                                          </p:spTgt>
                                        </p:tgtEl>
                                        <p:attrNameLst>
                                          <p:attrName>style.visibility</p:attrName>
                                        </p:attrNameLst>
                                      </p:cBhvr>
                                      <p:to>
                                        <p:strVal val="visible"/>
                                      </p:to>
                                    </p:set>
                                    <p:animEffect transition="in" filter="fade">
                                      <p:cBhvr>
                                        <p:cTn id="22" dur="500"/>
                                        <p:tgtEl>
                                          <p:spTgt spid="68611">
                                            <p:txEl>
                                              <p:pRg st="3" end="3"/>
                                            </p:txEl>
                                          </p:spTgt>
                                        </p:tgtEl>
                                      </p:cBhvr>
                                    </p:animEffect>
                                  </p:childTnLst>
                                  <p:subTnLst>
                                    <p:animClr clrSpc="rgb" dir="cw">
                                      <p:cBhvr override="childStyle">
                                        <p:cTn dur="1" fill="hold" display="0" masterRel="nextClick" afterEffect="1"/>
                                        <p:tgtEl>
                                          <p:spTgt spid="68611">
                                            <p:txEl>
                                              <p:pRg st="3" end="3"/>
                                            </p:txEl>
                                          </p:spTgt>
                                        </p:tgtEl>
                                        <p:attrNameLst>
                                          <p:attrName>ppt_c</p:attrName>
                                        </p:attrNameLst>
                                      </p:cBhvr>
                                      <p:to>
                                        <a:srgbClr val="B2B2B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8611">
                                            <p:txEl>
                                              <p:pRg st="4" end="4"/>
                                            </p:txEl>
                                          </p:spTgt>
                                        </p:tgtEl>
                                        <p:attrNameLst>
                                          <p:attrName>style.visibility</p:attrName>
                                        </p:attrNameLst>
                                      </p:cBhvr>
                                      <p:to>
                                        <p:strVal val="visible"/>
                                      </p:to>
                                    </p:set>
                                    <p:animEffect transition="in" filter="fade">
                                      <p:cBhvr>
                                        <p:cTn id="27" dur="500"/>
                                        <p:tgtEl>
                                          <p:spTgt spid="68611">
                                            <p:txEl>
                                              <p:pRg st="4" end="4"/>
                                            </p:txEl>
                                          </p:spTgt>
                                        </p:tgtEl>
                                      </p:cBhvr>
                                    </p:animEffect>
                                  </p:childTnLst>
                                  <p:subTnLst>
                                    <p:animClr clrSpc="rgb" dir="cw">
                                      <p:cBhvr override="childStyle">
                                        <p:cTn dur="1" fill="hold" display="0" masterRel="nextClick" afterEffect="1"/>
                                        <p:tgtEl>
                                          <p:spTgt spid="68611">
                                            <p:txEl>
                                              <p:pRg st="4" end="4"/>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r>
              <a:rPr lang="en-US" sz="3200" smtClean="0"/>
              <a:t>Evolution of Material Planning Systems</a:t>
            </a:r>
          </a:p>
        </p:txBody>
      </p:sp>
      <p:sp>
        <p:nvSpPr>
          <p:cNvPr id="75779" name="Rectangle 3"/>
          <p:cNvSpPr>
            <a:spLocks noGrp="1" noChangeArrowheads="1"/>
          </p:cNvSpPr>
          <p:nvPr>
            <p:ph type="body" idx="1"/>
          </p:nvPr>
        </p:nvSpPr>
        <p:spPr>
          <a:xfrm>
            <a:off x="381000" y="2017713"/>
            <a:ext cx="8574088" cy="4840287"/>
          </a:xfrm>
        </p:spPr>
        <p:txBody>
          <a:bodyPr/>
          <a:lstStyle/>
          <a:p>
            <a:pPr eaLnBrk="1" hangingPunct="1"/>
            <a:r>
              <a:rPr lang="en-US" sz="2800" smtClean="0"/>
              <a:t>Back in the sixties, manufacturing planning systems were reorder point systems that simply determined when and how much to order</a:t>
            </a:r>
          </a:p>
          <a:p>
            <a:pPr eaLnBrk="1" hangingPunct="1"/>
            <a:r>
              <a:rPr lang="en-US" sz="2800" smtClean="0"/>
              <a:t>First</a:t>
            </a:r>
            <a:r>
              <a:rPr lang="en-US" sz="2800" b="1" smtClean="0"/>
              <a:t> </a:t>
            </a:r>
            <a:r>
              <a:rPr lang="en-US" sz="2800" b="1" smtClean="0">
                <a:solidFill>
                  <a:schemeClr val="folHlink"/>
                </a:solidFill>
              </a:rPr>
              <a:t>MRP</a:t>
            </a:r>
            <a:r>
              <a:rPr lang="en-US" sz="2800" smtClean="0"/>
              <a:t> systems translated a master schedule of final products into time-phased net requirements for subassemblies, assemblies, and parts</a:t>
            </a:r>
          </a:p>
          <a:p>
            <a:pPr eaLnBrk="1" hangingPunct="1"/>
            <a:r>
              <a:rPr lang="en-US" sz="2800" b="1" smtClean="0">
                <a:solidFill>
                  <a:schemeClr val="folHlink"/>
                </a:solidFill>
              </a:rPr>
              <a:t>Closed-loop MRP</a:t>
            </a:r>
            <a:r>
              <a:rPr lang="en-US" sz="2800" smtClean="0"/>
              <a:t> included production planning, master scheduling, and capacity requirements</a:t>
            </a:r>
          </a:p>
          <a:p>
            <a:pPr eaLnBrk="1" hangingPunct="1"/>
            <a:r>
              <a:rPr lang="en-US" sz="2800" smtClean="0"/>
              <a:t>In mid 1970’s, </a:t>
            </a:r>
            <a:r>
              <a:rPr lang="en-US" sz="2800" b="1" smtClean="0">
                <a:solidFill>
                  <a:schemeClr val="folHlink"/>
                </a:solidFill>
              </a:rPr>
              <a:t>MRPII</a:t>
            </a:r>
            <a:r>
              <a:rPr lang="en-US" sz="2800" smtClean="0"/>
              <a:t> systems added functionality to plan and execute all internal functions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Effect transition="in" filter="fade">
                                      <p:cBhvr>
                                        <p:cTn id="7" dur="500"/>
                                        <p:tgtEl>
                                          <p:spTgt spid="75779">
                                            <p:txEl>
                                              <p:pRg st="0" end="0"/>
                                            </p:txEl>
                                          </p:spTgt>
                                        </p:tgtEl>
                                      </p:cBhvr>
                                    </p:animEffect>
                                  </p:childTnLst>
                                  <p:subTnLst>
                                    <p:animClr clrSpc="rgb" dir="cw">
                                      <p:cBhvr override="childStyle">
                                        <p:cTn dur="1" fill="hold" display="0" masterRel="nextClick" afterEffect="1"/>
                                        <p:tgtEl>
                                          <p:spTgt spid="75779">
                                            <p:txEl>
                                              <p:pRg st="0" end="0"/>
                                            </p:txEl>
                                          </p:spTgt>
                                        </p:tgtEl>
                                        <p:attrNameLst>
                                          <p:attrName>ppt_c</p:attrName>
                                        </p:attrNameLst>
                                      </p:cBhvr>
                                      <p:to>
                                        <a:srgbClr val="DDDDDD"/>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5779">
                                            <p:txEl>
                                              <p:pRg st="1" end="1"/>
                                            </p:txEl>
                                          </p:spTgt>
                                        </p:tgtEl>
                                        <p:attrNameLst>
                                          <p:attrName>style.visibility</p:attrName>
                                        </p:attrNameLst>
                                      </p:cBhvr>
                                      <p:to>
                                        <p:strVal val="visible"/>
                                      </p:to>
                                    </p:set>
                                    <p:animEffect transition="in" filter="fade">
                                      <p:cBhvr>
                                        <p:cTn id="12" dur="500"/>
                                        <p:tgtEl>
                                          <p:spTgt spid="75779">
                                            <p:txEl>
                                              <p:pRg st="1" end="1"/>
                                            </p:txEl>
                                          </p:spTgt>
                                        </p:tgtEl>
                                      </p:cBhvr>
                                    </p:animEffect>
                                  </p:childTnLst>
                                  <p:subTnLst>
                                    <p:animClr clrSpc="rgb" dir="cw">
                                      <p:cBhvr override="childStyle">
                                        <p:cTn dur="1" fill="hold" display="0" masterRel="nextClick" afterEffect="1"/>
                                        <p:tgtEl>
                                          <p:spTgt spid="75779">
                                            <p:txEl>
                                              <p:pRg st="1" end="1"/>
                                            </p:txEl>
                                          </p:spTgt>
                                        </p:tgtEl>
                                        <p:attrNameLst>
                                          <p:attrName>ppt_c</p:attrName>
                                        </p:attrNameLst>
                                      </p:cBhvr>
                                      <p:to>
                                        <a:srgbClr val="DDDDDD"/>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5779">
                                            <p:txEl>
                                              <p:pRg st="2" end="2"/>
                                            </p:txEl>
                                          </p:spTgt>
                                        </p:tgtEl>
                                        <p:attrNameLst>
                                          <p:attrName>style.visibility</p:attrName>
                                        </p:attrNameLst>
                                      </p:cBhvr>
                                      <p:to>
                                        <p:strVal val="visible"/>
                                      </p:to>
                                    </p:set>
                                    <p:animEffect transition="in" filter="fade">
                                      <p:cBhvr>
                                        <p:cTn id="17" dur="500"/>
                                        <p:tgtEl>
                                          <p:spTgt spid="75779">
                                            <p:txEl>
                                              <p:pRg st="2" end="2"/>
                                            </p:txEl>
                                          </p:spTgt>
                                        </p:tgtEl>
                                      </p:cBhvr>
                                    </p:animEffect>
                                  </p:childTnLst>
                                  <p:subTnLst>
                                    <p:animClr clrSpc="rgb" dir="cw">
                                      <p:cBhvr override="childStyle">
                                        <p:cTn dur="1" fill="hold" display="0" masterRel="nextClick" afterEffect="1"/>
                                        <p:tgtEl>
                                          <p:spTgt spid="75779">
                                            <p:txEl>
                                              <p:pRg st="2" end="2"/>
                                            </p:txEl>
                                          </p:spTgt>
                                        </p:tgtEl>
                                        <p:attrNameLst>
                                          <p:attrName>ppt_c</p:attrName>
                                        </p:attrNameLst>
                                      </p:cBhvr>
                                      <p:to>
                                        <a:srgbClr val="DDDDDD"/>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5779">
                                            <p:txEl>
                                              <p:pRg st="3" end="3"/>
                                            </p:txEl>
                                          </p:spTgt>
                                        </p:tgtEl>
                                        <p:attrNameLst>
                                          <p:attrName>style.visibility</p:attrName>
                                        </p:attrNameLst>
                                      </p:cBhvr>
                                      <p:to>
                                        <p:strVal val="visible"/>
                                      </p:to>
                                    </p:set>
                                    <p:animEffect transition="in" filter="fade">
                                      <p:cBhvr>
                                        <p:cTn id="22" dur="500"/>
                                        <p:tgtEl>
                                          <p:spTgt spid="75779">
                                            <p:txEl>
                                              <p:pRg st="3" end="3"/>
                                            </p:txEl>
                                          </p:spTgt>
                                        </p:tgtEl>
                                      </p:cBhvr>
                                    </p:animEffect>
                                  </p:childTnLst>
                                  <p:subTnLst>
                                    <p:animClr clrSpc="rgb" dir="cw">
                                      <p:cBhvr override="childStyle">
                                        <p:cTn dur="1" fill="hold" display="0" masterRel="nextClick" afterEffect="1"/>
                                        <p:tgtEl>
                                          <p:spTgt spid="75779">
                                            <p:txEl>
                                              <p:pRg st="3" end="3"/>
                                            </p:txEl>
                                          </p:spTgt>
                                        </p:tgtEl>
                                        <p:attrNameLst>
                                          <p:attrName>ppt_c</p:attrName>
                                        </p:attrNameLst>
                                      </p:cBhvr>
                                      <p:to>
                                        <a:srgbClr val="DDDDDD"/>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p:txBody>
          <a:bodyPr/>
          <a:lstStyle/>
          <a:p>
            <a:pPr eaLnBrk="1" hangingPunct="1"/>
            <a:r>
              <a:rPr lang="en-US" smtClean="0"/>
              <a:t>Integration of ERP</a:t>
            </a:r>
          </a:p>
        </p:txBody>
      </p:sp>
      <p:pic>
        <p:nvPicPr>
          <p:cNvPr id="76802" name="Picture 3" descr="w0095-n"/>
          <p:cNvPicPr>
            <a:picLocks noChangeAspect="1" noChangeArrowheads="1"/>
          </p:cNvPicPr>
          <p:nvPr/>
        </p:nvPicPr>
        <p:blipFill>
          <a:blip r:embed="rId3"/>
          <a:srcRect/>
          <a:stretch>
            <a:fillRect/>
          </a:stretch>
        </p:blipFill>
        <p:spPr bwMode="auto">
          <a:xfrm>
            <a:off x="1600200" y="2057400"/>
            <a:ext cx="62484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p:txBody>
          <a:bodyPr/>
          <a:lstStyle/>
          <a:p>
            <a:pPr eaLnBrk="1" hangingPunct="1"/>
            <a:r>
              <a:rPr lang="en-US" smtClean="0"/>
              <a:t>ERP Modules-4 Categories</a:t>
            </a:r>
          </a:p>
        </p:txBody>
      </p:sp>
      <p:sp>
        <p:nvSpPr>
          <p:cNvPr id="70659" name="Rectangle 3"/>
          <p:cNvSpPr>
            <a:spLocks noGrp="1" noChangeArrowheads="1"/>
          </p:cNvSpPr>
          <p:nvPr>
            <p:ph type="body" idx="1"/>
          </p:nvPr>
        </p:nvSpPr>
        <p:spPr>
          <a:xfrm>
            <a:off x="381000" y="1905000"/>
            <a:ext cx="8574088" cy="4572000"/>
          </a:xfrm>
        </p:spPr>
        <p:txBody>
          <a:bodyPr/>
          <a:lstStyle/>
          <a:p>
            <a:pPr eaLnBrk="1" hangingPunct="1">
              <a:lnSpc>
                <a:spcPct val="90000"/>
              </a:lnSpc>
            </a:pPr>
            <a:r>
              <a:rPr lang="en-US" sz="2800" b="1" smtClean="0">
                <a:solidFill>
                  <a:schemeClr val="folHlink"/>
                </a:solidFill>
              </a:rPr>
              <a:t>Finance and accounting</a:t>
            </a:r>
          </a:p>
          <a:p>
            <a:pPr lvl="1" eaLnBrk="1" hangingPunct="1">
              <a:lnSpc>
                <a:spcPct val="90000"/>
              </a:lnSpc>
            </a:pPr>
            <a:r>
              <a:rPr lang="en-US" sz="2400" smtClean="0"/>
              <a:t>Investment, cost, asset, capital, and debt management</a:t>
            </a:r>
          </a:p>
          <a:p>
            <a:pPr lvl="1" eaLnBrk="1" hangingPunct="1">
              <a:lnSpc>
                <a:spcPct val="90000"/>
              </a:lnSpc>
            </a:pPr>
            <a:r>
              <a:rPr lang="en-US" sz="2400" smtClean="0"/>
              <a:t>Budgets, profitability analysis, and performance reports</a:t>
            </a:r>
          </a:p>
          <a:p>
            <a:pPr eaLnBrk="1" hangingPunct="1">
              <a:lnSpc>
                <a:spcPct val="90000"/>
              </a:lnSpc>
            </a:pPr>
            <a:r>
              <a:rPr lang="en-US" sz="2800" b="1" smtClean="0">
                <a:solidFill>
                  <a:schemeClr val="folHlink"/>
                </a:solidFill>
              </a:rPr>
              <a:t>Sales and marketing</a:t>
            </a:r>
          </a:p>
          <a:p>
            <a:pPr lvl="1" eaLnBrk="1" hangingPunct="1">
              <a:lnSpc>
                <a:spcPct val="90000"/>
              </a:lnSpc>
            </a:pPr>
            <a:r>
              <a:rPr lang="en-US" sz="2400" smtClean="0"/>
              <a:t>Handles pricing, availability, orders, shipments, &amp;  billing</a:t>
            </a:r>
          </a:p>
          <a:p>
            <a:pPr eaLnBrk="1" hangingPunct="1">
              <a:lnSpc>
                <a:spcPct val="90000"/>
              </a:lnSpc>
            </a:pPr>
            <a:r>
              <a:rPr lang="en-US" sz="2800" b="1" smtClean="0">
                <a:solidFill>
                  <a:schemeClr val="folHlink"/>
                </a:solidFill>
              </a:rPr>
              <a:t>Production and materials management</a:t>
            </a:r>
          </a:p>
          <a:p>
            <a:pPr lvl="1" eaLnBrk="1" hangingPunct="1">
              <a:lnSpc>
                <a:spcPct val="90000"/>
              </a:lnSpc>
            </a:pPr>
            <a:r>
              <a:rPr lang="en-US" sz="2400" smtClean="0"/>
              <a:t>Process planning, BOM, product costing, ECN’s, MRP, allocates resources, schedules, PO’s, &amp; inventory</a:t>
            </a:r>
          </a:p>
          <a:p>
            <a:pPr eaLnBrk="1" hangingPunct="1">
              <a:lnSpc>
                <a:spcPct val="90000"/>
              </a:lnSpc>
            </a:pPr>
            <a:r>
              <a:rPr lang="en-US" sz="2800" b="1" smtClean="0">
                <a:solidFill>
                  <a:schemeClr val="folHlink"/>
                </a:solidFill>
              </a:rPr>
              <a:t>Human resources</a:t>
            </a:r>
          </a:p>
          <a:p>
            <a:pPr lvl="1" eaLnBrk="1" hangingPunct="1">
              <a:lnSpc>
                <a:spcPct val="90000"/>
              </a:lnSpc>
            </a:pPr>
            <a:r>
              <a:rPr lang="en-US" sz="2400" smtClean="0"/>
              <a:t>Workforce planning, payroll &amp; benefits, &amp; org. charts</a:t>
            </a:r>
          </a:p>
          <a:p>
            <a:pPr lvl="1" eaLnBrk="1" hangingPunct="1">
              <a:lnSpc>
                <a:spcPct val="90000"/>
              </a:lnSpc>
            </a:pPr>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fade">
                                      <p:cBhvr>
                                        <p:cTn id="7" dur="500"/>
                                        <p:tgtEl>
                                          <p:spTgt spid="70659">
                                            <p:txEl>
                                              <p:pRg st="0" end="0"/>
                                            </p:txEl>
                                          </p:spTgt>
                                        </p:tgtEl>
                                      </p:cBhvr>
                                    </p:animEffect>
                                  </p:childTnLst>
                                  <p:subTnLst>
                                    <p:animClr clrSpc="rgb" dir="cw">
                                      <p:cBhvr override="childStyle">
                                        <p:cTn dur="1" fill="hold" display="0" masterRel="nextClick" afterEffect="1"/>
                                        <p:tgtEl>
                                          <p:spTgt spid="70659">
                                            <p:txEl>
                                              <p:pRg st="0" end="0"/>
                                            </p:txEl>
                                          </p:spTgt>
                                        </p:tgtEl>
                                        <p:attrNameLst>
                                          <p:attrName>ppt_c</p:attrName>
                                        </p:attrNameLst>
                                      </p:cBhvr>
                                      <p:to>
                                        <a:srgbClr val="B2B2B2"/>
                                      </p:to>
                                    </p:animClr>
                                  </p:subTnLst>
                                </p:cTn>
                              </p:par>
                              <p:par>
                                <p:cTn id="8" presetID="10" presetClass="entr" presetSubtype="0" fill="hold" grpId="0" nodeType="withEffect">
                                  <p:stCondLst>
                                    <p:cond delay="0"/>
                                  </p:stCondLst>
                                  <p:childTnLst>
                                    <p:set>
                                      <p:cBhvr>
                                        <p:cTn id="9" dur="1" fill="hold">
                                          <p:stCondLst>
                                            <p:cond delay="0"/>
                                          </p:stCondLst>
                                        </p:cTn>
                                        <p:tgtEl>
                                          <p:spTgt spid="70659">
                                            <p:txEl>
                                              <p:pRg st="1" end="1"/>
                                            </p:txEl>
                                          </p:spTgt>
                                        </p:tgtEl>
                                        <p:attrNameLst>
                                          <p:attrName>style.visibility</p:attrName>
                                        </p:attrNameLst>
                                      </p:cBhvr>
                                      <p:to>
                                        <p:strVal val="visible"/>
                                      </p:to>
                                    </p:set>
                                    <p:animEffect transition="in" filter="fade">
                                      <p:cBhvr>
                                        <p:cTn id="10" dur="500"/>
                                        <p:tgtEl>
                                          <p:spTgt spid="70659">
                                            <p:txEl>
                                              <p:pRg st="1" end="1"/>
                                            </p:txEl>
                                          </p:spTgt>
                                        </p:tgtEl>
                                      </p:cBhvr>
                                    </p:animEffect>
                                  </p:childTnLst>
                                  <p:subTnLst>
                                    <p:animClr clrSpc="rgb" dir="cw">
                                      <p:cBhvr override="childStyle">
                                        <p:cTn dur="1" fill="hold" display="0" masterRel="nextClick" afterEffect="1"/>
                                        <p:tgtEl>
                                          <p:spTgt spid="70659">
                                            <p:txEl>
                                              <p:pRg st="1" end="1"/>
                                            </p:txEl>
                                          </p:spTgt>
                                        </p:tgtEl>
                                        <p:attrNameLst>
                                          <p:attrName>ppt_c</p:attrName>
                                        </p:attrNameLst>
                                      </p:cBhvr>
                                      <p:to>
                                        <a:srgbClr val="B2B2B2"/>
                                      </p:to>
                                    </p:animClr>
                                  </p:subTnLst>
                                </p:cTn>
                              </p:par>
                              <p:par>
                                <p:cTn id="11" presetID="10" presetClass="entr" presetSubtype="0" fill="hold" grpId="0" nodeType="withEffect">
                                  <p:stCondLst>
                                    <p:cond delay="0"/>
                                  </p:stCondLst>
                                  <p:childTnLst>
                                    <p:set>
                                      <p:cBhvr>
                                        <p:cTn id="12" dur="1" fill="hold">
                                          <p:stCondLst>
                                            <p:cond delay="0"/>
                                          </p:stCondLst>
                                        </p:cTn>
                                        <p:tgtEl>
                                          <p:spTgt spid="70659">
                                            <p:txEl>
                                              <p:pRg st="2" end="2"/>
                                            </p:txEl>
                                          </p:spTgt>
                                        </p:tgtEl>
                                        <p:attrNameLst>
                                          <p:attrName>style.visibility</p:attrName>
                                        </p:attrNameLst>
                                      </p:cBhvr>
                                      <p:to>
                                        <p:strVal val="visible"/>
                                      </p:to>
                                    </p:set>
                                    <p:animEffect transition="in" filter="fade">
                                      <p:cBhvr>
                                        <p:cTn id="13" dur="500"/>
                                        <p:tgtEl>
                                          <p:spTgt spid="70659">
                                            <p:txEl>
                                              <p:pRg st="2" end="2"/>
                                            </p:txEl>
                                          </p:spTgt>
                                        </p:tgtEl>
                                      </p:cBhvr>
                                    </p:animEffect>
                                  </p:childTnLst>
                                  <p:subTnLst>
                                    <p:animClr clrSpc="rgb" dir="cw">
                                      <p:cBhvr override="childStyle">
                                        <p:cTn dur="1" fill="hold" display="0" masterRel="nextClick" afterEffect="1"/>
                                        <p:tgtEl>
                                          <p:spTgt spid="70659">
                                            <p:txEl>
                                              <p:pRg st="2" end="2"/>
                                            </p:txEl>
                                          </p:spTgt>
                                        </p:tgtEl>
                                        <p:attrNameLst>
                                          <p:attrName>ppt_c</p:attrName>
                                        </p:attrNameLst>
                                      </p:cBhvr>
                                      <p:to>
                                        <a:srgbClr val="B2B2B2"/>
                                      </p:to>
                                    </p:animClr>
                                  </p:sub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0659">
                                            <p:txEl>
                                              <p:pRg st="3" end="3"/>
                                            </p:txEl>
                                          </p:spTgt>
                                        </p:tgtEl>
                                        <p:attrNameLst>
                                          <p:attrName>style.visibility</p:attrName>
                                        </p:attrNameLst>
                                      </p:cBhvr>
                                      <p:to>
                                        <p:strVal val="visible"/>
                                      </p:to>
                                    </p:set>
                                    <p:animEffect transition="in" filter="fade">
                                      <p:cBhvr>
                                        <p:cTn id="18" dur="500"/>
                                        <p:tgtEl>
                                          <p:spTgt spid="70659">
                                            <p:txEl>
                                              <p:pRg st="3" end="3"/>
                                            </p:txEl>
                                          </p:spTgt>
                                        </p:tgtEl>
                                      </p:cBhvr>
                                    </p:animEffect>
                                  </p:childTnLst>
                                  <p:subTnLst>
                                    <p:animClr clrSpc="rgb" dir="cw">
                                      <p:cBhvr override="childStyle">
                                        <p:cTn dur="1" fill="hold" display="0" masterRel="nextClick" afterEffect="1"/>
                                        <p:tgtEl>
                                          <p:spTgt spid="70659">
                                            <p:txEl>
                                              <p:pRg st="3" end="3"/>
                                            </p:txEl>
                                          </p:spTgt>
                                        </p:tgtEl>
                                        <p:attrNameLst>
                                          <p:attrName>ppt_c</p:attrName>
                                        </p:attrNameLst>
                                      </p:cBhvr>
                                      <p:to>
                                        <a:srgbClr val="B2B2B2"/>
                                      </p:to>
                                    </p:animClr>
                                  </p:subTnLst>
                                </p:cTn>
                              </p:par>
                              <p:par>
                                <p:cTn id="19" presetID="10" presetClass="entr" presetSubtype="0" fill="hold" grpId="0" nodeType="withEffect">
                                  <p:stCondLst>
                                    <p:cond delay="0"/>
                                  </p:stCondLst>
                                  <p:childTnLst>
                                    <p:set>
                                      <p:cBhvr>
                                        <p:cTn id="20" dur="1" fill="hold">
                                          <p:stCondLst>
                                            <p:cond delay="0"/>
                                          </p:stCondLst>
                                        </p:cTn>
                                        <p:tgtEl>
                                          <p:spTgt spid="70659">
                                            <p:txEl>
                                              <p:pRg st="4" end="4"/>
                                            </p:txEl>
                                          </p:spTgt>
                                        </p:tgtEl>
                                        <p:attrNameLst>
                                          <p:attrName>style.visibility</p:attrName>
                                        </p:attrNameLst>
                                      </p:cBhvr>
                                      <p:to>
                                        <p:strVal val="visible"/>
                                      </p:to>
                                    </p:set>
                                    <p:animEffect transition="in" filter="fade">
                                      <p:cBhvr>
                                        <p:cTn id="21" dur="500"/>
                                        <p:tgtEl>
                                          <p:spTgt spid="70659">
                                            <p:txEl>
                                              <p:pRg st="4" end="4"/>
                                            </p:txEl>
                                          </p:spTgt>
                                        </p:tgtEl>
                                      </p:cBhvr>
                                    </p:animEffect>
                                  </p:childTnLst>
                                  <p:subTnLst>
                                    <p:animClr clrSpc="rgb" dir="cw">
                                      <p:cBhvr override="childStyle">
                                        <p:cTn dur="1" fill="hold" display="0" masterRel="nextClick" afterEffect="1"/>
                                        <p:tgtEl>
                                          <p:spTgt spid="70659">
                                            <p:txEl>
                                              <p:pRg st="4" end="4"/>
                                            </p:txEl>
                                          </p:spTgt>
                                        </p:tgtEl>
                                        <p:attrNameLst>
                                          <p:attrName>ppt_c</p:attrName>
                                        </p:attrNameLst>
                                      </p:cBhvr>
                                      <p:to>
                                        <a:srgbClr val="B2B2B2"/>
                                      </p:to>
                                    </p:animClr>
                                  </p:sub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0659">
                                            <p:txEl>
                                              <p:pRg st="5" end="5"/>
                                            </p:txEl>
                                          </p:spTgt>
                                        </p:tgtEl>
                                        <p:attrNameLst>
                                          <p:attrName>style.visibility</p:attrName>
                                        </p:attrNameLst>
                                      </p:cBhvr>
                                      <p:to>
                                        <p:strVal val="visible"/>
                                      </p:to>
                                    </p:set>
                                    <p:animEffect transition="in" filter="fade">
                                      <p:cBhvr>
                                        <p:cTn id="26" dur="500"/>
                                        <p:tgtEl>
                                          <p:spTgt spid="70659">
                                            <p:txEl>
                                              <p:pRg st="5" end="5"/>
                                            </p:txEl>
                                          </p:spTgt>
                                        </p:tgtEl>
                                      </p:cBhvr>
                                    </p:animEffect>
                                  </p:childTnLst>
                                  <p:subTnLst>
                                    <p:animClr clrSpc="rgb" dir="cw">
                                      <p:cBhvr override="childStyle">
                                        <p:cTn dur="1" fill="hold" display="0" masterRel="nextClick" afterEffect="1"/>
                                        <p:tgtEl>
                                          <p:spTgt spid="70659">
                                            <p:txEl>
                                              <p:pRg st="5" end="5"/>
                                            </p:txEl>
                                          </p:spTgt>
                                        </p:tgtEl>
                                        <p:attrNameLst>
                                          <p:attrName>ppt_c</p:attrName>
                                        </p:attrNameLst>
                                      </p:cBhvr>
                                      <p:to>
                                        <a:srgbClr val="B2B2B2"/>
                                      </p:to>
                                    </p:animClr>
                                  </p:subTnLst>
                                </p:cTn>
                              </p:par>
                              <p:par>
                                <p:cTn id="27" presetID="10" presetClass="entr" presetSubtype="0" fill="hold" grpId="0" nodeType="withEffect">
                                  <p:stCondLst>
                                    <p:cond delay="0"/>
                                  </p:stCondLst>
                                  <p:childTnLst>
                                    <p:set>
                                      <p:cBhvr>
                                        <p:cTn id="28" dur="1" fill="hold">
                                          <p:stCondLst>
                                            <p:cond delay="0"/>
                                          </p:stCondLst>
                                        </p:cTn>
                                        <p:tgtEl>
                                          <p:spTgt spid="70659">
                                            <p:txEl>
                                              <p:pRg st="6" end="6"/>
                                            </p:txEl>
                                          </p:spTgt>
                                        </p:tgtEl>
                                        <p:attrNameLst>
                                          <p:attrName>style.visibility</p:attrName>
                                        </p:attrNameLst>
                                      </p:cBhvr>
                                      <p:to>
                                        <p:strVal val="visible"/>
                                      </p:to>
                                    </p:set>
                                    <p:animEffect transition="in" filter="fade">
                                      <p:cBhvr>
                                        <p:cTn id="29" dur="500"/>
                                        <p:tgtEl>
                                          <p:spTgt spid="70659">
                                            <p:txEl>
                                              <p:pRg st="6" end="6"/>
                                            </p:txEl>
                                          </p:spTgt>
                                        </p:tgtEl>
                                      </p:cBhvr>
                                    </p:animEffect>
                                  </p:childTnLst>
                                  <p:subTnLst>
                                    <p:animClr clrSpc="rgb" dir="cw">
                                      <p:cBhvr override="childStyle">
                                        <p:cTn dur="1" fill="hold" display="0" masterRel="nextClick" afterEffect="1"/>
                                        <p:tgtEl>
                                          <p:spTgt spid="70659">
                                            <p:txEl>
                                              <p:pRg st="6" end="6"/>
                                            </p:txEl>
                                          </p:spTgt>
                                        </p:tgtEl>
                                        <p:attrNameLst>
                                          <p:attrName>ppt_c</p:attrName>
                                        </p:attrNameLst>
                                      </p:cBhvr>
                                      <p:to>
                                        <a:srgbClr val="B2B2B2"/>
                                      </p:to>
                                    </p:animClr>
                                  </p:sub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0659">
                                            <p:txEl>
                                              <p:pRg st="7" end="7"/>
                                            </p:txEl>
                                          </p:spTgt>
                                        </p:tgtEl>
                                        <p:attrNameLst>
                                          <p:attrName>style.visibility</p:attrName>
                                        </p:attrNameLst>
                                      </p:cBhvr>
                                      <p:to>
                                        <p:strVal val="visible"/>
                                      </p:to>
                                    </p:set>
                                    <p:animEffect transition="in" filter="fade">
                                      <p:cBhvr>
                                        <p:cTn id="34" dur="500"/>
                                        <p:tgtEl>
                                          <p:spTgt spid="70659">
                                            <p:txEl>
                                              <p:pRg st="7" end="7"/>
                                            </p:txEl>
                                          </p:spTgt>
                                        </p:tgtEl>
                                      </p:cBhvr>
                                    </p:animEffect>
                                  </p:childTnLst>
                                  <p:subTnLst>
                                    <p:animClr clrSpc="rgb" dir="cw">
                                      <p:cBhvr override="childStyle">
                                        <p:cTn dur="1" fill="hold" display="0" masterRel="nextClick" afterEffect="1"/>
                                        <p:tgtEl>
                                          <p:spTgt spid="70659">
                                            <p:txEl>
                                              <p:pRg st="7" end="7"/>
                                            </p:txEl>
                                          </p:spTgt>
                                        </p:tgtEl>
                                        <p:attrNameLst>
                                          <p:attrName>ppt_c</p:attrName>
                                        </p:attrNameLst>
                                      </p:cBhvr>
                                      <p:to>
                                        <a:srgbClr val="B2B2B2"/>
                                      </p:to>
                                    </p:animClr>
                                  </p:subTnLst>
                                </p:cTn>
                              </p:par>
                              <p:par>
                                <p:cTn id="35" presetID="10" presetClass="entr" presetSubtype="0" fill="hold" grpId="0" nodeType="withEffect">
                                  <p:stCondLst>
                                    <p:cond delay="0"/>
                                  </p:stCondLst>
                                  <p:childTnLst>
                                    <p:set>
                                      <p:cBhvr>
                                        <p:cTn id="36" dur="1" fill="hold">
                                          <p:stCondLst>
                                            <p:cond delay="0"/>
                                          </p:stCondLst>
                                        </p:cTn>
                                        <p:tgtEl>
                                          <p:spTgt spid="70659">
                                            <p:txEl>
                                              <p:pRg st="8" end="8"/>
                                            </p:txEl>
                                          </p:spTgt>
                                        </p:tgtEl>
                                        <p:attrNameLst>
                                          <p:attrName>style.visibility</p:attrName>
                                        </p:attrNameLst>
                                      </p:cBhvr>
                                      <p:to>
                                        <p:strVal val="visible"/>
                                      </p:to>
                                    </p:set>
                                    <p:animEffect transition="in" filter="fade">
                                      <p:cBhvr>
                                        <p:cTn id="37" dur="500"/>
                                        <p:tgtEl>
                                          <p:spTgt spid="70659">
                                            <p:txEl>
                                              <p:pRg st="8" end="8"/>
                                            </p:txEl>
                                          </p:spTgt>
                                        </p:tgtEl>
                                      </p:cBhvr>
                                    </p:animEffect>
                                  </p:childTnLst>
                                  <p:subTnLst>
                                    <p:animClr clrSpc="rgb" dir="cw">
                                      <p:cBhvr override="childStyle">
                                        <p:cTn dur="1" fill="hold" display="0" masterRel="nextClick" afterEffect="1"/>
                                        <p:tgtEl>
                                          <p:spTgt spid="70659">
                                            <p:txEl>
                                              <p:pRg st="8" end="8"/>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p:txBody>
          <a:bodyPr/>
          <a:lstStyle/>
          <a:p>
            <a:pPr eaLnBrk="1" hangingPunct="1"/>
            <a:r>
              <a:rPr lang="en-US" sz="4000" smtClean="0"/>
              <a:t>Benefits of ERP Implementation</a:t>
            </a:r>
          </a:p>
        </p:txBody>
      </p:sp>
      <p:sp>
        <p:nvSpPr>
          <p:cNvPr id="71683" name="Rectangle 3"/>
          <p:cNvSpPr>
            <a:spLocks noGrp="1" noChangeArrowheads="1"/>
          </p:cNvSpPr>
          <p:nvPr>
            <p:ph type="body" idx="1"/>
          </p:nvPr>
        </p:nvSpPr>
        <p:spPr>
          <a:xfrm>
            <a:off x="457200" y="2017713"/>
            <a:ext cx="8497888" cy="4383087"/>
          </a:xfrm>
        </p:spPr>
        <p:txBody>
          <a:bodyPr/>
          <a:lstStyle/>
          <a:p>
            <a:pPr eaLnBrk="1" hangingPunct="1">
              <a:lnSpc>
                <a:spcPct val="90000"/>
              </a:lnSpc>
            </a:pPr>
            <a:r>
              <a:rPr lang="en-US" sz="2400" smtClean="0"/>
              <a:t>ERP presents a holistic view of the business functions from a single information and IT architecture</a:t>
            </a:r>
          </a:p>
          <a:p>
            <a:pPr eaLnBrk="1" hangingPunct="1">
              <a:lnSpc>
                <a:spcPct val="90000"/>
              </a:lnSpc>
            </a:pPr>
            <a:r>
              <a:rPr lang="en-US" sz="2400" smtClean="0"/>
              <a:t>Increases organizational information flow</a:t>
            </a:r>
          </a:p>
          <a:p>
            <a:pPr eaLnBrk="1" hangingPunct="1">
              <a:lnSpc>
                <a:spcPct val="90000"/>
              </a:lnSpc>
            </a:pPr>
            <a:r>
              <a:rPr lang="en-US" sz="2400" smtClean="0"/>
              <a:t>Increases ability to incorporate better management control, speedier decision making, and cost reductions</a:t>
            </a:r>
          </a:p>
          <a:p>
            <a:pPr eaLnBrk="1" hangingPunct="1">
              <a:lnSpc>
                <a:spcPct val="90000"/>
              </a:lnSpc>
            </a:pPr>
            <a:r>
              <a:rPr lang="en-US" sz="2400" smtClean="0"/>
              <a:t>Allows replacement of disparate systems</a:t>
            </a:r>
          </a:p>
          <a:p>
            <a:pPr eaLnBrk="1" hangingPunct="1">
              <a:lnSpc>
                <a:spcPct val="90000"/>
              </a:lnSpc>
              <a:buFont typeface="Wingdings" pitchFamily="2" charset="2"/>
              <a:buNone/>
            </a:pPr>
            <a:r>
              <a:rPr lang="en-US" sz="2400" smtClean="0"/>
              <a:t>   e.g. ExxonMobile used ERP to replace 300 different systems</a:t>
            </a:r>
          </a:p>
          <a:p>
            <a:pPr eaLnBrk="1" hangingPunct="1">
              <a:lnSpc>
                <a:spcPct val="90000"/>
              </a:lnSpc>
            </a:pPr>
            <a:r>
              <a:rPr lang="en-US" sz="2400" smtClean="0"/>
              <a:t>A study of ERP implementations reports that benefits typically start 8 months after implementation with median annual savings of $1.6 million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Effect transition="in" filter="fade">
                                      <p:cBhvr>
                                        <p:cTn id="7" dur="500"/>
                                        <p:tgtEl>
                                          <p:spTgt spid="71683">
                                            <p:txEl>
                                              <p:pRg st="0" end="0"/>
                                            </p:txEl>
                                          </p:spTgt>
                                        </p:tgtEl>
                                      </p:cBhvr>
                                    </p:animEffect>
                                  </p:childTnLst>
                                  <p:subTnLst>
                                    <p:animClr clrSpc="rgb" dir="cw">
                                      <p:cBhvr override="childStyle">
                                        <p:cTn dur="1" fill="hold" display="0" masterRel="nextClick" afterEffect="1"/>
                                        <p:tgtEl>
                                          <p:spTgt spid="71683">
                                            <p:txEl>
                                              <p:pRg st="0" end="0"/>
                                            </p:txEl>
                                          </p:spTgt>
                                        </p:tgtEl>
                                        <p:attrNameLst>
                                          <p:attrName>ppt_c</p:attrName>
                                        </p:attrNameLst>
                                      </p:cBhvr>
                                      <p:to>
                                        <a:srgbClr val="DDDDDD"/>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683">
                                            <p:txEl>
                                              <p:pRg st="1" end="1"/>
                                            </p:txEl>
                                          </p:spTgt>
                                        </p:tgtEl>
                                        <p:attrNameLst>
                                          <p:attrName>style.visibility</p:attrName>
                                        </p:attrNameLst>
                                      </p:cBhvr>
                                      <p:to>
                                        <p:strVal val="visible"/>
                                      </p:to>
                                    </p:set>
                                    <p:animEffect transition="in" filter="fade">
                                      <p:cBhvr>
                                        <p:cTn id="12" dur="500"/>
                                        <p:tgtEl>
                                          <p:spTgt spid="71683">
                                            <p:txEl>
                                              <p:pRg st="1" end="1"/>
                                            </p:txEl>
                                          </p:spTgt>
                                        </p:tgtEl>
                                      </p:cBhvr>
                                    </p:animEffect>
                                  </p:childTnLst>
                                  <p:subTnLst>
                                    <p:animClr clrSpc="rgb" dir="cw">
                                      <p:cBhvr override="childStyle">
                                        <p:cTn dur="1" fill="hold" display="0" masterRel="nextClick" afterEffect="1"/>
                                        <p:tgtEl>
                                          <p:spTgt spid="71683">
                                            <p:txEl>
                                              <p:pRg st="1" end="1"/>
                                            </p:txEl>
                                          </p:spTgt>
                                        </p:tgtEl>
                                        <p:attrNameLst>
                                          <p:attrName>ppt_c</p:attrName>
                                        </p:attrNameLst>
                                      </p:cBhvr>
                                      <p:to>
                                        <a:srgbClr val="DDDDDD"/>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683">
                                            <p:txEl>
                                              <p:pRg st="2" end="2"/>
                                            </p:txEl>
                                          </p:spTgt>
                                        </p:tgtEl>
                                        <p:attrNameLst>
                                          <p:attrName>style.visibility</p:attrName>
                                        </p:attrNameLst>
                                      </p:cBhvr>
                                      <p:to>
                                        <p:strVal val="visible"/>
                                      </p:to>
                                    </p:set>
                                    <p:animEffect transition="in" filter="fade">
                                      <p:cBhvr>
                                        <p:cTn id="17" dur="500"/>
                                        <p:tgtEl>
                                          <p:spTgt spid="71683">
                                            <p:txEl>
                                              <p:pRg st="2" end="2"/>
                                            </p:txEl>
                                          </p:spTgt>
                                        </p:tgtEl>
                                      </p:cBhvr>
                                    </p:animEffect>
                                  </p:childTnLst>
                                  <p:subTnLst>
                                    <p:animClr clrSpc="rgb" dir="cw">
                                      <p:cBhvr override="childStyle">
                                        <p:cTn dur="1" fill="hold" display="0" masterRel="nextClick" afterEffect="1"/>
                                        <p:tgtEl>
                                          <p:spTgt spid="71683">
                                            <p:txEl>
                                              <p:pRg st="2" end="2"/>
                                            </p:txEl>
                                          </p:spTgt>
                                        </p:tgtEl>
                                        <p:attrNameLst>
                                          <p:attrName>ppt_c</p:attrName>
                                        </p:attrNameLst>
                                      </p:cBhvr>
                                      <p:to>
                                        <a:srgbClr val="DDDDDD"/>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683">
                                            <p:txEl>
                                              <p:pRg st="3" end="3"/>
                                            </p:txEl>
                                          </p:spTgt>
                                        </p:tgtEl>
                                        <p:attrNameLst>
                                          <p:attrName>style.visibility</p:attrName>
                                        </p:attrNameLst>
                                      </p:cBhvr>
                                      <p:to>
                                        <p:strVal val="visible"/>
                                      </p:to>
                                    </p:set>
                                    <p:animEffect transition="in" filter="fade">
                                      <p:cBhvr>
                                        <p:cTn id="22" dur="500"/>
                                        <p:tgtEl>
                                          <p:spTgt spid="71683">
                                            <p:txEl>
                                              <p:pRg st="3" end="3"/>
                                            </p:txEl>
                                          </p:spTgt>
                                        </p:tgtEl>
                                      </p:cBhvr>
                                    </p:animEffect>
                                  </p:childTnLst>
                                  <p:subTnLst>
                                    <p:animClr clrSpc="rgb" dir="cw">
                                      <p:cBhvr override="childStyle">
                                        <p:cTn dur="1" fill="hold" display="0" masterRel="nextClick" afterEffect="1"/>
                                        <p:tgtEl>
                                          <p:spTgt spid="71683">
                                            <p:txEl>
                                              <p:pRg st="3" end="3"/>
                                            </p:txEl>
                                          </p:spTgt>
                                        </p:tgtEl>
                                        <p:attrNameLst>
                                          <p:attrName>ppt_c</p:attrName>
                                        </p:attrNameLst>
                                      </p:cBhvr>
                                      <p:to>
                                        <a:srgbClr val="DDDDDD"/>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1683">
                                            <p:txEl>
                                              <p:pRg st="4" end="4"/>
                                            </p:txEl>
                                          </p:spTgt>
                                        </p:tgtEl>
                                        <p:attrNameLst>
                                          <p:attrName>style.visibility</p:attrName>
                                        </p:attrNameLst>
                                      </p:cBhvr>
                                      <p:to>
                                        <p:strVal val="visible"/>
                                      </p:to>
                                    </p:set>
                                    <p:animEffect transition="in" filter="fade">
                                      <p:cBhvr>
                                        <p:cTn id="27" dur="500"/>
                                        <p:tgtEl>
                                          <p:spTgt spid="71683">
                                            <p:txEl>
                                              <p:pRg st="4" end="4"/>
                                            </p:txEl>
                                          </p:spTgt>
                                        </p:tgtEl>
                                      </p:cBhvr>
                                    </p:animEffect>
                                  </p:childTnLst>
                                  <p:subTnLst>
                                    <p:animClr clrSpc="rgb" dir="cw">
                                      <p:cBhvr override="childStyle">
                                        <p:cTn dur="1" fill="hold" display="0" masterRel="nextClick" afterEffect="1"/>
                                        <p:tgtEl>
                                          <p:spTgt spid="71683">
                                            <p:txEl>
                                              <p:pRg st="4" end="4"/>
                                            </p:txEl>
                                          </p:spTgt>
                                        </p:tgtEl>
                                        <p:attrNameLst>
                                          <p:attrName>ppt_c</p:attrName>
                                        </p:attrNameLst>
                                      </p:cBhvr>
                                      <p:to>
                                        <a:srgbClr val="DDDDDD"/>
                                      </p:to>
                                    </p:animClr>
                                  </p:sub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1683">
                                            <p:txEl>
                                              <p:pRg st="5" end="5"/>
                                            </p:txEl>
                                          </p:spTgt>
                                        </p:tgtEl>
                                        <p:attrNameLst>
                                          <p:attrName>style.visibility</p:attrName>
                                        </p:attrNameLst>
                                      </p:cBhvr>
                                      <p:to>
                                        <p:strVal val="visible"/>
                                      </p:to>
                                    </p:set>
                                    <p:animEffect transition="in" filter="fade">
                                      <p:cBhvr>
                                        <p:cTn id="32" dur="500"/>
                                        <p:tgtEl>
                                          <p:spTgt spid="71683">
                                            <p:txEl>
                                              <p:pRg st="5" end="5"/>
                                            </p:txEl>
                                          </p:spTgt>
                                        </p:tgtEl>
                                      </p:cBhvr>
                                    </p:animEffect>
                                  </p:childTnLst>
                                  <p:subTnLst>
                                    <p:animClr clrSpc="rgb" dir="cw">
                                      <p:cBhvr override="childStyle">
                                        <p:cTn dur="1" fill="hold" display="0" masterRel="nextClick" afterEffect="1"/>
                                        <p:tgtEl>
                                          <p:spTgt spid="71683">
                                            <p:txEl>
                                              <p:pRg st="5" end="5"/>
                                            </p:txEl>
                                          </p:spTgt>
                                        </p:tgtEl>
                                        <p:attrNameLst>
                                          <p:attrName>ppt_c</p:attrName>
                                        </p:attrNameLst>
                                      </p:cBhvr>
                                      <p:to>
                                        <a:srgbClr val="DDDDDD"/>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p:txBody>
          <a:bodyPr/>
          <a:lstStyle/>
          <a:p>
            <a:pPr eaLnBrk="1" hangingPunct="1"/>
            <a:r>
              <a:rPr lang="en-US" sz="4000" smtClean="0"/>
              <a:t>Cost and Implementation Issues</a:t>
            </a:r>
          </a:p>
        </p:txBody>
      </p:sp>
      <p:sp>
        <p:nvSpPr>
          <p:cNvPr id="72707" name="Rectangle 3"/>
          <p:cNvSpPr>
            <a:spLocks noGrp="1" noChangeArrowheads="1"/>
          </p:cNvSpPr>
          <p:nvPr>
            <p:ph type="body" idx="1"/>
          </p:nvPr>
        </p:nvSpPr>
        <p:spPr>
          <a:xfrm>
            <a:off x="457200" y="2017713"/>
            <a:ext cx="8497888" cy="4840287"/>
          </a:xfrm>
        </p:spPr>
        <p:txBody>
          <a:bodyPr/>
          <a:lstStyle/>
          <a:p>
            <a:pPr eaLnBrk="1" hangingPunct="1">
              <a:lnSpc>
                <a:spcPct val="90000"/>
              </a:lnSpc>
            </a:pPr>
            <a:r>
              <a:rPr lang="en-US" sz="2400" smtClean="0"/>
              <a:t>Major suppliers are SAP, Peoplesoft, Oracle, and Baan. Also smaller PC based suppliers.</a:t>
            </a:r>
          </a:p>
          <a:p>
            <a:pPr eaLnBrk="1" hangingPunct="1">
              <a:lnSpc>
                <a:spcPct val="90000"/>
              </a:lnSpc>
            </a:pPr>
            <a:r>
              <a:rPr lang="en-US" sz="2400" smtClean="0"/>
              <a:t>Costs for larger ERP systems range from hundreds of thousands to several million dollars.</a:t>
            </a:r>
          </a:p>
          <a:p>
            <a:pPr eaLnBrk="1" hangingPunct="1">
              <a:lnSpc>
                <a:spcPct val="90000"/>
              </a:lnSpc>
            </a:pPr>
            <a:r>
              <a:rPr lang="en-US" sz="2400" smtClean="0"/>
              <a:t>Outside consultants are usually involved in selection, configuration, and implementation.</a:t>
            </a:r>
          </a:p>
          <a:p>
            <a:pPr eaLnBrk="1" hangingPunct="1">
              <a:lnSpc>
                <a:spcPct val="90000"/>
              </a:lnSpc>
            </a:pPr>
            <a:r>
              <a:rPr lang="en-US" sz="2400" smtClean="0"/>
              <a:t>Consultant costs can run up to 3 times the cost of the system itself according to a Gartner Group study.</a:t>
            </a:r>
          </a:p>
          <a:p>
            <a:pPr eaLnBrk="1" hangingPunct="1">
              <a:lnSpc>
                <a:spcPct val="90000"/>
              </a:lnSpc>
            </a:pPr>
            <a:r>
              <a:rPr lang="en-US" sz="2400" smtClean="0"/>
              <a:t>Added costs also include additional people, new computer hardware, and the cost to develop a new, integrated database </a:t>
            </a:r>
          </a:p>
          <a:p>
            <a:pPr eaLnBrk="1" hangingPunct="1">
              <a:lnSpc>
                <a:spcPct val="90000"/>
              </a:lnSpc>
            </a:pPr>
            <a:r>
              <a:rPr lang="en-US" sz="2400" smtClean="0"/>
              <a:t>Successful implementation requires leadership and top management commitment to a vision for the business</a:t>
            </a:r>
          </a:p>
          <a:p>
            <a:pPr eaLnBrk="1" hangingPunct="1">
              <a:lnSpc>
                <a:spcPct val="90000"/>
              </a:lnSpc>
            </a:pPr>
            <a:endParaRPr lang="en-US" sz="2400" smtClean="0"/>
          </a:p>
          <a:p>
            <a:pPr eaLnBrk="1" hangingPunct="1">
              <a:lnSpc>
                <a:spcPct val="90000"/>
              </a:lnSpc>
            </a:pPr>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fade">
                                      <p:cBhvr>
                                        <p:cTn id="7" dur="500"/>
                                        <p:tgtEl>
                                          <p:spTgt spid="72707">
                                            <p:txEl>
                                              <p:pRg st="0" end="0"/>
                                            </p:txEl>
                                          </p:spTgt>
                                        </p:tgtEl>
                                      </p:cBhvr>
                                    </p:animEffect>
                                  </p:childTnLst>
                                  <p:subTnLst>
                                    <p:animClr clrSpc="rgb" dir="cw">
                                      <p:cBhvr override="childStyle">
                                        <p:cTn dur="1" fill="hold" display="0" masterRel="nextClick" afterEffect="1"/>
                                        <p:tgtEl>
                                          <p:spTgt spid="72707">
                                            <p:txEl>
                                              <p:pRg st="0" end="0"/>
                                            </p:txEl>
                                          </p:spTgt>
                                        </p:tgtEl>
                                        <p:attrNameLst>
                                          <p:attrName>ppt_c</p:attrName>
                                        </p:attrNameLst>
                                      </p:cBhvr>
                                      <p:to>
                                        <a:srgbClr val="DDDDDD"/>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2707">
                                            <p:txEl>
                                              <p:pRg st="1" end="1"/>
                                            </p:txEl>
                                          </p:spTgt>
                                        </p:tgtEl>
                                        <p:attrNameLst>
                                          <p:attrName>style.visibility</p:attrName>
                                        </p:attrNameLst>
                                      </p:cBhvr>
                                      <p:to>
                                        <p:strVal val="visible"/>
                                      </p:to>
                                    </p:set>
                                    <p:animEffect transition="in" filter="fade">
                                      <p:cBhvr>
                                        <p:cTn id="12" dur="500"/>
                                        <p:tgtEl>
                                          <p:spTgt spid="72707">
                                            <p:txEl>
                                              <p:pRg st="1" end="1"/>
                                            </p:txEl>
                                          </p:spTgt>
                                        </p:tgtEl>
                                      </p:cBhvr>
                                    </p:animEffect>
                                  </p:childTnLst>
                                  <p:subTnLst>
                                    <p:animClr clrSpc="rgb" dir="cw">
                                      <p:cBhvr override="childStyle">
                                        <p:cTn dur="1" fill="hold" display="0" masterRel="nextClick" afterEffect="1"/>
                                        <p:tgtEl>
                                          <p:spTgt spid="72707">
                                            <p:txEl>
                                              <p:pRg st="1" end="1"/>
                                            </p:txEl>
                                          </p:spTgt>
                                        </p:tgtEl>
                                        <p:attrNameLst>
                                          <p:attrName>ppt_c</p:attrName>
                                        </p:attrNameLst>
                                      </p:cBhvr>
                                      <p:to>
                                        <a:srgbClr val="DDDDDD"/>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2707">
                                            <p:txEl>
                                              <p:pRg st="2" end="2"/>
                                            </p:txEl>
                                          </p:spTgt>
                                        </p:tgtEl>
                                        <p:attrNameLst>
                                          <p:attrName>style.visibility</p:attrName>
                                        </p:attrNameLst>
                                      </p:cBhvr>
                                      <p:to>
                                        <p:strVal val="visible"/>
                                      </p:to>
                                    </p:set>
                                    <p:animEffect transition="in" filter="fade">
                                      <p:cBhvr>
                                        <p:cTn id="17" dur="500"/>
                                        <p:tgtEl>
                                          <p:spTgt spid="72707">
                                            <p:txEl>
                                              <p:pRg st="2" end="2"/>
                                            </p:txEl>
                                          </p:spTgt>
                                        </p:tgtEl>
                                      </p:cBhvr>
                                    </p:animEffect>
                                  </p:childTnLst>
                                  <p:subTnLst>
                                    <p:animClr clrSpc="rgb" dir="cw">
                                      <p:cBhvr override="childStyle">
                                        <p:cTn dur="1" fill="hold" display="0" masterRel="nextClick" afterEffect="1"/>
                                        <p:tgtEl>
                                          <p:spTgt spid="72707">
                                            <p:txEl>
                                              <p:pRg st="2" end="2"/>
                                            </p:txEl>
                                          </p:spTgt>
                                        </p:tgtEl>
                                        <p:attrNameLst>
                                          <p:attrName>ppt_c</p:attrName>
                                        </p:attrNameLst>
                                      </p:cBhvr>
                                      <p:to>
                                        <a:srgbClr val="DDDDDD"/>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2707">
                                            <p:txEl>
                                              <p:pRg st="3" end="3"/>
                                            </p:txEl>
                                          </p:spTgt>
                                        </p:tgtEl>
                                        <p:attrNameLst>
                                          <p:attrName>style.visibility</p:attrName>
                                        </p:attrNameLst>
                                      </p:cBhvr>
                                      <p:to>
                                        <p:strVal val="visible"/>
                                      </p:to>
                                    </p:set>
                                    <p:animEffect transition="in" filter="fade">
                                      <p:cBhvr>
                                        <p:cTn id="22" dur="500"/>
                                        <p:tgtEl>
                                          <p:spTgt spid="72707">
                                            <p:txEl>
                                              <p:pRg st="3" end="3"/>
                                            </p:txEl>
                                          </p:spTgt>
                                        </p:tgtEl>
                                      </p:cBhvr>
                                    </p:animEffect>
                                  </p:childTnLst>
                                  <p:subTnLst>
                                    <p:animClr clrSpc="rgb" dir="cw">
                                      <p:cBhvr override="childStyle">
                                        <p:cTn dur="1" fill="hold" display="0" masterRel="nextClick" afterEffect="1"/>
                                        <p:tgtEl>
                                          <p:spTgt spid="72707">
                                            <p:txEl>
                                              <p:pRg st="3" end="3"/>
                                            </p:txEl>
                                          </p:spTgt>
                                        </p:tgtEl>
                                        <p:attrNameLst>
                                          <p:attrName>ppt_c</p:attrName>
                                        </p:attrNameLst>
                                      </p:cBhvr>
                                      <p:to>
                                        <a:srgbClr val="DDDDDD"/>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2707">
                                            <p:txEl>
                                              <p:pRg st="4" end="4"/>
                                            </p:txEl>
                                          </p:spTgt>
                                        </p:tgtEl>
                                        <p:attrNameLst>
                                          <p:attrName>style.visibility</p:attrName>
                                        </p:attrNameLst>
                                      </p:cBhvr>
                                      <p:to>
                                        <p:strVal val="visible"/>
                                      </p:to>
                                    </p:set>
                                    <p:animEffect transition="in" filter="fade">
                                      <p:cBhvr>
                                        <p:cTn id="27" dur="500"/>
                                        <p:tgtEl>
                                          <p:spTgt spid="72707">
                                            <p:txEl>
                                              <p:pRg st="4" end="4"/>
                                            </p:txEl>
                                          </p:spTgt>
                                        </p:tgtEl>
                                      </p:cBhvr>
                                    </p:animEffect>
                                  </p:childTnLst>
                                  <p:subTnLst>
                                    <p:animClr clrSpc="rgb" dir="cw">
                                      <p:cBhvr override="childStyle">
                                        <p:cTn dur="1" fill="hold" display="0" masterRel="nextClick" afterEffect="1"/>
                                        <p:tgtEl>
                                          <p:spTgt spid="72707">
                                            <p:txEl>
                                              <p:pRg st="4" end="4"/>
                                            </p:txEl>
                                          </p:spTgt>
                                        </p:tgtEl>
                                        <p:attrNameLst>
                                          <p:attrName>ppt_c</p:attrName>
                                        </p:attrNameLst>
                                      </p:cBhvr>
                                      <p:to>
                                        <a:srgbClr val="DDDDDD"/>
                                      </p:to>
                                    </p:animClr>
                                  </p:sub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2707">
                                            <p:txEl>
                                              <p:pRg st="5" end="5"/>
                                            </p:txEl>
                                          </p:spTgt>
                                        </p:tgtEl>
                                        <p:attrNameLst>
                                          <p:attrName>style.visibility</p:attrName>
                                        </p:attrNameLst>
                                      </p:cBhvr>
                                      <p:to>
                                        <p:strVal val="visible"/>
                                      </p:to>
                                    </p:set>
                                    <p:animEffect transition="in" filter="fade">
                                      <p:cBhvr>
                                        <p:cTn id="32" dur="500"/>
                                        <p:tgtEl>
                                          <p:spTgt spid="72707">
                                            <p:txEl>
                                              <p:pRg st="5" end="5"/>
                                            </p:txEl>
                                          </p:spTgt>
                                        </p:tgtEl>
                                      </p:cBhvr>
                                    </p:animEffect>
                                  </p:childTnLst>
                                  <p:subTnLst>
                                    <p:animClr clrSpc="rgb" dir="cw">
                                      <p:cBhvr override="childStyle">
                                        <p:cTn dur="1" fill="hold" display="0" masterRel="nextClick" afterEffect="1"/>
                                        <p:tgtEl>
                                          <p:spTgt spid="72707">
                                            <p:txEl>
                                              <p:pRg st="5" end="5"/>
                                            </p:txEl>
                                          </p:spTgt>
                                        </p:tgtEl>
                                        <p:attrNameLst>
                                          <p:attrName>ppt_c</p:attrName>
                                        </p:attrNameLst>
                                      </p:cBhvr>
                                      <p:to>
                                        <a:srgbClr val="DDDDDD"/>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p:txBody>
          <a:bodyPr/>
          <a:lstStyle/>
          <a:p>
            <a:pPr eaLnBrk="1" hangingPunct="1"/>
            <a:r>
              <a:rPr lang="en-US" smtClean="0"/>
              <a:t>Homework</a:t>
            </a:r>
          </a:p>
        </p:txBody>
      </p:sp>
      <p:sp>
        <p:nvSpPr>
          <p:cNvPr id="84994" name="Rectangle 3"/>
          <p:cNvSpPr>
            <a:spLocks noGrp="1" noChangeArrowheads="1"/>
          </p:cNvSpPr>
          <p:nvPr>
            <p:ph type="body" idx="1"/>
          </p:nvPr>
        </p:nvSpPr>
        <p:spPr/>
        <p:txBody>
          <a:bodyPr/>
          <a:lstStyle/>
          <a:p>
            <a:pPr eaLnBrk="1" hangingPunct="1"/>
            <a:r>
              <a:rPr lang="en-US" smtClean="0"/>
              <a:t>Problems</a:t>
            </a:r>
          </a:p>
          <a:p>
            <a:pPr eaLnBrk="1" hangingPunct="1">
              <a:buFont typeface="Wingdings" pitchFamily="2" charset="2"/>
              <a:buNone/>
            </a:pPr>
            <a:r>
              <a:rPr lang="en-US" smtClean="0"/>
              <a:t>	1 – 5, 11 – 18.</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pPr eaLnBrk="1" hangingPunct="1"/>
            <a:r>
              <a:rPr lang="en-US" smtClean="0"/>
              <a:t>An Overview of MRP</a:t>
            </a:r>
          </a:p>
        </p:txBody>
      </p:sp>
      <p:sp>
        <p:nvSpPr>
          <p:cNvPr id="20483" name="Rectangle 3"/>
          <p:cNvSpPr>
            <a:spLocks noGrp="1" noChangeArrowheads="1"/>
          </p:cNvSpPr>
          <p:nvPr>
            <p:ph type="body" idx="1"/>
          </p:nvPr>
        </p:nvSpPr>
        <p:spPr>
          <a:xfrm>
            <a:off x="381000" y="2133600"/>
            <a:ext cx="8574088" cy="4191000"/>
          </a:xfrm>
        </p:spPr>
        <p:txBody>
          <a:bodyPr/>
          <a:lstStyle/>
          <a:p>
            <a:pPr eaLnBrk="1" hangingPunct="1">
              <a:lnSpc>
                <a:spcPct val="80000"/>
              </a:lnSpc>
            </a:pPr>
            <a:r>
              <a:rPr lang="en-US" sz="2800" b="1" smtClean="0">
                <a:solidFill>
                  <a:schemeClr val="folHlink"/>
                </a:solidFill>
              </a:rPr>
              <a:t>MRP</a:t>
            </a:r>
            <a:r>
              <a:rPr lang="en-US" sz="2800" smtClean="0"/>
              <a:t> uses the concept of backward scheduling to determine how much and when to order and replenish</a:t>
            </a:r>
          </a:p>
          <a:p>
            <a:pPr eaLnBrk="1" hangingPunct="1">
              <a:lnSpc>
                <a:spcPct val="80000"/>
              </a:lnSpc>
            </a:pPr>
            <a:r>
              <a:rPr lang="en-US" sz="2800" smtClean="0"/>
              <a:t>The </a:t>
            </a:r>
            <a:r>
              <a:rPr lang="en-US" sz="2800" b="1" smtClean="0">
                <a:solidFill>
                  <a:schemeClr val="folHlink"/>
                </a:solidFill>
              </a:rPr>
              <a:t>MPS</a:t>
            </a:r>
            <a:r>
              <a:rPr lang="en-US" sz="2800" smtClean="0"/>
              <a:t> module contains the authorized schedule</a:t>
            </a:r>
          </a:p>
          <a:p>
            <a:pPr eaLnBrk="1" hangingPunct="1">
              <a:lnSpc>
                <a:spcPct val="80000"/>
              </a:lnSpc>
            </a:pPr>
            <a:r>
              <a:rPr lang="en-US" sz="2800" smtClean="0"/>
              <a:t>The </a:t>
            </a:r>
            <a:r>
              <a:rPr lang="en-US" sz="2800" b="1" smtClean="0">
                <a:solidFill>
                  <a:schemeClr val="folHlink"/>
                </a:solidFill>
              </a:rPr>
              <a:t>BOM</a:t>
            </a:r>
            <a:r>
              <a:rPr lang="en-US" sz="2800" b="1" smtClean="0"/>
              <a:t> </a:t>
            </a:r>
            <a:r>
              <a:rPr lang="en-US" sz="2800" smtClean="0"/>
              <a:t>module contains the product structure for each unique product</a:t>
            </a:r>
          </a:p>
          <a:p>
            <a:pPr eaLnBrk="1" hangingPunct="1">
              <a:lnSpc>
                <a:spcPct val="80000"/>
              </a:lnSpc>
            </a:pPr>
            <a:r>
              <a:rPr lang="en-US" sz="2800" smtClean="0"/>
              <a:t>The </a:t>
            </a:r>
            <a:r>
              <a:rPr lang="en-US" sz="2800" b="1" smtClean="0">
                <a:solidFill>
                  <a:schemeClr val="folHlink"/>
                </a:solidFill>
              </a:rPr>
              <a:t>Inventory Record module</a:t>
            </a:r>
            <a:r>
              <a:rPr lang="en-US" sz="2800" smtClean="0"/>
              <a:t> keeps track of the inventory status for each item in the database</a:t>
            </a:r>
          </a:p>
          <a:p>
            <a:pPr eaLnBrk="1" hangingPunct="1">
              <a:lnSpc>
                <a:spcPct val="80000"/>
              </a:lnSpc>
            </a:pPr>
            <a:r>
              <a:rPr lang="en-US" sz="2800" smtClean="0"/>
              <a:t>MRP output includes schedules for all internal activities and parts as well as orders for all supply chain items</a:t>
            </a:r>
          </a:p>
          <a:p>
            <a:pPr eaLnBrk="1" hangingPunct="1">
              <a:lnSpc>
                <a:spcPct val="80000"/>
              </a:lnSpc>
            </a:pPr>
            <a:endParaRPr lang="en-US" smtClean="0"/>
          </a:p>
          <a:p>
            <a:pPr eaLnBrk="1" hangingPunct="1">
              <a:lnSpc>
                <a:spcPct val="80000"/>
              </a:lnSpc>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500"/>
                                        <p:tgtEl>
                                          <p:spTgt spid="20483">
                                            <p:txEl>
                                              <p:pRg st="0" end="0"/>
                                            </p:txEl>
                                          </p:spTgt>
                                        </p:tgtEl>
                                      </p:cBhvr>
                                    </p:animEffect>
                                  </p:childTnLst>
                                  <p:subTnLst>
                                    <p:animClr clrSpc="rgb" dir="cw">
                                      <p:cBhvr override="childStyle">
                                        <p:cTn dur="1" fill="hold" display="0" masterRel="nextClick" afterEffect="1"/>
                                        <p:tgtEl>
                                          <p:spTgt spid="20483">
                                            <p:txEl>
                                              <p:pRg st="0" end="0"/>
                                            </p:txEl>
                                          </p:spTgt>
                                        </p:tgtEl>
                                        <p:attrNameLst>
                                          <p:attrName>ppt_c</p:attrName>
                                        </p:attrNameLst>
                                      </p:cBhvr>
                                      <p:to>
                                        <a:srgbClr val="DDDDDD"/>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fade">
                                      <p:cBhvr>
                                        <p:cTn id="12" dur="500"/>
                                        <p:tgtEl>
                                          <p:spTgt spid="20483">
                                            <p:txEl>
                                              <p:pRg st="1" end="1"/>
                                            </p:txEl>
                                          </p:spTgt>
                                        </p:tgtEl>
                                      </p:cBhvr>
                                    </p:animEffect>
                                  </p:childTnLst>
                                  <p:subTnLst>
                                    <p:animClr clrSpc="rgb" dir="cw">
                                      <p:cBhvr override="childStyle">
                                        <p:cTn dur="1" fill="hold" display="0" masterRel="nextClick" afterEffect="1"/>
                                        <p:tgtEl>
                                          <p:spTgt spid="20483">
                                            <p:txEl>
                                              <p:pRg st="1" end="1"/>
                                            </p:txEl>
                                          </p:spTgt>
                                        </p:tgtEl>
                                        <p:attrNameLst>
                                          <p:attrName>ppt_c</p:attrName>
                                        </p:attrNameLst>
                                      </p:cBhvr>
                                      <p:to>
                                        <a:srgbClr val="DDDDDD"/>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fade">
                                      <p:cBhvr>
                                        <p:cTn id="17" dur="500"/>
                                        <p:tgtEl>
                                          <p:spTgt spid="20483">
                                            <p:txEl>
                                              <p:pRg st="2" end="2"/>
                                            </p:txEl>
                                          </p:spTgt>
                                        </p:tgtEl>
                                      </p:cBhvr>
                                    </p:animEffect>
                                  </p:childTnLst>
                                  <p:subTnLst>
                                    <p:animClr clrSpc="rgb" dir="cw">
                                      <p:cBhvr override="childStyle">
                                        <p:cTn dur="1" fill="hold" display="0" masterRel="nextClick" afterEffect="1"/>
                                        <p:tgtEl>
                                          <p:spTgt spid="20483">
                                            <p:txEl>
                                              <p:pRg st="2" end="2"/>
                                            </p:txEl>
                                          </p:spTgt>
                                        </p:tgtEl>
                                        <p:attrNameLst>
                                          <p:attrName>ppt_c</p:attrName>
                                        </p:attrNameLst>
                                      </p:cBhvr>
                                      <p:to>
                                        <a:srgbClr val="DDDDDD"/>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483">
                                            <p:txEl>
                                              <p:pRg st="3" end="3"/>
                                            </p:txEl>
                                          </p:spTgt>
                                        </p:tgtEl>
                                        <p:attrNameLst>
                                          <p:attrName>style.visibility</p:attrName>
                                        </p:attrNameLst>
                                      </p:cBhvr>
                                      <p:to>
                                        <p:strVal val="visible"/>
                                      </p:to>
                                    </p:set>
                                    <p:animEffect transition="in" filter="fade">
                                      <p:cBhvr>
                                        <p:cTn id="22" dur="500"/>
                                        <p:tgtEl>
                                          <p:spTgt spid="20483">
                                            <p:txEl>
                                              <p:pRg st="3" end="3"/>
                                            </p:txEl>
                                          </p:spTgt>
                                        </p:tgtEl>
                                      </p:cBhvr>
                                    </p:animEffect>
                                  </p:childTnLst>
                                  <p:subTnLst>
                                    <p:animClr clrSpc="rgb" dir="cw">
                                      <p:cBhvr override="childStyle">
                                        <p:cTn dur="1" fill="hold" display="0" masterRel="nextClick" afterEffect="1"/>
                                        <p:tgtEl>
                                          <p:spTgt spid="20483">
                                            <p:txEl>
                                              <p:pRg st="3" end="3"/>
                                            </p:txEl>
                                          </p:spTgt>
                                        </p:tgtEl>
                                        <p:attrNameLst>
                                          <p:attrName>ppt_c</p:attrName>
                                        </p:attrNameLst>
                                      </p:cBhvr>
                                      <p:to>
                                        <a:srgbClr val="DDDDDD"/>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483">
                                            <p:txEl>
                                              <p:pRg st="4" end="4"/>
                                            </p:txEl>
                                          </p:spTgt>
                                        </p:tgtEl>
                                        <p:attrNameLst>
                                          <p:attrName>style.visibility</p:attrName>
                                        </p:attrNameLst>
                                      </p:cBhvr>
                                      <p:to>
                                        <p:strVal val="visible"/>
                                      </p:to>
                                    </p:set>
                                    <p:animEffect transition="in" filter="fade">
                                      <p:cBhvr>
                                        <p:cTn id="27" dur="500"/>
                                        <p:tgtEl>
                                          <p:spTgt spid="20483">
                                            <p:txEl>
                                              <p:pRg st="4" end="4"/>
                                            </p:txEl>
                                          </p:spTgt>
                                        </p:tgtEl>
                                      </p:cBhvr>
                                    </p:animEffect>
                                  </p:childTnLst>
                                  <p:subTnLst>
                                    <p:animClr clrSpc="rgb" dir="cw">
                                      <p:cBhvr override="childStyle">
                                        <p:cTn dur="1" fill="hold" display="0" masterRel="nextClick" afterEffect="1"/>
                                        <p:tgtEl>
                                          <p:spTgt spid="20483">
                                            <p:txEl>
                                              <p:pRg st="4" end="4"/>
                                            </p:txEl>
                                          </p:spTgt>
                                        </p:tgtEl>
                                        <p:attrNameLst>
                                          <p:attrName>ppt_c</p:attrName>
                                        </p:attrNameLst>
                                      </p:cBhvr>
                                      <p:to>
                                        <a:srgbClr val="DDDDDD"/>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pPr eaLnBrk="1" hangingPunct="1"/>
            <a:r>
              <a:rPr lang="en-US" smtClean="0"/>
              <a:t>Input/Output - MRP Process</a:t>
            </a:r>
          </a:p>
        </p:txBody>
      </p:sp>
      <p:pic>
        <p:nvPicPr>
          <p:cNvPr id="26626" name="Picture 4" descr="w0097-n"/>
          <p:cNvPicPr>
            <a:picLocks noChangeAspect="1" noChangeArrowheads="1"/>
          </p:cNvPicPr>
          <p:nvPr/>
        </p:nvPicPr>
        <p:blipFill>
          <a:blip r:embed="rId3"/>
          <a:srcRect/>
          <a:stretch>
            <a:fillRect/>
          </a:stretch>
        </p:blipFill>
        <p:spPr bwMode="auto">
          <a:xfrm>
            <a:off x="1447800" y="2133600"/>
            <a:ext cx="63246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pPr eaLnBrk="1" hangingPunct="1"/>
            <a:r>
              <a:rPr lang="en-US" smtClean="0"/>
              <a:t>Objectives of MRP</a:t>
            </a:r>
          </a:p>
        </p:txBody>
      </p:sp>
      <p:sp>
        <p:nvSpPr>
          <p:cNvPr id="23555" name="Rectangle 3"/>
          <p:cNvSpPr>
            <a:spLocks noGrp="1" noChangeArrowheads="1"/>
          </p:cNvSpPr>
          <p:nvPr>
            <p:ph type="body" idx="1"/>
          </p:nvPr>
        </p:nvSpPr>
        <p:spPr>
          <a:xfrm>
            <a:off x="609600" y="2017713"/>
            <a:ext cx="8345488" cy="4459287"/>
          </a:xfrm>
        </p:spPr>
        <p:txBody>
          <a:bodyPr/>
          <a:lstStyle/>
          <a:p>
            <a:pPr eaLnBrk="1" hangingPunct="1"/>
            <a:r>
              <a:rPr lang="en-US" b="1" smtClean="0">
                <a:solidFill>
                  <a:schemeClr val="folHlink"/>
                </a:solidFill>
              </a:rPr>
              <a:t>Determines the quantity and timing of material requirements</a:t>
            </a:r>
          </a:p>
          <a:p>
            <a:pPr lvl="1" eaLnBrk="1" hangingPunct="1"/>
            <a:r>
              <a:rPr lang="en-US" smtClean="0"/>
              <a:t>Determines what to order (checks BOM), how much to order (lot size rules), when to place the order (need date minus lead time), and when to schedule delivery (on date needed)</a:t>
            </a:r>
          </a:p>
          <a:p>
            <a:pPr eaLnBrk="1" hangingPunct="1"/>
            <a:r>
              <a:rPr lang="en-US" b="1" smtClean="0">
                <a:solidFill>
                  <a:schemeClr val="folHlink"/>
                </a:solidFill>
              </a:rPr>
              <a:t>Maintain priorities</a:t>
            </a:r>
          </a:p>
          <a:p>
            <a:pPr lvl="1" eaLnBrk="1" hangingPunct="1"/>
            <a:r>
              <a:rPr lang="en-US" smtClean="0"/>
              <a:t>In a changing environment, MRP reorganizes priorities to keep plans current and viable</a:t>
            </a:r>
          </a:p>
          <a:p>
            <a:pPr lvl="1"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500"/>
                                        <p:tgtEl>
                                          <p:spTgt spid="23555">
                                            <p:txEl>
                                              <p:pRg st="0" end="0"/>
                                            </p:txEl>
                                          </p:spTgt>
                                        </p:tgtEl>
                                      </p:cBhvr>
                                    </p:animEffect>
                                  </p:childTnLst>
                                  <p:subTnLst>
                                    <p:animClr clrSpc="rgb" dir="cw">
                                      <p:cBhvr override="childStyle">
                                        <p:cTn dur="1" fill="hold" display="0" masterRel="nextClick" afterEffect="1"/>
                                        <p:tgtEl>
                                          <p:spTgt spid="23555">
                                            <p:txEl>
                                              <p:pRg st="0" end="0"/>
                                            </p:txEl>
                                          </p:spTgt>
                                        </p:tgtEl>
                                        <p:attrNameLst>
                                          <p:attrName>ppt_c</p:attrName>
                                        </p:attrNameLst>
                                      </p:cBhvr>
                                      <p:to>
                                        <a:srgbClr val="B2B2B2"/>
                                      </p:to>
                                    </p:animClr>
                                  </p:subTnLst>
                                </p:cTn>
                              </p:par>
                              <p:par>
                                <p:cTn id="8" presetID="10" presetClass="entr" presetSubtype="0" fill="hold" grpId="0" nodeType="withEffect">
                                  <p:stCondLst>
                                    <p:cond delay="0"/>
                                  </p:stCondLst>
                                  <p:childTnLst>
                                    <p:set>
                                      <p:cBhvr>
                                        <p:cTn id="9" dur="1" fill="hold">
                                          <p:stCondLst>
                                            <p:cond delay="0"/>
                                          </p:stCondLst>
                                        </p:cTn>
                                        <p:tgtEl>
                                          <p:spTgt spid="23555">
                                            <p:txEl>
                                              <p:pRg st="1" end="1"/>
                                            </p:txEl>
                                          </p:spTgt>
                                        </p:tgtEl>
                                        <p:attrNameLst>
                                          <p:attrName>style.visibility</p:attrName>
                                        </p:attrNameLst>
                                      </p:cBhvr>
                                      <p:to>
                                        <p:strVal val="visible"/>
                                      </p:to>
                                    </p:set>
                                    <p:animEffect transition="in" filter="fade">
                                      <p:cBhvr>
                                        <p:cTn id="10" dur="500"/>
                                        <p:tgtEl>
                                          <p:spTgt spid="23555">
                                            <p:txEl>
                                              <p:pRg st="1" end="1"/>
                                            </p:txEl>
                                          </p:spTgt>
                                        </p:tgtEl>
                                      </p:cBhvr>
                                    </p:animEffect>
                                  </p:childTnLst>
                                  <p:subTnLst>
                                    <p:animClr clrSpc="rgb" dir="cw">
                                      <p:cBhvr override="childStyle">
                                        <p:cTn dur="1" fill="hold" display="0" masterRel="nextClick" afterEffect="1"/>
                                        <p:tgtEl>
                                          <p:spTgt spid="23555">
                                            <p:txEl>
                                              <p:pRg st="1" end="1"/>
                                            </p:txEl>
                                          </p:spTgt>
                                        </p:tgtEl>
                                        <p:attrNameLst>
                                          <p:attrName>ppt_c</p:attrName>
                                        </p:attrNameLst>
                                      </p:cBhvr>
                                      <p:to>
                                        <a:srgbClr val="B2B2B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animEffect transition="in" filter="fade">
                                      <p:cBhvr>
                                        <p:cTn id="15" dur="500"/>
                                        <p:tgtEl>
                                          <p:spTgt spid="23555">
                                            <p:txEl>
                                              <p:pRg st="2" end="2"/>
                                            </p:txEl>
                                          </p:spTgt>
                                        </p:tgtEl>
                                      </p:cBhvr>
                                    </p:animEffect>
                                  </p:childTnLst>
                                  <p:subTnLst>
                                    <p:animClr clrSpc="rgb" dir="cw">
                                      <p:cBhvr override="childStyle">
                                        <p:cTn dur="1" fill="hold" display="0" masterRel="nextClick" afterEffect="1"/>
                                        <p:tgtEl>
                                          <p:spTgt spid="23555">
                                            <p:txEl>
                                              <p:pRg st="2" end="2"/>
                                            </p:txEl>
                                          </p:spTgt>
                                        </p:tgtEl>
                                        <p:attrNameLst>
                                          <p:attrName>ppt_c</p:attrName>
                                        </p:attrNameLst>
                                      </p:cBhvr>
                                      <p:to>
                                        <a:srgbClr val="B2B2B2"/>
                                      </p:to>
                                    </p:animClr>
                                  </p:subTnLst>
                                </p:cTn>
                              </p:par>
                              <p:par>
                                <p:cTn id="16" presetID="10" presetClass="entr" presetSubtype="0" fill="hold" grpId="0" nodeType="withEffect">
                                  <p:stCondLst>
                                    <p:cond delay="0"/>
                                  </p:stCondLst>
                                  <p:childTnLst>
                                    <p:set>
                                      <p:cBhvr>
                                        <p:cTn id="17" dur="1" fill="hold">
                                          <p:stCondLst>
                                            <p:cond delay="0"/>
                                          </p:stCondLst>
                                        </p:cTn>
                                        <p:tgtEl>
                                          <p:spTgt spid="23555">
                                            <p:txEl>
                                              <p:pRg st="3" end="3"/>
                                            </p:txEl>
                                          </p:spTgt>
                                        </p:tgtEl>
                                        <p:attrNameLst>
                                          <p:attrName>style.visibility</p:attrName>
                                        </p:attrNameLst>
                                      </p:cBhvr>
                                      <p:to>
                                        <p:strVal val="visible"/>
                                      </p:to>
                                    </p:set>
                                    <p:animEffect transition="in" filter="fade">
                                      <p:cBhvr>
                                        <p:cTn id="18" dur="500"/>
                                        <p:tgtEl>
                                          <p:spTgt spid="23555">
                                            <p:txEl>
                                              <p:pRg st="3" end="3"/>
                                            </p:txEl>
                                          </p:spTgt>
                                        </p:tgtEl>
                                      </p:cBhvr>
                                    </p:animEffect>
                                  </p:childTnLst>
                                  <p:subTnLst>
                                    <p:animClr clrSpc="rgb" dir="cw">
                                      <p:cBhvr override="childStyle">
                                        <p:cTn dur="1" fill="hold" display="0" masterRel="nextClick" afterEffect="1"/>
                                        <p:tgtEl>
                                          <p:spTgt spid="23555">
                                            <p:txEl>
                                              <p:pRg st="3" end="3"/>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pPr eaLnBrk="1" hangingPunct="1"/>
            <a:r>
              <a:rPr lang="en-US" sz="4000" smtClean="0"/>
              <a:t>Building a CD Cabinet With MRP</a:t>
            </a:r>
          </a:p>
        </p:txBody>
      </p:sp>
      <p:pic>
        <p:nvPicPr>
          <p:cNvPr id="30722" name="Picture 3" descr="fig_14_02"/>
          <p:cNvPicPr preferRelativeResize="0">
            <a:picLocks noChangeAspect="1" noChangeArrowheads="1"/>
          </p:cNvPicPr>
          <p:nvPr>
            <p:custDataLst>
              <p:tags r:id="rId1"/>
            </p:custDataLst>
          </p:nvPr>
        </p:nvPicPr>
        <p:blipFill>
          <a:blip r:embed="rId4"/>
          <a:srcRect/>
          <a:stretch>
            <a:fillRect/>
          </a:stretch>
        </p:blipFill>
        <p:spPr bwMode="auto">
          <a:xfrm>
            <a:off x="1600200" y="2286000"/>
            <a:ext cx="5410200" cy="355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pPr eaLnBrk="1" hangingPunct="1"/>
            <a:r>
              <a:rPr lang="en-US" smtClean="0"/>
              <a:t>MRP Inputs - </a:t>
            </a:r>
            <a:r>
              <a:rPr lang="en-US" smtClean="0">
                <a:solidFill>
                  <a:schemeClr val="hlink"/>
                </a:solidFill>
              </a:rPr>
              <a:t>Authorized MPS</a:t>
            </a:r>
            <a:r>
              <a:rPr lang="en-US" smtClean="0"/>
              <a:t> </a:t>
            </a:r>
          </a:p>
        </p:txBody>
      </p:sp>
      <p:sp>
        <p:nvSpPr>
          <p:cNvPr id="32770" name="Rectangle 3"/>
          <p:cNvSpPr>
            <a:spLocks noGrp="1" noChangeArrowheads="1"/>
          </p:cNvSpPr>
          <p:nvPr>
            <p:ph type="body" sz="half" idx="1"/>
          </p:nvPr>
        </p:nvSpPr>
        <p:spPr>
          <a:xfrm>
            <a:off x="609600" y="2017713"/>
            <a:ext cx="8345488" cy="1182687"/>
          </a:xfrm>
        </p:spPr>
        <p:txBody>
          <a:bodyPr/>
          <a:lstStyle/>
          <a:p>
            <a:pPr eaLnBrk="1" hangingPunct="1">
              <a:lnSpc>
                <a:spcPct val="90000"/>
              </a:lnSpc>
            </a:pPr>
            <a:r>
              <a:rPr lang="en-US" sz="2400" b="1" smtClean="0"/>
              <a:t>From the authorized MPS, we calculate when we need to have replenishment orders of CD cabinets; when we need a new MPS order.</a:t>
            </a:r>
          </a:p>
        </p:txBody>
      </p:sp>
      <p:pic>
        <p:nvPicPr>
          <p:cNvPr id="32771" name="Picture 4"/>
          <p:cNvPicPr>
            <a:picLocks noGrp="1" noChangeAspect="1" noChangeArrowheads="1"/>
          </p:cNvPicPr>
          <p:nvPr>
            <p:ph sz="half" idx="2"/>
          </p:nvPr>
        </p:nvPicPr>
        <p:blipFill>
          <a:blip r:embed="rId3"/>
          <a:srcRect/>
          <a:stretch>
            <a:fillRect/>
          </a:stretch>
        </p:blipFill>
        <p:spPr>
          <a:xfrm>
            <a:off x="609600" y="3048000"/>
            <a:ext cx="8077200" cy="34290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pPr eaLnBrk="1" hangingPunct="1"/>
            <a:r>
              <a:rPr lang="en-US" smtClean="0"/>
              <a:t>MRP Inputs-</a:t>
            </a:r>
            <a:r>
              <a:rPr lang="en-US" smtClean="0">
                <a:solidFill>
                  <a:schemeClr val="hlink"/>
                </a:solidFill>
              </a:rPr>
              <a:t>Inventory Records</a:t>
            </a:r>
          </a:p>
        </p:txBody>
      </p:sp>
      <p:sp>
        <p:nvSpPr>
          <p:cNvPr id="34818" name="Rectangle 3"/>
          <p:cNvSpPr>
            <a:spLocks noGrp="1" noChangeArrowheads="1"/>
          </p:cNvSpPr>
          <p:nvPr>
            <p:ph type="body" sz="half" idx="1"/>
          </p:nvPr>
        </p:nvSpPr>
        <p:spPr>
          <a:xfrm>
            <a:off x="0" y="2017713"/>
            <a:ext cx="8955088" cy="1639887"/>
          </a:xfrm>
        </p:spPr>
        <p:txBody>
          <a:bodyPr/>
          <a:lstStyle/>
          <a:p>
            <a:pPr eaLnBrk="1" hangingPunct="1"/>
            <a:r>
              <a:rPr lang="en-US" sz="2400" b="1" smtClean="0"/>
              <a:t>System checks the inventory record for each BOM item to see if inventory is available or if a replenishment order is needed to build the cabinets.</a:t>
            </a:r>
          </a:p>
        </p:txBody>
      </p:sp>
      <p:pic>
        <p:nvPicPr>
          <p:cNvPr id="34819" name="Picture 4"/>
          <p:cNvPicPr>
            <a:picLocks noGrp="1" noChangeAspect="1" noChangeArrowheads="1"/>
          </p:cNvPicPr>
          <p:nvPr>
            <p:ph sz="half" idx="2"/>
          </p:nvPr>
        </p:nvPicPr>
        <p:blipFill>
          <a:blip r:embed="rId3"/>
          <a:srcRect/>
          <a:stretch>
            <a:fillRect/>
          </a:stretch>
        </p:blipFill>
        <p:spPr>
          <a:xfrm>
            <a:off x="381000" y="3200400"/>
            <a:ext cx="8229600" cy="3429000"/>
          </a:xfr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0.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1.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2.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3.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4.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5.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6.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3.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4.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5.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6.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7.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8.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9.xml><?xml version="1.0" encoding="utf-8"?>
<p:tagLst xmlns:a="http://schemas.openxmlformats.org/drawingml/2006/main" xmlns:r="http://schemas.openxmlformats.org/officeDocument/2006/relationships" xmlns:p="http://schemas.openxmlformats.org/presentationml/2006/main">
  <p:tag name="IIW_TYPE_IMAGE" val="Text Box 3"/>
</p:tagLst>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1650</TotalTime>
  <Words>1382</Words>
  <Application>Microsoft Office PowerPoint</Application>
  <PresentationFormat>On-screen Show (4:3)</PresentationFormat>
  <Paragraphs>178</Paragraphs>
  <Slides>34</Slides>
  <Notes>32</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Blends</vt:lpstr>
      <vt:lpstr>Chapter 14 – Resource Planning (MRP and ERP)</vt:lpstr>
      <vt:lpstr>Types of Demand</vt:lpstr>
      <vt:lpstr>Evolution of Material Planning Systems</vt:lpstr>
      <vt:lpstr>An Overview of MRP</vt:lpstr>
      <vt:lpstr>Input/Output - MRP Process</vt:lpstr>
      <vt:lpstr>Objectives of MRP</vt:lpstr>
      <vt:lpstr>Building a CD Cabinet With MRP</vt:lpstr>
      <vt:lpstr>MRP Inputs - Authorized MPS </vt:lpstr>
      <vt:lpstr>MRP Inputs-Inventory Records</vt:lpstr>
      <vt:lpstr>MRP Inputs-Bills of Material</vt:lpstr>
      <vt:lpstr>A Product Structure Tree</vt:lpstr>
      <vt:lpstr>The Inventory Record</vt:lpstr>
      <vt:lpstr>The MRP Explosion Process</vt:lpstr>
      <vt:lpstr>Inventory Records - Components</vt:lpstr>
      <vt:lpstr>Inventory Records - Components</vt:lpstr>
      <vt:lpstr>Inventory Records– Components con’t</vt:lpstr>
      <vt:lpstr>PowerPoint Presentation</vt:lpstr>
      <vt:lpstr>Inventory Records – Remaining Components</vt:lpstr>
      <vt:lpstr>Inv. Records – Remaining Components con’t</vt:lpstr>
      <vt:lpstr>PowerPoint Presentation</vt:lpstr>
      <vt:lpstr>MRP Explosion A Simplified Example</vt:lpstr>
      <vt:lpstr>MRP Example Continued</vt:lpstr>
      <vt:lpstr>MRP Action Notices</vt:lpstr>
      <vt:lpstr>MRP Action Notices</vt:lpstr>
      <vt:lpstr>Lot Sizing Rules</vt:lpstr>
      <vt:lpstr>Example Comparing Lot Size Rules: Three lot sizing rules used within MRP Systems are: fixed order quantity (FOQ), lot for lot (L4L), and period order quantity (POQ). Cost comparison is based on Inventory holding costs ($0.10/period) and ordering cost ($25/order). In this example POQ is best at $133.50.</vt:lpstr>
      <vt:lpstr>Rough Cut Capacity Example: The CRP module uses data from MRP. Calculate workloads for critical work centers based on open shop orders and planned shop orders. These shop orders are translated into hours of work by work center and by time period. Table 14-11 show items scheduled for work Center 101.  </vt:lpstr>
      <vt:lpstr>Workload Graph for Work Center 101: CRP enables a company to evaluate both the feasibility of the MRP system and how well the company is using its critical work centers.</vt:lpstr>
      <vt:lpstr>Enterprise Resource Planning</vt:lpstr>
      <vt:lpstr>Integration of ERP</vt:lpstr>
      <vt:lpstr>ERP Modules-4 Categories</vt:lpstr>
      <vt:lpstr>Benefits of ERP Implementation</vt:lpstr>
      <vt:lpstr>Cost and Implementation Issues</vt:lpstr>
      <vt:lpstr>Homework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Avi</dc:creator>
  <cp:lastModifiedBy>Avi</cp:lastModifiedBy>
  <cp:revision>27</cp:revision>
  <cp:lastPrinted>2012-12-01T18:29:44Z</cp:lastPrinted>
  <dcterms:created xsi:type="dcterms:W3CDTF">1601-01-01T00:00:00Z</dcterms:created>
  <dcterms:modified xsi:type="dcterms:W3CDTF">2012-12-01T18:38:51Z</dcterms:modified>
</cp:coreProperties>
</file>