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1" r:id="rId1"/>
  </p:sldMasterIdLst>
  <p:sldIdLst>
    <p:sldId id="357" r:id="rId2"/>
    <p:sldId id="425" r:id="rId3"/>
    <p:sldId id="821" r:id="rId4"/>
    <p:sldId id="675" r:id="rId5"/>
    <p:sldId id="750" r:id="rId6"/>
    <p:sldId id="822" r:id="rId7"/>
    <p:sldId id="823" r:id="rId8"/>
    <p:sldId id="753" r:id="rId9"/>
    <p:sldId id="824" r:id="rId10"/>
    <p:sldId id="754" r:id="rId11"/>
    <p:sldId id="825" r:id="rId12"/>
    <p:sldId id="827" r:id="rId13"/>
    <p:sldId id="828" r:id="rId14"/>
    <p:sldId id="829" r:id="rId15"/>
    <p:sldId id="830" r:id="rId16"/>
    <p:sldId id="756" r:id="rId17"/>
    <p:sldId id="761" r:id="rId18"/>
    <p:sldId id="831" r:id="rId19"/>
    <p:sldId id="832" r:id="rId20"/>
    <p:sldId id="833" r:id="rId21"/>
    <p:sldId id="834" r:id="rId22"/>
    <p:sldId id="835" r:id="rId23"/>
    <p:sldId id="836" r:id="rId24"/>
    <p:sldId id="837" r:id="rId25"/>
    <p:sldId id="838" r:id="rId26"/>
    <p:sldId id="839" r:id="rId27"/>
    <p:sldId id="840" r:id="rId28"/>
    <p:sldId id="841" r:id="rId29"/>
    <p:sldId id="842" r:id="rId30"/>
    <p:sldId id="844" r:id="rId31"/>
    <p:sldId id="845" r:id="rId32"/>
    <p:sldId id="847" r:id="rId33"/>
    <p:sldId id="849" r:id="rId34"/>
    <p:sldId id="843" r:id="rId35"/>
    <p:sldId id="850" r:id="rId36"/>
    <p:sldId id="851" r:id="rId37"/>
    <p:sldId id="853" r:id="rId38"/>
    <p:sldId id="855" r:id="rId39"/>
    <p:sldId id="857" r:id="rId40"/>
    <p:sldId id="858" r:id="rId41"/>
    <p:sldId id="860" r:id="rId42"/>
    <p:sldId id="859" r:id="rId43"/>
    <p:sldId id="861" r:id="rId44"/>
    <p:sldId id="862" r:id="rId45"/>
    <p:sldId id="863" r:id="rId46"/>
    <p:sldId id="864" r:id="rId47"/>
    <p:sldId id="865" r:id="rId48"/>
    <p:sldId id="875" r:id="rId49"/>
    <p:sldId id="877" r:id="rId50"/>
    <p:sldId id="866" r:id="rId51"/>
    <p:sldId id="910" r:id="rId52"/>
    <p:sldId id="879" r:id="rId53"/>
    <p:sldId id="909" r:id="rId54"/>
    <p:sldId id="885" r:id="rId55"/>
    <p:sldId id="886" r:id="rId56"/>
    <p:sldId id="881" r:id="rId57"/>
    <p:sldId id="891" r:id="rId58"/>
    <p:sldId id="868" r:id="rId59"/>
    <p:sldId id="884" r:id="rId60"/>
    <p:sldId id="869" r:id="rId61"/>
    <p:sldId id="889" r:id="rId62"/>
    <p:sldId id="890" r:id="rId63"/>
    <p:sldId id="899" r:id="rId64"/>
    <p:sldId id="870" r:id="rId65"/>
    <p:sldId id="895" r:id="rId66"/>
    <p:sldId id="894" r:id="rId67"/>
    <p:sldId id="912" r:id="rId68"/>
    <p:sldId id="897" r:id="rId69"/>
    <p:sldId id="871" r:id="rId70"/>
    <p:sldId id="898"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DBA493"/>
    <a:srgbClr val="DF0F5E"/>
    <a:srgbClr val="FF0D0D"/>
    <a:srgbClr val="CCFFCC"/>
    <a:srgbClr val="754909"/>
    <a:srgbClr val="CCA8A2"/>
    <a:srgbClr val="AEB2BE"/>
    <a:srgbClr val="CC0066"/>
    <a:srgbClr val="EA50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68" autoAdjust="0"/>
    <p:restoredTop sz="94615" autoAdjust="0"/>
  </p:normalViewPr>
  <p:slideViewPr>
    <p:cSldViewPr>
      <p:cViewPr varScale="1">
        <p:scale>
          <a:sx n="103" d="100"/>
          <a:sy n="103" d="100"/>
        </p:scale>
        <p:origin x="-144" y="-138"/>
      </p:cViewPr>
      <p:guideLst>
        <p:guide orient="horz" pos="2160"/>
        <p:guide pos="2880"/>
      </p:guideLst>
    </p:cSldViewPr>
  </p:slideViewPr>
  <p:outlineViewPr>
    <p:cViewPr>
      <p:scale>
        <a:sx n="33" d="100"/>
        <a:sy n="33" d="100"/>
      </p:scale>
      <p:origin x="0" y="7872"/>
    </p:cViewPr>
  </p:outlineViewPr>
  <p:notesTextViewPr>
    <p:cViewPr>
      <p:scale>
        <a:sx n="100" d="100"/>
        <a:sy n="100" d="100"/>
      </p:scale>
      <p:origin x="0" y="0"/>
    </p:cViewPr>
  </p:notesTextViewPr>
  <p:sorterViewPr>
    <p:cViewPr>
      <p:scale>
        <a:sx n="66" d="100"/>
        <a:sy n="66" d="100"/>
      </p:scale>
      <p:origin x="0" y="48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1.xml.rels><?xml version="1.0" encoding="UTF-8" standalone="yes"?>
<Relationships xmlns="http://schemas.openxmlformats.org/package/2006/relationships"><Relationship Id="rId1" Type="http://schemas.openxmlformats.org/officeDocument/2006/relationships/image" Target="../media/image7.png"/></Relationships>
</file>

<file path=ppt/diagrams/_rels/data2.xml.rels><?xml version="1.0" encoding="UTF-8" standalone="yes"?>
<Relationships xmlns="http://schemas.openxmlformats.org/package/2006/relationships"><Relationship Id="rId1" Type="http://schemas.openxmlformats.org/officeDocument/2006/relationships/image" Target="../media/image7.png"/></Relationships>
</file>

<file path=ppt/diagrams/_rels/drawing1.xml.rels><?xml version="1.0" encoding="UTF-8" standalone="yes"?>
<Relationships xmlns="http://schemas.openxmlformats.org/package/2006/relationships"><Relationship Id="rId1" Type="http://schemas.openxmlformats.org/officeDocument/2006/relationships/image" Target="../media/image7.png"/></Relationships>
</file>

<file path=ppt/diagrams/_rels/drawing2.xml.rels><?xml version="1.0" encoding="UTF-8" standalone="yes"?>
<Relationships xmlns="http://schemas.openxmlformats.org/package/2006/relationships"><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3E8AFD-1ED6-4251-8B40-2C283E9369D5}" type="doc">
      <dgm:prSet loTypeId="urn:microsoft.com/office/officeart/2005/8/layout/vList4#1" loCatId="list" qsTypeId="urn:microsoft.com/office/officeart/2005/8/quickstyle/simple1" qsCatId="simple" csTypeId="urn:microsoft.com/office/officeart/2005/8/colors/accent4_2" csCatId="accent4" phldr="1"/>
      <dgm:spPr/>
      <dgm:t>
        <a:bodyPr/>
        <a:lstStyle/>
        <a:p>
          <a:endParaRPr lang="en-US"/>
        </a:p>
      </dgm:t>
    </dgm:pt>
    <dgm:pt modelId="{03C3F623-7D4F-4A4F-9CC8-4EB9CBDA9C66}">
      <dgm:prSet phldrT="[Text]" custT="1"/>
      <dgm:spPr>
        <a:solidFill>
          <a:schemeClr val="accent4">
            <a:lumMod val="50000"/>
          </a:schemeClr>
        </a:solidFill>
      </dgm:spPr>
      <dgm:t>
        <a:bodyPr/>
        <a:lstStyle/>
        <a:p>
          <a:r>
            <a:rPr lang="en-US" sz="2200" dirty="0" smtClean="0">
              <a:latin typeface="+mn-lt"/>
            </a:rPr>
            <a:t>● </a:t>
          </a:r>
          <a:r>
            <a:rPr lang="en-US" sz="2200" dirty="0" smtClean="0"/>
            <a:t>Define organizational structure and controls and discuss the difference between strategic and financial controls.</a:t>
          </a:r>
          <a:endParaRPr lang="en-US" sz="2200" dirty="0">
            <a:latin typeface="+mn-lt"/>
          </a:endParaRPr>
        </a:p>
      </dgm:t>
    </dgm:pt>
    <dgm:pt modelId="{84FE30EF-D6A1-4CA9-B918-1749C61EBDE4}" type="parTrans" cxnId="{47A4710D-FF83-4AED-9C6E-D8EFA4C999FD}">
      <dgm:prSet/>
      <dgm:spPr/>
      <dgm:t>
        <a:bodyPr/>
        <a:lstStyle/>
        <a:p>
          <a:endParaRPr lang="en-US" sz="2200">
            <a:latin typeface="+mn-lt"/>
          </a:endParaRPr>
        </a:p>
      </dgm:t>
    </dgm:pt>
    <dgm:pt modelId="{C6C3505C-8266-4C61-9596-DD56CBDD9170}" type="sibTrans" cxnId="{47A4710D-FF83-4AED-9C6E-D8EFA4C999FD}">
      <dgm:prSet/>
      <dgm:spPr/>
      <dgm:t>
        <a:bodyPr/>
        <a:lstStyle/>
        <a:p>
          <a:endParaRPr lang="en-US" sz="2200">
            <a:latin typeface="+mn-lt"/>
          </a:endParaRPr>
        </a:p>
      </dgm:t>
    </dgm:pt>
    <dgm:pt modelId="{4CAED787-3742-4914-BFAD-E53CB76FC3EB}">
      <dgm:prSet phldrT="[Text]" custT="1"/>
      <dgm:spPr>
        <a:solidFill>
          <a:schemeClr val="accent4">
            <a:lumMod val="50000"/>
          </a:schemeClr>
        </a:solidFill>
      </dgm:spPr>
      <dgm:t>
        <a:bodyPr/>
        <a:lstStyle/>
        <a:p>
          <a:pPr algn="l"/>
          <a:r>
            <a:rPr lang="en-US" sz="2200" dirty="0" smtClean="0">
              <a:latin typeface="+mn-lt"/>
              <a:cs typeface="Arial"/>
            </a:rPr>
            <a:t>● </a:t>
          </a:r>
          <a:r>
            <a:rPr lang="en-US" sz="2200" dirty="0" smtClean="0"/>
            <a:t>Describe the relationship between strategy and structure.</a:t>
          </a:r>
          <a:endParaRPr lang="en-US" sz="2200" dirty="0">
            <a:latin typeface="+mn-lt"/>
          </a:endParaRPr>
        </a:p>
      </dgm:t>
    </dgm:pt>
    <dgm:pt modelId="{A95570B1-40ED-4583-8FD8-99BDBC425B75}" type="parTrans" cxnId="{7CF0B16A-4B37-4571-835B-F6D1EB7A800A}">
      <dgm:prSet/>
      <dgm:spPr/>
      <dgm:t>
        <a:bodyPr/>
        <a:lstStyle/>
        <a:p>
          <a:endParaRPr lang="en-US" sz="2200">
            <a:latin typeface="+mn-lt"/>
          </a:endParaRPr>
        </a:p>
      </dgm:t>
    </dgm:pt>
    <dgm:pt modelId="{D2E7EB39-0725-4F77-9AD8-340C81CB6933}" type="sibTrans" cxnId="{7CF0B16A-4B37-4571-835B-F6D1EB7A800A}">
      <dgm:prSet/>
      <dgm:spPr/>
      <dgm:t>
        <a:bodyPr/>
        <a:lstStyle/>
        <a:p>
          <a:endParaRPr lang="en-US" sz="2200">
            <a:latin typeface="+mn-lt"/>
          </a:endParaRPr>
        </a:p>
      </dgm:t>
    </dgm:pt>
    <dgm:pt modelId="{FC57DA2D-9AC2-4423-BA1D-76E3B5D8F574}">
      <dgm:prSet phldrT="[Text]" custT="1"/>
      <dgm:spPr>
        <a:solidFill>
          <a:schemeClr val="accent4">
            <a:lumMod val="50000"/>
          </a:schemeClr>
        </a:solidFill>
      </dgm:spPr>
      <dgm:t>
        <a:bodyPr/>
        <a:lstStyle/>
        <a:p>
          <a:r>
            <a:rPr lang="en-US" sz="2200" dirty="0" smtClean="0">
              <a:latin typeface="+mn-lt"/>
              <a:cs typeface="Arial"/>
            </a:rPr>
            <a:t>● </a:t>
          </a:r>
          <a:r>
            <a:rPr lang="en-US" sz="2200" dirty="0" smtClean="0"/>
            <a:t>Discuss the functional structures used to implement business-level strategies.</a:t>
          </a:r>
          <a:endParaRPr lang="en-US" sz="2200" dirty="0">
            <a:latin typeface="+mn-lt"/>
          </a:endParaRPr>
        </a:p>
      </dgm:t>
    </dgm:pt>
    <dgm:pt modelId="{34733217-6E21-4937-9B65-6DCA792FC2D0}" type="parTrans" cxnId="{9818768D-1E8B-462B-BA1D-30AFE64A3555}">
      <dgm:prSet/>
      <dgm:spPr/>
      <dgm:t>
        <a:bodyPr/>
        <a:lstStyle/>
        <a:p>
          <a:endParaRPr lang="en-US" sz="2200">
            <a:latin typeface="+mn-lt"/>
          </a:endParaRPr>
        </a:p>
      </dgm:t>
    </dgm:pt>
    <dgm:pt modelId="{FF2AA991-C6D6-4FE4-AE96-C114573023CF}" type="sibTrans" cxnId="{9818768D-1E8B-462B-BA1D-30AFE64A3555}">
      <dgm:prSet/>
      <dgm:spPr/>
      <dgm:t>
        <a:bodyPr/>
        <a:lstStyle/>
        <a:p>
          <a:endParaRPr lang="en-US" sz="2200">
            <a:latin typeface="+mn-lt"/>
          </a:endParaRPr>
        </a:p>
      </dgm:t>
    </dgm:pt>
    <dgm:pt modelId="{49804F77-3147-4AD8-B0A1-E1123EC6E2C0}" type="pres">
      <dgm:prSet presAssocID="{CD3E8AFD-1ED6-4251-8B40-2C283E9369D5}" presName="linear" presStyleCnt="0">
        <dgm:presLayoutVars>
          <dgm:dir/>
          <dgm:resizeHandles val="exact"/>
        </dgm:presLayoutVars>
      </dgm:prSet>
      <dgm:spPr/>
      <dgm:t>
        <a:bodyPr/>
        <a:lstStyle/>
        <a:p>
          <a:endParaRPr lang="en-US"/>
        </a:p>
      </dgm:t>
    </dgm:pt>
    <dgm:pt modelId="{F5AE0F8C-5417-4568-84FA-9E69A583D654}" type="pres">
      <dgm:prSet presAssocID="{03C3F623-7D4F-4A4F-9CC8-4EB9CBDA9C66}" presName="comp" presStyleCnt="0"/>
      <dgm:spPr/>
    </dgm:pt>
    <dgm:pt modelId="{10207D15-5AE6-456F-B181-47F20D049606}" type="pres">
      <dgm:prSet presAssocID="{03C3F623-7D4F-4A4F-9CC8-4EB9CBDA9C66}" presName="box" presStyleLbl="node1" presStyleIdx="0" presStyleCnt="3" custScaleY="149291"/>
      <dgm:spPr/>
      <dgm:t>
        <a:bodyPr/>
        <a:lstStyle/>
        <a:p>
          <a:endParaRPr lang="en-US"/>
        </a:p>
      </dgm:t>
    </dgm:pt>
    <dgm:pt modelId="{1918FC97-5768-4177-A57F-3B26C702E374}" type="pres">
      <dgm:prSet presAssocID="{03C3F623-7D4F-4A4F-9CC8-4EB9CBDA9C66}" presName="img" presStyleLbl="fgImgPlace1" presStyleIdx="0" presStyleCnt="3" custScaleX="51753"/>
      <dgm:spPr>
        <a:blipFill rotWithShape="0">
          <a:blip xmlns:r="http://schemas.openxmlformats.org/officeDocument/2006/relationships" r:embed="rId1"/>
          <a:stretch>
            <a:fillRect/>
          </a:stretch>
        </a:blipFill>
        <a:ln w="57150">
          <a:solidFill>
            <a:schemeClr val="tx1"/>
          </a:solidFill>
        </a:ln>
      </dgm:spPr>
      <dgm:t>
        <a:bodyPr/>
        <a:lstStyle/>
        <a:p>
          <a:endParaRPr lang="en-US"/>
        </a:p>
      </dgm:t>
    </dgm:pt>
    <dgm:pt modelId="{101B0228-A9BB-4681-9140-FC217E82E006}" type="pres">
      <dgm:prSet presAssocID="{03C3F623-7D4F-4A4F-9CC8-4EB9CBDA9C66}" presName="text" presStyleLbl="node1" presStyleIdx="0" presStyleCnt="3">
        <dgm:presLayoutVars>
          <dgm:bulletEnabled val="1"/>
        </dgm:presLayoutVars>
      </dgm:prSet>
      <dgm:spPr/>
      <dgm:t>
        <a:bodyPr/>
        <a:lstStyle/>
        <a:p>
          <a:endParaRPr lang="en-US"/>
        </a:p>
      </dgm:t>
    </dgm:pt>
    <dgm:pt modelId="{DEBD8A0F-2322-4193-827F-727B24D74FAE}" type="pres">
      <dgm:prSet presAssocID="{C6C3505C-8266-4C61-9596-DD56CBDD9170}" presName="spacer" presStyleCnt="0"/>
      <dgm:spPr/>
    </dgm:pt>
    <dgm:pt modelId="{E7B1B9F0-493A-495B-92D7-02E8D50BBF3B}" type="pres">
      <dgm:prSet presAssocID="{4CAED787-3742-4914-BFAD-E53CB76FC3EB}" presName="comp" presStyleCnt="0"/>
      <dgm:spPr/>
    </dgm:pt>
    <dgm:pt modelId="{9FB36DD5-C883-43D8-A7C6-B3EDFA2A6770}" type="pres">
      <dgm:prSet presAssocID="{4CAED787-3742-4914-BFAD-E53CB76FC3EB}" presName="box" presStyleLbl="node1" presStyleIdx="1" presStyleCnt="3" custScaleY="132514"/>
      <dgm:spPr/>
      <dgm:t>
        <a:bodyPr/>
        <a:lstStyle/>
        <a:p>
          <a:endParaRPr lang="en-US"/>
        </a:p>
      </dgm:t>
    </dgm:pt>
    <dgm:pt modelId="{E708CFC0-76CB-4E72-B8D1-24DBB71C3A2C}" type="pres">
      <dgm:prSet presAssocID="{4CAED787-3742-4914-BFAD-E53CB76FC3EB}" presName="img" presStyleLbl="fgImgPlace1" presStyleIdx="1" presStyleCnt="3" custScaleX="51753"/>
      <dgm:spPr>
        <a:blipFill rotWithShape="0">
          <a:blip xmlns:r="http://schemas.openxmlformats.org/officeDocument/2006/relationships" r:embed="rId1"/>
          <a:stretch>
            <a:fillRect/>
          </a:stretch>
        </a:blipFill>
        <a:ln w="57150"/>
      </dgm:spPr>
      <dgm:t>
        <a:bodyPr/>
        <a:lstStyle/>
        <a:p>
          <a:endParaRPr lang="en-US"/>
        </a:p>
      </dgm:t>
    </dgm:pt>
    <dgm:pt modelId="{CC43094D-0FC0-416C-A706-810205655C09}" type="pres">
      <dgm:prSet presAssocID="{4CAED787-3742-4914-BFAD-E53CB76FC3EB}" presName="text" presStyleLbl="node1" presStyleIdx="1" presStyleCnt="3">
        <dgm:presLayoutVars>
          <dgm:bulletEnabled val="1"/>
        </dgm:presLayoutVars>
      </dgm:prSet>
      <dgm:spPr/>
      <dgm:t>
        <a:bodyPr/>
        <a:lstStyle/>
        <a:p>
          <a:endParaRPr lang="en-US"/>
        </a:p>
      </dgm:t>
    </dgm:pt>
    <dgm:pt modelId="{1657AEDB-DBC0-43E5-BBE5-15DD799A1954}" type="pres">
      <dgm:prSet presAssocID="{D2E7EB39-0725-4F77-9AD8-340C81CB6933}" presName="spacer" presStyleCnt="0"/>
      <dgm:spPr/>
    </dgm:pt>
    <dgm:pt modelId="{64C0109F-FACE-4982-87D0-2175B7644E99}" type="pres">
      <dgm:prSet presAssocID="{FC57DA2D-9AC2-4423-BA1D-76E3B5D8F574}" presName="comp" presStyleCnt="0"/>
      <dgm:spPr/>
    </dgm:pt>
    <dgm:pt modelId="{2F4579AA-35AB-4B01-AAE7-F2C3069BC13D}" type="pres">
      <dgm:prSet presAssocID="{FC57DA2D-9AC2-4423-BA1D-76E3B5D8F574}" presName="box" presStyleLbl="node1" presStyleIdx="2" presStyleCnt="3" custScaleY="176638"/>
      <dgm:spPr/>
      <dgm:t>
        <a:bodyPr/>
        <a:lstStyle/>
        <a:p>
          <a:endParaRPr lang="en-US"/>
        </a:p>
      </dgm:t>
    </dgm:pt>
    <dgm:pt modelId="{4BE5030C-0348-4C03-92AE-76D4C2BF5185}" type="pres">
      <dgm:prSet presAssocID="{FC57DA2D-9AC2-4423-BA1D-76E3B5D8F574}" presName="img" presStyleLbl="fgImgPlace1" presStyleIdx="2" presStyleCnt="3" custScaleX="51753"/>
      <dgm:spPr>
        <a:blipFill rotWithShape="0">
          <a:blip xmlns:r="http://schemas.openxmlformats.org/officeDocument/2006/relationships" r:embed="rId1"/>
          <a:stretch>
            <a:fillRect/>
          </a:stretch>
        </a:blipFill>
        <a:ln w="57150"/>
      </dgm:spPr>
      <dgm:t>
        <a:bodyPr/>
        <a:lstStyle/>
        <a:p>
          <a:endParaRPr lang="en-US"/>
        </a:p>
      </dgm:t>
    </dgm:pt>
    <dgm:pt modelId="{AD45C749-17CD-4687-A2F1-FD50767618E2}" type="pres">
      <dgm:prSet presAssocID="{FC57DA2D-9AC2-4423-BA1D-76E3B5D8F574}" presName="text" presStyleLbl="node1" presStyleIdx="2" presStyleCnt="3">
        <dgm:presLayoutVars>
          <dgm:bulletEnabled val="1"/>
        </dgm:presLayoutVars>
      </dgm:prSet>
      <dgm:spPr/>
      <dgm:t>
        <a:bodyPr/>
        <a:lstStyle/>
        <a:p>
          <a:endParaRPr lang="en-US"/>
        </a:p>
      </dgm:t>
    </dgm:pt>
  </dgm:ptLst>
  <dgm:cxnLst>
    <dgm:cxn modelId="{47A4710D-FF83-4AED-9C6E-D8EFA4C999FD}" srcId="{CD3E8AFD-1ED6-4251-8B40-2C283E9369D5}" destId="{03C3F623-7D4F-4A4F-9CC8-4EB9CBDA9C66}" srcOrd="0" destOrd="0" parTransId="{84FE30EF-D6A1-4CA9-B918-1749C61EBDE4}" sibTransId="{C6C3505C-8266-4C61-9596-DD56CBDD9170}"/>
    <dgm:cxn modelId="{2DA0F082-5DFB-44A2-A235-C5589DA8F075}" type="presOf" srcId="{03C3F623-7D4F-4A4F-9CC8-4EB9CBDA9C66}" destId="{101B0228-A9BB-4681-9140-FC217E82E006}" srcOrd="1" destOrd="0" presId="urn:microsoft.com/office/officeart/2005/8/layout/vList4#1"/>
    <dgm:cxn modelId="{24B65D41-A1F1-4994-98A3-E18FBFBB9EA7}" type="presOf" srcId="{CD3E8AFD-1ED6-4251-8B40-2C283E9369D5}" destId="{49804F77-3147-4AD8-B0A1-E1123EC6E2C0}" srcOrd="0" destOrd="0" presId="urn:microsoft.com/office/officeart/2005/8/layout/vList4#1"/>
    <dgm:cxn modelId="{7CF0B16A-4B37-4571-835B-F6D1EB7A800A}" srcId="{CD3E8AFD-1ED6-4251-8B40-2C283E9369D5}" destId="{4CAED787-3742-4914-BFAD-E53CB76FC3EB}" srcOrd="1" destOrd="0" parTransId="{A95570B1-40ED-4583-8FD8-99BDBC425B75}" sibTransId="{D2E7EB39-0725-4F77-9AD8-340C81CB6933}"/>
    <dgm:cxn modelId="{3083DCC0-8BA0-4AD8-870F-4B66912D4FAC}" type="presOf" srcId="{FC57DA2D-9AC2-4423-BA1D-76E3B5D8F574}" destId="{2F4579AA-35AB-4B01-AAE7-F2C3069BC13D}" srcOrd="0" destOrd="0" presId="urn:microsoft.com/office/officeart/2005/8/layout/vList4#1"/>
    <dgm:cxn modelId="{15F49013-DCCA-4FBA-8693-95A4F4B59520}" type="presOf" srcId="{03C3F623-7D4F-4A4F-9CC8-4EB9CBDA9C66}" destId="{10207D15-5AE6-456F-B181-47F20D049606}" srcOrd="0" destOrd="0" presId="urn:microsoft.com/office/officeart/2005/8/layout/vList4#1"/>
    <dgm:cxn modelId="{26755BB2-E2A7-4A55-80B4-BE289D7943D7}" type="presOf" srcId="{FC57DA2D-9AC2-4423-BA1D-76E3B5D8F574}" destId="{AD45C749-17CD-4687-A2F1-FD50767618E2}" srcOrd="1" destOrd="0" presId="urn:microsoft.com/office/officeart/2005/8/layout/vList4#1"/>
    <dgm:cxn modelId="{9818768D-1E8B-462B-BA1D-30AFE64A3555}" srcId="{CD3E8AFD-1ED6-4251-8B40-2C283E9369D5}" destId="{FC57DA2D-9AC2-4423-BA1D-76E3B5D8F574}" srcOrd="2" destOrd="0" parTransId="{34733217-6E21-4937-9B65-6DCA792FC2D0}" sibTransId="{FF2AA991-C6D6-4FE4-AE96-C114573023CF}"/>
    <dgm:cxn modelId="{8C2349B2-38B0-4661-B9A0-A4574032CDDA}" type="presOf" srcId="{4CAED787-3742-4914-BFAD-E53CB76FC3EB}" destId="{9FB36DD5-C883-43D8-A7C6-B3EDFA2A6770}" srcOrd="0" destOrd="0" presId="urn:microsoft.com/office/officeart/2005/8/layout/vList4#1"/>
    <dgm:cxn modelId="{749D4028-A063-4484-90A5-02359BDD7C6F}" type="presOf" srcId="{4CAED787-3742-4914-BFAD-E53CB76FC3EB}" destId="{CC43094D-0FC0-416C-A706-810205655C09}" srcOrd="1" destOrd="0" presId="urn:microsoft.com/office/officeart/2005/8/layout/vList4#1"/>
    <dgm:cxn modelId="{5BE65325-4907-4F97-8508-08D313AADC77}" type="presParOf" srcId="{49804F77-3147-4AD8-B0A1-E1123EC6E2C0}" destId="{F5AE0F8C-5417-4568-84FA-9E69A583D654}" srcOrd="0" destOrd="0" presId="urn:microsoft.com/office/officeart/2005/8/layout/vList4#1"/>
    <dgm:cxn modelId="{8325AC26-D2C2-475D-BB38-04687055419C}" type="presParOf" srcId="{F5AE0F8C-5417-4568-84FA-9E69A583D654}" destId="{10207D15-5AE6-456F-B181-47F20D049606}" srcOrd="0" destOrd="0" presId="urn:microsoft.com/office/officeart/2005/8/layout/vList4#1"/>
    <dgm:cxn modelId="{61E8B7BE-6269-49F4-BB8B-944292AF0F85}" type="presParOf" srcId="{F5AE0F8C-5417-4568-84FA-9E69A583D654}" destId="{1918FC97-5768-4177-A57F-3B26C702E374}" srcOrd="1" destOrd="0" presId="urn:microsoft.com/office/officeart/2005/8/layout/vList4#1"/>
    <dgm:cxn modelId="{355E3AE7-2B09-4E88-B7BB-6856234B722F}" type="presParOf" srcId="{F5AE0F8C-5417-4568-84FA-9E69A583D654}" destId="{101B0228-A9BB-4681-9140-FC217E82E006}" srcOrd="2" destOrd="0" presId="urn:microsoft.com/office/officeart/2005/8/layout/vList4#1"/>
    <dgm:cxn modelId="{AEFD5159-9128-44DE-B725-5C172787DF3E}" type="presParOf" srcId="{49804F77-3147-4AD8-B0A1-E1123EC6E2C0}" destId="{DEBD8A0F-2322-4193-827F-727B24D74FAE}" srcOrd="1" destOrd="0" presId="urn:microsoft.com/office/officeart/2005/8/layout/vList4#1"/>
    <dgm:cxn modelId="{C38E1451-16D0-40E4-9D47-0BE4A152C042}" type="presParOf" srcId="{49804F77-3147-4AD8-B0A1-E1123EC6E2C0}" destId="{E7B1B9F0-493A-495B-92D7-02E8D50BBF3B}" srcOrd="2" destOrd="0" presId="urn:microsoft.com/office/officeart/2005/8/layout/vList4#1"/>
    <dgm:cxn modelId="{9F3DC31F-0F26-45EC-A0F0-B565A7D9E016}" type="presParOf" srcId="{E7B1B9F0-493A-495B-92D7-02E8D50BBF3B}" destId="{9FB36DD5-C883-43D8-A7C6-B3EDFA2A6770}" srcOrd="0" destOrd="0" presId="urn:microsoft.com/office/officeart/2005/8/layout/vList4#1"/>
    <dgm:cxn modelId="{010AB1C5-C09E-4208-BE6F-A7972A4E00C1}" type="presParOf" srcId="{E7B1B9F0-493A-495B-92D7-02E8D50BBF3B}" destId="{E708CFC0-76CB-4E72-B8D1-24DBB71C3A2C}" srcOrd="1" destOrd="0" presId="urn:microsoft.com/office/officeart/2005/8/layout/vList4#1"/>
    <dgm:cxn modelId="{8E9C1382-976C-4A00-8ADE-84076F2D9442}" type="presParOf" srcId="{E7B1B9F0-493A-495B-92D7-02E8D50BBF3B}" destId="{CC43094D-0FC0-416C-A706-810205655C09}" srcOrd="2" destOrd="0" presId="urn:microsoft.com/office/officeart/2005/8/layout/vList4#1"/>
    <dgm:cxn modelId="{E450580F-9E64-40BE-84B7-A5EC45B63EEB}" type="presParOf" srcId="{49804F77-3147-4AD8-B0A1-E1123EC6E2C0}" destId="{1657AEDB-DBC0-43E5-BBE5-15DD799A1954}" srcOrd="3" destOrd="0" presId="urn:microsoft.com/office/officeart/2005/8/layout/vList4#1"/>
    <dgm:cxn modelId="{A9ED7F21-FBFB-463C-82CD-FC4C82E9FAE8}" type="presParOf" srcId="{49804F77-3147-4AD8-B0A1-E1123EC6E2C0}" destId="{64C0109F-FACE-4982-87D0-2175B7644E99}" srcOrd="4" destOrd="0" presId="urn:microsoft.com/office/officeart/2005/8/layout/vList4#1"/>
    <dgm:cxn modelId="{8A863BC7-CDD7-4C09-B7A9-55B3548BB51A}" type="presParOf" srcId="{64C0109F-FACE-4982-87D0-2175B7644E99}" destId="{2F4579AA-35AB-4B01-AAE7-F2C3069BC13D}" srcOrd="0" destOrd="0" presId="urn:microsoft.com/office/officeart/2005/8/layout/vList4#1"/>
    <dgm:cxn modelId="{EE466C1C-877D-4214-BC78-5079DEDC7FAF}" type="presParOf" srcId="{64C0109F-FACE-4982-87D0-2175B7644E99}" destId="{4BE5030C-0348-4C03-92AE-76D4C2BF5185}" srcOrd="1" destOrd="0" presId="urn:microsoft.com/office/officeart/2005/8/layout/vList4#1"/>
    <dgm:cxn modelId="{66BE6381-32ED-4DFE-A44E-5F359068575E}" type="presParOf" srcId="{64C0109F-FACE-4982-87D0-2175B7644E99}" destId="{AD45C749-17CD-4687-A2F1-FD50767618E2}"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3E8AFD-1ED6-4251-8B40-2C283E9369D5}" type="doc">
      <dgm:prSet loTypeId="urn:microsoft.com/office/officeart/2005/8/layout/vList4#1" loCatId="list" qsTypeId="urn:microsoft.com/office/officeart/2005/8/quickstyle/simple1" qsCatId="simple" csTypeId="urn:microsoft.com/office/officeart/2005/8/colors/accent4_2" csCatId="accent4" phldr="1"/>
      <dgm:spPr/>
      <dgm:t>
        <a:bodyPr/>
        <a:lstStyle/>
        <a:p>
          <a:endParaRPr lang="en-US"/>
        </a:p>
      </dgm:t>
    </dgm:pt>
    <dgm:pt modelId="{03C3F623-7D4F-4A4F-9CC8-4EB9CBDA9C66}">
      <dgm:prSet phldrT="[Text]" custT="1"/>
      <dgm:spPr>
        <a:solidFill>
          <a:schemeClr val="accent4">
            <a:lumMod val="50000"/>
          </a:schemeClr>
        </a:solidFill>
      </dgm:spPr>
      <dgm:t>
        <a:bodyPr/>
        <a:lstStyle/>
        <a:p>
          <a:r>
            <a:rPr lang="en-US" sz="2200" dirty="0" smtClean="0">
              <a:latin typeface="+mn-lt"/>
            </a:rPr>
            <a:t>● </a:t>
          </a:r>
          <a:r>
            <a:rPr lang="en-US" sz="2200" dirty="0" smtClean="0"/>
            <a:t>Explain the use of three versions of the multidivisional (M-form) structure to implement different diversification strategies.</a:t>
          </a:r>
          <a:endParaRPr lang="en-US" sz="2200" dirty="0">
            <a:latin typeface="+mn-lt"/>
          </a:endParaRPr>
        </a:p>
      </dgm:t>
    </dgm:pt>
    <dgm:pt modelId="{84FE30EF-D6A1-4CA9-B918-1749C61EBDE4}" type="parTrans" cxnId="{47A4710D-FF83-4AED-9C6E-D8EFA4C999FD}">
      <dgm:prSet/>
      <dgm:spPr/>
      <dgm:t>
        <a:bodyPr/>
        <a:lstStyle/>
        <a:p>
          <a:endParaRPr lang="en-US" sz="2200">
            <a:latin typeface="+mn-lt"/>
          </a:endParaRPr>
        </a:p>
      </dgm:t>
    </dgm:pt>
    <dgm:pt modelId="{C6C3505C-8266-4C61-9596-DD56CBDD9170}" type="sibTrans" cxnId="{47A4710D-FF83-4AED-9C6E-D8EFA4C999FD}">
      <dgm:prSet/>
      <dgm:spPr/>
      <dgm:t>
        <a:bodyPr/>
        <a:lstStyle/>
        <a:p>
          <a:endParaRPr lang="en-US" sz="2200">
            <a:latin typeface="+mn-lt"/>
          </a:endParaRPr>
        </a:p>
      </dgm:t>
    </dgm:pt>
    <dgm:pt modelId="{4CAED787-3742-4914-BFAD-E53CB76FC3EB}">
      <dgm:prSet phldrT="[Text]" custT="1"/>
      <dgm:spPr>
        <a:solidFill>
          <a:schemeClr val="accent4">
            <a:lumMod val="50000"/>
          </a:schemeClr>
        </a:solidFill>
      </dgm:spPr>
      <dgm:t>
        <a:bodyPr/>
        <a:lstStyle/>
        <a:p>
          <a:pPr algn="l"/>
          <a:r>
            <a:rPr lang="en-US" sz="2200" dirty="0" smtClean="0">
              <a:latin typeface="+mn-lt"/>
              <a:cs typeface="Arial"/>
            </a:rPr>
            <a:t>● </a:t>
          </a:r>
          <a:r>
            <a:rPr lang="en-US" sz="2200" dirty="0" smtClean="0"/>
            <a:t>Discuss the organizational structures used to implement three international strategies.</a:t>
          </a:r>
          <a:endParaRPr lang="en-US" sz="2200" dirty="0">
            <a:latin typeface="+mn-lt"/>
          </a:endParaRPr>
        </a:p>
      </dgm:t>
    </dgm:pt>
    <dgm:pt modelId="{A95570B1-40ED-4583-8FD8-99BDBC425B75}" type="parTrans" cxnId="{7CF0B16A-4B37-4571-835B-F6D1EB7A800A}">
      <dgm:prSet/>
      <dgm:spPr/>
      <dgm:t>
        <a:bodyPr/>
        <a:lstStyle/>
        <a:p>
          <a:endParaRPr lang="en-US" sz="2200">
            <a:latin typeface="+mn-lt"/>
          </a:endParaRPr>
        </a:p>
      </dgm:t>
    </dgm:pt>
    <dgm:pt modelId="{D2E7EB39-0725-4F77-9AD8-340C81CB6933}" type="sibTrans" cxnId="{7CF0B16A-4B37-4571-835B-F6D1EB7A800A}">
      <dgm:prSet/>
      <dgm:spPr/>
      <dgm:t>
        <a:bodyPr/>
        <a:lstStyle/>
        <a:p>
          <a:endParaRPr lang="en-US" sz="2200">
            <a:latin typeface="+mn-lt"/>
          </a:endParaRPr>
        </a:p>
      </dgm:t>
    </dgm:pt>
    <dgm:pt modelId="{F1D667B9-EB3A-48A3-A1F9-E9D4DC65959A}">
      <dgm:prSet phldrT="[Text]" custT="1"/>
      <dgm:spPr>
        <a:solidFill>
          <a:schemeClr val="accent4">
            <a:lumMod val="50000"/>
          </a:schemeClr>
        </a:solidFill>
      </dgm:spPr>
      <dgm:t>
        <a:bodyPr/>
        <a:lstStyle/>
        <a:p>
          <a:r>
            <a:rPr lang="en-US" sz="2200" dirty="0" smtClean="0">
              <a:latin typeface="+mn-lt"/>
              <a:cs typeface="Arial"/>
            </a:rPr>
            <a:t>● </a:t>
          </a:r>
          <a:r>
            <a:rPr lang="en-US" sz="2200" dirty="0" smtClean="0"/>
            <a:t>Define strategic networks and discuss how strategic center firms implement such networks at the business, corporate, and international levels.</a:t>
          </a:r>
          <a:endParaRPr lang="en-US" sz="2200" dirty="0">
            <a:latin typeface="+mn-lt"/>
          </a:endParaRPr>
        </a:p>
      </dgm:t>
    </dgm:pt>
    <dgm:pt modelId="{9FD1CF2D-B131-4029-958D-990EDDE74DCC}" type="sibTrans" cxnId="{C431FD7E-D720-4DB3-B481-941E29D2A448}">
      <dgm:prSet/>
      <dgm:spPr/>
      <dgm:t>
        <a:bodyPr/>
        <a:lstStyle/>
        <a:p>
          <a:endParaRPr lang="en-US" sz="2200">
            <a:latin typeface="+mn-lt"/>
          </a:endParaRPr>
        </a:p>
      </dgm:t>
    </dgm:pt>
    <dgm:pt modelId="{B54CE46C-3AAE-4594-B302-9031800035CB}" type="parTrans" cxnId="{C431FD7E-D720-4DB3-B481-941E29D2A448}">
      <dgm:prSet/>
      <dgm:spPr/>
      <dgm:t>
        <a:bodyPr/>
        <a:lstStyle/>
        <a:p>
          <a:endParaRPr lang="en-US" sz="2200">
            <a:latin typeface="+mn-lt"/>
          </a:endParaRPr>
        </a:p>
      </dgm:t>
    </dgm:pt>
    <dgm:pt modelId="{49804F77-3147-4AD8-B0A1-E1123EC6E2C0}" type="pres">
      <dgm:prSet presAssocID="{CD3E8AFD-1ED6-4251-8B40-2C283E9369D5}" presName="linear" presStyleCnt="0">
        <dgm:presLayoutVars>
          <dgm:dir/>
          <dgm:resizeHandles val="exact"/>
        </dgm:presLayoutVars>
      </dgm:prSet>
      <dgm:spPr/>
      <dgm:t>
        <a:bodyPr/>
        <a:lstStyle/>
        <a:p>
          <a:endParaRPr lang="en-US"/>
        </a:p>
      </dgm:t>
    </dgm:pt>
    <dgm:pt modelId="{F5AE0F8C-5417-4568-84FA-9E69A583D654}" type="pres">
      <dgm:prSet presAssocID="{03C3F623-7D4F-4A4F-9CC8-4EB9CBDA9C66}" presName="comp" presStyleCnt="0"/>
      <dgm:spPr/>
    </dgm:pt>
    <dgm:pt modelId="{10207D15-5AE6-456F-B181-47F20D049606}" type="pres">
      <dgm:prSet presAssocID="{03C3F623-7D4F-4A4F-9CC8-4EB9CBDA9C66}" presName="box" presStyleLbl="node1" presStyleIdx="0" presStyleCnt="3" custScaleY="149291"/>
      <dgm:spPr/>
      <dgm:t>
        <a:bodyPr/>
        <a:lstStyle/>
        <a:p>
          <a:endParaRPr lang="en-US"/>
        </a:p>
      </dgm:t>
    </dgm:pt>
    <dgm:pt modelId="{1918FC97-5768-4177-A57F-3B26C702E374}" type="pres">
      <dgm:prSet presAssocID="{03C3F623-7D4F-4A4F-9CC8-4EB9CBDA9C66}" presName="img" presStyleLbl="fgImgPlace1" presStyleIdx="0" presStyleCnt="3" custScaleX="51753"/>
      <dgm:spPr>
        <a:blipFill rotWithShape="0">
          <a:blip xmlns:r="http://schemas.openxmlformats.org/officeDocument/2006/relationships" r:embed="rId1"/>
          <a:stretch>
            <a:fillRect/>
          </a:stretch>
        </a:blipFill>
        <a:ln w="57150">
          <a:solidFill>
            <a:schemeClr val="tx1"/>
          </a:solidFill>
        </a:ln>
      </dgm:spPr>
      <dgm:t>
        <a:bodyPr/>
        <a:lstStyle/>
        <a:p>
          <a:endParaRPr lang="en-US"/>
        </a:p>
      </dgm:t>
    </dgm:pt>
    <dgm:pt modelId="{101B0228-A9BB-4681-9140-FC217E82E006}" type="pres">
      <dgm:prSet presAssocID="{03C3F623-7D4F-4A4F-9CC8-4EB9CBDA9C66}" presName="text" presStyleLbl="node1" presStyleIdx="0" presStyleCnt="3">
        <dgm:presLayoutVars>
          <dgm:bulletEnabled val="1"/>
        </dgm:presLayoutVars>
      </dgm:prSet>
      <dgm:spPr/>
      <dgm:t>
        <a:bodyPr/>
        <a:lstStyle/>
        <a:p>
          <a:endParaRPr lang="en-US"/>
        </a:p>
      </dgm:t>
    </dgm:pt>
    <dgm:pt modelId="{DEBD8A0F-2322-4193-827F-727B24D74FAE}" type="pres">
      <dgm:prSet presAssocID="{C6C3505C-8266-4C61-9596-DD56CBDD9170}" presName="spacer" presStyleCnt="0"/>
      <dgm:spPr/>
    </dgm:pt>
    <dgm:pt modelId="{E7B1B9F0-493A-495B-92D7-02E8D50BBF3B}" type="pres">
      <dgm:prSet presAssocID="{4CAED787-3742-4914-BFAD-E53CB76FC3EB}" presName="comp" presStyleCnt="0"/>
      <dgm:spPr/>
    </dgm:pt>
    <dgm:pt modelId="{9FB36DD5-C883-43D8-A7C6-B3EDFA2A6770}" type="pres">
      <dgm:prSet presAssocID="{4CAED787-3742-4914-BFAD-E53CB76FC3EB}" presName="box" presStyleLbl="node1" presStyleIdx="1" presStyleCnt="3" custScaleY="153986"/>
      <dgm:spPr/>
      <dgm:t>
        <a:bodyPr/>
        <a:lstStyle/>
        <a:p>
          <a:endParaRPr lang="en-US"/>
        </a:p>
      </dgm:t>
    </dgm:pt>
    <dgm:pt modelId="{E708CFC0-76CB-4E72-B8D1-24DBB71C3A2C}" type="pres">
      <dgm:prSet presAssocID="{4CAED787-3742-4914-BFAD-E53CB76FC3EB}" presName="img" presStyleLbl="fgImgPlace1" presStyleIdx="1" presStyleCnt="3" custScaleX="51753"/>
      <dgm:spPr>
        <a:blipFill rotWithShape="0">
          <a:blip xmlns:r="http://schemas.openxmlformats.org/officeDocument/2006/relationships" r:embed="rId1"/>
          <a:stretch>
            <a:fillRect/>
          </a:stretch>
        </a:blipFill>
        <a:ln w="57150"/>
      </dgm:spPr>
      <dgm:t>
        <a:bodyPr/>
        <a:lstStyle/>
        <a:p>
          <a:endParaRPr lang="en-US"/>
        </a:p>
      </dgm:t>
    </dgm:pt>
    <dgm:pt modelId="{CC43094D-0FC0-416C-A706-810205655C09}" type="pres">
      <dgm:prSet presAssocID="{4CAED787-3742-4914-BFAD-E53CB76FC3EB}" presName="text" presStyleLbl="node1" presStyleIdx="1" presStyleCnt="3">
        <dgm:presLayoutVars>
          <dgm:bulletEnabled val="1"/>
        </dgm:presLayoutVars>
      </dgm:prSet>
      <dgm:spPr/>
      <dgm:t>
        <a:bodyPr/>
        <a:lstStyle/>
        <a:p>
          <a:endParaRPr lang="en-US"/>
        </a:p>
      </dgm:t>
    </dgm:pt>
    <dgm:pt modelId="{1657AEDB-DBC0-43E5-BBE5-15DD799A1954}" type="pres">
      <dgm:prSet presAssocID="{D2E7EB39-0725-4F77-9AD8-340C81CB6933}" presName="spacer" presStyleCnt="0"/>
      <dgm:spPr/>
    </dgm:pt>
    <dgm:pt modelId="{3B06833A-F899-4A7B-BE2E-61509AD5F789}" type="pres">
      <dgm:prSet presAssocID="{F1D667B9-EB3A-48A3-A1F9-E9D4DC65959A}" presName="comp" presStyleCnt="0"/>
      <dgm:spPr/>
    </dgm:pt>
    <dgm:pt modelId="{2F1E1345-CE30-402A-953C-1009009DD316}" type="pres">
      <dgm:prSet presAssocID="{F1D667B9-EB3A-48A3-A1F9-E9D4DC65959A}" presName="box" presStyleLbl="node1" presStyleIdx="2" presStyleCnt="3" custScaleY="167779"/>
      <dgm:spPr/>
      <dgm:t>
        <a:bodyPr/>
        <a:lstStyle/>
        <a:p>
          <a:endParaRPr lang="en-US"/>
        </a:p>
      </dgm:t>
    </dgm:pt>
    <dgm:pt modelId="{9EB785D6-78B5-4799-8760-92B2A224E839}" type="pres">
      <dgm:prSet presAssocID="{F1D667B9-EB3A-48A3-A1F9-E9D4DC65959A}" presName="img" presStyleLbl="fgImgPlace1" presStyleIdx="2" presStyleCnt="3" custScaleX="51753"/>
      <dgm:spPr>
        <a:blipFill rotWithShape="0">
          <a:blip xmlns:r="http://schemas.openxmlformats.org/officeDocument/2006/relationships" r:embed="rId1"/>
          <a:stretch>
            <a:fillRect/>
          </a:stretch>
        </a:blipFill>
        <a:ln w="57150">
          <a:solidFill>
            <a:schemeClr val="tx1"/>
          </a:solidFill>
        </a:ln>
      </dgm:spPr>
      <dgm:t>
        <a:bodyPr/>
        <a:lstStyle/>
        <a:p>
          <a:endParaRPr lang="en-US"/>
        </a:p>
      </dgm:t>
    </dgm:pt>
    <dgm:pt modelId="{0DE7C287-3285-49EE-9ECE-73AC9E33DE6C}" type="pres">
      <dgm:prSet presAssocID="{F1D667B9-EB3A-48A3-A1F9-E9D4DC65959A}" presName="text" presStyleLbl="node1" presStyleIdx="2" presStyleCnt="3">
        <dgm:presLayoutVars>
          <dgm:bulletEnabled val="1"/>
        </dgm:presLayoutVars>
      </dgm:prSet>
      <dgm:spPr/>
      <dgm:t>
        <a:bodyPr/>
        <a:lstStyle/>
        <a:p>
          <a:endParaRPr lang="en-US"/>
        </a:p>
      </dgm:t>
    </dgm:pt>
  </dgm:ptLst>
  <dgm:cxnLst>
    <dgm:cxn modelId="{0B29A3FA-8B13-4AA0-97F2-575DAA7254B7}" type="presOf" srcId="{03C3F623-7D4F-4A4F-9CC8-4EB9CBDA9C66}" destId="{10207D15-5AE6-456F-B181-47F20D049606}" srcOrd="0" destOrd="0" presId="urn:microsoft.com/office/officeart/2005/8/layout/vList4#1"/>
    <dgm:cxn modelId="{47A4710D-FF83-4AED-9C6E-D8EFA4C999FD}" srcId="{CD3E8AFD-1ED6-4251-8B40-2C283E9369D5}" destId="{03C3F623-7D4F-4A4F-9CC8-4EB9CBDA9C66}" srcOrd="0" destOrd="0" parTransId="{84FE30EF-D6A1-4CA9-B918-1749C61EBDE4}" sibTransId="{C6C3505C-8266-4C61-9596-DD56CBDD9170}"/>
    <dgm:cxn modelId="{0784F418-4090-402B-9CFB-FF8F35A8C68B}" type="presOf" srcId="{CD3E8AFD-1ED6-4251-8B40-2C283E9369D5}" destId="{49804F77-3147-4AD8-B0A1-E1123EC6E2C0}" srcOrd="0" destOrd="0" presId="urn:microsoft.com/office/officeart/2005/8/layout/vList4#1"/>
    <dgm:cxn modelId="{C431FD7E-D720-4DB3-B481-941E29D2A448}" srcId="{CD3E8AFD-1ED6-4251-8B40-2C283E9369D5}" destId="{F1D667B9-EB3A-48A3-A1F9-E9D4DC65959A}" srcOrd="2" destOrd="0" parTransId="{B54CE46C-3AAE-4594-B302-9031800035CB}" sibTransId="{9FD1CF2D-B131-4029-958D-990EDDE74DCC}"/>
    <dgm:cxn modelId="{40FC6B22-2D6B-4570-9DEA-F08178331B3C}" type="presOf" srcId="{03C3F623-7D4F-4A4F-9CC8-4EB9CBDA9C66}" destId="{101B0228-A9BB-4681-9140-FC217E82E006}" srcOrd="1" destOrd="0" presId="urn:microsoft.com/office/officeart/2005/8/layout/vList4#1"/>
    <dgm:cxn modelId="{6C55AB41-CECA-43F7-BF2B-9C8DE0F1F62C}" type="presOf" srcId="{F1D667B9-EB3A-48A3-A1F9-E9D4DC65959A}" destId="{0DE7C287-3285-49EE-9ECE-73AC9E33DE6C}" srcOrd="1" destOrd="0" presId="urn:microsoft.com/office/officeart/2005/8/layout/vList4#1"/>
    <dgm:cxn modelId="{7CF0B16A-4B37-4571-835B-F6D1EB7A800A}" srcId="{CD3E8AFD-1ED6-4251-8B40-2C283E9369D5}" destId="{4CAED787-3742-4914-BFAD-E53CB76FC3EB}" srcOrd="1" destOrd="0" parTransId="{A95570B1-40ED-4583-8FD8-99BDBC425B75}" sibTransId="{D2E7EB39-0725-4F77-9AD8-340C81CB6933}"/>
    <dgm:cxn modelId="{5D19EB1D-F2E4-4752-A240-1470DA1B9B05}" type="presOf" srcId="{4CAED787-3742-4914-BFAD-E53CB76FC3EB}" destId="{CC43094D-0FC0-416C-A706-810205655C09}" srcOrd="1" destOrd="0" presId="urn:microsoft.com/office/officeart/2005/8/layout/vList4#1"/>
    <dgm:cxn modelId="{A3B1A9ED-5C9E-4A53-9895-47ECD7E5FF00}" type="presOf" srcId="{4CAED787-3742-4914-BFAD-E53CB76FC3EB}" destId="{9FB36DD5-C883-43D8-A7C6-B3EDFA2A6770}" srcOrd="0" destOrd="0" presId="urn:microsoft.com/office/officeart/2005/8/layout/vList4#1"/>
    <dgm:cxn modelId="{4DA3B845-A989-49AF-8185-F0DCAC27D8F6}" type="presOf" srcId="{F1D667B9-EB3A-48A3-A1F9-E9D4DC65959A}" destId="{2F1E1345-CE30-402A-953C-1009009DD316}" srcOrd="0" destOrd="0" presId="urn:microsoft.com/office/officeart/2005/8/layout/vList4#1"/>
    <dgm:cxn modelId="{E7D13777-A59E-4A4A-A24F-CB9DF22EC186}" type="presParOf" srcId="{49804F77-3147-4AD8-B0A1-E1123EC6E2C0}" destId="{F5AE0F8C-5417-4568-84FA-9E69A583D654}" srcOrd="0" destOrd="0" presId="urn:microsoft.com/office/officeart/2005/8/layout/vList4#1"/>
    <dgm:cxn modelId="{4C82BC55-759B-42D9-9C57-67FFF0957E5B}" type="presParOf" srcId="{F5AE0F8C-5417-4568-84FA-9E69A583D654}" destId="{10207D15-5AE6-456F-B181-47F20D049606}" srcOrd="0" destOrd="0" presId="urn:microsoft.com/office/officeart/2005/8/layout/vList4#1"/>
    <dgm:cxn modelId="{B25263E6-7D30-4202-AD6F-A2B772D6FF31}" type="presParOf" srcId="{F5AE0F8C-5417-4568-84FA-9E69A583D654}" destId="{1918FC97-5768-4177-A57F-3B26C702E374}" srcOrd="1" destOrd="0" presId="urn:microsoft.com/office/officeart/2005/8/layout/vList4#1"/>
    <dgm:cxn modelId="{0BEB7FF7-F85A-4372-95BB-FC9B910757A4}" type="presParOf" srcId="{F5AE0F8C-5417-4568-84FA-9E69A583D654}" destId="{101B0228-A9BB-4681-9140-FC217E82E006}" srcOrd="2" destOrd="0" presId="urn:microsoft.com/office/officeart/2005/8/layout/vList4#1"/>
    <dgm:cxn modelId="{3B4B3D11-00B3-48EA-8B58-205F5AF75A98}" type="presParOf" srcId="{49804F77-3147-4AD8-B0A1-E1123EC6E2C0}" destId="{DEBD8A0F-2322-4193-827F-727B24D74FAE}" srcOrd="1" destOrd="0" presId="urn:microsoft.com/office/officeart/2005/8/layout/vList4#1"/>
    <dgm:cxn modelId="{825666DF-63EF-46C7-8506-D939C5BEBAD4}" type="presParOf" srcId="{49804F77-3147-4AD8-B0A1-E1123EC6E2C0}" destId="{E7B1B9F0-493A-495B-92D7-02E8D50BBF3B}" srcOrd="2" destOrd="0" presId="urn:microsoft.com/office/officeart/2005/8/layout/vList4#1"/>
    <dgm:cxn modelId="{4FDA0B6F-2A21-4E8D-BDAD-2316E5F6BB90}" type="presParOf" srcId="{E7B1B9F0-493A-495B-92D7-02E8D50BBF3B}" destId="{9FB36DD5-C883-43D8-A7C6-B3EDFA2A6770}" srcOrd="0" destOrd="0" presId="urn:microsoft.com/office/officeart/2005/8/layout/vList4#1"/>
    <dgm:cxn modelId="{72AF206F-63C5-49C7-A0B1-77A75A7A2FBD}" type="presParOf" srcId="{E7B1B9F0-493A-495B-92D7-02E8D50BBF3B}" destId="{E708CFC0-76CB-4E72-B8D1-24DBB71C3A2C}" srcOrd="1" destOrd="0" presId="urn:microsoft.com/office/officeart/2005/8/layout/vList4#1"/>
    <dgm:cxn modelId="{E08C7745-845B-4E37-AE26-983C9969283E}" type="presParOf" srcId="{E7B1B9F0-493A-495B-92D7-02E8D50BBF3B}" destId="{CC43094D-0FC0-416C-A706-810205655C09}" srcOrd="2" destOrd="0" presId="urn:microsoft.com/office/officeart/2005/8/layout/vList4#1"/>
    <dgm:cxn modelId="{582BF5C3-E605-4C53-A750-14550209E64C}" type="presParOf" srcId="{49804F77-3147-4AD8-B0A1-E1123EC6E2C0}" destId="{1657AEDB-DBC0-43E5-BBE5-15DD799A1954}" srcOrd="3" destOrd="0" presId="urn:microsoft.com/office/officeart/2005/8/layout/vList4#1"/>
    <dgm:cxn modelId="{141812F6-3999-415A-AEA5-972E49894AF5}" type="presParOf" srcId="{49804F77-3147-4AD8-B0A1-E1123EC6E2C0}" destId="{3B06833A-F899-4A7B-BE2E-61509AD5F789}" srcOrd="4" destOrd="0" presId="urn:microsoft.com/office/officeart/2005/8/layout/vList4#1"/>
    <dgm:cxn modelId="{6EB2227A-3CB3-470E-82D3-76DE6F792BBC}" type="presParOf" srcId="{3B06833A-F899-4A7B-BE2E-61509AD5F789}" destId="{2F1E1345-CE30-402A-953C-1009009DD316}" srcOrd="0" destOrd="0" presId="urn:microsoft.com/office/officeart/2005/8/layout/vList4#1"/>
    <dgm:cxn modelId="{70C5E653-93AA-451E-8CE4-3E3E1F0F5807}" type="presParOf" srcId="{3B06833A-F899-4A7B-BE2E-61509AD5F789}" destId="{9EB785D6-78B5-4799-8760-92B2A224E839}" srcOrd="1" destOrd="0" presId="urn:microsoft.com/office/officeart/2005/8/layout/vList4#1"/>
    <dgm:cxn modelId="{BDBC36D8-EF12-490B-B655-24A04FE33F08}" type="presParOf" srcId="{3B06833A-F899-4A7B-BE2E-61509AD5F789}" destId="{0DE7C287-3285-49EE-9ECE-73AC9E33DE6C}"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D7CBB5-768B-450C-882A-58298B85CD2A}" type="doc">
      <dgm:prSet loTypeId="urn:microsoft.com/office/officeart/2005/8/layout/vList6" loCatId="list" qsTypeId="urn:microsoft.com/office/officeart/2005/8/quickstyle/simple1" qsCatId="simple" csTypeId="urn:microsoft.com/office/officeart/2005/8/colors/accent4_5" csCatId="accent4" phldr="1"/>
      <dgm:spPr/>
      <dgm:t>
        <a:bodyPr/>
        <a:lstStyle/>
        <a:p>
          <a:endParaRPr lang="en-US"/>
        </a:p>
      </dgm:t>
    </dgm:pt>
    <dgm:pt modelId="{4A15820E-CFE2-4805-9351-A4F2603A5F20}">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400" b="1" dirty="0" smtClean="0">
            <a:latin typeface="+mj-lt"/>
            <a:cs typeface="Arial"/>
          </a:endParaRPr>
        </a:p>
        <a:p>
          <a:pPr marL="0" marR="0" indent="0" defTabSz="914400" eaLnBrk="1" fontAlgn="auto" latinLnBrk="0" hangingPunct="1">
            <a:lnSpc>
              <a:spcPct val="100000"/>
            </a:lnSpc>
            <a:spcBef>
              <a:spcPts val="0"/>
            </a:spcBef>
            <a:spcAft>
              <a:spcPts val="1520"/>
            </a:spcAft>
            <a:buClrTx/>
            <a:buSzTx/>
            <a:buFontTx/>
            <a:buNone/>
            <a:tabLst/>
            <a:defRPr/>
          </a:pPr>
          <a:endParaRPr lang="en-US" sz="1200" b="1" dirty="0" smtClean="0">
            <a:latin typeface="+mj-lt"/>
          </a:endParaRPr>
        </a:p>
        <a:p>
          <a:pPr marL="0" marR="0" indent="0" defTabSz="914400" eaLnBrk="1" fontAlgn="auto" latinLnBrk="0" hangingPunct="1">
            <a:lnSpc>
              <a:spcPct val="100000"/>
            </a:lnSpc>
            <a:spcBef>
              <a:spcPts val="0"/>
            </a:spcBef>
            <a:spcAft>
              <a:spcPts val="1520"/>
            </a:spcAft>
            <a:buClrTx/>
            <a:buSzTx/>
            <a:buFontTx/>
            <a:buNone/>
            <a:tabLst/>
            <a:defRPr/>
          </a:pPr>
          <a:r>
            <a:rPr lang="en-US" sz="3400" b="1" dirty="0" smtClean="0">
              <a:latin typeface="+mj-lt"/>
            </a:rPr>
            <a:t>STRATEGIC CONTROLS</a:t>
          </a:r>
        </a:p>
        <a:p>
          <a:pPr defTabSz="1422400">
            <a:lnSpc>
              <a:spcPct val="90000"/>
            </a:lnSpc>
            <a:spcBef>
              <a:spcPct val="0"/>
            </a:spcBef>
            <a:spcAft>
              <a:spcPct val="35000"/>
            </a:spcAft>
          </a:pPr>
          <a:endParaRPr lang="en-US" sz="2100" dirty="0"/>
        </a:p>
      </dgm:t>
    </dgm:pt>
    <dgm:pt modelId="{622D7849-0585-463A-B16E-3558406D4B40}" type="parTrans" cxnId="{8B3E8274-A733-43C1-A2EF-F7BCB0EE3C61}">
      <dgm:prSet/>
      <dgm:spPr/>
      <dgm:t>
        <a:bodyPr/>
        <a:lstStyle/>
        <a:p>
          <a:endParaRPr lang="en-US"/>
        </a:p>
      </dgm:t>
    </dgm:pt>
    <dgm:pt modelId="{A1B8793E-DBA4-4070-B8E0-1FA8C8D9753D}" type="sibTrans" cxnId="{8B3E8274-A733-43C1-A2EF-F7BCB0EE3C61}">
      <dgm:prSet/>
      <dgm:spPr/>
      <dgm:t>
        <a:bodyPr/>
        <a:lstStyle/>
        <a:p>
          <a:endParaRPr lang="en-US"/>
        </a:p>
      </dgm:t>
    </dgm:pt>
    <dgm:pt modelId="{6A033249-BD8A-4710-9ADC-9475EE62BC2E}">
      <dgm:prSet custT="1"/>
      <dgm:spPr/>
      <dgm:t>
        <a:bodyPr/>
        <a:lstStyle/>
        <a:p>
          <a:pPr algn="ctr"/>
          <a:r>
            <a:rPr lang="en-US" sz="3400" b="1" dirty="0" smtClean="0">
              <a:solidFill>
                <a:schemeClr val="bg1"/>
              </a:solidFill>
              <a:latin typeface="+mj-lt"/>
            </a:rPr>
            <a:t>FINANCIAL CONTROLS</a:t>
          </a:r>
          <a:endParaRPr lang="en-US" sz="3400" b="1" dirty="0">
            <a:solidFill>
              <a:schemeClr val="bg1"/>
            </a:solidFill>
            <a:latin typeface="+mj-lt"/>
          </a:endParaRPr>
        </a:p>
      </dgm:t>
    </dgm:pt>
    <dgm:pt modelId="{562C9123-8869-4A63-B34C-97692575E894}" type="parTrans" cxnId="{9437679E-89DE-4493-97A0-57B99249BF93}">
      <dgm:prSet/>
      <dgm:spPr/>
      <dgm:t>
        <a:bodyPr/>
        <a:lstStyle/>
        <a:p>
          <a:endParaRPr lang="en-US"/>
        </a:p>
      </dgm:t>
    </dgm:pt>
    <dgm:pt modelId="{8701AF44-7E06-45CA-BEB4-195A6A5C1EDA}" type="sibTrans" cxnId="{9437679E-89DE-4493-97A0-57B99249BF93}">
      <dgm:prSet/>
      <dgm:spPr/>
      <dgm:t>
        <a:bodyPr/>
        <a:lstStyle/>
        <a:p>
          <a:endParaRPr lang="en-US"/>
        </a:p>
      </dgm:t>
    </dgm:pt>
    <dgm:pt modelId="{892A1CB2-EA04-4CCE-92D5-08FCAF0E1F49}">
      <dgm:prSet custT="1"/>
      <dgm:spPr/>
      <dgm:t>
        <a:bodyPr/>
        <a:lstStyle/>
        <a:p>
          <a:pPr algn="l"/>
          <a:r>
            <a:rPr lang="en-US" sz="1900" b="1" dirty="0" smtClean="0">
              <a:solidFill>
                <a:srgbClr val="C00000"/>
              </a:solidFill>
            </a:rPr>
            <a:t>Business </a:t>
          </a:r>
          <a:r>
            <a:rPr lang="en-US" sz="1900" b="1" dirty="0" smtClean="0"/>
            <a:t>- </a:t>
          </a:r>
          <a:r>
            <a:rPr lang="en-US" sz="1900" b="1" dirty="0" smtClean="0">
              <a:solidFill>
                <a:srgbClr val="FF0000"/>
              </a:solidFill>
            </a:rPr>
            <a:t>cost leadership strategy </a:t>
          </a:r>
          <a:r>
            <a:rPr lang="en-US" sz="1900" b="1" dirty="0" smtClean="0"/>
            <a:t>emphasizes financial controls (such as quantitative cost goals)</a:t>
          </a:r>
          <a:endParaRPr lang="en-US" sz="1900" b="1" dirty="0"/>
        </a:p>
      </dgm:t>
    </dgm:pt>
    <dgm:pt modelId="{BBEFD483-8835-47C2-AC30-47CE7D4F60DF}" type="parTrans" cxnId="{647D5B35-B30B-49C0-B582-FAF2FC2A3C65}">
      <dgm:prSet/>
      <dgm:spPr/>
      <dgm:t>
        <a:bodyPr/>
        <a:lstStyle/>
        <a:p>
          <a:endParaRPr lang="en-US"/>
        </a:p>
      </dgm:t>
    </dgm:pt>
    <dgm:pt modelId="{0079EAD5-99DB-4A83-BB59-9F483447C672}" type="sibTrans" cxnId="{647D5B35-B30B-49C0-B582-FAF2FC2A3C65}">
      <dgm:prSet/>
      <dgm:spPr/>
      <dgm:t>
        <a:bodyPr/>
        <a:lstStyle/>
        <a:p>
          <a:endParaRPr lang="en-US"/>
        </a:p>
      </dgm:t>
    </dgm:pt>
    <dgm:pt modelId="{6795CBD8-1112-45EC-A347-2D5A46688FC1}">
      <dgm:prSet phldrT="[Text]" custT="1"/>
      <dgm:spPr/>
      <dgm:t>
        <a:bodyPr/>
        <a:lstStyle/>
        <a:p>
          <a:pPr algn="l"/>
          <a:r>
            <a:rPr lang="en-US" sz="1900" b="1" dirty="0" smtClean="0">
              <a:solidFill>
                <a:srgbClr val="C00000"/>
              </a:solidFill>
            </a:rPr>
            <a:t>Business </a:t>
          </a:r>
          <a:r>
            <a:rPr lang="en-US" sz="1900" b="1" dirty="0" smtClean="0"/>
            <a:t>- </a:t>
          </a:r>
          <a:r>
            <a:rPr lang="en-US" sz="1900" b="1" dirty="0" smtClean="0">
              <a:solidFill>
                <a:srgbClr val="FF0000"/>
              </a:solidFill>
            </a:rPr>
            <a:t>differentiation strategy </a:t>
          </a:r>
          <a:r>
            <a:rPr lang="en-US" sz="1900" b="1" dirty="0" smtClean="0"/>
            <a:t>emphasizes strategic controls (such as subjective measures of the effectiveness of product development teams)</a:t>
          </a:r>
          <a:endParaRPr lang="en-US" sz="1900" b="1" dirty="0"/>
        </a:p>
      </dgm:t>
    </dgm:pt>
    <dgm:pt modelId="{2BE2EEA6-78D2-4609-904B-A0BA09A172E3}" type="sibTrans" cxnId="{ADDA76B0-4926-4755-BD11-1677EAAFA9CF}">
      <dgm:prSet/>
      <dgm:spPr/>
      <dgm:t>
        <a:bodyPr/>
        <a:lstStyle/>
        <a:p>
          <a:endParaRPr lang="en-US"/>
        </a:p>
      </dgm:t>
    </dgm:pt>
    <dgm:pt modelId="{F0A9FC3A-7D5F-461A-ADDF-A7DFDB336962}" type="parTrans" cxnId="{ADDA76B0-4926-4755-BD11-1677EAAFA9CF}">
      <dgm:prSet/>
      <dgm:spPr/>
      <dgm:t>
        <a:bodyPr/>
        <a:lstStyle/>
        <a:p>
          <a:endParaRPr lang="en-US"/>
        </a:p>
      </dgm:t>
    </dgm:pt>
    <dgm:pt modelId="{4BAFA43C-84D8-4B8D-8657-C2C19D928916}">
      <dgm:prSet custT="1"/>
      <dgm:spPr/>
      <dgm:t>
        <a:bodyPr/>
        <a:lstStyle/>
        <a:p>
          <a:pPr algn="l"/>
          <a:r>
            <a:rPr lang="en-US" sz="1900" b="1" dirty="0" smtClean="0">
              <a:solidFill>
                <a:srgbClr val="C00000"/>
              </a:solidFill>
            </a:rPr>
            <a:t>Corporate </a:t>
          </a:r>
          <a:r>
            <a:rPr lang="en-US" sz="1900" b="1" dirty="0" smtClean="0">
              <a:solidFill>
                <a:schemeClr val="tx1"/>
              </a:solidFill>
            </a:rPr>
            <a:t>- </a:t>
          </a:r>
          <a:r>
            <a:rPr lang="en-US" sz="1900" b="1" dirty="0" smtClean="0">
              <a:solidFill>
                <a:srgbClr val="FF0000"/>
              </a:solidFill>
            </a:rPr>
            <a:t>unrelated diversification </a:t>
          </a:r>
          <a:r>
            <a:rPr lang="en-US" sz="1900" b="1" dirty="0" smtClean="0"/>
            <a:t>strategies where capabilities are not shared; emphasizes financial controls</a:t>
          </a:r>
          <a:endParaRPr lang="en-US" sz="1900" b="1" dirty="0"/>
        </a:p>
      </dgm:t>
    </dgm:pt>
    <dgm:pt modelId="{85B9854F-3DB6-4DA9-B3FD-32CBBAF64792}" type="parTrans" cxnId="{D7C21EF6-FA5F-46C6-A115-53B1853BE302}">
      <dgm:prSet/>
      <dgm:spPr/>
      <dgm:t>
        <a:bodyPr/>
        <a:lstStyle/>
        <a:p>
          <a:endParaRPr lang="en-US"/>
        </a:p>
      </dgm:t>
    </dgm:pt>
    <dgm:pt modelId="{64AEF70D-8A53-438C-9B35-B66306564C9E}" type="sibTrans" cxnId="{D7C21EF6-FA5F-46C6-A115-53B1853BE302}">
      <dgm:prSet/>
      <dgm:spPr/>
      <dgm:t>
        <a:bodyPr/>
        <a:lstStyle/>
        <a:p>
          <a:endParaRPr lang="en-US"/>
        </a:p>
      </dgm:t>
    </dgm:pt>
    <dgm:pt modelId="{68FC25DA-44A4-42E4-908F-8046EDF4C00D}">
      <dgm:prSet phldrT="[Text]" custT="1"/>
      <dgm:spPr/>
      <dgm:t>
        <a:bodyPr/>
        <a:lstStyle/>
        <a:p>
          <a:pPr algn="l"/>
          <a:r>
            <a:rPr lang="en-US" sz="1900" b="1" dirty="0" smtClean="0">
              <a:solidFill>
                <a:srgbClr val="C00000"/>
              </a:solidFill>
            </a:rPr>
            <a:t>Corporate </a:t>
          </a:r>
          <a:r>
            <a:rPr lang="en-US" sz="1900" b="1" dirty="0" smtClean="0"/>
            <a:t>- </a:t>
          </a:r>
          <a:r>
            <a:rPr lang="en-US" sz="1900" b="1" dirty="0" smtClean="0">
              <a:solidFill>
                <a:srgbClr val="FF0000"/>
              </a:solidFill>
            </a:rPr>
            <a:t>related diversification </a:t>
          </a:r>
          <a:r>
            <a:rPr lang="en-US" sz="1900" b="1" dirty="0" smtClean="0"/>
            <a:t>strategy where sharing among business units is critical; emphasizes strategic controls</a:t>
          </a:r>
          <a:endParaRPr lang="en-US" sz="1900" b="1" dirty="0"/>
        </a:p>
      </dgm:t>
    </dgm:pt>
    <dgm:pt modelId="{C54BF1F6-EDB4-47FC-A9A8-A580E8671D3F}" type="parTrans" cxnId="{18E6160C-0D1C-427D-A5B9-0744F4202EFF}">
      <dgm:prSet/>
      <dgm:spPr/>
      <dgm:t>
        <a:bodyPr/>
        <a:lstStyle/>
        <a:p>
          <a:endParaRPr lang="en-US"/>
        </a:p>
      </dgm:t>
    </dgm:pt>
    <dgm:pt modelId="{3EF7F2CB-B094-4E7D-A07D-D232683C2384}" type="sibTrans" cxnId="{18E6160C-0D1C-427D-A5B9-0744F4202EFF}">
      <dgm:prSet/>
      <dgm:spPr/>
      <dgm:t>
        <a:bodyPr/>
        <a:lstStyle/>
        <a:p>
          <a:endParaRPr lang="en-US"/>
        </a:p>
      </dgm:t>
    </dgm:pt>
    <dgm:pt modelId="{4442EA69-4551-4CFE-A749-B2D550419A42}" type="pres">
      <dgm:prSet presAssocID="{33D7CBB5-768B-450C-882A-58298B85CD2A}" presName="Name0" presStyleCnt="0">
        <dgm:presLayoutVars>
          <dgm:dir/>
          <dgm:animLvl val="lvl"/>
          <dgm:resizeHandles/>
        </dgm:presLayoutVars>
      </dgm:prSet>
      <dgm:spPr/>
      <dgm:t>
        <a:bodyPr/>
        <a:lstStyle/>
        <a:p>
          <a:endParaRPr lang="en-US"/>
        </a:p>
      </dgm:t>
    </dgm:pt>
    <dgm:pt modelId="{363DC9D7-9FE9-4D4F-B6A2-DCB4FB5DC5A7}" type="pres">
      <dgm:prSet presAssocID="{4A15820E-CFE2-4805-9351-A4F2603A5F20}" presName="linNode" presStyleCnt="0"/>
      <dgm:spPr/>
    </dgm:pt>
    <dgm:pt modelId="{B5B1680A-E02B-4733-BB72-FF3A97733279}" type="pres">
      <dgm:prSet presAssocID="{4A15820E-CFE2-4805-9351-A4F2603A5F20}" presName="parentShp" presStyleLbl="node1" presStyleIdx="0" presStyleCnt="2" custScaleX="108363" custScaleY="1604657" custLinFactNeighborY="-1338">
        <dgm:presLayoutVars>
          <dgm:bulletEnabled val="1"/>
        </dgm:presLayoutVars>
      </dgm:prSet>
      <dgm:spPr/>
      <dgm:t>
        <a:bodyPr/>
        <a:lstStyle/>
        <a:p>
          <a:endParaRPr lang="en-US"/>
        </a:p>
      </dgm:t>
    </dgm:pt>
    <dgm:pt modelId="{D4F3E1BF-07BB-4AA1-847E-CFB1D3C646CA}" type="pres">
      <dgm:prSet presAssocID="{4A15820E-CFE2-4805-9351-A4F2603A5F20}" presName="childShp" presStyleLbl="bgAccFollowNode1" presStyleIdx="0" presStyleCnt="2" custAng="0" custScaleX="123505" custScaleY="2000000">
        <dgm:presLayoutVars>
          <dgm:bulletEnabled val="1"/>
        </dgm:presLayoutVars>
      </dgm:prSet>
      <dgm:spPr/>
      <dgm:t>
        <a:bodyPr/>
        <a:lstStyle/>
        <a:p>
          <a:endParaRPr lang="en-US"/>
        </a:p>
      </dgm:t>
    </dgm:pt>
    <dgm:pt modelId="{3111F94C-23E1-46D9-BA6A-9397E34BB421}" type="pres">
      <dgm:prSet presAssocID="{A1B8793E-DBA4-4070-B8E0-1FA8C8D9753D}" presName="spacing" presStyleCnt="0"/>
      <dgm:spPr/>
    </dgm:pt>
    <dgm:pt modelId="{B654D839-34C2-4DF2-A640-4AA9053165B3}" type="pres">
      <dgm:prSet presAssocID="{6A033249-BD8A-4710-9ADC-9475EE62BC2E}" presName="linNode" presStyleCnt="0"/>
      <dgm:spPr/>
    </dgm:pt>
    <dgm:pt modelId="{FBA40300-D264-4B56-A26C-54C3D1737BE0}" type="pres">
      <dgm:prSet presAssocID="{6A033249-BD8A-4710-9ADC-9475EE62BC2E}" presName="parentShp" presStyleLbl="node1" presStyleIdx="1" presStyleCnt="2" custScaleX="96074" custScaleY="1571287" custLinFactNeighborX="-5659" custLinFactNeighborY="-890">
        <dgm:presLayoutVars>
          <dgm:bulletEnabled val="1"/>
        </dgm:presLayoutVars>
      </dgm:prSet>
      <dgm:spPr/>
      <dgm:t>
        <a:bodyPr/>
        <a:lstStyle/>
        <a:p>
          <a:endParaRPr lang="en-US"/>
        </a:p>
      </dgm:t>
    </dgm:pt>
    <dgm:pt modelId="{66EBD6CC-B123-4865-A32D-DFBC9752E9DC}" type="pres">
      <dgm:prSet presAssocID="{6A033249-BD8A-4710-9ADC-9475EE62BC2E}" presName="childShp" presStyleLbl="bgAccFollowNode1" presStyleIdx="1" presStyleCnt="2" custAng="0" custScaleX="102976" custScaleY="2000000">
        <dgm:presLayoutVars>
          <dgm:bulletEnabled val="1"/>
        </dgm:presLayoutVars>
      </dgm:prSet>
      <dgm:spPr/>
      <dgm:t>
        <a:bodyPr/>
        <a:lstStyle/>
        <a:p>
          <a:endParaRPr lang="en-US"/>
        </a:p>
      </dgm:t>
    </dgm:pt>
  </dgm:ptLst>
  <dgm:cxnLst>
    <dgm:cxn modelId="{647D5B35-B30B-49C0-B582-FAF2FC2A3C65}" srcId="{6A033249-BD8A-4710-9ADC-9475EE62BC2E}" destId="{892A1CB2-EA04-4CCE-92D5-08FCAF0E1F49}" srcOrd="0" destOrd="0" parTransId="{BBEFD483-8835-47C2-AC30-47CE7D4F60DF}" sibTransId="{0079EAD5-99DB-4A83-BB59-9F483447C672}"/>
    <dgm:cxn modelId="{18E6160C-0D1C-427D-A5B9-0744F4202EFF}" srcId="{4A15820E-CFE2-4805-9351-A4F2603A5F20}" destId="{68FC25DA-44A4-42E4-908F-8046EDF4C00D}" srcOrd="1" destOrd="0" parTransId="{C54BF1F6-EDB4-47FC-A9A8-A580E8671D3F}" sibTransId="{3EF7F2CB-B094-4E7D-A07D-D232683C2384}"/>
    <dgm:cxn modelId="{62BF9E07-7C3C-408A-ADB5-6F1E32BD1A1D}" type="presOf" srcId="{6A033249-BD8A-4710-9ADC-9475EE62BC2E}" destId="{FBA40300-D264-4B56-A26C-54C3D1737BE0}" srcOrd="0" destOrd="0" presId="urn:microsoft.com/office/officeart/2005/8/layout/vList6"/>
    <dgm:cxn modelId="{D7C21EF6-FA5F-46C6-A115-53B1853BE302}" srcId="{6A033249-BD8A-4710-9ADC-9475EE62BC2E}" destId="{4BAFA43C-84D8-4B8D-8657-C2C19D928916}" srcOrd="1" destOrd="0" parTransId="{85B9854F-3DB6-4DA9-B3FD-32CBBAF64792}" sibTransId="{64AEF70D-8A53-438C-9B35-B66306564C9E}"/>
    <dgm:cxn modelId="{9437679E-89DE-4493-97A0-57B99249BF93}" srcId="{33D7CBB5-768B-450C-882A-58298B85CD2A}" destId="{6A033249-BD8A-4710-9ADC-9475EE62BC2E}" srcOrd="1" destOrd="0" parTransId="{562C9123-8869-4A63-B34C-97692575E894}" sibTransId="{8701AF44-7E06-45CA-BEB4-195A6A5C1EDA}"/>
    <dgm:cxn modelId="{B9CCB794-DC12-4D4D-9CA2-5F70EB5CE650}" type="presOf" srcId="{4A15820E-CFE2-4805-9351-A4F2603A5F20}" destId="{B5B1680A-E02B-4733-BB72-FF3A97733279}" srcOrd="0" destOrd="0" presId="urn:microsoft.com/office/officeart/2005/8/layout/vList6"/>
    <dgm:cxn modelId="{4843EF4C-155C-4429-B923-A5798519C430}" type="presOf" srcId="{68FC25DA-44A4-42E4-908F-8046EDF4C00D}" destId="{D4F3E1BF-07BB-4AA1-847E-CFB1D3C646CA}" srcOrd="0" destOrd="1" presId="urn:microsoft.com/office/officeart/2005/8/layout/vList6"/>
    <dgm:cxn modelId="{8B3E8274-A733-43C1-A2EF-F7BCB0EE3C61}" srcId="{33D7CBB5-768B-450C-882A-58298B85CD2A}" destId="{4A15820E-CFE2-4805-9351-A4F2603A5F20}" srcOrd="0" destOrd="0" parTransId="{622D7849-0585-463A-B16E-3558406D4B40}" sibTransId="{A1B8793E-DBA4-4070-B8E0-1FA8C8D9753D}"/>
    <dgm:cxn modelId="{D908C43D-42FE-4DF9-8660-8A9833C8FF68}" type="presOf" srcId="{33D7CBB5-768B-450C-882A-58298B85CD2A}" destId="{4442EA69-4551-4CFE-A749-B2D550419A42}" srcOrd="0" destOrd="0" presId="urn:microsoft.com/office/officeart/2005/8/layout/vList6"/>
    <dgm:cxn modelId="{ADDA76B0-4926-4755-BD11-1677EAAFA9CF}" srcId="{4A15820E-CFE2-4805-9351-A4F2603A5F20}" destId="{6795CBD8-1112-45EC-A347-2D5A46688FC1}" srcOrd="0" destOrd="0" parTransId="{F0A9FC3A-7D5F-461A-ADDF-A7DFDB336962}" sibTransId="{2BE2EEA6-78D2-4609-904B-A0BA09A172E3}"/>
    <dgm:cxn modelId="{1433E3BC-47D8-4F4C-AF33-0C7946B9B6BD}" type="presOf" srcId="{4BAFA43C-84D8-4B8D-8657-C2C19D928916}" destId="{66EBD6CC-B123-4865-A32D-DFBC9752E9DC}" srcOrd="0" destOrd="1" presId="urn:microsoft.com/office/officeart/2005/8/layout/vList6"/>
    <dgm:cxn modelId="{CD74C034-62FD-437D-AEB9-EB9A35E1E3BE}" type="presOf" srcId="{892A1CB2-EA04-4CCE-92D5-08FCAF0E1F49}" destId="{66EBD6CC-B123-4865-A32D-DFBC9752E9DC}" srcOrd="0" destOrd="0" presId="urn:microsoft.com/office/officeart/2005/8/layout/vList6"/>
    <dgm:cxn modelId="{8E9FA057-37E9-4D10-A96B-8349514BC695}" type="presOf" srcId="{6795CBD8-1112-45EC-A347-2D5A46688FC1}" destId="{D4F3E1BF-07BB-4AA1-847E-CFB1D3C646CA}" srcOrd="0" destOrd="0" presId="urn:microsoft.com/office/officeart/2005/8/layout/vList6"/>
    <dgm:cxn modelId="{C594E68C-4EAC-430D-9D24-31D0BDE34D0B}" type="presParOf" srcId="{4442EA69-4551-4CFE-A749-B2D550419A42}" destId="{363DC9D7-9FE9-4D4F-B6A2-DCB4FB5DC5A7}" srcOrd="0" destOrd="0" presId="urn:microsoft.com/office/officeart/2005/8/layout/vList6"/>
    <dgm:cxn modelId="{70784CD6-877A-4E0A-878B-F948A555A984}" type="presParOf" srcId="{363DC9D7-9FE9-4D4F-B6A2-DCB4FB5DC5A7}" destId="{B5B1680A-E02B-4733-BB72-FF3A97733279}" srcOrd="0" destOrd="0" presId="urn:microsoft.com/office/officeart/2005/8/layout/vList6"/>
    <dgm:cxn modelId="{95A20F32-2C76-4D40-9A56-B2F07C7980F6}" type="presParOf" srcId="{363DC9D7-9FE9-4D4F-B6A2-DCB4FB5DC5A7}" destId="{D4F3E1BF-07BB-4AA1-847E-CFB1D3C646CA}" srcOrd="1" destOrd="0" presId="urn:microsoft.com/office/officeart/2005/8/layout/vList6"/>
    <dgm:cxn modelId="{81C11764-6D8D-47DF-8535-23A7B0EC42C4}" type="presParOf" srcId="{4442EA69-4551-4CFE-A749-B2D550419A42}" destId="{3111F94C-23E1-46D9-BA6A-9397E34BB421}" srcOrd="1" destOrd="0" presId="urn:microsoft.com/office/officeart/2005/8/layout/vList6"/>
    <dgm:cxn modelId="{29370D2C-4FC1-4DBD-BB5B-B2F6B2BD7DDF}" type="presParOf" srcId="{4442EA69-4551-4CFE-A749-B2D550419A42}" destId="{B654D839-34C2-4DF2-A640-4AA9053165B3}" srcOrd="2" destOrd="0" presId="urn:microsoft.com/office/officeart/2005/8/layout/vList6"/>
    <dgm:cxn modelId="{7EE77E75-4666-4928-8544-B4BA1596BD32}" type="presParOf" srcId="{B654D839-34C2-4DF2-A640-4AA9053165B3}" destId="{FBA40300-D264-4B56-A26C-54C3D1737BE0}" srcOrd="0" destOrd="0" presId="urn:microsoft.com/office/officeart/2005/8/layout/vList6"/>
    <dgm:cxn modelId="{046C01E3-DFF6-4775-8112-272686BA5AFD}" type="presParOf" srcId="{B654D839-34C2-4DF2-A640-4AA9053165B3}" destId="{66EBD6CC-B123-4865-A32D-DFBC9752E9DC}" srcOrd="1" destOrd="0" presId="urn:microsoft.com/office/officeart/2005/8/layout/vList6"/>
  </dgm:cxnLst>
  <dgm:bg>
    <a:solidFill>
      <a:schemeClr val="accent1">
        <a:lumMod val="60000"/>
        <a:lumOff val="40000"/>
      </a:schemeClr>
    </a:solidFill>
  </dgm:bg>
  <dgm:whole>
    <a:ln w="76200">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07D15-5AE6-456F-B181-47F20D049606}">
      <dsp:nvSpPr>
        <dsp:cNvPr id="0" name=""/>
        <dsp:cNvSpPr/>
      </dsp:nvSpPr>
      <dsp:spPr>
        <a:xfrm>
          <a:off x="0" y="0"/>
          <a:ext cx="7086600" cy="1664180"/>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n-lt"/>
            </a:rPr>
            <a:t>● </a:t>
          </a:r>
          <a:r>
            <a:rPr lang="en-US" sz="2200" kern="1200" dirty="0" smtClean="0"/>
            <a:t>Define organizational structure and controls and discuss the difference between strategic and financial controls.</a:t>
          </a:r>
          <a:endParaRPr lang="en-US" sz="2200" kern="1200" dirty="0">
            <a:latin typeface="+mn-lt"/>
          </a:endParaRPr>
        </a:p>
      </dsp:txBody>
      <dsp:txXfrm>
        <a:off x="1528792" y="0"/>
        <a:ext cx="5557807" cy="1664180"/>
      </dsp:txXfrm>
    </dsp:sp>
    <dsp:sp modelId="{1918FC97-5768-4177-A57F-3B26C702E374}">
      <dsp:nvSpPr>
        <dsp:cNvPr id="0" name=""/>
        <dsp:cNvSpPr/>
      </dsp:nvSpPr>
      <dsp:spPr>
        <a:xfrm>
          <a:off x="453379" y="386201"/>
          <a:ext cx="733505" cy="891778"/>
        </a:xfrm>
        <a:prstGeom prst="roundRect">
          <a:avLst>
            <a:gd name="adj" fmla="val 10000"/>
          </a:avLst>
        </a:prstGeom>
        <a:blipFill rotWithShape="0">
          <a:blip xmlns:r="http://schemas.openxmlformats.org/officeDocument/2006/relationships" r:embed="rId1"/>
          <a:stretch>
            <a:fillRect/>
          </a:stretch>
        </a:blipFill>
        <a:ln w="5715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9FB36DD5-C883-43D8-A7C6-B3EDFA2A6770}">
      <dsp:nvSpPr>
        <dsp:cNvPr id="0" name=""/>
        <dsp:cNvSpPr/>
      </dsp:nvSpPr>
      <dsp:spPr>
        <a:xfrm>
          <a:off x="0" y="1775652"/>
          <a:ext cx="7086600" cy="1477163"/>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n-lt"/>
              <a:cs typeface="Arial"/>
            </a:rPr>
            <a:t>● </a:t>
          </a:r>
          <a:r>
            <a:rPr lang="en-US" sz="2200" kern="1200" dirty="0" smtClean="0"/>
            <a:t>Describe the relationship between strategy and structure.</a:t>
          </a:r>
          <a:endParaRPr lang="en-US" sz="2200" kern="1200" dirty="0">
            <a:latin typeface="+mn-lt"/>
          </a:endParaRPr>
        </a:p>
      </dsp:txBody>
      <dsp:txXfrm>
        <a:off x="1528792" y="1775652"/>
        <a:ext cx="5557807" cy="1477163"/>
      </dsp:txXfrm>
    </dsp:sp>
    <dsp:sp modelId="{E708CFC0-76CB-4E72-B8D1-24DBB71C3A2C}">
      <dsp:nvSpPr>
        <dsp:cNvPr id="0" name=""/>
        <dsp:cNvSpPr/>
      </dsp:nvSpPr>
      <dsp:spPr>
        <a:xfrm>
          <a:off x="453379" y="2068345"/>
          <a:ext cx="733505" cy="891778"/>
        </a:xfrm>
        <a:prstGeom prst="roundRect">
          <a:avLst>
            <a:gd name="adj" fmla="val 10000"/>
          </a:avLst>
        </a:prstGeom>
        <a:blipFill rotWithShape="0">
          <a:blip xmlns:r="http://schemas.openxmlformats.org/officeDocument/2006/relationships" r:embed="rId1"/>
          <a:stretch>
            <a:fillRect/>
          </a:stretch>
        </a:blipFill>
        <a:ln w="57150" cap="flat" cmpd="sng" algn="ctr">
          <a:solidFill>
            <a:scrgbClr r="0" g="0" b="0"/>
          </a:solidFill>
          <a:prstDash val="solid"/>
        </a:ln>
        <a:effectLst/>
      </dsp:spPr>
      <dsp:style>
        <a:lnRef idx="2">
          <a:scrgbClr r="0" g="0" b="0"/>
        </a:lnRef>
        <a:fillRef idx="1">
          <a:scrgbClr r="0" g="0" b="0"/>
        </a:fillRef>
        <a:effectRef idx="0">
          <a:scrgbClr r="0" g="0" b="0"/>
        </a:effectRef>
        <a:fontRef idx="minor"/>
      </dsp:style>
    </dsp:sp>
    <dsp:sp modelId="{2F4579AA-35AB-4B01-AAE7-F2C3069BC13D}">
      <dsp:nvSpPr>
        <dsp:cNvPr id="0" name=""/>
        <dsp:cNvSpPr/>
      </dsp:nvSpPr>
      <dsp:spPr>
        <a:xfrm>
          <a:off x="0" y="3364288"/>
          <a:ext cx="7086600" cy="1969023"/>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n-lt"/>
              <a:cs typeface="Arial"/>
            </a:rPr>
            <a:t>● </a:t>
          </a:r>
          <a:r>
            <a:rPr lang="en-US" sz="2200" kern="1200" dirty="0" smtClean="0"/>
            <a:t>Discuss the functional structures used to implement business-level strategies.</a:t>
          </a:r>
          <a:endParaRPr lang="en-US" sz="2200" kern="1200" dirty="0">
            <a:latin typeface="+mn-lt"/>
          </a:endParaRPr>
        </a:p>
      </dsp:txBody>
      <dsp:txXfrm>
        <a:off x="1528792" y="3364288"/>
        <a:ext cx="5557807" cy="1969023"/>
      </dsp:txXfrm>
    </dsp:sp>
    <dsp:sp modelId="{4BE5030C-0348-4C03-92AE-76D4C2BF5185}">
      <dsp:nvSpPr>
        <dsp:cNvPr id="0" name=""/>
        <dsp:cNvSpPr/>
      </dsp:nvSpPr>
      <dsp:spPr>
        <a:xfrm>
          <a:off x="453379" y="3902911"/>
          <a:ext cx="733505" cy="891778"/>
        </a:xfrm>
        <a:prstGeom prst="roundRect">
          <a:avLst>
            <a:gd name="adj" fmla="val 10000"/>
          </a:avLst>
        </a:prstGeom>
        <a:blipFill rotWithShape="0">
          <a:blip xmlns:r="http://schemas.openxmlformats.org/officeDocument/2006/relationships" r:embed="rId1"/>
          <a:stretch>
            <a:fillRect/>
          </a:stretch>
        </a:blipFill>
        <a:ln w="57150" cap="flat" cmpd="sng" algn="ctr">
          <a:solidFill>
            <a:scrgbClr r="0" g="0" b="0"/>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07D15-5AE6-456F-B181-47F20D049606}">
      <dsp:nvSpPr>
        <dsp:cNvPr id="0" name=""/>
        <dsp:cNvSpPr/>
      </dsp:nvSpPr>
      <dsp:spPr>
        <a:xfrm>
          <a:off x="0" y="0"/>
          <a:ext cx="7086600" cy="1621409"/>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n-lt"/>
            </a:rPr>
            <a:t>● </a:t>
          </a:r>
          <a:r>
            <a:rPr lang="en-US" sz="2200" kern="1200" dirty="0" smtClean="0"/>
            <a:t>Explain the use of three versions of the multidivisional (M-form) structure to implement different diversification strategies.</a:t>
          </a:r>
          <a:endParaRPr lang="en-US" sz="2200" kern="1200" dirty="0">
            <a:latin typeface="+mn-lt"/>
          </a:endParaRPr>
        </a:p>
      </dsp:txBody>
      <dsp:txXfrm>
        <a:off x="1525927" y="0"/>
        <a:ext cx="5560672" cy="1621409"/>
      </dsp:txXfrm>
    </dsp:sp>
    <dsp:sp modelId="{1918FC97-5768-4177-A57F-3B26C702E374}">
      <dsp:nvSpPr>
        <dsp:cNvPr id="0" name=""/>
        <dsp:cNvSpPr/>
      </dsp:nvSpPr>
      <dsp:spPr>
        <a:xfrm>
          <a:off x="450514" y="376275"/>
          <a:ext cx="733505" cy="868858"/>
        </a:xfrm>
        <a:prstGeom prst="roundRect">
          <a:avLst>
            <a:gd name="adj" fmla="val 10000"/>
          </a:avLst>
        </a:prstGeom>
        <a:blipFill rotWithShape="0">
          <a:blip xmlns:r="http://schemas.openxmlformats.org/officeDocument/2006/relationships" r:embed="rId1"/>
          <a:stretch>
            <a:fillRect/>
          </a:stretch>
        </a:blipFill>
        <a:ln w="5715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9FB36DD5-C883-43D8-A7C6-B3EDFA2A6770}">
      <dsp:nvSpPr>
        <dsp:cNvPr id="0" name=""/>
        <dsp:cNvSpPr/>
      </dsp:nvSpPr>
      <dsp:spPr>
        <a:xfrm>
          <a:off x="0" y="1730016"/>
          <a:ext cx="7086600" cy="1672400"/>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n-lt"/>
              <a:cs typeface="Arial"/>
            </a:rPr>
            <a:t>● </a:t>
          </a:r>
          <a:r>
            <a:rPr lang="en-US" sz="2200" kern="1200" dirty="0" smtClean="0"/>
            <a:t>Discuss the organizational structures used to implement three international strategies.</a:t>
          </a:r>
          <a:endParaRPr lang="en-US" sz="2200" kern="1200" dirty="0">
            <a:latin typeface="+mn-lt"/>
          </a:endParaRPr>
        </a:p>
      </dsp:txBody>
      <dsp:txXfrm>
        <a:off x="1525927" y="1730016"/>
        <a:ext cx="5560672" cy="1672400"/>
      </dsp:txXfrm>
    </dsp:sp>
    <dsp:sp modelId="{E708CFC0-76CB-4E72-B8D1-24DBB71C3A2C}">
      <dsp:nvSpPr>
        <dsp:cNvPr id="0" name=""/>
        <dsp:cNvSpPr/>
      </dsp:nvSpPr>
      <dsp:spPr>
        <a:xfrm>
          <a:off x="450514" y="2131788"/>
          <a:ext cx="733505" cy="868858"/>
        </a:xfrm>
        <a:prstGeom prst="roundRect">
          <a:avLst>
            <a:gd name="adj" fmla="val 10000"/>
          </a:avLst>
        </a:prstGeom>
        <a:blipFill rotWithShape="0">
          <a:blip xmlns:r="http://schemas.openxmlformats.org/officeDocument/2006/relationships" r:embed="rId1"/>
          <a:stretch>
            <a:fillRect/>
          </a:stretch>
        </a:blipFill>
        <a:ln w="57150" cap="flat" cmpd="sng" algn="ctr">
          <a:solidFill>
            <a:scrgbClr r="0" g="0" b="0"/>
          </a:solidFill>
          <a:prstDash val="solid"/>
        </a:ln>
        <a:effectLst/>
      </dsp:spPr>
      <dsp:style>
        <a:lnRef idx="2">
          <a:scrgbClr r="0" g="0" b="0"/>
        </a:lnRef>
        <a:fillRef idx="1">
          <a:scrgbClr r="0" g="0" b="0"/>
        </a:fillRef>
        <a:effectRef idx="0">
          <a:scrgbClr r="0" g="0" b="0"/>
        </a:effectRef>
        <a:fontRef idx="minor"/>
      </dsp:style>
    </dsp:sp>
    <dsp:sp modelId="{2F1E1345-CE30-402A-953C-1009009DD316}">
      <dsp:nvSpPr>
        <dsp:cNvPr id="0" name=""/>
        <dsp:cNvSpPr/>
      </dsp:nvSpPr>
      <dsp:spPr>
        <a:xfrm>
          <a:off x="0" y="3511024"/>
          <a:ext cx="7086600" cy="1822202"/>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n-lt"/>
              <a:cs typeface="Arial"/>
            </a:rPr>
            <a:t>● </a:t>
          </a:r>
          <a:r>
            <a:rPr lang="en-US" sz="2200" kern="1200" dirty="0" smtClean="0"/>
            <a:t>Define strategic networks and discuss how strategic center firms implement such networks at the business, corporate, and international levels.</a:t>
          </a:r>
          <a:endParaRPr lang="en-US" sz="2200" kern="1200" dirty="0">
            <a:latin typeface="+mn-lt"/>
          </a:endParaRPr>
        </a:p>
      </dsp:txBody>
      <dsp:txXfrm>
        <a:off x="1525927" y="3511024"/>
        <a:ext cx="5560672" cy="1822202"/>
      </dsp:txXfrm>
    </dsp:sp>
    <dsp:sp modelId="{9EB785D6-78B5-4799-8760-92B2A224E839}">
      <dsp:nvSpPr>
        <dsp:cNvPr id="0" name=""/>
        <dsp:cNvSpPr/>
      </dsp:nvSpPr>
      <dsp:spPr>
        <a:xfrm>
          <a:off x="450514" y="3987697"/>
          <a:ext cx="733505" cy="868858"/>
        </a:xfrm>
        <a:prstGeom prst="roundRect">
          <a:avLst>
            <a:gd name="adj" fmla="val 10000"/>
          </a:avLst>
        </a:prstGeom>
        <a:blipFill rotWithShape="0">
          <a:blip xmlns:r="http://schemas.openxmlformats.org/officeDocument/2006/relationships" r:embed="rId1"/>
          <a:stretch>
            <a:fillRect/>
          </a:stretch>
        </a:blipFill>
        <a:ln w="5715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F3E1BF-07BB-4AA1-847E-CFB1D3C646CA}">
      <dsp:nvSpPr>
        <dsp:cNvPr id="0" name=""/>
        <dsp:cNvSpPr/>
      </dsp:nvSpPr>
      <dsp:spPr>
        <a:xfrm>
          <a:off x="3375866" y="468"/>
          <a:ext cx="5763551" cy="2431851"/>
        </a:xfrm>
        <a:prstGeom prst="rightArrow">
          <a:avLst>
            <a:gd name="adj1" fmla="val 75000"/>
            <a:gd name="adj2" fmla="val 50000"/>
          </a:avLst>
        </a:prstGeom>
        <a:solidFill>
          <a:schemeClr val="accent4">
            <a:alpha val="90000"/>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US" sz="1900" b="1" kern="1200" dirty="0" smtClean="0">
              <a:solidFill>
                <a:srgbClr val="C00000"/>
              </a:solidFill>
            </a:rPr>
            <a:t>Business </a:t>
          </a:r>
          <a:r>
            <a:rPr lang="en-US" sz="1900" b="1" kern="1200" dirty="0" smtClean="0"/>
            <a:t>- </a:t>
          </a:r>
          <a:r>
            <a:rPr lang="en-US" sz="1900" b="1" kern="1200" dirty="0" smtClean="0">
              <a:solidFill>
                <a:srgbClr val="FF0000"/>
              </a:solidFill>
            </a:rPr>
            <a:t>differentiation strategy </a:t>
          </a:r>
          <a:r>
            <a:rPr lang="en-US" sz="1900" b="1" kern="1200" dirty="0" smtClean="0"/>
            <a:t>emphasizes strategic controls (such as subjective measures of the effectiveness of product development teams)</a:t>
          </a:r>
          <a:endParaRPr lang="en-US" sz="1900" b="1" kern="1200" dirty="0"/>
        </a:p>
        <a:p>
          <a:pPr marL="171450" lvl="1" indent="-171450" algn="l" defTabSz="844550">
            <a:lnSpc>
              <a:spcPct val="90000"/>
            </a:lnSpc>
            <a:spcBef>
              <a:spcPct val="0"/>
            </a:spcBef>
            <a:spcAft>
              <a:spcPct val="15000"/>
            </a:spcAft>
            <a:buChar char="••"/>
          </a:pPr>
          <a:r>
            <a:rPr lang="en-US" sz="1900" b="1" kern="1200" dirty="0" smtClean="0">
              <a:solidFill>
                <a:srgbClr val="C00000"/>
              </a:solidFill>
            </a:rPr>
            <a:t>Corporate </a:t>
          </a:r>
          <a:r>
            <a:rPr lang="en-US" sz="1900" b="1" kern="1200" dirty="0" smtClean="0"/>
            <a:t>- </a:t>
          </a:r>
          <a:r>
            <a:rPr lang="en-US" sz="1900" b="1" kern="1200" dirty="0" smtClean="0">
              <a:solidFill>
                <a:srgbClr val="FF0000"/>
              </a:solidFill>
            </a:rPr>
            <a:t>related diversification </a:t>
          </a:r>
          <a:r>
            <a:rPr lang="en-US" sz="1900" b="1" kern="1200" dirty="0" smtClean="0"/>
            <a:t>strategy where sharing among business units is critical; emphasizes strategic controls</a:t>
          </a:r>
          <a:endParaRPr lang="en-US" sz="1900" b="1" kern="1200" dirty="0"/>
        </a:p>
      </dsp:txBody>
      <dsp:txXfrm>
        <a:off x="3375866" y="304449"/>
        <a:ext cx="4851607" cy="1823889"/>
      </dsp:txXfrm>
    </dsp:sp>
    <dsp:sp modelId="{B5B1680A-E02B-4733-BB72-FF3A97733279}">
      <dsp:nvSpPr>
        <dsp:cNvPr id="0" name=""/>
        <dsp:cNvSpPr/>
      </dsp:nvSpPr>
      <dsp:spPr>
        <a:xfrm>
          <a:off x="4581" y="239195"/>
          <a:ext cx="3371284" cy="1951143"/>
        </a:xfrm>
        <a:prstGeom prst="roundRect">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15240" bIns="76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400" b="1" kern="1200" dirty="0" smtClean="0">
            <a:latin typeface="+mj-lt"/>
            <a:cs typeface="Arial"/>
          </a:endParaRPr>
        </a:p>
        <a:p>
          <a:pPr marL="0" marR="0" lvl="0" indent="0" algn="ctr" defTabSz="914400" eaLnBrk="1" fontAlgn="auto" latinLnBrk="0" hangingPunct="1">
            <a:lnSpc>
              <a:spcPct val="100000"/>
            </a:lnSpc>
            <a:spcBef>
              <a:spcPct val="0"/>
            </a:spcBef>
            <a:spcAft>
              <a:spcPts val="1520"/>
            </a:spcAft>
            <a:buClrTx/>
            <a:buSzTx/>
            <a:buFontTx/>
            <a:buNone/>
            <a:tabLst/>
            <a:defRPr/>
          </a:pPr>
          <a:endParaRPr lang="en-US" sz="1200" b="1" kern="1200" dirty="0" smtClean="0">
            <a:latin typeface="+mj-lt"/>
          </a:endParaRPr>
        </a:p>
        <a:p>
          <a:pPr marL="0" marR="0" lvl="0" indent="0" algn="ctr" defTabSz="914400" eaLnBrk="1" fontAlgn="auto" latinLnBrk="0" hangingPunct="1">
            <a:lnSpc>
              <a:spcPct val="100000"/>
            </a:lnSpc>
            <a:spcBef>
              <a:spcPct val="0"/>
            </a:spcBef>
            <a:spcAft>
              <a:spcPts val="1520"/>
            </a:spcAft>
            <a:buClrTx/>
            <a:buSzTx/>
            <a:buFontTx/>
            <a:buNone/>
            <a:tabLst/>
            <a:defRPr/>
          </a:pPr>
          <a:r>
            <a:rPr lang="en-US" sz="3400" b="1" kern="1200" dirty="0" smtClean="0">
              <a:latin typeface="+mj-lt"/>
            </a:rPr>
            <a:t>STRATEGIC CONTROLS</a:t>
          </a:r>
        </a:p>
        <a:p>
          <a:pPr lvl="0" algn="ctr" defTabSz="1422400">
            <a:lnSpc>
              <a:spcPct val="90000"/>
            </a:lnSpc>
            <a:spcBef>
              <a:spcPct val="0"/>
            </a:spcBef>
            <a:spcAft>
              <a:spcPct val="35000"/>
            </a:spcAft>
          </a:pPr>
          <a:endParaRPr lang="en-US" sz="2100" kern="1200" dirty="0"/>
        </a:p>
      </dsp:txBody>
      <dsp:txXfrm>
        <a:off x="99828" y="334442"/>
        <a:ext cx="3180790" cy="1760649"/>
      </dsp:txXfrm>
    </dsp:sp>
    <dsp:sp modelId="{66EBD6CC-B123-4865-A32D-DFBC9752E9DC}">
      <dsp:nvSpPr>
        <dsp:cNvPr id="0" name=""/>
        <dsp:cNvSpPr/>
      </dsp:nvSpPr>
      <dsp:spPr>
        <a:xfrm>
          <a:off x="3507292" y="2444479"/>
          <a:ext cx="5633123" cy="2431851"/>
        </a:xfrm>
        <a:prstGeom prst="rightArrow">
          <a:avLst>
            <a:gd name="adj1" fmla="val 75000"/>
            <a:gd name="adj2" fmla="val 50000"/>
          </a:avLst>
        </a:prstGeom>
        <a:solidFill>
          <a:schemeClr val="accent4">
            <a:alpha val="90000"/>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US" sz="1900" b="1" kern="1200" dirty="0" smtClean="0">
              <a:solidFill>
                <a:srgbClr val="C00000"/>
              </a:solidFill>
            </a:rPr>
            <a:t>Business </a:t>
          </a:r>
          <a:r>
            <a:rPr lang="en-US" sz="1900" b="1" kern="1200" dirty="0" smtClean="0"/>
            <a:t>- </a:t>
          </a:r>
          <a:r>
            <a:rPr lang="en-US" sz="1900" b="1" kern="1200" dirty="0" smtClean="0">
              <a:solidFill>
                <a:srgbClr val="FF0000"/>
              </a:solidFill>
            </a:rPr>
            <a:t>cost leadership strategy </a:t>
          </a:r>
          <a:r>
            <a:rPr lang="en-US" sz="1900" b="1" kern="1200" dirty="0" smtClean="0"/>
            <a:t>emphasizes financial controls (such as quantitative cost goals)</a:t>
          </a:r>
          <a:endParaRPr lang="en-US" sz="1900" b="1" kern="1200" dirty="0"/>
        </a:p>
        <a:p>
          <a:pPr marL="171450" lvl="1" indent="-171450" algn="l" defTabSz="844550">
            <a:lnSpc>
              <a:spcPct val="90000"/>
            </a:lnSpc>
            <a:spcBef>
              <a:spcPct val="0"/>
            </a:spcBef>
            <a:spcAft>
              <a:spcPct val="15000"/>
            </a:spcAft>
            <a:buChar char="••"/>
          </a:pPr>
          <a:r>
            <a:rPr lang="en-US" sz="1900" b="1" kern="1200" dirty="0" smtClean="0">
              <a:solidFill>
                <a:srgbClr val="C00000"/>
              </a:solidFill>
            </a:rPr>
            <a:t>Corporate </a:t>
          </a:r>
          <a:r>
            <a:rPr lang="en-US" sz="1900" b="1" kern="1200" dirty="0" smtClean="0">
              <a:solidFill>
                <a:schemeClr val="tx1"/>
              </a:solidFill>
            </a:rPr>
            <a:t>- </a:t>
          </a:r>
          <a:r>
            <a:rPr lang="en-US" sz="1900" b="1" kern="1200" dirty="0" smtClean="0">
              <a:solidFill>
                <a:srgbClr val="FF0000"/>
              </a:solidFill>
            </a:rPr>
            <a:t>unrelated diversification </a:t>
          </a:r>
          <a:r>
            <a:rPr lang="en-US" sz="1900" b="1" kern="1200" dirty="0" smtClean="0"/>
            <a:t>strategies where capabilities are not shared; emphasizes financial controls</a:t>
          </a:r>
          <a:endParaRPr lang="en-US" sz="1900" b="1" kern="1200" dirty="0"/>
        </a:p>
      </dsp:txBody>
      <dsp:txXfrm>
        <a:off x="3507292" y="2748460"/>
        <a:ext cx="4721179" cy="1823889"/>
      </dsp:txXfrm>
    </dsp:sp>
    <dsp:sp modelId="{FBA40300-D264-4B56-A26C-54C3D1737BE0}">
      <dsp:nvSpPr>
        <dsp:cNvPr id="0" name=""/>
        <dsp:cNvSpPr/>
      </dsp:nvSpPr>
      <dsp:spPr>
        <a:xfrm>
          <a:off x="0" y="2704039"/>
          <a:ext cx="3503707" cy="1910568"/>
        </a:xfrm>
        <a:prstGeom prst="roundRect">
          <a:avLst/>
        </a:prstGeom>
        <a:solidFill>
          <a:schemeClr val="accent4">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US" sz="3400" b="1" kern="1200" dirty="0" smtClean="0">
              <a:solidFill>
                <a:schemeClr val="bg1"/>
              </a:solidFill>
              <a:latin typeface="+mj-lt"/>
            </a:rPr>
            <a:t>FINANCIAL CONTROLS</a:t>
          </a:r>
          <a:endParaRPr lang="en-US" sz="3400" b="1" kern="1200" dirty="0">
            <a:solidFill>
              <a:schemeClr val="bg1"/>
            </a:solidFill>
            <a:latin typeface="+mj-lt"/>
          </a:endParaRPr>
        </a:p>
      </dsp:txBody>
      <dsp:txXfrm>
        <a:off x="93266" y="2797305"/>
        <a:ext cx="3317175" cy="1724036"/>
      </dsp:txXfrm>
    </dsp:sp>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4724400" y="2590800"/>
            <a:ext cx="4419600" cy="1527175"/>
          </a:xfrm>
          <a:effectLst/>
        </p:spPr>
        <p:txBody>
          <a:bodyPr anchor="t"/>
          <a:lstStyle>
            <a:lvl1pPr algn="ctr">
              <a:defRPr baseline="0">
                <a:latin typeface="Arial" pitchFamily="34" charset="0"/>
                <a:cs typeface="Arial" pitchFamily="34" charset="0"/>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4724400" y="0"/>
            <a:ext cx="4114800" cy="1676400"/>
          </a:xfrm>
        </p:spPr>
        <p:txBody>
          <a:bodyPr anchor="b"/>
          <a:lstStyle>
            <a:lvl1pPr marL="0" indent="0" algn="ctr">
              <a:buNone/>
              <a:defRPr sz="2400">
                <a:solidFill>
                  <a:schemeClr val="tx2">
                    <a:shade val="75000"/>
                  </a:schemeClr>
                </a:solidFill>
                <a:latin typeface="Arial" pitchFamily="34" charset="0"/>
                <a:cs typeface="Arial"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pic>
        <p:nvPicPr>
          <p:cNvPr id="8" name="Picture 7" descr="HIH_Cover.jpg"/>
          <p:cNvPicPr>
            <a:picLocks noChangeAspect="1"/>
          </p:cNvPicPr>
          <p:nvPr/>
        </p:nvPicPr>
        <p:blipFill>
          <a:blip r:embed="rId2" cstate="print"/>
          <a:stretch>
            <a:fillRect/>
          </a:stretch>
        </p:blipFill>
        <p:spPr>
          <a:xfrm>
            <a:off x="0" y="152400"/>
            <a:ext cx="4693882" cy="6172200"/>
          </a:xfrm>
          <a:prstGeom prst="rect">
            <a:avLst/>
          </a:prstGeom>
        </p:spPr>
      </p:pic>
      <p:sp>
        <p:nvSpPr>
          <p:cNvPr id="10" name="Footer Placeholder 1"/>
          <p:cNvSpPr txBox="1">
            <a:spLocks/>
          </p:cNvSpPr>
          <p:nvPr/>
        </p:nvSpPr>
        <p:spPr>
          <a:xfrm>
            <a:off x="6934200" y="6172200"/>
            <a:ext cx="2209800" cy="685800"/>
          </a:xfrm>
          <a:prstGeom prst="rect">
            <a:avLst/>
          </a:prstGeom>
        </p:spPr>
        <p:txBody>
          <a:bodyPr vert="horz"/>
          <a:lstStyle>
            <a:lvl1pPr algn="l">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Authored by: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Marta Szabo White, PhD.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Georgia State University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accent1">
                  <a:shade val="75000"/>
                </a:schemeClr>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a:xfrm>
            <a:off x="1524000" y="0"/>
            <a:ext cx="7467600" cy="1295400"/>
          </a:xfrm>
        </p:spPr>
        <p:txBody>
          <a:bodyPr>
            <a:noAutofit/>
          </a:bodyPr>
          <a:lstStyle>
            <a:lvl1pPr algn="ctr">
              <a:defRPr sz="4000">
                <a:latin typeface="Arial" pitchFamily="34" charset="0"/>
                <a:cs typeface="Arial" pitchFamily="34" charset="0"/>
              </a:defRPr>
            </a:lvl1pPr>
          </a:lstStyle>
          <a:p>
            <a:r>
              <a:rPr kumimoji="0" lang="en-US" smtClean="0"/>
              <a:t>Click to edit Master title style</a:t>
            </a:r>
            <a:endParaRPr kumimoji="0" lang="en-US" dirty="0"/>
          </a:p>
        </p:txBody>
      </p:sp>
      <p:sp>
        <p:nvSpPr>
          <p:cNvPr id="27" name="Content Placeholder 26"/>
          <p:cNvSpPr>
            <a:spLocks noGrp="1"/>
          </p:cNvSpPr>
          <p:nvPr>
            <p:ph idx="1"/>
          </p:nvPr>
        </p:nvSpPr>
        <p:spPr>
          <a:xfrm>
            <a:off x="1600200" y="1295400"/>
            <a:ext cx="7391400" cy="5029200"/>
          </a:xfrm>
        </p:spPr>
        <p:txBody>
          <a:bodyPr/>
          <a:lstStyle>
            <a:lvl1pPr>
              <a:buFont typeface="Arial" pitchFamily="34" charset="0"/>
              <a:buChar char="•"/>
              <a:defRPr>
                <a:latin typeface="Arial" pitchFamily="34" charset="0"/>
                <a:cs typeface="Arial" pitchFamily="34" charset="0"/>
              </a:defRPr>
            </a:lvl1pPr>
            <a:lvl2pPr>
              <a:buFont typeface="Arial" pitchFamily="34" charset="0"/>
              <a:buChar char="•"/>
              <a:defRPr>
                <a:latin typeface="Arial" pitchFamily="34" charset="0"/>
                <a:cs typeface="Arial" pitchFamily="34" charset="0"/>
              </a:defRPr>
            </a:lvl2pPr>
            <a:lvl3pPr>
              <a:buFont typeface="Arial" pitchFamily="34" charset="0"/>
              <a:buChar char="•"/>
              <a:defRPr>
                <a:latin typeface="Arial" pitchFamily="34" charset="0"/>
                <a:cs typeface="Arial" pitchFamily="34" charset="0"/>
              </a:defRPr>
            </a:lvl3pPr>
            <a:lvl4pPr>
              <a:buFont typeface="Arial" pitchFamily="34" charset="0"/>
              <a:buChar char="•"/>
              <a:defRPr/>
            </a:lvl4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p:txBody>
      </p:sp>
      <p:sp>
        <p:nvSpPr>
          <p:cNvPr id="19" name="Footer Placeholder 18"/>
          <p:cNvSpPr>
            <a:spLocks noGrp="1"/>
          </p:cNvSpPr>
          <p:nvPr>
            <p:ph type="ftr" sz="quarter" idx="11"/>
          </p:nvPr>
        </p:nvSpPr>
        <p:spPr>
          <a:xfrm>
            <a:off x="1600200" y="6400800"/>
            <a:ext cx="6553200" cy="457200"/>
          </a:xfrm>
        </p:spPr>
        <p:txBody>
          <a:bodyPr/>
          <a:lstStyle>
            <a:lvl1pPr>
              <a:defRPr sz="900" baseline="0">
                <a:solidFill>
                  <a:schemeClr val="tx1"/>
                </a:solidFill>
              </a:defRPr>
            </a:lvl1p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lvl1pPr>
              <a:defRPr>
                <a:solidFill>
                  <a:schemeClr val="tx1"/>
                </a:solidFill>
              </a:defRPr>
            </a:lvl1pPr>
          </a:lstStyle>
          <a:p>
            <a:fld id="{BD235BD0-D356-4402-BB91-39E6560732FA}" type="slidenum">
              <a:rPr lang="en-US" smtClean="0"/>
              <a:pPr/>
              <a:t>‹#›</a:t>
            </a:fld>
            <a:endParaRPr lang="en-US"/>
          </a:p>
        </p:txBody>
      </p:sp>
      <p:pic>
        <p:nvPicPr>
          <p:cNvPr id="7" name="Picture 6" descr="HIH_Cover_globe-2.jpg"/>
          <p:cNvPicPr>
            <a:picLocks noChangeAspect="1"/>
          </p:cNvPicPr>
          <p:nvPr/>
        </p:nvPicPr>
        <p:blipFill>
          <a:blip r:embed="rId2" cstate="print">
            <a:lum contrast="20000"/>
          </a:blip>
          <a:srcRect l="20000" r="13333"/>
          <a:stretch>
            <a:fillRect/>
          </a:stretch>
        </p:blipFill>
        <p:spPr>
          <a:xfrm>
            <a:off x="0" y="0"/>
            <a:ext cx="1524000" cy="6858000"/>
          </a:xfrm>
          <a:prstGeom prst="rect">
            <a:avLst/>
          </a:prstGeom>
        </p:spPr>
      </p:pic>
      <p:pic>
        <p:nvPicPr>
          <p:cNvPr id="8" name="Picture 7" descr="HIH_Cove_logor.jpg"/>
          <p:cNvPicPr>
            <a:picLocks noChangeAspect="1"/>
          </p:cNvPicPr>
          <p:nvPr/>
        </p:nvPicPr>
        <p:blipFill>
          <a:blip r:embed="rId3" cstate="print"/>
          <a:stretch>
            <a:fillRect/>
          </a:stretch>
        </p:blipFill>
        <p:spPr>
          <a:xfrm>
            <a:off x="8610600" y="0"/>
            <a:ext cx="533400" cy="576503"/>
          </a:xfrm>
          <a:prstGeom prst="rect">
            <a:avLst/>
          </a:prstGeom>
        </p:spPr>
      </p:pic>
      <p:sp>
        <p:nvSpPr>
          <p:cNvPr id="9" name="Footer Placeholder 18"/>
          <p:cNvSpPr txBox="1">
            <a:spLocks/>
          </p:cNvSpPr>
          <p:nvPr/>
        </p:nvSpPr>
        <p:spPr>
          <a:xfrm>
            <a:off x="1524000" y="6477000"/>
            <a:ext cx="6858000" cy="533400"/>
          </a:xfrm>
          <a:prstGeom prst="rect">
            <a:avLst/>
          </a:prstGeom>
        </p:spPr>
        <p:txBody>
          <a:bodyPr vert="horz"/>
          <a:lstStyle>
            <a:lvl1pPr>
              <a:defRPr sz="9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©2013 </a:t>
            </a:r>
            <a:r>
              <a:rPr kumimoji="0" lang="en-US" sz="9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Cengage</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Learning.  All Rights Reserved.  May not be copied, scanned, or duplicated, in whole or in part, except for use as permitted in a license distributed with a certain product or service or otherwise on a password-protected website for classroom 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2" name="Title 21"/>
          <p:cNvSpPr>
            <a:spLocks noGrp="1"/>
          </p:cNvSpPr>
          <p:nvPr>
            <p:ph type="title"/>
          </p:nvPr>
        </p:nvSpPr>
        <p:spPr>
          <a:xfrm>
            <a:off x="1524000" y="0"/>
            <a:ext cx="7467600" cy="1295400"/>
          </a:xfrm>
        </p:spPr>
        <p:txBody>
          <a:bodyPr>
            <a:noAutofit/>
          </a:bodyPr>
          <a:lstStyle>
            <a:lvl1pPr algn="ctr">
              <a:defRPr sz="4000">
                <a:latin typeface="Arial" pitchFamily="34" charset="0"/>
                <a:cs typeface="Arial" pitchFamily="34" charset="0"/>
              </a:defRPr>
            </a:lvl1pPr>
          </a:lstStyle>
          <a:p>
            <a:r>
              <a:rPr kumimoji="0" lang="en-US" smtClean="0"/>
              <a:t>Click to edit Master title style</a:t>
            </a:r>
            <a:endParaRPr kumimoji="0" lang="en-US" dirty="0"/>
          </a:p>
        </p:txBody>
      </p:sp>
      <p:sp>
        <p:nvSpPr>
          <p:cNvPr id="27" name="Content Placeholder 26"/>
          <p:cNvSpPr>
            <a:spLocks noGrp="1"/>
          </p:cNvSpPr>
          <p:nvPr>
            <p:ph idx="1"/>
          </p:nvPr>
        </p:nvSpPr>
        <p:spPr>
          <a:xfrm>
            <a:off x="1600200" y="1295400"/>
            <a:ext cx="7391400" cy="5029200"/>
          </a:xfrm>
        </p:spPr>
        <p:txBody>
          <a:bodyPr/>
          <a:lstStyle>
            <a:lvl1pPr>
              <a:buFont typeface="Arial" pitchFamily="34" charset="0"/>
              <a:buChar char="•"/>
              <a:defRPr>
                <a:latin typeface="Arial" pitchFamily="34" charset="0"/>
                <a:cs typeface="Arial" pitchFamily="34" charset="0"/>
              </a:defRPr>
            </a:lvl1pPr>
            <a:lvl2pPr>
              <a:buFont typeface="Arial" pitchFamily="34" charset="0"/>
              <a:buChar char="•"/>
              <a:defRPr/>
            </a:lvl2pPr>
            <a:lvl3pPr>
              <a:buFont typeface="Arial" pitchFamily="34" charset="0"/>
              <a:buChar char="•"/>
              <a:defRPr/>
            </a:lvl3pPr>
            <a:lvl4pPr>
              <a:buFont typeface="Arial" pitchFamily="34" charset="0"/>
              <a:buChar char="•"/>
              <a:defRPr/>
            </a:lvl4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p:txBody>
      </p:sp>
      <p:sp>
        <p:nvSpPr>
          <p:cNvPr id="19" name="Footer Placeholder 18"/>
          <p:cNvSpPr>
            <a:spLocks noGrp="1"/>
          </p:cNvSpPr>
          <p:nvPr>
            <p:ph type="ftr" sz="quarter" idx="11"/>
          </p:nvPr>
        </p:nvSpPr>
        <p:spPr>
          <a:xfrm>
            <a:off x="1600200" y="6400800"/>
            <a:ext cx="6553200" cy="457200"/>
          </a:xfrm>
        </p:spPr>
        <p:txBody>
          <a:bodyPr/>
          <a:lstStyle>
            <a:lvl1pPr>
              <a:defRPr sz="900" baseline="0">
                <a:solidFill>
                  <a:schemeClr val="tx1"/>
                </a:solidFill>
              </a:defRPr>
            </a:lvl1p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lvl1pPr>
              <a:defRPr>
                <a:solidFill>
                  <a:schemeClr val="tx1"/>
                </a:solidFill>
              </a:defRPr>
            </a:lvl1pPr>
          </a:lstStyle>
          <a:p>
            <a:fld id="{BD235BD0-D356-4402-BB91-39E6560732FA}" type="slidenum">
              <a:rPr lang="en-US" smtClean="0"/>
              <a:pPr/>
              <a:t>‹#›</a:t>
            </a:fld>
            <a:endParaRPr lang="en-US"/>
          </a:p>
        </p:txBody>
      </p:sp>
      <p:pic>
        <p:nvPicPr>
          <p:cNvPr id="7" name="Picture 6" descr="HIH_Cover_globe-2.jpg"/>
          <p:cNvPicPr>
            <a:picLocks noChangeAspect="1"/>
          </p:cNvPicPr>
          <p:nvPr/>
        </p:nvPicPr>
        <p:blipFill>
          <a:blip r:embed="rId2" cstate="print">
            <a:lum contrast="20000"/>
          </a:blip>
          <a:srcRect l="20000" r="13333"/>
          <a:stretch>
            <a:fillRect/>
          </a:stretch>
        </p:blipFill>
        <p:spPr>
          <a:xfrm>
            <a:off x="0" y="0"/>
            <a:ext cx="1524000" cy="6858000"/>
          </a:xfrm>
          <a:prstGeom prst="rect">
            <a:avLst/>
          </a:prstGeom>
        </p:spPr>
      </p:pic>
      <p:pic>
        <p:nvPicPr>
          <p:cNvPr id="8" name="Picture 7" descr="HIH_Cove_logor.jpg"/>
          <p:cNvPicPr>
            <a:picLocks noChangeAspect="1"/>
          </p:cNvPicPr>
          <p:nvPr/>
        </p:nvPicPr>
        <p:blipFill>
          <a:blip r:embed="rId3" cstate="print"/>
          <a:stretch>
            <a:fillRect/>
          </a:stretch>
        </p:blipFill>
        <p:spPr>
          <a:xfrm>
            <a:off x="8610600" y="0"/>
            <a:ext cx="533400" cy="576503"/>
          </a:xfrm>
          <a:prstGeom prst="rect">
            <a:avLst/>
          </a:prstGeom>
        </p:spPr>
      </p:pic>
      <p:sp>
        <p:nvSpPr>
          <p:cNvPr id="9" name="Footer Placeholder 18"/>
          <p:cNvSpPr txBox="1">
            <a:spLocks/>
          </p:cNvSpPr>
          <p:nvPr/>
        </p:nvSpPr>
        <p:spPr>
          <a:xfrm>
            <a:off x="1524000" y="6477000"/>
            <a:ext cx="6858000" cy="533400"/>
          </a:xfrm>
          <a:prstGeom prst="rect">
            <a:avLst/>
          </a:prstGeom>
        </p:spPr>
        <p:txBody>
          <a:bodyPr vert="horz"/>
          <a:lstStyle>
            <a:lvl1pPr>
              <a:defRPr sz="9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©2013 </a:t>
            </a:r>
            <a:r>
              <a:rPr kumimoji="0" lang="en-US" sz="9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Cengage</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Learning.  All Rights Reserved.  May not be copied, scanned, or duplicated, in whole or in part, except for use as permitted in a license distributed with a certain product or service or otherwise on a password-protected website for classroom 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2" name="Title 21"/>
          <p:cNvSpPr>
            <a:spLocks noGrp="1"/>
          </p:cNvSpPr>
          <p:nvPr>
            <p:ph type="title"/>
          </p:nvPr>
        </p:nvSpPr>
        <p:spPr>
          <a:xfrm>
            <a:off x="1524000" y="0"/>
            <a:ext cx="7467600" cy="1295400"/>
          </a:xfrm>
        </p:spPr>
        <p:txBody>
          <a:bodyPr>
            <a:noAutofit/>
          </a:bodyPr>
          <a:lstStyle>
            <a:lvl1pPr algn="ctr">
              <a:defRPr sz="4000">
                <a:latin typeface="Arial" pitchFamily="34" charset="0"/>
                <a:cs typeface="Arial" pitchFamily="34" charset="0"/>
              </a:defRPr>
            </a:lvl1pPr>
          </a:lstStyle>
          <a:p>
            <a:r>
              <a:rPr kumimoji="0" lang="en-US" smtClean="0"/>
              <a:t>Click to edit Master title style</a:t>
            </a:r>
            <a:endParaRPr kumimoji="0" lang="en-US" dirty="0"/>
          </a:p>
        </p:txBody>
      </p:sp>
      <p:sp>
        <p:nvSpPr>
          <p:cNvPr id="19" name="Footer Placeholder 18"/>
          <p:cNvSpPr>
            <a:spLocks noGrp="1"/>
          </p:cNvSpPr>
          <p:nvPr>
            <p:ph type="ftr" sz="quarter" idx="11"/>
          </p:nvPr>
        </p:nvSpPr>
        <p:spPr>
          <a:xfrm>
            <a:off x="1600200" y="6400800"/>
            <a:ext cx="6553200" cy="457200"/>
          </a:xfrm>
        </p:spPr>
        <p:txBody>
          <a:bodyPr/>
          <a:lstStyle>
            <a:lvl1pPr>
              <a:defRPr sz="900" baseline="0">
                <a:solidFill>
                  <a:schemeClr val="tx1"/>
                </a:solidFill>
              </a:defRPr>
            </a:lvl1p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lvl1pPr>
              <a:defRPr>
                <a:solidFill>
                  <a:schemeClr val="tx1"/>
                </a:solidFill>
              </a:defRPr>
            </a:lvl1pPr>
          </a:lstStyle>
          <a:p>
            <a:fld id="{BD235BD0-D356-4402-BB91-39E6560732FA}" type="slidenum">
              <a:rPr lang="en-US" smtClean="0"/>
              <a:pPr/>
              <a:t>‹#›</a:t>
            </a:fld>
            <a:endParaRPr lang="en-US"/>
          </a:p>
        </p:txBody>
      </p:sp>
      <p:pic>
        <p:nvPicPr>
          <p:cNvPr id="7" name="Picture 6" descr="HIH_Cover_globe-2.jpg"/>
          <p:cNvPicPr>
            <a:picLocks noChangeAspect="1"/>
          </p:cNvPicPr>
          <p:nvPr/>
        </p:nvPicPr>
        <p:blipFill>
          <a:blip r:embed="rId2" cstate="print">
            <a:lum contrast="20000"/>
          </a:blip>
          <a:srcRect l="20000" r="13333"/>
          <a:stretch>
            <a:fillRect/>
          </a:stretch>
        </p:blipFill>
        <p:spPr>
          <a:xfrm>
            <a:off x="0" y="0"/>
            <a:ext cx="1524000" cy="6858000"/>
          </a:xfrm>
          <a:prstGeom prst="rect">
            <a:avLst/>
          </a:prstGeom>
        </p:spPr>
      </p:pic>
      <p:pic>
        <p:nvPicPr>
          <p:cNvPr id="8" name="Picture 7" descr="HIH_Cove_logor.jpg"/>
          <p:cNvPicPr>
            <a:picLocks noChangeAspect="1"/>
          </p:cNvPicPr>
          <p:nvPr/>
        </p:nvPicPr>
        <p:blipFill>
          <a:blip r:embed="rId3" cstate="print"/>
          <a:stretch>
            <a:fillRect/>
          </a:stretch>
        </p:blipFill>
        <p:spPr>
          <a:xfrm>
            <a:off x="8610600" y="0"/>
            <a:ext cx="533400" cy="576503"/>
          </a:xfrm>
          <a:prstGeom prst="rect">
            <a:avLst/>
          </a:prstGeom>
        </p:spPr>
      </p:pic>
      <p:sp>
        <p:nvSpPr>
          <p:cNvPr id="9" name="Footer Placeholder 18"/>
          <p:cNvSpPr txBox="1">
            <a:spLocks/>
          </p:cNvSpPr>
          <p:nvPr/>
        </p:nvSpPr>
        <p:spPr>
          <a:xfrm>
            <a:off x="1524000" y="6477000"/>
            <a:ext cx="6858000" cy="533400"/>
          </a:xfrm>
          <a:prstGeom prst="rect">
            <a:avLst/>
          </a:prstGeom>
        </p:spPr>
        <p:txBody>
          <a:bodyPr vert="horz"/>
          <a:lstStyle>
            <a:lvl1pPr>
              <a:defRPr sz="9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©2013 </a:t>
            </a:r>
            <a:r>
              <a:rPr kumimoji="0" lang="en-US" sz="9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Cengage</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Learning.  All Rights Reserved.  May not be copied, scanned, or duplicated, in whole or in part, except for use as permitted in a license distributed with a certain product or service or otherwise on a password-protected website for classroom 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19" name="Footer Placeholder 18"/>
          <p:cNvSpPr>
            <a:spLocks noGrp="1"/>
          </p:cNvSpPr>
          <p:nvPr>
            <p:ph type="ftr" sz="quarter" idx="11"/>
          </p:nvPr>
        </p:nvSpPr>
        <p:spPr>
          <a:xfrm>
            <a:off x="1600200" y="6400800"/>
            <a:ext cx="6553200" cy="457200"/>
          </a:xfrm>
        </p:spPr>
        <p:txBody>
          <a:bodyPr/>
          <a:lstStyle>
            <a:lvl1pPr>
              <a:defRPr sz="900" baseline="0">
                <a:solidFill>
                  <a:schemeClr val="tx1"/>
                </a:solidFill>
              </a:defRPr>
            </a:lvl1p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lvl1pPr>
              <a:defRPr>
                <a:solidFill>
                  <a:schemeClr val="tx1"/>
                </a:solidFill>
              </a:defRPr>
            </a:lvl1pPr>
          </a:lstStyle>
          <a:p>
            <a:fld id="{BD235BD0-D356-4402-BB91-39E6560732FA}" type="slidenum">
              <a:rPr lang="en-US" smtClean="0"/>
              <a:pPr/>
              <a:t>‹#›</a:t>
            </a:fld>
            <a:endParaRPr lang="en-US"/>
          </a:p>
        </p:txBody>
      </p:sp>
      <p:pic>
        <p:nvPicPr>
          <p:cNvPr id="7" name="Picture 6" descr="HIH_Cover_globe-2.jpg"/>
          <p:cNvPicPr>
            <a:picLocks noChangeAspect="1"/>
          </p:cNvPicPr>
          <p:nvPr/>
        </p:nvPicPr>
        <p:blipFill>
          <a:blip r:embed="rId2" cstate="print">
            <a:lum contrast="20000"/>
          </a:blip>
          <a:srcRect l="20000" r="13333"/>
          <a:stretch>
            <a:fillRect/>
          </a:stretch>
        </p:blipFill>
        <p:spPr>
          <a:xfrm>
            <a:off x="0" y="0"/>
            <a:ext cx="1524000" cy="6858000"/>
          </a:xfrm>
          <a:prstGeom prst="rect">
            <a:avLst/>
          </a:prstGeom>
        </p:spPr>
      </p:pic>
      <p:pic>
        <p:nvPicPr>
          <p:cNvPr id="8" name="Picture 7" descr="HIH_Cove_logor.jpg"/>
          <p:cNvPicPr>
            <a:picLocks noChangeAspect="1"/>
          </p:cNvPicPr>
          <p:nvPr/>
        </p:nvPicPr>
        <p:blipFill>
          <a:blip r:embed="rId3" cstate="print"/>
          <a:stretch>
            <a:fillRect/>
          </a:stretch>
        </p:blipFill>
        <p:spPr>
          <a:xfrm>
            <a:off x="8610600" y="0"/>
            <a:ext cx="533400" cy="576503"/>
          </a:xfrm>
          <a:prstGeom prst="rect">
            <a:avLst/>
          </a:prstGeom>
        </p:spPr>
      </p:pic>
      <p:sp>
        <p:nvSpPr>
          <p:cNvPr id="9" name="Footer Placeholder 18"/>
          <p:cNvSpPr txBox="1">
            <a:spLocks/>
          </p:cNvSpPr>
          <p:nvPr/>
        </p:nvSpPr>
        <p:spPr>
          <a:xfrm>
            <a:off x="1524000" y="6477000"/>
            <a:ext cx="6858000" cy="533400"/>
          </a:xfrm>
          <a:prstGeom prst="rect">
            <a:avLst/>
          </a:prstGeom>
        </p:spPr>
        <p:txBody>
          <a:bodyPr vert="horz"/>
          <a:lstStyle>
            <a:lvl1pPr>
              <a:defRPr sz="9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©2013 </a:t>
            </a:r>
            <a:r>
              <a:rPr kumimoji="0" lang="en-US" sz="9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Cengage</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Learning.  All Rights Reserved.  May not be copied, scanned, or duplicated, in whole or in part, except for use as permitted in a license distributed with a certain product or service or otherwise on a password-protected website for classroom 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BD235BD0-D356-4402-BB91-39E6560732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buFont typeface="Arial" pitchFamily="34" charset="0"/>
              <a:buChar char="•"/>
              <a:defRPr sz="2800"/>
            </a:lvl1pPr>
            <a:lvl2pPr>
              <a:buFont typeface="Arial" pitchFamily="34" charset="0"/>
              <a:buChar char="•"/>
              <a:defRPr sz="2400"/>
            </a:lvl2pPr>
            <a:lvl3pPr>
              <a:buFont typeface="Arial" pitchFamily="34" charset="0"/>
              <a:buChar cha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600200"/>
            <a:ext cx="4038600" cy="4525963"/>
          </a:xfrm>
        </p:spPr>
        <p:txBody>
          <a:bodyPr/>
          <a:lstStyle>
            <a:lvl1pPr>
              <a:buFont typeface="Arial" pitchFamily="34" charset="0"/>
              <a:buChar char="•"/>
              <a:defRPr sz="2800"/>
            </a:lvl1pPr>
            <a:lvl2pPr>
              <a:buFont typeface="Arial" pitchFamily="34" charset="0"/>
              <a:buChar char="•"/>
              <a:defRPr sz="2400"/>
            </a:lvl2pPr>
            <a:lvl3pPr>
              <a:buFont typeface="Arial" pitchFamily="34" charset="0"/>
              <a:buChar cha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Footer Placeholder 5"/>
          <p:cNvSpPr>
            <a:spLocks noGrp="1"/>
          </p:cNvSpPr>
          <p:nvPr>
            <p:ph type="ftr" sz="quarter" idx="11"/>
          </p:nvPr>
        </p:nvSpPr>
        <p:spPr>
          <a:xfrm>
            <a:off x="76200" y="6477000"/>
            <a:ext cx="8153400" cy="288925"/>
          </a:xfrm>
        </p:spPr>
        <p:txBody>
          <a:bodyPr/>
          <a:lstStyle>
            <a:lvl1pPr algn="l">
              <a:defRPr sz="900">
                <a:solidFill>
                  <a:schemeClr val="tx1"/>
                </a:solidFill>
              </a:defRPr>
            </a:lvl1pPr>
          </a:lstStyle>
          <a:p>
            <a:endParaRPr lang="en-US"/>
          </a:p>
        </p:txBody>
      </p:sp>
      <p:sp>
        <p:nvSpPr>
          <p:cNvPr id="7" name="Slide Number Placeholder 6"/>
          <p:cNvSpPr>
            <a:spLocks noGrp="1"/>
          </p:cNvSpPr>
          <p:nvPr>
            <p:ph type="sldNum" sz="quarter" idx="12"/>
          </p:nvPr>
        </p:nvSpPr>
        <p:spPr/>
        <p:txBody>
          <a:bodyPr/>
          <a:lstStyle/>
          <a:p>
            <a:fld id="{BD235BD0-D356-4402-BB91-39E6560732FA}" type="slidenum">
              <a:rPr lang="en-US" smtClean="0"/>
              <a:pPr/>
              <a:t>‹#›</a:t>
            </a:fld>
            <a:endParaRPr lang="en-US"/>
          </a:p>
        </p:txBody>
      </p:sp>
      <p:pic>
        <p:nvPicPr>
          <p:cNvPr id="8" name="Picture 7" descr="HIH_Cove_logor.jpg"/>
          <p:cNvPicPr>
            <a:picLocks noChangeAspect="1"/>
          </p:cNvPicPr>
          <p:nvPr/>
        </p:nvPicPr>
        <p:blipFill>
          <a:blip r:embed="rId2" cstate="print"/>
          <a:stretch>
            <a:fillRect/>
          </a:stretch>
        </p:blipFill>
        <p:spPr>
          <a:xfrm>
            <a:off x="8610600" y="0"/>
            <a:ext cx="533400" cy="57650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lvl1pPr>
              <a:defRPr baseline="0">
                <a:effectLst/>
              </a:defRPr>
            </a:lvl1pPr>
          </a:lstStyle>
          <a:p>
            <a:r>
              <a:rPr kumimoji="0" lang="en-US" smtClean="0"/>
              <a:t>Click to edit Master title style</a:t>
            </a:r>
            <a:endParaRPr kumimoji="0" lang="en-US" dirty="0"/>
          </a:p>
        </p:txBody>
      </p:sp>
      <p:sp>
        <p:nvSpPr>
          <p:cNvPr id="21" name="Footer Placeholder 20"/>
          <p:cNvSpPr>
            <a:spLocks noGrp="1"/>
          </p:cNvSpPr>
          <p:nvPr>
            <p:ph type="ftr" sz="quarter" idx="11"/>
          </p:nvPr>
        </p:nvSpPr>
        <p:spPr>
          <a:xfrm>
            <a:off x="0" y="6400800"/>
            <a:ext cx="8153400" cy="288925"/>
          </a:xfrm>
        </p:spPr>
        <p:txBody>
          <a:bodyPr/>
          <a:lstStyle>
            <a:lvl1pPr>
              <a:defRPr sz="900" baseline="0">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solidFill>
              </a:defRPr>
            </a:lvl1pPr>
          </a:lstStyle>
          <a:p>
            <a:fld id="{BD235BD0-D356-4402-BB91-39E6560732FA}" type="slidenum">
              <a:rPr lang="en-US" smtClean="0"/>
              <a:pPr/>
              <a:t>‹#›</a:t>
            </a:fld>
            <a:endParaRPr lang="en-US"/>
          </a:p>
        </p:txBody>
      </p:sp>
      <p:pic>
        <p:nvPicPr>
          <p:cNvPr id="5" name="Picture 4" descr="HIH_Cove_logor.jpg"/>
          <p:cNvPicPr>
            <a:picLocks noChangeAspect="1"/>
          </p:cNvPicPr>
          <p:nvPr/>
        </p:nvPicPr>
        <p:blipFill>
          <a:blip r:embed="rId2" cstate="print"/>
          <a:stretch>
            <a:fillRect/>
          </a:stretch>
        </p:blipFill>
        <p:spPr>
          <a:xfrm>
            <a:off x="8610600" y="0"/>
            <a:ext cx="533400" cy="57650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TextBox 4"/>
          <p:cNvSpPr txBox="1"/>
          <p:nvPr/>
        </p:nvSpPr>
        <p:spPr>
          <a:xfrm>
            <a:off x="0" y="6553200"/>
            <a:ext cx="9144000" cy="307777"/>
          </a:xfrm>
          <a:prstGeom prst="rect">
            <a:avLst/>
          </a:prstGeom>
          <a:solidFill>
            <a:schemeClr val="tx1"/>
          </a:solidFill>
          <a:ln w="28575">
            <a:solidFill>
              <a:schemeClr val="tx1"/>
            </a:solidFill>
          </a:ln>
        </p:spPr>
        <p:txBody>
          <a:bodyPr wrap="square" rtlCol="0">
            <a:spAutoFit/>
          </a:bodyPr>
          <a:lstStyle/>
          <a:p>
            <a:r>
              <a:rPr lang="en-US" sz="1400" dirty="0" smtClean="0">
                <a:solidFill>
                  <a:schemeClr val="bg1"/>
                </a:solidFill>
              </a:rPr>
              <a:t>© 2012 South-Western, </a:t>
            </a:r>
            <a:r>
              <a:rPr lang="en-US" sz="1400" dirty="0" err="1" smtClean="0">
                <a:solidFill>
                  <a:schemeClr val="bg1"/>
                </a:solidFill>
              </a:rPr>
              <a:t>Cengage</a:t>
            </a:r>
            <a:r>
              <a:rPr lang="en-US" sz="1400" dirty="0" smtClean="0">
                <a:solidFill>
                  <a:schemeClr val="bg1"/>
                </a:solidFill>
              </a:rPr>
              <a:t> Learning, Inc. All rights reserved.</a:t>
            </a:r>
            <a:endParaRPr lang="en-US" sz="1400" dirty="0">
              <a:solidFill>
                <a:schemeClr val="bg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p:txBody>
      </p:sp>
      <p:sp>
        <p:nvSpPr>
          <p:cNvPr id="28" name="Footer Placeholder 27"/>
          <p:cNvSpPr>
            <a:spLocks noGrp="1"/>
          </p:cNvSpPr>
          <p:nvPr>
            <p:ph type="ftr" sz="quarter" idx="3"/>
          </p:nvPr>
        </p:nvSpPr>
        <p:spPr>
          <a:xfrm>
            <a:off x="152400" y="6477000"/>
            <a:ext cx="8001000" cy="288925"/>
          </a:xfrm>
          <a:prstGeom prst="rect">
            <a:avLst/>
          </a:prstGeom>
        </p:spPr>
        <p:txBody>
          <a:bodyPr vert="horz"/>
          <a:lstStyle>
            <a:lvl1pPr algn="r" eaLnBrk="1" latinLnBrk="0" hangingPunct="1">
              <a:defRPr kumimoji="0" sz="900">
                <a:solidFill>
                  <a:schemeClr val="tx1"/>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D235BD0-D356-4402-BB91-39E6560732FA}"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pic>
        <p:nvPicPr>
          <p:cNvPr id="13" name="Picture 12" descr="HIH_Cove_logor.jpg"/>
          <p:cNvPicPr>
            <a:picLocks noChangeAspect="1"/>
          </p:cNvPicPr>
          <p:nvPr/>
        </p:nvPicPr>
        <p:blipFill>
          <a:blip r:embed="rId11" cstate="print"/>
          <a:stretch>
            <a:fillRect/>
          </a:stretch>
        </p:blipFill>
        <p:spPr>
          <a:xfrm>
            <a:off x="8610600" y="0"/>
            <a:ext cx="533400" cy="576503"/>
          </a:xfrm>
          <a:prstGeom prst="rect">
            <a:avLst/>
          </a:prstGeom>
        </p:spPr>
      </p:pic>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xStyles>
    <p:titleStyle>
      <a:lvl1pPr algn="l" rtl="0" eaLnBrk="1" latinLnBrk="0" hangingPunct="1">
        <a:spcBef>
          <a:spcPct val="0"/>
        </a:spcBef>
        <a:buNone/>
        <a:defRPr kumimoji="0" sz="3600" kern="1200" cap="all" baseline="0">
          <a:solidFill>
            <a:schemeClr val="tx2"/>
          </a:solidFill>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Arial" pitchFamily="34" charset="0"/>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Arial" pitchFamily="34" charset="0"/>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Arial" pitchFamily="34" charset="0"/>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Arial" pitchFamily="34" charset="0"/>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dirty="0" smtClean="0"/>
              <a:t/>
            </a:r>
            <a:br>
              <a:rPr lang="en-US" dirty="0" smtClean="0"/>
            </a:br>
            <a:endParaRPr lang="en-US" b="1" dirty="0"/>
          </a:p>
        </p:txBody>
      </p:sp>
      <p:sp>
        <p:nvSpPr>
          <p:cNvPr id="16" name="Subtitle 15"/>
          <p:cNvSpPr>
            <a:spLocks noGrp="1"/>
          </p:cNvSpPr>
          <p:nvPr>
            <p:ph type="subTitle" idx="1"/>
          </p:nvPr>
        </p:nvSpPr>
        <p:spPr>
          <a:xfrm>
            <a:off x="4724400" y="304800"/>
            <a:ext cx="4114800" cy="2362200"/>
          </a:xfrm>
        </p:spPr>
        <p:txBody>
          <a:bodyPr>
            <a:noAutofit/>
          </a:bodyPr>
          <a:lstStyle/>
          <a:p>
            <a:pPr algn="l">
              <a:spcBef>
                <a:spcPts val="0"/>
              </a:spcBef>
            </a:pPr>
            <a:r>
              <a:rPr lang="en-US" sz="3600" b="1" dirty="0" smtClean="0">
                <a:latin typeface="+mj-lt"/>
              </a:rPr>
              <a:t>PART 3: STRATEGIC ACTIONS:</a:t>
            </a:r>
          </a:p>
          <a:p>
            <a:pPr algn="l">
              <a:spcBef>
                <a:spcPts val="0"/>
              </a:spcBef>
            </a:pPr>
            <a:r>
              <a:rPr lang="en-US" sz="3600" b="1" dirty="0" smtClean="0">
                <a:latin typeface="+mj-lt"/>
              </a:rPr>
              <a:t>STRATEGY IMPLEMENTATION</a:t>
            </a:r>
            <a:endParaRPr lang="en-US" sz="3600" dirty="0">
              <a:latin typeface="+mj-lt"/>
            </a:endParaRPr>
          </a:p>
        </p:txBody>
      </p:sp>
      <p:sp>
        <p:nvSpPr>
          <p:cNvPr id="21" name="Rectangle 20"/>
          <p:cNvSpPr/>
          <p:nvPr/>
        </p:nvSpPr>
        <p:spPr>
          <a:xfrm>
            <a:off x="4800600" y="3200400"/>
            <a:ext cx="3657600" cy="2185214"/>
          </a:xfrm>
          <a:prstGeom prst="rect">
            <a:avLst/>
          </a:prstGeom>
        </p:spPr>
        <p:txBody>
          <a:bodyPr wrap="square">
            <a:spAutoFit/>
          </a:bodyPr>
          <a:lstStyle/>
          <a:p>
            <a:r>
              <a:rPr lang="en-US" sz="3400" dirty="0" smtClean="0">
                <a:latin typeface="+mj-lt"/>
              </a:rPr>
              <a:t>CHAPTER  11</a:t>
            </a:r>
            <a:br>
              <a:rPr lang="en-US" sz="3400" dirty="0" smtClean="0">
                <a:latin typeface="+mj-lt"/>
              </a:rPr>
            </a:br>
            <a:r>
              <a:rPr lang="en-US" sz="3400" dirty="0" smtClean="0">
                <a:latin typeface="+mj-lt"/>
              </a:rPr>
              <a:t>ORGANIZATIONAL STRUCTURE AND CONTROLS</a:t>
            </a:r>
            <a:endParaRPr lang="en-US" sz="3400"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ORGANIZATIONAL STRUCTURE AND CONTROLS </a:t>
            </a:r>
          </a:p>
        </p:txBody>
      </p:sp>
      <p:sp>
        <p:nvSpPr>
          <p:cNvPr id="8" name="Rectangle 5"/>
          <p:cNvSpPr>
            <a:spLocks noGrp="1" noChangeArrowheads="1"/>
          </p:cNvSpPr>
          <p:nvPr>
            <p:ph idx="1"/>
          </p:nvPr>
        </p:nvSpPr>
        <p:spPr>
          <a:xfrm>
            <a:off x="1600200" y="1295400"/>
            <a:ext cx="7162800" cy="5181600"/>
          </a:xfrm>
          <a:solidFill>
            <a:schemeClr val="tx2"/>
          </a:solidFill>
        </p:spPr>
        <p:txBody>
          <a:bodyPr>
            <a:normAutofit/>
          </a:bodyPr>
          <a:lstStyle/>
          <a:p>
            <a:pPr>
              <a:spcBef>
                <a:spcPct val="50000"/>
              </a:spcBef>
              <a:buNone/>
            </a:pPr>
            <a:r>
              <a:rPr lang="en-US" sz="3800" b="1" dirty="0" smtClean="0">
                <a:solidFill>
                  <a:schemeClr val="bg1"/>
                </a:solidFill>
                <a:latin typeface="+mj-lt"/>
              </a:rPr>
              <a:t>Structure and Firm Performance</a:t>
            </a:r>
          </a:p>
          <a:p>
            <a:pPr marL="342900" lvl="1" indent="-342900">
              <a:spcBef>
                <a:spcPct val="50000"/>
              </a:spcBef>
            </a:pPr>
            <a:r>
              <a:rPr lang="en-US" dirty="0" smtClean="0">
                <a:solidFill>
                  <a:schemeClr val="bg1"/>
                </a:solidFill>
                <a:latin typeface="+mj-lt"/>
              </a:rPr>
              <a:t>Research suggests that performance declines when the firm’s strategy is not matched with the most appropriate structure and controls</a:t>
            </a:r>
          </a:p>
          <a:p>
            <a:pPr marL="342900" lvl="1" indent="-342900">
              <a:spcBef>
                <a:spcPct val="50000"/>
              </a:spcBef>
            </a:pPr>
            <a:r>
              <a:rPr lang="en-US" dirty="0" smtClean="0">
                <a:solidFill>
                  <a:schemeClr val="bg1"/>
                </a:solidFill>
                <a:latin typeface="+mj-lt"/>
              </a:rPr>
              <a:t>Example: CEO Jeffrey </a:t>
            </a:r>
            <a:r>
              <a:rPr lang="en-US" dirty="0" err="1" smtClean="0">
                <a:solidFill>
                  <a:schemeClr val="bg1"/>
                </a:solidFill>
                <a:latin typeface="+mj-lt"/>
              </a:rPr>
              <a:t>Immelt</a:t>
            </a:r>
            <a:r>
              <a:rPr lang="en-US" dirty="0" smtClean="0">
                <a:solidFill>
                  <a:schemeClr val="bg1"/>
                </a:solidFill>
                <a:latin typeface="+mj-lt"/>
              </a:rPr>
              <a:t> recognized the need to match strategy and structure during the recent economic downturn, as evidenced by the restructuring alignments in GE Capital, GE’s financial service group</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left)">
                                      <p:cBhvr>
                                        <p:cTn id="11" dur="500"/>
                                        <p:tgtEl>
                                          <p:spTgt spid="8">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left)">
                                      <p:cBhvr>
                                        <p:cTn id="15"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ORGANIZATIONAL STRUCTURE</a:t>
            </a:r>
            <a:endParaRPr lang="en-US" sz="3800" b="1" dirty="0" smtClean="0">
              <a:latin typeface="+mj-lt"/>
            </a:endParaRPr>
          </a:p>
        </p:txBody>
      </p:sp>
      <p:sp>
        <p:nvSpPr>
          <p:cNvPr id="8" name="Rectangle 5"/>
          <p:cNvSpPr>
            <a:spLocks noGrp="1" noChangeArrowheads="1"/>
          </p:cNvSpPr>
          <p:nvPr>
            <p:ph idx="1"/>
          </p:nvPr>
        </p:nvSpPr>
        <p:spPr>
          <a:xfrm>
            <a:off x="1600200" y="1066800"/>
            <a:ext cx="7162800" cy="5410200"/>
          </a:xfrm>
          <a:solidFill>
            <a:schemeClr val="tx2"/>
          </a:solidFill>
        </p:spPr>
        <p:txBody>
          <a:bodyPr>
            <a:normAutofit lnSpcReduction="10000"/>
          </a:bodyPr>
          <a:lstStyle/>
          <a:p>
            <a:pPr>
              <a:spcBef>
                <a:spcPct val="50000"/>
              </a:spcBef>
              <a:buNone/>
            </a:pPr>
            <a:r>
              <a:rPr lang="en-US" dirty="0" smtClean="0">
                <a:solidFill>
                  <a:schemeClr val="bg1"/>
                </a:solidFill>
                <a:latin typeface="+mn-lt"/>
              </a:rPr>
              <a:t>Organizational structure</a:t>
            </a:r>
          </a:p>
          <a:p>
            <a:pPr lvl="1">
              <a:spcBef>
                <a:spcPct val="50000"/>
              </a:spcBef>
            </a:pPr>
            <a:r>
              <a:rPr lang="en-US" dirty="0" smtClean="0">
                <a:solidFill>
                  <a:schemeClr val="bg1"/>
                </a:solidFill>
                <a:latin typeface="+mn-lt"/>
              </a:rPr>
              <a:t>Specifies the firm’s formal reporting relationships, procedures, controls, and authority and decision-making processes</a:t>
            </a:r>
          </a:p>
          <a:p>
            <a:pPr lvl="1">
              <a:spcBef>
                <a:spcPct val="50000"/>
              </a:spcBef>
            </a:pPr>
            <a:r>
              <a:rPr lang="en-US" dirty="0" smtClean="0">
                <a:solidFill>
                  <a:schemeClr val="bg1"/>
                </a:solidFill>
                <a:latin typeface="+mn-lt"/>
              </a:rPr>
              <a:t>Specifies the work to be done and how to do it, given the firm’s strategy or strategies</a:t>
            </a:r>
          </a:p>
          <a:p>
            <a:pPr lvl="1">
              <a:spcBef>
                <a:spcPct val="50000"/>
              </a:spcBef>
            </a:pPr>
            <a:r>
              <a:rPr lang="en-US" dirty="0" smtClean="0">
                <a:solidFill>
                  <a:schemeClr val="bg1"/>
                </a:solidFill>
                <a:latin typeface="+mn-lt"/>
              </a:rPr>
              <a:t>Is the pivotal component of effective strategy implementation</a:t>
            </a:r>
          </a:p>
          <a:p>
            <a:pPr algn="ctr">
              <a:spcBef>
                <a:spcPct val="50000"/>
              </a:spcBef>
              <a:buNone/>
            </a:pPr>
            <a:r>
              <a:rPr lang="en-US" dirty="0" smtClean="0">
                <a:solidFill>
                  <a:schemeClr val="bg1"/>
                </a:solidFill>
                <a:latin typeface="+mn-lt"/>
              </a:rPr>
              <a:t>It is critical to match organizational structure to the firm’s strategy</a:t>
            </a:r>
            <a:endParaRPr lang="en-US" i="1" dirty="0">
              <a:solidFill>
                <a:schemeClr val="bg1"/>
              </a:solidFill>
              <a:latin typeface="+mn-lt"/>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ORGANIZATIONAL STRUCTURE</a:t>
            </a:r>
            <a:endParaRPr lang="en-US" sz="3800" b="1" dirty="0" smtClean="0">
              <a:latin typeface="+mj-lt"/>
            </a:endParaRPr>
          </a:p>
        </p:txBody>
      </p:sp>
      <p:sp>
        <p:nvSpPr>
          <p:cNvPr id="7" name="Rectangle 3"/>
          <p:cNvSpPr>
            <a:spLocks noGrp="1" noChangeArrowheads="1"/>
          </p:cNvSpPr>
          <p:nvPr>
            <p:ph idx="1"/>
          </p:nvPr>
        </p:nvSpPr>
        <p:spPr>
          <a:xfrm>
            <a:off x="1600200" y="1066800"/>
            <a:ext cx="7391400" cy="5105400"/>
          </a:xfrm>
        </p:spPr>
        <p:txBody>
          <a:bodyPr>
            <a:normAutofit fontScale="92500" lnSpcReduction="10000"/>
          </a:bodyPr>
          <a:lstStyle/>
          <a:p>
            <a:pPr marL="457200" lvl="1" indent="0">
              <a:buFontTx/>
              <a:buNone/>
              <a:defRPr/>
            </a:pPr>
            <a:r>
              <a:rPr lang="en-US" sz="3000" dirty="0" smtClean="0">
                <a:latin typeface="+mj-lt"/>
              </a:rPr>
              <a:t>Strategy pioneer Alfred Chandler found organizations change their structures when inefficiencies </a:t>
            </a:r>
            <a:r>
              <a:rPr lang="en-US" sz="3000" u="sng" dirty="0" smtClean="0">
                <a:solidFill>
                  <a:srgbClr val="FF0000"/>
                </a:solidFill>
                <a:latin typeface="+mj-lt"/>
              </a:rPr>
              <a:t>force</a:t>
            </a:r>
            <a:r>
              <a:rPr lang="en-US" sz="3000" dirty="0" smtClean="0">
                <a:latin typeface="+mj-lt"/>
              </a:rPr>
              <a:t> them to. </a:t>
            </a:r>
          </a:p>
          <a:p>
            <a:pPr lvl="1">
              <a:buClr>
                <a:srgbClr val="FF0D0D"/>
              </a:buClr>
              <a:defRPr/>
            </a:pPr>
            <a:r>
              <a:rPr lang="en-US" dirty="0" smtClean="0">
                <a:latin typeface="+mj-lt"/>
              </a:rPr>
              <a:t>A firm’s strategy is supported when its structure is properly aligned to its strategy </a:t>
            </a:r>
          </a:p>
          <a:p>
            <a:pPr lvl="1">
              <a:defRPr/>
            </a:pPr>
            <a:endParaRPr lang="en-US" sz="1100" dirty="0" smtClean="0">
              <a:latin typeface="+mj-lt"/>
            </a:endParaRPr>
          </a:p>
          <a:p>
            <a:pPr lvl="1">
              <a:buClr>
                <a:srgbClr val="FF0D0D"/>
              </a:buClr>
              <a:defRPr/>
            </a:pPr>
            <a:r>
              <a:rPr lang="en-US" dirty="0" smtClean="0">
                <a:latin typeface="+mj-lt"/>
              </a:rPr>
              <a:t>Two considerations regarding alignment</a:t>
            </a:r>
          </a:p>
          <a:p>
            <a:pPr marL="1371600" lvl="2" indent="-457200">
              <a:buClr>
                <a:srgbClr val="FF0D0D"/>
              </a:buClr>
              <a:buFont typeface="+mj-lt"/>
              <a:buAutoNum type="arabicPeriod"/>
              <a:defRPr/>
            </a:pPr>
            <a:r>
              <a:rPr lang="en-US" sz="2800" b="1" dirty="0" smtClean="0">
                <a:latin typeface="+mj-lt"/>
              </a:rPr>
              <a:t>Structural stability: </a:t>
            </a:r>
            <a:r>
              <a:rPr lang="en-US" sz="2800" dirty="0" smtClean="0">
                <a:latin typeface="+mj-lt"/>
              </a:rPr>
              <a:t>capacity firm requires to consistently and predictably manage its daily work routines </a:t>
            </a:r>
          </a:p>
          <a:p>
            <a:pPr marL="1371600" lvl="2" indent="-457200">
              <a:buClr>
                <a:srgbClr val="FF0D0D"/>
              </a:buClr>
              <a:buFont typeface="+mj-lt"/>
              <a:buAutoNum type="arabicPeriod"/>
              <a:defRPr/>
            </a:pPr>
            <a:r>
              <a:rPr lang="en-US" sz="2800" b="1" dirty="0" smtClean="0">
                <a:latin typeface="+mj-lt"/>
              </a:rPr>
              <a:t>Structural flexibility: </a:t>
            </a:r>
            <a:r>
              <a:rPr lang="en-US" sz="2800" dirty="0" smtClean="0">
                <a:latin typeface="+mj-lt"/>
              </a:rPr>
              <a:t>opportunity to explore competitive advantages firm   will need to be successful in the future</a:t>
            </a:r>
          </a:p>
          <a:p>
            <a:pPr marL="1371600" lvl="2" indent="-457200">
              <a:buFont typeface="+mj-lt"/>
              <a:buAutoNum type="arabicPeriod"/>
              <a:defRPr/>
            </a:pPr>
            <a:endParaRPr lang="en-US" dirty="0">
              <a:latin typeface="+mj-lt"/>
            </a:endParaRPr>
          </a:p>
          <a:p>
            <a:pPr marL="1371600" lvl="2" indent="-457200">
              <a:buFont typeface="+mj-lt"/>
              <a:buAutoNum type="arabicPeriod"/>
              <a:defRPr/>
            </a:pPr>
            <a:endParaRPr lang="en-US" dirty="0" smtClean="0">
              <a:latin typeface="+mj-lt"/>
            </a:endParaRPr>
          </a:p>
          <a:p>
            <a:pPr marL="914400" lvl="2" indent="0" algn="r">
              <a:buFontTx/>
              <a:buNone/>
              <a:defRPr/>
            </a:pPr>
            <a:endParaRPr lang="en-US" sz="800" dirty="0" smtClean="0">
              <a:latin typeface="+mj-lt"/>
            </a:endParaRPr>
          </a:p>
          <a:p>
            <a:pPr marL="914400" lvl="2" indent="0" algn="r">
              <a:buFontTx/>
              <a:buNone/>
              <a:defRPr/>
            </a:pPr>
            <a:endParaRPr lang="en-US" sz="800" dirty="0">
              <a:latin typeface="+mj-lt"/>
            </a:endParaRPr>
          </a:p>
          <a:p>
            <a:pPr marL="914400" lvl="2" indent="0" algn="r">
              <a:buFontTx/>
              <a:buNone/>
              <a:defRPr/>
            </a:pPr>
            <a:endParaRPr lang="en-US" sz="800" dirty="0" smtClean="0">
              <a:latin typeface="+mj-lt"/>
            </a:endParaRPr>
          </a:p>
        </p:txBody>
      </p:sp>
      <p:sp>
        <p:nvSpPr>
          <p:cNvPr id="9" name="TextBox 8"/>
          <p:cNvSpPr txBox="1"/>
          <p:nvPr/>
        </p:nvSpPr>
        <p:spPr>
          <a:xfrm>
            <a:off x="1524001" y="6172200"/>
            <a:ext cx="7620000" cy="353943"/>
          </a:xfrm>
          <a:prstGeom prst="rect">
            <a:avLst/>
          </a:prstGeom>
          <a:noFill/>
        </p:spPr>
        <p:txBody>
          <a:bodyPr wrap="square" rtlCol="0">
            <a:spAutoFit/>
          </a:bodyPr>
          <a:lstStyle/>
          <a:p>
            <a:r>
              <a:rPr lang="en-US" sz="1700" dirty="0" smtClean="0"/>
              <a:t>Source: </a:t>
            </a:r>
            <a:r>
              <a:rPr lang="en-US" sz="1600" dirty="0" smtClean="0"/>
              <a:t> A. Chandler, 1962, </a:t>
            </a:r>
            <a:r>
              <a:rPr lang="en-US" sz="1600" i="1" dirty="0" smtClean="0"/>
              <a:t>Strategy</a:t>
            </a:r>
            <a:r>
              <a:rPr lang="en-US" sz="1600" dirty="0" smtClean="0"/>
              <a:t> </a:t>
            </a:r>
            <a:r>
              <a:rPr lang="en-US" sz="1600" i="1" dirty="0" smtClean="0"/>
              <a:t>and Structure, </a:t>
            </a:r>
            <a:r>
              <a:rPr lang="en-US" sz="1600" dirty="0" smtClean="0"/>
              <a:t>Cambridge, MA: MIT Press. </a:t>
            </a:r>
            <a:r>
              <a:rPr lang="en-US" sz="1700" dirty="0" smtClean="0"/>
              <a:t> </a:t>
            </a:r>
            <a:endParaRPr lang="en-US" sz="17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p:cTn id="12"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7">
                                            <p:txEl>
                                              <p:pRg st="1" end="1"/>
                                            </p:txEl>
                                          </p:spTgt>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 calcmode="lin" valueType="num">
                                      <p:cBhvr>
                                        <p:cTn id="17"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7">
                                            <p:txEl>
                                              <p:pRg st="3" end="3"/>
                                            </p:txEl>
                                          </p:spTgt>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17" presetClass="entr" presetSubtype="10" fill="hold" grpId="0" nodeType="after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 calcmode="lin" valueType="num">
                                      <p:cBhvr>
                                        <p:cTn id="22"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7">
                                            <p:txEl>
                                              <p:pRg st="4" end="4"/>
                                            </p:txEl>
                                          </p:spTgt>
                                        </p:tgtEl>
                                        <p:attrNameLst>
                                          <p:attrName>ppt_h</p:attrName>
                                        </p:attrNameLst>
                                      </p:cBhvr>
                                      <p:tavLst>
                                        <p:tav tm="0">
                                          <p:val>
                                            <p:strVal val="#ppt_h"/>
                                          </p:val>
                                        </p:tav>
                                        <p:tav tm="100000">
                                          <p:val>
                                            <p:strVal val="#ppt_h"/>
                                          </p:val>
                                        </p:tav>
                                      </p:tavLst>
                                    </p:anim>
                                  </p:childTnLst>
                                </p:cTn>
                              </p:par>
                            </p:childTnLst>
                          </p:cTn>
                        </p:par>
                        <p:par>
                          <p:cTn id="24" fill="hold">
                            <p:stCondLst>
                              <p:cond delay="2000"/>
                            </p:stCondLst>
                            <p:childTnLst>
                              <p:par>
                                <p:cTn id="25" presetID="17" presetClass="entr" presetSubtype="10" fill="hold" grpId="0" nodeType="after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 calcmode="lin" valueType="num">
                                      <p:cBhvr>
                                        <p:cTn id="27"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7">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ORGANIZATIONAL CONTROLS</a:t>
            </a:r>
          </a:p>
        </p:txBody>
      </p:sp>
      <p:sp>
        <p:nvSpPr>
          <p:cNvPr id="7" name="Rectangle 3"/>
          <p:cNvSpPr>
            <a:spLocks noGrp="1" noChangeArrowheads="1"/>
          </p:cNvSpPr>
          <p:nvPr>
            <p:ph idx="1"/>
          </p:nvPr>
        </p:nvSpPr>
        <p:spPr>
          <a:xfrm>
            <a:off x="1676400" y="1066800"/>
            <a:ext cx="7315200" cy="5105400"/>
          </a:xfrm>
        </p:spPr>
        <p:txBody>
          <a:bodyPr>
            <a:normAutofit/>
          </a:bodyPr>
          <a:lstStyle/>
          <a:p>
            <a:pPr marL="457200" lvl="1" indent="0">
              <a:buFontTx/>
              <a:buNone/>
            </a:pPr>
            <a:r>
              <a:rPr lang="en-US" sz="3200" b="1" dirty="0" smtClean="0">
                <a:latin typeface="+mj-lt"/>
              </a:rPr>
              <a:t>Controls </a:t>
            </a:r>
            <a:r>
              <a:rPr lang="en-US" sz="3200" dirty="0" smtClean="0">
                <a:latin typeface="+mj-lt"/>
              </a:rPr>
              <a:t>guide the use of strategy, indicate how to compare actual results with expected results, and suggest corrective actions to take when the difference is unacceptable.</a:t>
            </a:r>
          </a:p>
          <a:p>
            <a:pPr marL="457200" lvl="1" indent="0">
              <a:buFontTx/>
              <a:buNone/>
            </a:pPr>
            <a:endParaRPr lang="en-US" sz="1200" dirty="0" smtClean="0">
              <a:latin typeface="+mj-lt"/>
            </a:endParaRPr>
          </a:p>
          <a:p>
            <a:pPr marL="457200" lvl="1" indent="0">
              <a:buFontTx/>
              <a:buNone/>
            </a:pPr>
            <a:r>
              <a:rPr lang="en-US" sz="3200" dirty="0" smtClean="0">
                <a:latin typeface="+mj-lt"/>
              </a:rPr>
              <a:t>Two types:</a:t>
            </a:r>
          </a:p>
          <a:p>
            <a:pPr marL="1371600" lvl="2" indent="-457200">
              <a:buClr>
                <a:srgbClr val="FF0D0D"/>
              </a:buClr>
              <a:buFont typeface="Verdana" pitchFamily="34" charset="0"/>
              <a:buAutoNum type="arabicPeriod"/>
            </a:pPr>
            <a:r>
              <a:rPr lang="en-US" sz="3200" dirty="0" smtClean="0">
                <a:latin typeface="+mj-lt"/>
              </a:rPr>
              <a:t>Strategic Controls</a:t>
            </a:r>
          </a:p>
          <a:p>
            <a:pPr marL="1371600" lvl="2" indent="-457200">
              <a:buClr>
                <a:srgbClr val="FF0D0D"/>
              </a:buClr>
              <a:buFont typeface="Verdana" pitchFamily="34" charset="0"/>
              <a:buAutoNum type="arabicPeriod"/>
            </a:pPr>
            <a:r>
              <a:rPr lang="en-US" sz="3200" dirty="0" smtClean="0">
                <a:latin typeface="+mj-lt"/>
              </a:rPr>
              <a:t>Financial Controls</a:t>
            </a:r>
          </a:p>
          <a:p>
            <a:pPr marL="1371600" lvl="2" indent="-457200">
              <a:buFont typeface="+mj-lt"/>
              <a:buAutoNum type="arabicPeriod"/>
              <a:defRPr/>
            </a:pPr>
            <a:endParaRPr lang="en-US" sz="3200" dirty="0">
              <a:latin typeface="+mj-lt"/>
            </a:endParaRPr>
          </a:p>
          <a:p>
            <a:pPr marL="1371600" lvl="2" indent="-457200">
              <a:buFont typeface="+mj-lt"/>
              <a:buAutoNum type="arabicPeriod"/>
              <a:defRPr/>
            </a:pPr>
            <a:endParaRPr lang="en-US" sz="3200" dirty="0" smtClean="0">
              <a:latin typeface="+mj-lt"/>
            </a:endParaRPr>
          </a:p>
          <a:p>
            <a:pPr marL="914400" lvl="2" indent="0" algn="r">
              <a:buFontTx/>
              <a:buNone/>
              <a:defRPr/>
            </a:pPr>
            <a:endParaRPr lang="en-US" sz="3200" dirty="0" smtClean="0">
              <a:latin typeface="+mj-lt"/>
            </a:endParaRPr>
          </a:p>
          <a:p>
            <a:pPr marL="914400" lvl="2" indent="0" algn="r">
              <a:buFontTx/>
              <a:buNone/>
              <a:defRPr/>
            </a:pPr>
            <a:endParaRPr lang="en-US" sz="3200" dirty="0">
              <a:latin typeface="+mj-lt"/>
            </a:endParaRPr>
          </a:p>
          <a:p>
            <a:pPr marL="914400" lvl="2" indent="0" algn="r">
              <a:buFontTx/>
              <a:buNone/>
              <a:defRPr/>
            </a:pPr>
            <a:endParaRPr lang="en-US" sz="3200" dirty="0" smtClean="0">
              <a:latin typeface="+mj-lt"/>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STRATEGIC CONTROLS</a:t>
            </a:r>
          </a:p>
        </p:txBody>
      </p:sp>
      <p:sp>
        <p:nvSpPr>
          <p:cNvPr id="8" name="Rectangle 3"/>
          <p:cNvSpPr>
            <a:spLocks noGrp="1" noChangeArrowheads="1"/>
          </p:cNvSpPr>
          <p:nvPr>
            <p:ph idx="1"/>
          </p:nvPr>
        </p:nvSpPr>
        <p:spPr>
          <a:xfrm>
            <a:off x="1524000" y="1066800"/>
            <a:ext cx="7620000" cy="5791200"/>
          </a:xfrm>
        </p:spPr>
        <p:txBody>
          <a:bodyPr>
            <a:normAutofit fontScale="92500" lnSpcReduction="10000"/>
          </a:bodyPr>
          <a:lstStyle/>
          <a:p>
            <a:pPr marL="457200" lvl="1" indent="0">
              <a:lnSpc>
                <a:spcPct val="110000"/>
              </a:lnSpc>
              <a:spcBef>
                <a:spcPts val="0"/>
              </a:spcBef>
              <a:buFontTx/>
              <a:buNone/>
            </a:pPr>
            <a:r>
              <a:rPr lang="en-US" sz="2703" dirty="0" smtClean="0">
                <a:latin typeface="+mj-lt"/>
              </a:rPr>
              <a:t>Largely </a:t>
            </a:r>
            <a:r>
              <a:rPr lang="en-US" sz="2703" u="sng" dirty="0" smtClean="0">
                <a:solidFill>
                  <a:srgbClr val="FF0000"/>
                </a:solidFill>
                <a:latin typeface="+mj-lt"/>
              </a:rPr>
              <a:t>SUBJECTIVE</a:t>
            </a:r>
            <a:r>
              <a:rPr lang="en-US" sz="2703" dirty="0" smtClean="0">
                <a:latin typeface="+mj-lt"/>
              </a:rPr>
              <a:t> criteria intended to verify that the firm is using appropriate strategies for the conditions in the external environment and the company’s competitive advantages.</a:t>
            </a:r>
            <a:r>
              <a:rPr lang="en-US" sz="3100" dirty="0" smtClean="0">
                <a:latin typeface="+mj-lt"/>
              </a:rPr>
              <a:t>	</a:t>
            </a:r>
          </a:p>
          <a:p>
            <a:pPr marL="457200" lvl="1" indent="0">
              <a:lnSpc>
                <a:spcPct val="110000"/>
              </a:lnSpc>
              <a:spcBef>
                <a:spcPts val="0"/>
              </a:spcBef>
              <a:buFontTx/>
              <a:buNone/>
            </a:pPr>
            <a:endParaRPr lang="en-US" sz="500" dirty="0" smtClean="0">
              <a:latin typeface="+mj-lt"/>
            </a:endParaRPr>
          </a:p>
          <a:p>
            <a:pPr lvl="1">
              <a:lnSpc>
                <a:spcPct val="120000"/>
              </a:lnSpc>
              <a:spcBef>
                <a:spcPts val="0"/>
              </a:spcBef>
              <a:buClr>
                <a:srgbClr val="FF0D0D"/>
              </a:buClr>
            </a:pPr>
            <a:r>
              <a:rPr lang="en-US" sz="2595" dirty="0" smtClean="0">
                <a:latin typeface="+mj-lt"/>
              </a:rPr>
              <a:t>Are concerned with examining the fit between:</a:t>
            </a:r>
          </a:p>
          <a:p>
            <a:pPr lvl="2">
              <a:lnSpc>
                <a:spcPct val="120000"/>
              </a:lnSpc>
              <a:spcBef>
                <a:spcPts val="0"/>
              </a:spcBef>
              <a:buClr>
                <a:srgbClr val="FF0D0D"/>
              </a:buClr>
            </a:pPr>
            <a:r>
              <a:rPr lang="en-US" sz="2270" b="1" dirty="0" smtClean="0">
                <a:latin typeface="+mn-lt"/>
              </a:rPr>
              <a:t>What the firm </a:t>
            </a:r>
            <a:r>
              <a:rPr lang="en-US" sz="2270" b="1" i="1" dirty="0" smtClean="0">
                <a:solidFill>
                  <a:srgbClr val="FF0000"/>
                </a:solidFill>
                <a:latin typeface="+mn-lt"/>
              </a:rPr>
              <a:t>might do</a:t>
            </a:r>
            <a:r>
              <a:rPr lang="en-US" sz="2270" b="1" dirty="0" smtClean="0">
                <a:solidFill>
                  <a:srgbClr val="FF0000"/>
                </a:solidFill>
                <a:latin typeface="+mn-lt"/>
              </a:rPr>
              <a:t> </a:t>
            </a:r>
            <a:r>
              <a:rPr lang="en-US" sz="2270" b="1" dirty="0" smtClean="0">
                <a:latin typeface="+mn-lt"/>
              </a:rPr>
              <a:t>(opportunities in its external environment)</a:t>
            </a:r>
          </a:p>
          <a:p>
            <a:pPr lvl="2">
              <a:lnSpc>
                <a:spcPct val="120000"/>
              </a:lnSpc>
              <a:spcBef>
                <a:spcPts val="0"/>
              </a:spcBef>
              <a:buClr>
                <a:srgbClr val="FF0D0D"/>
              </a:buClr>
            </a:pPr>
            <a:r>
              <a:rPr lang="en-US" sz="2270" b="1" dirty="0" smtClean="0">
                <a:latin typeface="+mn-lt"/>
              </a:rPr>
              <a:t>What the firm </a:t>
            </a:r>
            <a:r>
              <a:rPr lang="en-US" sz="2270" b="1" i="1" dirty="0" smtClean="0">
                <a:solidFill>
                  <a:srgbClr val="FF0000"/>
                </a:solidFill>
                <a:latin typeface="+mn-lt"/>
              </a:rPr>
              <a:t>can do</a:t>
            </a:r>
            <a:r>
              <a:rPr lang="en-US" sz="2270" b="1" dirty="0" smtClean="0">
                <a:solidFill>
                  <a:srgbClr val="FF0000"/>
                </a:solidFill>
                <a:latin typeface="+mn-lt"/>
              </a:rPr>
              <a:t> </a:t>
            </a:r>
            <a:r>
              <a:rPr lang="en-US" sz="2270" b="1" dirty="0" smtClean="0">
                <a:latin typeface="+mn-lt"/>
              </a:rPr>
              <a:t>(competitive advantages)</a:t>
            </a:r>
          </a:p>
          <a:p>
            <a:pPr lvl="1">
              <a:spcBef>
                <a:spcPct val="40000"/>
              </a:spcBef>
              <a:buClr>
                <a:srgbClr val="FF0D0D"/>
              </a:buClr>
            </a:pPr>
            <a:r>
              <a:rPr lang="en-US" sz="2595" dirty="0" smtClean="0">
                <a:latin typeface="+mj-lt"/>
              </a:rPr>
              <a:t>Evaluate the degree to which the firm focuses on the requirements to implement strategy</a:t>
            </a:r>
          </a:p>
          <a:p>
            <a:pPr lvl="2">
              <a:spcBef>
                <a:spcPct val="40000"/>
              </a:spcBef>
              <a:buClr>
                <a:srgbClr val="FF0D0D"/>
              </a:buClr>
            </a:pPr>
            <a:r>
              <a:rPr lang="en-US" sz="2162" b="1" dirty="0" smtClean="0">
                <a:latin typeface="+mn-lt"/>
              </a:rPr>
              <a:t>Business-level: primary and support activities</a:t>
            </a:r>
          </a:p>
          <a:p>
            <a:pPr lvl="2">
              <a:spcBef>
                <a:spcPct val="40000"/>
              </a:spcBef>
              <a:buClr>
                <a:srgbClr val="FF0D0D"/>
              </a:buClr>
            </a:pPr>
            <a:r>
              <a:rPr lang="en-US" sz="2162" b="1" dirty="0" smtClean="0">
                <a:latin typeface="+mn-lt"/>
              </a:rPr>
              <a:t>Corporate-level (related): sharing of knowledge, markets, and technologies across businesses</a:t>
            </a:r>
          </a:p>
          <a:p>
            <a:pPr marL="741363" lvl="2" indent="-284163">
              <a:lnSpc>
                <a:spcPct val="110000"/>
              </a:lnSpc>
              <a:spcBef>
                <a:spcPts val="0"/>
              </a:spcBef>
              <a:buClr>
                <a:srgbClr val="FF0D0D"/>
              </a:buClr>
            </a:pPr>
            <a:r>
              <a:rPr lang="en-US" sz="2595" dirty="0" smtClean="0">
                <a:latin typeface="+mj-lt"/>
              </a:rPr>
              <a:t>Focus on the </a:t>
            </a:r>
            <a:r>
              <a:rPr lang="en-US" sz="2595" u="sng" dirty="0" smtClean="0">
                <a:solidFill>
                  <a:srgbClr val="FF0000"/>
                </a:solidFill>
                <a:latin typeface="+mj-lt"/>
              </a:rPr>
              <a:t>content</a:t>
            </a:r>
            <a:r>
              <a:rPr lang="en-US" sz="2595" dirty="0" smtClean="0">
                <a:latin typeface="+mj-lt"/>
              </a:rPr>
              <a:t> of strategic actions</a:t>
            </a:r>
            <a:r>
              <a:rPr lang="en-US" sz="3100" dirty="0" smtClean="0">
                <a:latin typeface="+mj-lt"/>
              </a:rPr>
              <a:t> </a:t>
            </a:r>
          </a:p>
          <a:p>
            <a:pPr lvl="2"/>
            <a:endParaRPr lang="en-US" dirty="0" smtClean="0">
              <a:latin typeface="+mj-l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8">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8">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8">
                                            <p:txEl>
                                              <p:pRg st="0" end="0"/>
                                            </p:txEl>
                                          </p:spTgt>
                                        </p:tgtEl>
                                        <p:attrNameLst>
                                          <p:attrName>ppt_h</p:attrName>
                                        </p:attrNameLst>
                                      </p:cBhvr>
                                      <p:tavLst>
                                        <p:tav tm="0">
                                          <p:val>
                                            <p:fltVal val="0"/>
                                          </p:val>
                                        </p:tav>
                                        <p:tav tm="100000">
                                          <p:val>
                                            <p:strVal val="#ppt_h"/>
                                          </p:val>
                                        </p:tav>
                                      </p:tavLst>
                                    </p:anim>
                                  </p:childTnLst>
                                </p:cTn>
                              </p:par>
                              <p:par>
                                <p:cTn id="11" presetID="17" presetClass="entr" presetSubtype="4"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8">
                                            <p:txEl>
                                              <p:pRg st="2" end="2"/>
                                            </p:txEl>
                                          </p:spTgt>
                                        </p:tgtEl>
                                        <p:attrNameLst>
                                          <p:attrName>ppt_y</p:attrName>
                                        </p:attrNameLst>
                                      </p:cBhvr>
                                      <p:tavLst>
                                        <p:tav tm="0">
                                          <p:val>
                                            <p:strVal val="#ppt_y+#ppt_h/2"/>
                                          </p:val>
                                        </p:tav>
                                        <p:tav tm="100000">
                                          <p:val>
                                            <p:strVal val="#ppt_y"/>
                                          </p:val>
                                        </p:tav>
                                      </p:tavLst>
                                    </p:anim>
                                    <p:anim calcmode="lin" valueType="num">
                                      <p:cBhvr>
                                        <p:cTn id="15" dur="500" fill="hold"/>
                                        <p:tgtEl>
                                          <p:spTgt spid="8">
                                            <p:txEl>
                                              <p:pRg st="2" end="2"/>
                                            </p:txEl>
                                          </p:spTgt>
                                        </p:tgtEl>
                                        <p:attrNameLst>
                                          <p:attrName>ppt_w</p:attrName>
                                        </p:attrNameLst>
                                      </p:cBhvr>
                                      <p:tavLst>
                                        <p:tav tm="0">
                                          <p:val>
                                            <p:strVal val="#ppt_w"/>
                                          </p:val>
                                        </p:tav>
                                        <p:tav tm="100000">
                                          <p:val>
                                            <p:strVal val="#ppt_w"/>
                                          </p:val>
                                        </p:tav>
                                      </p:tavLst>
                                    </p:anim>
                                    <p:anim calcmode="lin" valueType="num">
                                      <p:cBhvr>
                                        <p:cTn id="16" dur="500" fill="hold"/>
                                        <p:tgtEl>
                                          <p:spTgt spid="8">
                                            <p:txEl>
                                              <p:pRg st="2" end="2"/>
                                            </p:txEl>
                                          </p:spTgt>
                                        </p:tgtEl>
                                        <p:attrNameLst>
                                          <p:attrName>ppt_h</p:attrName>
                                        </p:attrNameLst>
                                      </p:cBhvr>
                                      <p:tavLst>
                                        <p:tav tm="0">
                                          <p:val>
                                            <p:fltVal val="0"/>
                                          </p:val>
                                        </p:tav>
                                        <p:tav tm="100000">
                                          <p:val>
                                            <p:strVal val="#ppt_h"/>
                                          </p:val>
                                        </p:tav>
                                      </p:tavLst>
                                    </p:anim>
                                  </p:childTnLst>
                                </p:cTn>
                              </p:par>
                              <p:par>
                                <p:cTn id="17" presetID="17" presetClass="entr" presetSubtype="4" fill="hold" grpId="0" nodeType="with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p:cTn id="1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0" dur="500" fill="hold"/>
                                        <p:tgtEl>
                                          <p:spTgt spid="8">
                                            <p:txEl>
                                              <p:pRg st="3" end="3"/>
                                            </p:txEl>
                                          </p:spTgt>
                                        </p:tgtEl>
                                        <p:attrNameLst>
                                          <p:attrName>ppt_y</p:attrName>
                                        </p:attrNameLst>
                                      </p:cBhvr>
                                      <p:tavLst>
                                        <p:tav tm="0">
                                          <p:val>
                                            <p:strVal val="#ppt_y+#ppt_h/2"/>
                                          </p:val>
                                        </p:tav>
                                        <p:tav tm="100000">
                                          <p:val>
                                            <p:strVal val="#ppt_y"/>
                                          </p:val>
                                        </p:tav>
                                      </p:tavLst>
                                    </p:anim>
                                    <p:anim calcmode="lin" valueType="num">
                                      <p:cBhvr>
                                        <p:cTn id="21" dur="500" fill="hold"/>
                                        <p:tgtEl>
                                          <p:spTgt spid="8">
                                            <p:txEl>
                                              <p:pRg st="3" end="3"/>
                                            </p:txEl>
                                          </p:spTgt>
                                        </p:tgtEl>
                                        <p:attrNameLst>
                                          <p:attrName>ppt_w</p:attrName>
                                        </p:attrNameLst>
                                      </p:cBhvr>
                                      <p:tavLst>
                                        <p:tav tm="0">
                                          <p:val>
                                            <p:strVal val="#ppt_w"/>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childTnLst>
                                </p:cTn>
                              </p:par>
                              <p:par>
                                <p:cTn id="23" presetID="17" presetClass="entr" presetSubtype="4" fill="hold" grpId="0" nodeType="with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 calcmode="lin" valueType="num">
                                      <p:cBhvr>
                                        <p:cTn id="25"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6" dur="500" fill="hold"/>
                                        <p:tgtEl>
                                          <p:spTgt spid="8">
                                            <p:txEl>
                                              <p:pRg st="4" end="4"/>
                                            </p:txEl>
                                          </p:spTgt>
                                        </p:tgtEl>
                                        <p:attrNameLst>
                                          <p:attrName>ppt_y</p:attrName>
                                        </p:attrNameLst>
                                      </p:cBhvr>
                                      <p:tavLst>
                                        <p:tav tm="0">
                                          <p:val>
                                            <p:strVal val="#ppt_y+#ppt_h/2"/>
                                          </p:val>
                                        </p:tav>
                                        <p:tav tm="100000">
                                          <p:val>
                                            <p:strVal val="#ppt_y"/>
                                          </p:val>
                                        </p:tav>
                                      </p:tavLst>
                                    </p:anim>
                                    <p:anim calcmode="lin" valueType="num">
                                      <p:cBhvr>
                                        <p:cTn id="27" dur="500" fill="hold"/>
                                        <p:tgtEl>
                                          <p:spTgt spid="8">
                                            <p:txEl>
                                              <p:pRg st="4" end="4"/>
                                            </p:txEl>
                                          </p:spTgt>
                                        </p:tgtEl>
                                        <p:attrNameLst>
                                          <p:attrName>ppt_w</p:attrName>
                                        </p:attrNameLst>
                                      </p:cBhvr>
                                      <p:tavLst>
                                        <p:tav tm="0">
                                          <p:val>
                                            <p:strVal val="#ppt_w"/>
                                          </p:val>
                                        </p:tav>
                                        <p:tav tm="100000">
                                          <p:val>
                                            <p:strVal val="#ppt_w"/>
                                          </p:val>
                                        </p:tav>
                                      </p:tavLst>
                                    </p:anim>
                                    <p:anim calcmode="lin" valueType="num">
                                      <p:cBhvr>
                                        <p:cTn id="28" dur="500" fill="hold"/>
                                        <p:tgtEl>
                                          <p:spTgt spid="8">
                                            <p:txEl>
                                              <p:pRg st="4" end="4"/>
                                            </p:txEl>
                                          </p:spTgt>
                                        </p:tgtEl>
                                        <p:attrNameLst>
                                          <p:attrName>ppt_h</p:attrName>
                                        </p:attrNameLst>
                                      </p:cBhvr>
                                      <p:tavLst>
                                        <p:tav tm="0">
                                          <p:val>
                                            <p:fltVal val="0"/>
                                          </p:val>
                                        </p:tav>
                                        <p:tav tm="100000">
                                          <p:val>
                                            <p:strVal val="#ppt_h"/>
                                          </p:val>
                                        </p:tav>
                                      </p:tavLst>
                                    </p:anim>
                                  </p:childTnLst>
                                </p:cTn>
                              </p:par>
                              <p:par>
                                <p:cTn id="29" presetID="17" presetClass="entr" presetSubtype="4" fill="hold" grpId="0" nodeType="withEffect">
                                  <p:stCondLst>
                                    <p:cond delay="0"/>
                                  </p:stCondLst>
                                  <p:childTnLst>
                                    <p:set>
                                      <p:cBhvr>
                                        <p:cTn id="30" dur="1" fill="hold">
                                          <p:stCondLst>
                                            <p:cond delay="0"/>
                                          </p:stCondLst>
                                        </p:cTn>
                                        <p:tgtEl>
                                          <p:spTgt spid="8">
                                            <p:txEl>
                                              <p:pRg st="5" end="5"/>
                                            </p:txEl>
                                          </p:spTgt>
                                        </p:tgtEl>
                                        <p:attrNameLst>
                                          <p:attrName>style.visibility</p:attrName>
                                        </p:attrNameLst>
                                      </p:cBhvr>
                                      <p:to>
                                        <p:strVal val="visible"/>
                                      </p:to>
                                    </p:set>
                                    <p:anim calcmode="lin" valueType="num">
                                      <p:cBhvr>
                                        <p:cTn id="31"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2" dur="500" fill="hold"/>
                                        <p:tgtEl>
                                          <p:spTgt spid="8">
                                            <p:txEl>
                                              <p:pRg st="5" end="5"/>
                                            </p:txEl>
                                          </p:spTgt>
                                        </p:tgtEl>
                                        <p:attrNameLst>
                                          <p:attrName>ppt_y</p:attrName>
                                        </p:attrNameLst>
                                      </p:cBhvr>
                                      <p:tavLst>
                                        <p:tav tm="0">
                                          <p:val>
                                            <p:strVal val="#ppt_y+#ppt_h/2"/>
                                          </p:val>
                                        </p:tav>
                                        <p:tav tm="100000">
                                          <p:val>
                                            <p:strVal val="#ppt_y"/>
                                          </p:val>
                                        </p:tav>
                                      </p:tavLst>
                                    </p:anim>
                                    <p:anim calcmode="lin" valueType="num">
                                      <p:cBhvr>
                                        <p:cTn id="33" dur="500" fill="hold"/>
                                        <p:tgtEl>
                                          <p:spTgt spid="8">
                                            <p:txEl>
                                              <p:pRg st="5" end="5"/>
                                            </p:txEl>
                                          </p:spTgt>
                                        </p:tgtEl>
                                        <p:attrNameLst>
                                          <p:attrName>ppt_w</p:attrName>
                                        </p:attrNameLst>
                                      </p:cBhvr>
                                      <p:tavLst>
                                        <p:tav tm="0">
                                          <p:val>
                                            <p:strVal val="#ppt_w"/>
                                          </p:val>
                                        </p:tav>
                                        <p:tav tm="100000">
                                          <p:val>
                                            <p:strVal val="#ppt_w"/>
                                          </p:val>
                                        </p:tav>
                                      </p:tavLst>
                                    </p:anim>
                                    <p:anim calcmode="lin" valueType="num">
                                      <p:cBhvr>
                                        <p:cTn id="34" dur="500" fill="hold"/>
                                        <p:tgtEl>
                                          <p:spTgt spid="8">
                                            <p:txEl>
                                              <p:pRg st="5" end="5"/>
                                            </p:txEl>
                                          </p:spTgt>
                                        </p:tgtEl>
                                        <p:attrNameLst>
                                          <p:attrName>ppt_h</p:attrName>
                                        </p:attrNameLst>
                                      </p:cBhvr>
                                      <p:tavLst>
                                        <p:tav tm="0">
                                          <p:val>
                                            <p:fltVal val="0"/>
                                          </p:val>
                                        </p:tav>
                                        <p:tav tm="100000">
                                          <p:val>
                                            <p:strVal val="#ppt_h"/>
                                          </p:val>
                                        </p:tav>
                                      </p:tavLst>
                                    </p:anim>
                                  </p:childTnLst>
                                </p:cTn>
                              </p:par>
                              <p:par>
                                <p:cTn id="35" presetID="17" presetClass="entr" presetSubtype="4" fill="hold" grpId="0" nodeType="with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 calcmode="lin" valueType="num">
                                      <p:cBhvr>
                                        <p:cTn id="37"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8" dur="500" fill="hold"/>
                                        <p:tgtEl>
                                          <p:spTgt spid="8">
                                            <p:txEl>
                                              <p:pRg st="6" end="6"/>
                                            </p:txEl>
                                          </p:spTgt>
                                        </p:tgtEl>
                                        <p:attrNameLst>
                                          <p:attrName>ppt_y</p:attrName>
                                        </p:attrNameLst>
                                      </p:cBhvr>
                                      <p:tavLst>
                                        <p:tav tm="0">
                                          <p:val>
                                            <p:strVal val="#ppt_y+#ppt_h/2"/>
                                          </p:val>
                                        </p:tav>
                                        <p:tav tm="100000">
                                          <p:val>
                                            <p:strVal val="#ppt_y"/>
                                          </p:val>
                                        </p:tav>
                                      </p:tavLst>
                                    </p:anim>
                                    <p:anim calcmode="lin" valueType="num">
                                      <p:cBhvr>
                                        <p:cTn id="39" dur="500" fill="hold"/>
                                        <p:tgtEl>
                                          <p:spTgt spid="8">
                                            <p:txEl>
                                              <p:pRg st="6" end="6"/>
                                            </p:txEl>
                                          </p:spTgt>
                                        </p:tgtEl>
                                        <p:attrNameLst>
                                          <p:attrName>ppt_w</p:attrName>
                                        </p:attrNameLst>
                                      </p:cBhvr>
                                      <p:tavLst>
                                        <p:tav tm="0">
                                          <p:val>
                                            <p:strVal val="#ppt_w"/>
                                          </p:val>
                                        </p:tav>
                                        <p:tav tm="100000">
                                          <p:val>
                                            <p:strVal val="#ppt_w"/>
                                          </p:val>
                                        </p:tav>
                                      </p:tavLst>
                                    </p:anim>
                                    <p:anim calcmode="lin" valueType="num">
                                      <p:cBhvr>
                                        <p:cTn id="40" dur="500" fill="hold"/>
                                        <p:tgtEl>
                                          <p:spTgt spid="8">
                                            <p:txEl>
                                              <p:pRg st="6" end="6"/>
                                            </p:txEl>
                                          </p:spTgt>
                                        </p:tgtEl>
                                        <p:attrNameLst>
                                          <p:attrName>ppt_h</p:attrName>
                                        </p:attrNameLst>
                                      </p:cBhvr>
                                      <p:tavLst>
                                        <p:tav tm="0">
                                          <p:val>
                                            <p:fltVal val="0"/>
                                          </p:val>
                                        </p:tav>
                                        <p:tav tm="100000">
                                          <p:val>
                                            <p:strVal val="#ppt_h"/>
                                          </p:val>
                                        </p:tav>
                                      </p:tavLst>
                                    </p:anim>
                                  </p:childTnLst>
                                </p:cTn>
                              </p:par>
                              <p:par>
                                <p:cTn id="41" presetID="17" presetClass="entr" presetSubtype="4" fill="hold" grpId="0" nodeType="withEffect">
                                  <p:stCondLst>
                                    <p:cond delay="0"/>
                                  </p:stCondLst>
                                  <p:childTnLst>
                                    <p:set>
                                      <p:cBhvr>
                                        <p:cTn id="42" dur="1" fill="hold">
                                          <p:stCondLst>
                                            <p:cond delay="0"/>
                                          </p:stCondLst>
                                        </p:cTn>
                                        <p:tgtEl>
                                          <p:spTgt spid="8">
                                            <p:txEl>
                                              <p:pRg st="7" end="7"/>
                                            </p:txEl>
                                          </p:spTgt>
                                        </p:tgtEl>
                                        <p:attrNameLst>
                                          <p:attrName>style.visibility</p:attrName>
                                        </p:attrNameLst>
                                      </p:cBhvr>
                                      <p:to>
                                        <p:strVal val="visible"/>
                                      </p:to>
                                    </p:set>
                                    <p:anim calcmode="lin" valueType="num">
                                      <p:cBhvr>
                                        <p:cTn id="43"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44" dur="500" fill="hold"/>
                                        <p:tgtEl>
                                          <p:spTgt spid="8">
                                            <p:txEl>
                                              <p:pRg st="7" end="7"/>
                                            </p:txEl>
                                          </p:spTgt>
                                        </p:tgtEl>
                                        <p:attrNameLst>
                                          <p:attrName>ppt_y</p:attrName>
                                        </p:attrNameLst>
                                      </p:cBhvr>
                                      <p:tavLst>
                                        <p:tav tm="0">
                                          <p:val>
                                            <p:strVal val="#ppt_y+#ppt_h/2"/>
                                          </p:val>
                                        </p:tav>
                                        <p:tav tm="100000">
                                          <p:val>
                                            <p:strVal val="#ppt_y"/>
                                          </p:val>
                                        </p:tav>
                                      </p:tavLst>
                                    </p:anim>
                                    <p:anim calcmode="lin" valueType="num">
                                      <p:cBhvr>
                                        <p:cTn id="45" dur="500" fill="hold"/>
                                        <p:tgtEl>
                                          <p:spTgt spid="8">
                                            <p:txEl>
                                              <p:pRg st="7" end="7"/>
                                            </p:txEl>
                                          </p:spTgt>
                                        </p:tgtEl>
                                        <p:attrNameLst>
                                          <p:attrName>ppt_w</p:attrName>
                                        </p:attrNameLst>
                                      </p:cBhvr>
                                      <p:tavLst>
                                        <p:tav tm="0">
                                          <p:val>
                                            <p:strVal val="#ppt_w"/>
                                          </p:val>
                                        </p:tav>
                                        <p:tav tm="100000">
                                          <p:val>
                                            <p:strVal val="#ppt_w"/>
                                          </p:val>
                                        </p:tav>
                                      </p:tavLst>
                                    </p:anim>
                                    <p:anim calcmode="lin" valueType="num">
                                      <p:cBhvr>
                                        <p:cTn id="46" dur="500" fill="hold"/>
                                        <p:tgtEl>
                                          <p:spTgt spid="8">
                                            <p:txEl>
                                              <p:pRg st="7" end="7"/>
                                            </p:txEl>
                                          </p:spTgt>
                                        </p:tgtEl>
                                        <p:attrNameLst>
                                          <p:attrName>ppt_h</p:attrName>
                                        </p:attrNameLst>
                                      </p:cBhvr>
                                      <p:tavLst>
                                        <p:tav tm="0">
                                          <p:val>
                                            <p:fltVal val="0"/>
                                          </p:val>
                                        </p:tav>
                                        <p:tav tm="100000">
                                          <p:val>
                                            <p:strVal val="#ppt_h"/>
                                          </p:val>
                                        </p:tav>
                                      </p:tavLst>
                                    </p:anim>
                                  </p:childTnLst>
                                </p:cTn>
                              </p:par>
                              <p:par>
                                <p:cTn id="47" presetID="17" presetClass="entr" presetSubtype="4" fill="hold" grpId="0" nodeType="withEffect">
                                  <p:stCondLst>
                                    <p:cond delay="0"/>
                                  </p:stCondLst>
                                  <p:childTnLst>
                                    <p:set>
                                      <p:cBhvr>
                                        <p:cTn id="48" dur="1" fill="hold">
                                          <p:stCondLst>
                                            <p:cond delay="0"/>
                                          </p:stCondLst>
                                        </p:cTn>
                                        <p:tgtEl>
                                          <p:spTgt spid="8">
                                            <p:txEl>
                                              <p:pRg st="8" end="8"/>
                                            </p:txEl>
                                          </p:spTgt>
                                        </p:tgtEl>
                                        <p:attrNameLst>
                                          <p:attrName>style.visibility</p:attrName>
                                        </p:attrNameLst>
                                      </p:cBhvr>
                                      <p:to>
                                        <p:strVal val="visible"/>
                                      </p:to>
                                    </p:set>
                                    <p:anim calcmode="lin" valueType="num">
                                      <p:cBhvr>
                                        <p:cTn id="49"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50" dur="500" fill="hold"/>
                                        <p:tgtEl>
                                          <p:spTgt spid="8">
                                            <p:txEl>
                                              <p:pRg st="8" end="8"/>
                                            </p:txEl>
                                          </p:spTgt>
                                        </p:tgtEl>
                                        <p:attrNameLst>
                                          <p:attrName>ppt_y</p:attrName>
                                        </p:attrNameLst>
                                      </p:cBhvr>
                                      <p:tavLst>
                                        <p:tav tm="0">
                                          <p:val>
                                            <p:strVal val="#ppt_y+#ppt_h/2"/>
                                          </p:val>
                                        </p:tav>
                                        <p:tav tm="100000">
                                          <p:val>
                                            <p:strVal val="#ppt_y"/>
                                          </p:val>
                                        </p:tav>
                                      </p:tavLst>
                                    </p:anim>
                                    <p:anim calcmode="lin" valueType="num">
                                      <p:cBhvr>
                                        <p:cTn id="51" dur="500" fill="hold"/>
                                        <p:tgtEl>
                                          <p:spTgt spid="8">
                                            <p:txEl>
                                              <p:pRg st="8" end="8"/>
                                            </p:txEl>
                                          </p:spTgt>
                                        </p:tgtEl>
                                        <p:attrNameLst>
                                          <p:attrName>ppt_w</p:attrName>
                                        </p:attrNameLst>
                                      </p:cBhvr>
                                      <p:tavLst>
                                        <p:tav tm="0">
                                          <p:val>
                                            <p:strVal val="#ppt_w"/>
                                          </p:val>
                                        </p:tav>
                                        <p:tav tm="100000">
                                          <p:val>
                                            <p:strVal val="#ppt_w"/>
                                          </p:val>
                                        </p:tav>
                                      </p:tavLst>
                                    </p:anim>
                                    <p:anim calcmode="lin" valueType="num">
                                      <p:cBhvr>
                                        <p:cTn id="52" dur="500" fill="hold"/>
                                        <p:tgtEl>
                                          <p:spTgt spid="8">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FINANCIAL CONTROLS</a:t>
            </a:r>
          </a:p>
        </p:txBody>
      </p:sp>
      <p:sp>
        <p:nvSpPr>
          <p:cNvPr id="7" name="Rectangle 3"/>
          <p:cNvSpPr>
            <a:spLocks noGrp="1" noChangeArrowheads="1"/>
          </p:cNvSpPr>
          <p:nvPr>
            <p:ph idx="1"/>
          </p:nvPr>
        </p:nvSpPr>
        <p:spPr>
          <a:xfrm>
            <a:off x="1600200" y="1066800"/>
            <a:ext cx="7391400" cy="5410200"/>
          </a:xfrm>
        </p:spPr>
        <p:txBody>
          <a:bodyPr>
            <a:noAutofit/>
          </a:bodyPr>
          <a:lstStyle/>
          <a:p>
            <a:pPr marL="457200" lvl="1" indent="0">
              <a:buFontTx/>
              <a:buNone/>
              <a:defRPr/>
            </a:pPr>
            <a:r>
              <a:rPr lang="en-US" sz="2600" dirty="0" smtClean="0">
                <a:latin typeface="+mj-lt"/>
              </a:rPr>
              <a:t>Largely </a:t>
            </a:r>
            <a:r>
              <a:rPr lang="en-US" sz="2600" u="sng" dirty="0" smtClean="0">
                <a:solidFill>
                  <a:srgbClr val="FF0000"/>
                </a:solidFill>
                <a:latin typeface="+mj-lt"/>
              </a:rPr>
              <a:t>OBJECTIVE</a:t>
            </a:r>
            <a:r>
              <a:rPr lang="en-US" sz="2600" dirty="0" smtClean="0">
                <a:latin typeface="+mj-lt"/>
              </a:rPr>
              <a:t> criteria used to measure firm’s performance against previously established </a:t>
            </a:r>
            <a:r>
              <a:rPr lang="en-US" sz="2600" u="sng" dirty="0" smtClean="0">
                <a:solidFill>
                  <a:srgbClr val="FF0000"/>
                </a:solidFill>
                <a:latin typeface="+mj-lt"/>
              </a:rPr>
              <a:t>quantitative standards </a:t>
            </a:r>
          </a:p>
          <a:p>
            <a:pPr lvl="2">
              <a:buClr>
                <a:srgbClr val="FF0D0D"/>
              </a:buClr>
              <a:defRPr/>
            </a:pPr>
            <a:r>
              <a:rPr lang="en-US" sz="2600" dirty="0" smtClean="0">
                <a:latin typeface="+mj-lt"/>
              </a:rPr>
              <a:t>Focus on short-term financial outcomes </a:t>
            </a:r>
          </a:p>
          <a:p>
            <a:pPr lvl="2">
              <a:buClr>
                <a:srgbClr val="FF0D0D"/>
              </a:buClr>
              <a:defRPr/>
            </a:pPr>
            <a:r>
              <a:rPr lang="en-US" sz="2600" dirty="0" smtClean="0">
                <a:latin typeface="+mj-lt"/>
              </a:rPr>
              <a:t>Include accounting-based measures</a:t>
            </a:r>
          </a:p>
          <a:p>
            <a:pPr lvl="3">
              <a:buClr>
                <a:srgbClr val="FF0D0D"/>
              </a:buClr>
              <a:defRPr/>
            </a:pPr>
            <a:r>
              <a:rPr lang="en-US" sz="2400" b="1" dirty="0" smtClean="0"/>
              <a:t>ROI (return on investment)</a:t>
            </a:r>
          </a:p>
          <a:p>
            <a:pPr lvl="3">
              <a:buClr>
                <a:srgbClr val="FF0D0D"/>
              </a:buClr>
              <a:defRPr/>
            </a:pPr>
            <a:r>
              <a:rPr lang="en-US" sz="2400" b="1" dirty="0" smtClean="0"/>
              <a:t>ROA (return on assets)</a:t>
            </a:r>
          </a:p>
          <a:p>
            <a:pPr marL="1150938" lvl="3" indent="-236538">
              <a:buClr>
                <a:srgbClr val="FF0D0D"/>
              </a:buClr>
              <a:defRPr/>
            </a:pPr>
            <a:r>
              <a:rPr lang="en-US" sz="2600" dirty="0" smtClean="0">
                <a:latin typeface="+mj-lt"/>
              </a:rPr>
              <a:t>Include market-based measures </a:t>
            </a:r>
          </a:p>
          <a:p>
            <a:pPr lvl="3">
              <a:buClr>
                <a:srgbClr val="FF0D0D"/>
              </a:buClr>
              <a:defRPr/>
            </a:pPr>
            <a:r>
              <a:rPr lang="en-US" sz="2400" b="1" dirty="0" smtClean="0"/>
              <a:t>EVA (economic value added)</a:t>
            </a:r>
          </a:p>
          <a:p>
            <a:pPr lvl="2">
              <a:buClr>
                <a:srgbClr val="FF0D0D"/>
              </a:buClr>
              <a:defRPr/>
            </a:pPr>
            <a:r>
              <a:rPr lang="en-US" sz="2600" dirty="0" smtClean="0">
                <a:latin typeface="+mj-lt"/>
              </a:rPr>
              <a:t>Produce risk-averse managerial decisions</a:t>
            </a:r>
          </a:p>
          <a:p>
            <a:pPr lvl="2">
              <a:buClr>
                <a:srgbClr val="FF0D0D"/>
              </a:buClr>
              <a:defRPr/>
            </a:pPr>
            <a:r>
              <a:rPr lang="en-US" sz="2600" dirty="0" smtClean="0">
                <a:latin typeface="+mj-lt"/>
              </a:rPr>
              <a:t>Are essential when a firm pursues a strategy with unrelated diversification</a:t>
            </a:r>
          </a:p>
          <a:p>
            <a:pPr lvl="2">
              <a:defRPr/>
            </a:pPr>
            <a:endParaRPr lang="en-US" sz="2600" dirty="0" smtClean="0">
              <a:latin typeface="+mj-lt"/>
            </a:endParaRPr>
          </a:p>
          <a:p>
            <a:pPr lvl="1">
              <a:defRPr/>
            </a:pPr>
            <a:endParaRPr lang="en-US" sz="2600" dirty="0" smtClean="0">
              <a:latin typeface="+mj-lt"/>
            </a:endParaRPr>
          </a:p>
          <a:p>
            <a:pPr lvl="2">
              <a:defRPr/>
            </a:pPr>
            <a:endParaRPr lang="en-US" sz="2600" dirty="0" smtClean="0">
              <a:latin typeface="+mj-l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p:cTn id="11"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7">
                                            <p:txEl>
                                              <p:pRg st="1" end="1"/>
                                            </p:txEl>
                                          </p:spTgt>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 calcmode="lin" valueType="num">
                                      <p:cBhvr>
                                        <p:cTn id="15"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7">
                                            <p:txEl>
                                              <p:pRg st="2" end="2"/>
                                            </p:txEl>
                                          </p:spTgt>
                                        </p:tgtEl>
                                        <p:attrNameLst>
                                          <p:attrName>ppt_h</p:attrName>
                                        </p:attrNameLst>
                                      </p:cBhvr>
                                      <p:tavLst>
                                        <p:tav tm="0">
                                          <p:val>
                                            <p:strVal val="#ppt_h"/>
                                          </p:val>
                                        </p:tav>
                                        <p:tav tm="100000">
                                          <p:val>
                                            <p:strVal val="#ppt_h"/>
                                          </p:val>
                                        </p:tav>
                                      </p:tavLst>
                                    </p:anim>
                                  </p:childTnLst>
                                </p:cTn>
                              </p:par>
                              <p:par>
                                <p:cTn id="17" presetID="17" presetClass="entr" presetSubtype="10" fill="hold" grpId="0"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p:cTn id="19"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7">
                                            <p:txEl>
                                              <p:pRg st="3" end="3"/>
                                            </p:txEl>
                                          </p:spTgt>
                                        </p:tgtEl>
                                        <p:attrNameLst>
                                          <p:attrName>ppt_h</p:attrName>
                                        </p:attrNameLst>
                                      </p:cBhvr>
                                      <p:tavLst>
                                        <p:tav tm="0">
                                          <p:val>
                                            <p:strVal val="#ppt_h"/>
                                          </p:val>
                                        </p:tav>
                                        <p:tav tm="100000">
                                          <p:val>
                                            <p:strVal val="#ppt_h"/>
                                          </p:val>
                                        </p:tav>
                                      </p:tavLst>
                                    </p:anim>
                                  </p:childTnLst>
                                </p:cTn>
                              </p:par>
                              <p:par>
                                <p:cTn id="21" presetID="17" presetClass="entr" presetSubtype="10" fill="hold" grpId="0" nodeType="with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 calcmode="lin" valueType="num">
                                      <p:cBhvr>
                                        <p:cTn id="23"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7">
                                            <p:txEl>
                                              <p:pRg st="4" end="4"/>
                                            </p:txEl>
                                          </p:spTgt>
                                        </p:tgtEl>
                                        <p:attrNameLst>
                                          <p:attrName>ppt_h</p:attrName>
                                        </p:attrNameLst>
                                      </p:cBhvr>
                                      <p:tavLst>
                                        <p:tav tm="0">
                                          <p:val>
                                            <p:strVal val="#ppt_h"/>
                                          </p:val>
                                        </p:tav>
                                        <p:tav tm="100000">
                                          <p:val>
                                            <p:strVal val="#ppt_h"/>
                                          </p:val>
                                        </p:tav>
                                      </p:tavLst>
                                    </p:anim>
                                  </p:childTnLst>
                                </p:cTn>
                              </p:par>
                              <p:par>
                                <p:cTn id="25" presetID="17" presetClass="entr" presetSubtype="10" fill="hold" grpId="0" nodeType="with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 calcmode="lin" valueType="num">
                                      <p:cBhvr>
                                        <p:cTn id="27"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7">
                                            <p:txEl>
                                              <p:pRg st="5" end="5"/>
                                            </p:txEl>
                                          </p:spTgt>
                                        </p:tgtEl>
                                        <p:attrNameLst>
                                          <p:attrName>ppt_h</p:attrName>
                                        </p:attrNameLst>
                                      </p:cBhvr>
                                      <p:tavLst>
                                        <p:tav tm="0">
                                          <p:val>
                                            <p:strVal val="#ppt_h"/>
                                          </p:val>
                                        </p:tav>
                                        <p:tav tm="100000">
                                          <p:val>
                                            <p:strVal val="#ppt_h"/>
                                          </p:val>
                                        </p:tav>
                                      </p:tavLst>
                                    </p:anim>
                                  </p:childTnLst>
                                </p:cTn>
                              </p:par>
                              <p:par>
                                <p:cTn id="29" presetID="17" presetClass="entr" presetSubtype="10" fill="hold" grpId="0" nodeType="with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 calcmode="lin" valueType="num">
                                      <p:cBhvr>
                                        <p:cTn id="31" dur="500" fill="hold"/>
                                        <p:tgtEl>
                                          <p:spTgt spid="7">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7">
                                            <p:txEl>
                                              <p:pRg st="6" end="6"/>
                                            </p:txEl>
                                          </p:spTgt>
                                        </p:tgtEl>
                                        <p:attrNameLst>
                                          <p:attrName>ppt_h</p:attrName>
                                        </p:attrNameLst>
                                      </p:cBhvr>
                                      <p:tavLst>
                                        <p:tav tm="0">
                                          <p:val>
                                            <p:strVal val="#ppt_h"/>
                                          </p:val>
                                        </p:tav>
                                        <p:tav tm="100000">
                                          <p:val>
                                            <p:strVal val="#ppt_h"/>
                                          </p:val>
                                        </p:tav>
                                      </p:tavLst>
                                    </p:anim>
                                  </p:childTnLst>
                                </p:cTn>
                              </p:par>
                              <p:par>
                                <p:cTn id="33" presetID="17" presetClass="entr" presetSubtype="10" fill="hold" grpId="0" nodeType="with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anim calcmode="lin" valueType="num">
                                      <p:cBhvr>
                                        <p:cTn id="35" dur="500" fill="hold"/>
                                        <p:tgtEl>
                                          <p:spTgt spid="7">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7">
                                            <p:txEl>
                                              <p:pRg st="7" end="7"/>
                                            </p:txEl>
                                          </p:spTgt>
                                        </p:tgtEl>
                                        <p:attrNameLst>
                                          <p:attrName>ppt_h</p:attrName>
                                        </p:attrNameLst>
                                      </p:cBhvr>
                                      <p:tavLst>
                                        <p:tav tm="0">
                                          <p:val>
                                            <p:strVal val="#ppt_h"/>
                                          </p:val>
                                        </p:tav>
                                        <p:tav tm="100000">
                                          <p:val>
                                            <p:strVal val="#ppt_h"/>
                                          </p:val>
                                        </p:tav>
                                      </p:tavLst>
                                    </p:anim>
                                  </p:childTnLst>
                                </p:cTn>
                              </p:par>
                              <p:par>
                                <p:cTn id="37" presetID="17" presetClass="entr" presetSubtype="10" fill="hold" grpId="0" nodeType="with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anim calcmode="lin" valueType="num">
                                      <p:cBhvr>
                                        <p:cTn id="39" dur="500" fill="hold"/>
                                        <p:tgtEl>
                                          <p:spTgt spid="7">
                                            <p:txEl>
                                              <p:pRg st="8" end="8"/>
                                            </p:txEl>
                                          </p:spTgt>
                                        </p:tgtEl>
                                        <p:attrNameLst>
                                          <p:attrName>ppt_w</p:attrName>
                                        </p:attrNameLst>
                                      </p:cBhvr>
                                      <p:tavLst>
                                        <p:tav tm="0">
                                          <p:val>
                                            <p:fltVal val="0"/>
                                          </p:val>
                                        </p:tav>
                                        <p:tav tm="100000">
                                          <p:val>
                                            <p:strVal val="#ppt_w"/>
                                          </p:val>
                                        </p:tav>
                                      </p:tavLst>
                                    </p:anim>
                                    <p:anim calcmode="lin" valueType="num">
                                      <p:cBhvr>
                                        <p:cTn id="40" dur="500" fill="hold"/>
                                        <p:tgtEl>
                                          <p:spTgt spid="7">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200329"/>
          </a:xfrm>
          <a:prstGeom prst="rect">
            <a:avLst/>
          </a:prstGeom>
        </p:spPr>
        <p:txBody>
          <a:bodyPr wrap="square">
            <a:spAutoFit/>
          </a:bodyPr>
          <a:lstStyle/>
          <a:p>
            <a:pPr algn="ctr"/>
            <a:r>
              <a:rPr lang="en-US" sz="3600" b="1" dirty="0" smtClean="0">
                <a:latin typeface="+mj-lt"/>
              </a:rPr>
              <a:t>ORGANIZATIONAL STRUCTURE AND CONTROLS </a:t>
            </a:r>
          </a:p>
        </p:txBody>
      </p:sp>
      <p:graphicFrame>
        <p:nvGraphicFramePr>
          <p:cNvPr id="5" name="Diagram 4"/>
          <p:cNvGraphicFramePr/>
          <p:nvPr>
            <p:extLst>
              <p:ext uri="{D42A27DB-BD31-4B8C-83A1-F6EECF244321}">
                <p14:modId xmlns:p14="http://schemas.microsoft.com/office/powerpoint/2010/main" val="2809744928"/>
              </p:ext>
            </p:extLst>
          </p:nvPr>
        </p:nvGraphicFramePr>
        <p:xfrm>
          <a:off x="0" y="1143000"/>
          <a:ext cx="91440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 y="6096000"/>
            <a:ext cx="9143999" cy="369332"/>
          </a:xfrm>
          <a:prstGeom prst="rect">
            <a:avLst/>
          </a:prstGeom>
          <a:solidFill>
            <a:schemeClr val="tx1"/>
          </a:solidFill>
        </p:spPr>
        <p:txBody>
          <a:bodyPr wrap="square" rtlCol="0">
            <a:spAutoFit/>
          </a:bodyPr>
          <a:lstStyle/>
          <a:p>
            <a:pPr algn="ctr"/>
            <a:r>
              <a:rPr lang="en-US" dirty="0" smtClean="0">
                <a:solidFill>
                  <a:schemeClr val="bg1"/>
                </a:solidFill>
              </a:rPr>
              <a:t>Structure’s effectiveness is determined by using both strategic and financial controls.</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200329"/>
          </a:xfrm>
          <a:prstGeom prst="rect">
            <a:avLst/>
          </a:prstGeom>
        </p:spPr>
        <p:txBody>
          <a:bodyPr wrap="square">
            <a:spAutoFit/>
          </a:bodyPr>
          <a:lstStyle/>
          <a:p>
            <a:pPr algn="ctr"/>
            <a:r>
              <a:rPr lang="en-US" sz="3600" b="1" dirty="0" smtClean="0">
                <a:latin typeface="+mj-lt"/>
              </a:rPr>
              <a:t>RELATIONSHIPS BETWEEN STRATEGY AND STRUCTURE</a:t>
            </a:r>
          </a:p>
        </p:txBody>
      </p:sp>
      <p:sp>
        <p:nvSpPr>
          <p:cNvPr id="5" name="Rectangle 3"/>
          <p:cNvSpPr txBox="1">
            <a:spLocks noChangeArrowheads="1"/>
          </p:cNvSpPr>
          <p:nvPr/>
        </p:nvSpPr>
        <p:spPr>
          <a:xfrm>
            <a:off x="1295400" y="1295400"/>
            <a:ext cx="7848601" cy="5029199"/>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tabLst/>
              <a:defRPr/>
            </a:pPr>
            <a:r>
              <a:rPr kumimoji="0" lang="en-US" sz="3200" b="0" i="0" u="none" strike="noStrike" kern="1200" cap="none" spc="0" normalizeH="0" baseline="0" noProof="0" dirty="0" smtClean="0">
                <a:ln>
                  <a:noFill/>
                </a:ln>
                <a:solidFill>
                  <a:schemeClr val="tx2"/>
                </a:solidFill>
                <a:effectLst/>
                <a:uLnTx/>
                <a:uFillTx/>
                <a:latin typeface="Arial"/>
                <a:cs typeface="Arial"/>
              </a:rPr>
              <a:t>  ● </a:t>
            </a:r>
            <a:r>
              <a:rPr kumimoji="0" lang="en-US" sz="3200" b="1" i="0" u="none" strike="noStrike" kern="1200" cap="none" spc="0" normalizeH="0" baseline="0" noProof="0" dirty="0" smtClean="0">
                <a:ln>
                  <a:noFill/>
                </a:ln>
                <a:solidFill>
                  <a:srgbClr val="4E3B30"/>
                </a:solidFill>
                <a:effectLst/>
                <a:uLnTx/>
                <a:uFillTx/>
                <a:latin typeface="+mn-lt"/>
                <a:ea typeface="+mn-ea"/>
                <a:cs typeface="+mn-cs"/>
              </a:rPr>
              <a:t>RECIPROCAL RELATIONSHIP - change in one typically causes a change in the other,</a:t>
            </a:r>
            <a:r>
              <a:rPr lang="en-US" sz="3200" b="1" dirty="0" smtClean="0">
                <a:solidFill>
                  <a:srgbClr val="4E3B30"/>
                </a:solidFill>
              </a:rPr>
              <a:t> underscoring the interconnectedness between strategy formulation and strategy implementation</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12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600"/>
              </a:spcAft>
              <a:buClr>
                <a:schemeClr val="accent1"/>
              </a:buClr>
              <a:buSzPct val="70000"/>
              <a:tabLst/>
              <a:defRPr/>
            </a:pPr>
            <a:r>
              <a:rPr kumimoji="0" lang="en-US" sz="3200" b="0" i="0" u="none" strike="noStrike" kern="1200" cap="none" spc="0" normalizeH="0" baseline="0" noProof="0" dirty="0" smtClean="0">
                <a:ln>
                  <a:noFill/>
                </a:ln>
                <a:solidFill>
                  <a:schemeClr val="tx2"/>
                </a:solidFill>
                <a:effectLst/>
                <a:uLnTx/>
                <a:uFillTx/>
                <a:latin typeface="+mj-lt"/>
                <a:ea typeface="+mn-ea"/>
                <a:cs typeface="+mn-cs"/>
              </a:rPr>
              <a:t>STRATEGY               STRUCTURE</a:t>
            </a:r>
          </a:p>
          <a:p>
            <a:pPr marL="342900" marR="0" lvl="0" indent="-342900" algn="l" defTabSz="914400" rtl="0" eaLnBrk="1" fontAlgn="auto" latinLnBrk="0" hangingPunct="1">
              <a:lnSpc>
                <a:spcPct val="100000"/>
              </a:lnSpc>
              <a:spcBef>
                <a:spcPct val="20000"/>
              </a:spcBef>
              <a:spcAft>
                <a:spcPts val="0"/>
              </a:spcAft>
              <a:buClr>
                <a:schemeClr val="accent1"/>
              </a:buClr>
              <a:buSzPct val="70000"/>
              <a:tabLst/>
              <a:defRPr/>
            </a:pPr>
            <a:r>
              <a:rPr kumimoji="0" lang="en-US" sz="3200" b="1" i="0" u="none" strike="noStrike" kern="1200" cap="none" spc="0" normalizeH="0" baseline="0" noProof="0" dirty="0" smtClean="0">
                <a:ln>
                  <a:noFill/>
                </a:ln>
                <a:solidFill>
                  <a:schemeClr val="tx2"/>
                </a:solidFill>
                <a:effectLst/>
                <a:uLnTx/>
                <a:uFillTx/>
                <a:latin typeface="Arial"/>
                <a:cs typeface="Arial"/>
              </a:rPr>
              <a:t>  ● </a:t>
            </a:r>
            <a:r>
              <a:rPr kumimoji="0" lang="en-US" sz="3200" b="1" i="0" u="none" strike="noStrike" kern="1200" cap="none" spc="0" normalizeH="0" baseline="0" noProof="0" dirty="0" smtClean="0">
                <a:ln>
                  <a:noFill/>
                </a:ln>
                <a:solidFill>
                  <a:schemeClr val="tx2"/>
                </a:solidFill>
                <a:effectLst/>
                <a:uLnTx/>
                <a:uFillTx/>
                <a:latin typeface="+mn-lt"/>
                <a:ea typeface="+mn-ea"/>
                <a:cs typeface="+mn-cs"/>
              </a:rPr>
              <a:t>Strategy typically has a much more important influence on structure than structure on strategy</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7" name="Right Arrow 6"/>
          <p:cNvSpPr/>
          <p:nvPr/>
        </p:nvSpPr>
        <p:spPr>
          <a:xfrm flipV="1">
            <a:off x="4419600" y="3962400"/>
            <a:ext cx="1219200" cy="7620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nodeType="after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 calcmode="lin" valueType="num">
                                      <p:cBhvr>
                                        <p:cTn id="12"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3" end="3"/>
                                            </p:txEl>
                                          </p:spTgt>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9" presetClass="entr" presetSubtype="0" fill="hold" nodeType="after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ssolv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4800600"/>
            <a:ext cx="7620000" cy="914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046440"/>
          </a:xfrm>
          <a:prstGeom prst="rect">
            <a:avLst/>
          </a:prstGeom>
        </p:spPr>
        <p:txBody>
          <a:bodyPr wrap="square">
            <a:spAutoFit/>
          </a:bodyPr>
          <a:lstStyle/>
          <a:p>
            <a:pPr algn="ctr"/>
            <a:r>
              <a:rPr lang="en-US" sz="3100" b="1" dirty="0" smtClean="0">
                <a:latin typeface="+mj-lt"/>
              </a:rPr>
              <a:t>EVOLUTIONARY PATTERNS OF STRATEGY AND ORGANIZATIONAL STRUCTURE</a:t>
            </a:r>
          </a:p>
        </p:txBody>
      </p:sp>
      <p:sp>
        <p:nvSpPr>
          <p:cNvPr id="8" name="Rectangle 3"/>
          <p:cNvSpPr txBox="1">
            <a:spLocks noChangeArrowheads="1"/>
          </p:cNvSpPr>
          <p:nvPr/>
        </p:nvSpPr>
        <p:spPr>
          <a:xfrm>
            <a:off x="1524000" y="1295400"/>
            <a:ext cx="7620001" cy="2895601"/>
          </a:xfrm>
          <a:prstGeom prst="rect">
            <a:avLst/>
          </a:prstGeom>
        </p:spPr>
        <p:txBody>
          <a:bodyPr/>
          <a:lstStyle/>
          <a:p>
            <a:pPr lvl="0">
              <a:spcBef>
                <a:spcPct val="20000"/>
              </a:spcBef>
              <a:buClr>
                <a:schemeClr val="accent1"/>
              </a:buClr>
              <a:buSzPct val="70000"/>
              <a:defRPr/>
            </a:pPr>
            <a:r>
              <a:rPr kumimoji="0" lang="en-US" sz="3200" b="1" i="0" u="none" strike="noStrike" kern="1200" cap="none" spc="0" normalizeH="0" baseline="0" noProof="0" dirty="0" smtClean="0">
                <a:ln>
                  <a:noFill/>
                </a:ln>
                <a:solidFill>
                  <a:srgbClr val="4E3B30"/>
                </a:solidFill>
                <a:effectLst/>
                <a:uLnTx/>
                <a:uFillTx/>
                <a:latin typeface="+mn-lt"/>
                <a:ea typeface="+mn-ea"/>
                <a:cs typeface="+mn-cs"/>
              </a:rPr>
              <a:t>Chandler found that firms tend to grow in  predictable patterns:</a:t>
            </a:r>
          </a:p>
          <a:p>
            <a:pPr lvl="0">
              <a:spcBef>
                <a:spcPct val="20000"/>
              </a:spcBef>
              <a:buClr>
                <a:schemeClr val="accent1"/>
              </a:buClr>
              <a:buSzPct val="70000"/>
              <a:tabLst>
                <a:tab pos="457200" algn="l"/>
              </a:tabLst>
              <a:defRPr/>
            </a:pPr>
            <a:r>
              <a:rPr lang="en-US" sz="2800" b="1" dirty="0" smtClean="0">
                <a:solidFill>
                  <a:srgbClr val="4E3B30"/>
                </a:solidFill>
              </a:rPr>
              <a:t>	</a:t>
            </a:r>
            <a:r>
              <a:rPr lang="en-US" sz="2800" b="1" dirty="0" smtClean="0">
                <a:solidFill>
                  <a:srgbClr val="4E3B30"/>
                </a:solidFill>
                <a:cs typeface="Arial"/>
              </a:rPr>
              <a:t>● </a:t>
            </a:r>
            <a:r>
              <a:rPr lang="en-US" sz="2600" b="1" dirty="0" smtClean="0">
                <a:solidFill>
                  <a:srgbClr val="4E3B30"/>
                </a:solidFill>
              </a:rPr>
              <a:t>first by volume </a:t>
            </a:r>
          </a:p>
          <a:p>
            <a:pPr lvl="0">
              <a:spcBef>
                <a:spcPct val="20000"/>
              </a:spcBef>
              <a:buClr>
                <a:schemeClr val="accent1"/>
              </a:buClr>
              <a:buSzPct val="70000"/>
              <a:tabLst>
                <a:tab pos="457200" algn="l"/>
              </a:tabLst>
              <a:defRPr/>
            </a:pPr>
            <a:r>
              <a:rPr lang="en-US" sz="2600" b="1" dirty="0" smtClean="0">
                <a:solidFill>
                  <a:srgbClr val="4E3B30"/>
                </a:solidFill>
              </a:rPr>
              <a:t>	</a:t>
            </a:r>
            <a:r>
              <a:rPr lang="en-US" sz="2800" b="1" dirty="0" smtClean="0">
                <a:solidFill>
                  <a:srgbClr val="4E3B30"/>
                </a:solidFill>
                <a:cs typeface="Arial"/>
              </a:rPr>
              <a:t>●</a:t>
            </a:r>
            <a:r>
              <a:rPr lang="en-US" sz="2400" b="1" dirty="0" smtClean="0">
                <a:solidFill>
                  <a:srgbClr val="4E3B30"/>
                </a:solidFill>
                <a:cs typeface="Arial"/>
              </a:rPr>
              <a:t> </a:t>
            </a:r>
            <a:r>
              <a:rPr lang="en-US" sz="2600" b="1" dirty="0" smtClean="0">
                <a:solidFill>
                  <a:srgbClr val="4E3B30"/>
                </a:solidFill>
              </a:rPr>
              <a:t>then by geography </a:t>
            </a:r>
          </a:p>
          <a:p>
            <a:pPr lvl="0">
              <a:spcBef>
                <a:spcPct val="20000"/>
              </a:spcBef>
              <a:buClr>
                <a:schemeClr val="accent1"/>
              </a:buClr>
              <a:buSzPct val="70000"/>
              <a:tabLst>
                <a:tab pos="457200" algn="l"/>
              </a:tabLst>
              <a:defRPr/>
            </a:pPr>
            <a:r>
              <a:rPr lang="en-US" sz="2600" b="1" dirty="0" smtClean="0">
                <a:solidFill>
                  <a:srgbClr val="4E3B30"/>
                </a:solidFill>
              </a:rPr>
              <a:t>	</a:t>
            </a:r>
            <a:r>
              <a:rPr lang="en-US" sz="2800" b="1" dirty="0" smtClean="0">
                <a:solidFill>
                  <a:srgbClr val="4E3B30"/>
                </a:solidFill>
                <a:cs typeface="Arial"/>
              </a:rPr>
              <a:t>●</a:t>
            </a:r>
            <a:r>
              <a:rPr lang="en-US" sz="2400" b="1" dirty="0" smtClean="0">
                <a:solidFill>
                  <a:srgbClr val="4E3B30"/>
                </a:solidFill>
                <a:cs typeface="Arial"/>
              </a:rPr>
              <a:t> </a:t>
            </a:r>
            <a:r>
              <a:rPr lang="en-US" sz="2600" b="1" dirty="0" smtClean="0">
                <a:solidFill>
                  <a:srgbClr val="4E3B30"/>
                </a:solidFill>
              </a:rPr>
              <a:t>then by integration (vertical, horizontal) 	</a:t>
            </a:r>
          </a:p>
          <a:p>
            <a:pPr lvl="0">
              <a:spcBef>
                <a:spcPct val="20000"/>
              </a:spcBef>
              <a:buClr>
                <a:schemeClr val="accent1"/>
              </a:buClr>
              <a:buSzPct val="70000"/>
              <a:tabLst>
                <a:tab pos="457200" algn="l"/>
              </a:tabLst>
              <a:defRPr/>
            </a:pPr>
            <a:r>
              <a:rPr lang="en-US" sz="2600" b="1" dirty="0" smtClean="0">
                <a:solidFill>
                  <a:srgbClr val="4E3B30"/>
                </a:solidFill>
              </a:rPr>
              <a:t>	</a:t>
            </a:r>
            <a:r>
              <a:rPr lang="en-US" sz="2800" b="1" dirty="0" smtClean="0">
                <a:solidFill>
                  <a:srgbClr val="4E3B30"/>
                </a:solidFill>
                <a:cs typeface="Arial"/>
              </a:rPr>
              <a:t>●</a:t>
            </a:r>
            <a:r>
              <a:rPr lang="en-US" sz="2400" b="1" dirty="0" smtClean="0">
                <a:solidFill>
                  <a:srgbClr val="4E3B30"/>
                </a:solidFill>
                <a:cs typeface="Arial"/>
              </a:rPr>
              <a:t> </a:t>
            </a:r>
            <a:r>
              <a:rPr lang="en-US" sz="2600" b="1" dirty="0" smtClean="0">
                <a:solidFill>
                  <a:srgbClr val="4E3B30"/>
                </a:solidFill>
              </a:rPr>
              <a:t>finally through product/business diversification</a:t>
            </a:r>
            <a:endParaRPr kumimoji="0" lang="en-US" sz="2600" b="1" i="0" u="none" strike="noStrike" kern="1200" cap="none" spc="0" normalizeH="0" baseline="0" noProof="0" dirty="0" smtClean="0">
              <a:ln>
                <a:noFill/>
              </a:ln>
              <a:solidFill>
                <a:srgbClr val="4E3B30"/>
              </a:solidFill>
              <a:effectLst/>
              <a:uLnTx/>
              <a:uFillTx/>
              <a:ea typeface="+mn-ea"/>
              <a:cs typeface="+mn-cs"/>
            </a:endParaRPr>
          </a:p>
          <a:p>
            <a:pPr marL="5715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800" b="0" i="0" u="none" strike="noStrike" kern="1200" cap="none" spc="0" normalizeH="0" baseline="0" noProof="0" dirty="0" smtClean="0">
              <a:ln>
                <a:noFill/>
              </a:ln>
              <a:solidFill>
                <a:schemeClr val="tx2"/>
              </a:solidFill>
              <a:effectLst/>
              <a:uLnTx/>
              <a:uFillTx/>
              <a:latin typeface="+mn-lt"/>
              <a:ea typeface="+mn-ea"/>
              <a:cs typeface="+mn-cs"/>
            </a:endParaRPr>
          </a:p>
          <a:p>
            <a:pPr marL="57150" marR="0" lvl="0" indent="0" algn="ctr"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1000" b="0" i="0" u="none" strike="noStrike" kern="1200" cap="none" spc="0" normalizeH="0" baseline="0" noProof="0" dirty="0" smtClean="0">
              <a:ln>
                <a:noFill/>
              </a:ln>
              <a:solidFill>
                <a:schemeClr val="bg1"/>
              </a:solidFill>
              <a:effectLst/>
              <a:uLnTx/>
              <a:uFillTx/>
              <a:latin typeface="+mn-lt"/>
              <a:ea typeface="+mn-ea"/>
              <a:cs typeface="+mn-cs"/>
            </a:endParaRPr>
          </a:p>
          <a:p>
            <a:pPr marL="57150" marR="0" lvl="0" indent="0" algn="ctr"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1000" b="1" i="0" u="none" strike="noStrike" kern="1200" cap="none" spc="0" normalizeH="0" baseline="0" noProof="0" dirty="0" smtClean="0">
              <a:ln>
                <a:noFill/>
              </a:ln>
              <a:solidFill>
                <a:schemeClr val="bg1"/>
              </a:solidFill>
              <a:effectLst/>
              <a:uLnTx/>
              <a:uFillTx/>
              <a:latin typeface="+mn-lt"/>
              <a:ea typeface="+mn-ea"/>
              <a:cs typeface="+mn-cs"/>
            </a:endParaRPr>
          </a:p>
          <a:p>
            <a:pPr marL="57150" marR="0" lvl="0" indent="0" algn="ctr" defTabSz="914400" rtl="0" eaLnBrk="1" fontAlgn="auto" latinLnBrk="0" hangingPunct="1">
              <a:lnSpc>
                <a:spcPct val="100000"/>
              </a:lnSpc>
              <a:spcBef>
                <a:spcPct val="20000"/>
              </a:spcBef>
              <a:spcAft>
                <a:spcPts val="0"/>
              </a:spcAft>
              <a:buClr>
                <a:schemeClr val="accent1"/>
              </a:buClr>
              <a:buSzPct val="70000"/>
              <a:buFontTx/>
              <a:buNone/>
              <a:tabLst/>
              <a:defRPr/>
            </a:pPr>
            <a:r>
              <a:rPr kumimoji="0" lang="en-US" sz="3600" b="1" i="0" u="none" strike="noStrike" kern="1200" cap="none" spc="0" normalizeH="0" baseline="0" noProof="0" dirty="0" smtClean="0">
                <a:ln>
                  <a:noFill/>
                </a:ln>
                <a:solidFill>
                  <a:schemeClr val="bg1"/>
                </a:solidFill>
                <a:effectLst/>
                <a:uLnTx/>
                <a:uFillTx/>
                <a:latin typeface="+mn-lt"/>
                <a:ea typeface="+mn-ea"/>
                <a:cs typeface="+mn-cs"/>
              </a:rPr>
              <a:t>Growth pattern determines structure!</a:t>
            </a:r>
          </a:p>
          <a:p>
            <a:pPr marL="5715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a:p>
            <a:pPr marL="5715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a:p>
            <a:pPr marL="5715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a:p>
            <a:pPr marL="5715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a:p>
            <a:pPr marL="57150" marR="0" lvl="0" indent="0" algn="r" defTabSz="914400" rtl="0" eaLnBrk="1" fontAlgn="auto" latinLnBrk="0" hangingPunct="1">
              <a:lnSpc>
                <a:spcPct val="100000"/>
              </a:lnSpc>
              <a:spcBef>
                <a:spcPct val="20000"/>
              </a:spcBef>
              <a:spcAft>
                <a:spcPts val="0"/>
              </a:spcAft>
              <a:buClr>
                <a:schemeClr val="accent1"/>
              </a:buClr>
              <a:buSzPct val="70000"/>
              <a:buFontTx/>
              <a:buNone/>
              <a:tabLst/>
              <a:defRPr/>
            </a:pPr>
            <a:r>
              <a:rPr kumimoji="0" lang="en-US" sz="800" b="0" i="0" u="none" strike="noStrike" kern="1200" cap="none" spc="0" normalizeH="0" baseline="0" noProof="0" dirty="0" smtClean="0">
                <a:ln>
                  <a:noFill/>
                </a:ln>
                <a:solidFill>
                  <a:schemeClr val="tx2"/>
                </a:solidFill>
                <a:effectLst/>
                <a:uLnTx/>
                <a:uFillTx/>
                <a:latin typeface="+mn-lt"/>
                <a:ea typeface="+mn-ea"/>
                <a:cs typeface="+mn-cs"/>
              </a:rPr>
              <a:t>1 – Chandler, 1962</a:t>
            </a:r>
          </a:p>
        </p:txBody>
      </p:sp>
      <p:sp>
        <p:nvSpPr>
          <p:cNvPr id="10" name="TextBox 9"/>
          <p:cNvSpPr txBox="1"/>
          <p:nvPr/>
        </p:nvSpPr>
        <p:spPr>
          <a:xfrm>
            <a:off x="1524001" y="6172200"/>
            <a:ext cx="7620000" cy="353943"/>
          </a:xfrm>
          <a:prstGeom prst="rect">
            <a:avLst/>
          </a:prstGeom>
          <a:noFill/>
        </p:spPr>
        <p:txBody>
          <a:bodyPr wrap="square" rtlCol="0">
            <a:spAutoFit/>
          </a:bodyPr>
          <a:lstStyle/>
          <a:p>
            <a:r>
              <a:rPr lang="en-US" sz="1700" dirty="0" smtClean="0"/>
              <a:t>Source: </a:t>
            </a:r>
            <a:r>
              <a:rPr lang="en-US" sz="1600" dirty="0" smtClean="0"/>
              <a:t> A. Chandler, 1962, </a:t>
            </a:r>
            <a:r>
              <a:rPr lang="en-US" sz="1600" i="1" dirty="0" smtClean="0"/>
              <a:t>Strategy</a:t>
            </a:r>
            <a:r>
              <a:rPr lang="en-US" sz="1600" dirty="0" smtClean="0"/>
              <a:t> </a:t>
            </a:r>
            <a:r>
              <a:rPr lang="en-US" sz="1600" i="1" dirty="0" smtClean="0"/>
              <a:t>and Structure, </a:t>
            </a:r>
            <a:r>
              <a:rPr lang="en-US" sz="1600" dirty="0" smtClean="0"/>
              <a:t>Cambridge, MA: MIT Press. </a:t>
            </a:r>
            <a:r>
              <a:rPr lang="en-US" sz="1700" dirty="0" smtClean="0"/>
              <a:t> </a:t>
            </a:r>
            <a:endParaRPr lang="en-US" sz="1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2" presetClass="entr" presetSubtype="4" fill="hold" nodeType="after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slide(fromBottom)">
                                      <p:cBhvr>
                                        <p:cTn id="12" dur="500"/>
                                        <p:tgtEl>
                                          <p:spTgt spid="8">
                                            <p:txEl>
                                              <p:pRg st="1" end="1"/>
                                            </p:txEl>
                                          </p:spTgt>
                                        </p:tgtEl>
                                      </p:cBhvr>
                                    </p:animEffect>
                                  </p:childTnLst>
                                </p:cTn>
                              </p:par>
                            </p:childTnLst>
                          </p:cTn>
                        </p:par>
                        <p:par>
                          <p:cTn id="13" fill="hold">
                            <p:stCondLst>
                              <p:cond delay="1000"/>
                            </p:stCondLst>
                            <p:childTnLst>
                              <p:par>
                                <p:cTn id="14" presetID="12" presetClass="entr" presetSubtype="4" fill="hold" nodeType="after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slide(fromBottom)">
                                      <p:cBhvr>
                                        <p:cTn id="16" dur="500"/>
                                        <p:tgtEl>
                                          <p:spTgt spid="8">
                                            <p:txEl>
                                              <p:pRg st="2" end="2"/>
                                            </p:txEl>
                                          </p:spTgt>
                                        </p:tgtEl>
                                      </p:cBhvr>
                                    </p:animEffect>
                                  </p:childTnLst>
                                </p:cTn>
                              </p:par>
                            </p:childTnLst>
                          </p:cTn>
                        </p:par>
                        <p:par>
                          <p:cTn id="17" fill="hold">
                            <p:stCondLst>
                              <p:cond delay="1500"/>
                            </p:stCondLst>
                            <p:childTnLst>
                              <p:par>
                                <p:cTn id="18" presetID="12" presetClass="entr" presetSubtype="4" fill="hold" nodeType="afterEffect">
                                  <p:stCondLst>
                                    <p:cond delay="0"/>
                                  </p:stCondLst>
                                  <p:childTnLst>
                                    <p:set>
                                      <p:cBhvr>
                                        <p:cTn id="19" dur="1" fill="hold">
                                          <p:stCondLst>
                                            <p:cond delay="0"/>
                                          </p:stCondLst>
                                        </p:cTn>
                                        <p:tgtEl>
                                          <p:spTgt spid="8">
                                            <p:txEl>
                                              <p:pRg st="3" end="3"/>
                                            </p:txEl>
                                          </p:spTgt>
                                        </p:tgtEl>
                                        <p:attrNameLst>
                                          <p:attrName>style.visibility</p:attrName>
                                        </p:attrNameLst>
                                      </p:cBhvr>
                                      <p:to>
                                        <p:strVal val="visible"/>
                                      </p:to>
                                    </p:set>
                                    <p:animEffect transition="in" filter="slide(fromBottom)">
                                      <p:cBhvr>
                                        <p:cTn id="20" dur="500"/>
                                        <p:tgtEl>
                                          <p:spTgt spid="8">
                                            <p:txEl>
                                              <p:pRg st="3" end="3"/>
                                            </p:txEl>
                                          </p:spTgt>
                                        </p:tgtEl>
                                      </p:cBhvr>
                                    </p:animEffect>
                                  </p:childTnLst>
                                </p:cTn>
                              </p:par>
                            </p:childTnLst>
                          </p:cTn>
                        </p:par>
                        <p:par>
                          <p:cTn id="21" fill="hold">
                            <p:stCondLst>
                              <p:cond delay="2000"/>
                            </p:stCondLst>
                            <p:childTnLst>
                              <p:par>
                                <p:cTn id="22" presetID="12" presetClass="entr" presetSubtype="4" fill="hold" nodeType="after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animEffect transition="in" filter="slide(fromBottom)">
                                      <p:cBhvr>
                                        <p:cTn id="24" dur="500"/>
                                        <p:tgtEl>
                                          <p:spTgt spid="8">
                                            <p:txEl>
                                              <p:pRg st="4" end="4"/>
                                            </p:txEl>
                                          </p:spTgt>
                                        </p:tgtEl>
                                      </p:cBhvr>
                                    </p:animEffect>
                                  </p:childTnLst>
                                </p:cTn>
                              </p:par>
                            </p:childTnLst>
                          </p:cTn>
                        </p:par>
                        <p:par>
                          <p:cTn id="25" fill="hold">
                            <p:stCondLst>
                              <p:cond delay="2500"/>
                            </p:stCondLst>
                            <p:childTnLst>
                              <p:par>
                                <p:cTn id="26" presetID="9"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dissolv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046440"/>
          </a:xfrm>
          <a:prstGeom prst="rect">
            <a:avLst/>
          </a:prstGeom>
        </p:spPr>
        <p:txBody>
          <a:bodyPr wrap="square">
            <a:spAutoFit/>
          </a:bodyPr>
          <a:lstStyle/>
          <a:p>
            <a:pPr algn="ctr"/>
            <a:r>
              <a:rPr lang="en-US" sz="3100" b="1" dirty="0" smtClean="0">
                <a:latin typeface="+mj-lt"/>
              </a:rPr>
              <a:t>EVOLUTIONARY PATTERNS OF STRATEGY AND ORGANIZATIONAL STRUCTURE</a:t>
            </a:r>
          </a:p>
        </p:txBody>
      </p:sp>
      <p:sp>
        <p:nvSpPr>
          <p:cNvPr id="26" name="Rectangle 7"/>
          <p:cNvSpPr txBox="1">
            <a:spLocks noChangeArrowheads="1"/>
          </p:cNvSpPr>
          <p:nvPr/>
        </p:nvSpPr>
        <p:spPr>
          <a:xfrm>
            <a:off x="1752600" y="1600200"/>
            <a:ext cx="6934200" cy="4525963"/>
          </a:xfrm>
          <a:prstGeom prst="rect">
            <a:avLst/>
          </a:prstGeom>
        </p:spPr>
        <p:txBody>
          <a:bodyPr/>
          <a:lstStyle/>
          <a:p>
            <a:pPr marR="0" lvl="0" algn="l" defTabSz="914400" rtl="0" eaLnBrk="1" fontAlgn="auto" latinLnBrk="0" hangingPunct="1">
              <a:lnSpc>
                <a:spcPct val="100000"/>
              </a:lnSpc>
              <a:spcBef>
                <a:spcPct val="20000"/>
              </a:spcBef>
              <a:spcAft>
                <a:spcPts val="600"/>
              </a:spcAft>
              <a:buClr>
                <a:schemeClr val="accent1"/>
              </a:buClr>
              <a:buSzPct val="70000"/>
              <a:tabLst/>
              <a:defRPr/>
            </a:pPr>
            <a:r>
              <a:rPr kumimoji="0" lang="en-US" sz="2800" b="1" i="0" u="none" strike="noStrike" kern="1200" cap="none" spc="0" normalizeH="0" baseline="0" noProof="0" dirty="0" smtClean="0">
                <a:ln>
                  <a:noFill/>
                </a:ln>
                <a:solidFill>
                  <a:srgbClr val="4E3B30"/>
                </a:solidFill>
                <a:effectLst/>
                <a:uLnTx/>
                <a:uFillTx/>
                <a:latin typeface="+mn-lt"/>
                <a:ea typeface="+mn-ea"/>
                <a:cs typeface="+mn-cs"/>
              </a:rPr>
              <a:t>■ </a:t>
            </a:r>
            <a:r>
              <a:rPr kumimoji="0" lang="en-US" sz="3200" b="1" i="0" u="none" strike="noStrike" kern="1200" cap="none" spc="0" normalizeH="0" baseline="0" noProof="0" dirty="0" smtClean="0">
                <a:ln>
                  <a:noFill/>
                </a:ln>
                <a:solidFill>
                  <a:srgbClr val="4E3B30"/>
                </a:solidFill>
                <a:effectLst/>
                <a:uLnTx/>
                <a:uFillTx/>
                <a:latin typeface="+mn-lt"/>
                <a:ea typeface="+mn-ea"/>
                <a:cs typeface="+mn-cs"/>
              </a:rPr>
              <a:t>Firms typically alter their structure as</a:t>
            </a:r>
            <a:r>
              <a:rPr kumimoji="0" lang="en-US" sz="3200" b="1" i="0" u="none" strike="noStrike" kern="1200" cap="none" spc="0" normalizeH="0" noProof="0" dirty="0" smtClean="0">
                <a:ln>
                  <a:noFill/>
                </a:ln>
                <a:solidFill>
                  <a:srgbClr val="4E3B30"/>
                </a:solidFill>
                <a:effectLst/>
                <a:uLnTx/>
                <a:uFillTx/>
                <a:latin typeface="+mn-lt"/>
                <a:ea typeface="+mn-ea"/>
                <a:cs typeface="+mn-cs"/>
              </a:rPr>
              <a:t> </a:t>
            </a:r>
            <a:r>
              <a:rPr kumimoji="0" lang="en-US" sz="3200" b="1" i="0" u="none" strike="noStrike" kern="1200" cap="none" spc="0" normalizeH="0" baseline="0" noProof="0" dirty="0" smtClean="0">
                <a:ln>
                  <a:noFill/>
                </a:ln>
                <a:solidFill>
                  <a:srgbClr val="4E3B30"/>
                </a:solidFill>
                <a:effectLst/>
                <a:uLnTx/>
                <a:uFillTx/>
                <a:latin typeface="+mn-lt"/>
                <a:ea typeface="+mn-ea"/>
                <a:cs typeface="+mn-cs"/>
              </a:rPr>
              <a:t>they grow in size and complexity</a:t>
            </a:r>
          </a:p>
          <a:p>
            <a:r>
              <a:rPr lang="en-US" sz="2800" b="1" dirty="0" smtClean="0">
                <a:solidFill>
                  <a:srgbClr val="4E3B30"/>
                </a:solidFill>
              </a:rPr>
              <a:t>■ </a:t>
            </a:r>
            <a:r>
              <a:rPr lang="en-US" sz="3200" b="1" dirty="0" smtClean="0">
                <a:solidFill>
                  <a:srgbClr val="4E3B30"/>
                </a:solidFill>
              </a:rPr>
              <a:t>Three key structural forms used to implement strategies:</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Simple structure</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Functional structure</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Multidivisional structure (M-form)</a:t>
            </a:r>
            <a:endParaRPr kumimoji="0" lang="en-US" sz="2800" b="1"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wipe(left)">
                                      <p:cBhvr>
                                        <p:cTn id="7" dur="500"/>
                                        <p:tgtEl>
                                          <p:spTgt spid="26">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6">
                                            <p:txEl>
                                              <p:pRg st="1" end="1"/>
                                            </p:txEl>
                                          </p:spTgt>
                                        </p:tgtEl>
                                        <p:attrNameLst>
                                          <p:attrName>style.visibility</p:attrName>
                                        </p:attrNameLst>
                                      </p:cBhvr>
                                      <p:to>
                                        <p:strVal val="visible"/>
                                      </p:to>
                                    </p:set>
                                    <p:animEffect transition="in" filter="wipe(left)">
                                      <p:cBhvr>
                                        <p:cTn id="11" dur="500"/>
                                        <p:tgtEl>
                                          <p:spTgt spid="26">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6">
                                            <p:txEl>
                                              <p:pRg st="2" end="2"/>
                                            </p:txEl>
                                          </p:spTgt>
                                        </p:tgtEl>
                                        <p:attrNameLst>
                                          <p:attrName>style.visibility</p:attrName>
                                        </p:attrNameLst>
                                      </p:cBhvr>
                                      <p:to>
                                        <p:strVal val="visible"/>
                                      </p:to>
                                    </p:set>
                                    <p:animEffect transition="in" filter="wipe(left)">
                                      <p:cBhvr>
                                        <p:cTn id="15" dur="500"/>
                                        <p:tgtEl>
                                          <p:spTgt spid="26">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6">
                                            <p:txEl>
                                              <p:pRg st="3" end="3"/>
                                            </p:txEl>
                                          </p:spTgt>
                                        </p:tgtEl>
                                        <p:attrNameLst>
                                          <p:attrName>style.visibility</p:attrName>
                                        </p:attrNameLst>
                                      </p:cBhvr>
                                      <p:to>
                                        <p:strVal val="visible"/>
                                      </p:to>
                                    </p:set>
                                    <p:animEffect transition="in" filter="wipe(left)">
                                      <p:cBhvr>
                                        <p:cTn id="19" dur="500"/>
                                        <p:tgtEl>
                                          <p:spTgt spid="26">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6">
                                            <p:txEl>
                                              <p:pRg st="4" end="4"/>
                                            </p:txEl>
                                          </p:spTgt>
                                        </p:tgtEl>
                                        <p:attrNameLst>
                                          <p:attrName>style.visibility</p:attrName>
                                        </p:attrNameLst>
                                      </p:cBhvr>
                                      <p:to>
                                        <p:strVal val="visible"/>
                                      </p:to>
                                    </p:set>
                                    <p:animEffect transition="in" filter="wipe(left)">
                                      <p:cBhvr>
                                        <p:cTn id="23" dur="500"/>
                                        <p:tgtEl>
                                          <p:spTgt spid="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uiExpand="1"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idx="4294967295"/>
          </p:nvPr>
        </p:nvSpPr>
        <p:spPr>
          <a:xfrm>
            <a:off x="1524000" y="0"/>
            <a:ext cx="7086600" cy="1143000"/>
          </a:xfrm>
        </p:spPr>
        <p:txBody>
          <a:bodyPr>
            <a:noAutofit/>
          </a:bodyPr>
          <a:lstStyle/>
          <a:p>
            <a:pPr algn="ctr"/>
            <a:r>
              <a:rPr lang="en-US" b="1" dirty="0" smtClean="0"/>
              <a:t>THE STRATEGIC MANAGEMENT PROCESS</a:t>
            </a:r>
            <a:endParaRPr lang="en-US" b="1" dirty="0"/>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0" y="0"/>
            <a:ext cx="9144000" cy="707886"/>
          </a:xfrm>
          <a:prstGeom prst="rect">
            <a:avLst/>
          </a:prstGeom>
        </p:spPr>
        <p:txBody>
          <a:bodyPr wrap="square">
            <a:spAutoFit/>
          </a:bodyPr>
          <a:lstStyle/>
          <a:p>
            <a:pPr algn="ctr"/>
            <a:r>
              <a:rPr lang="en-US" sz="4000" b="1" dirty="0" smtClean="0"/>
              <a:t> </a:t>
            </a:r>
          </a:p>
        </p:txBody>
      </p:sp>
      <p:pic>
        <p:nvPicPr>
          <p:cNvPr id="7" name="Picture 2"/>
          <p:cNvPicPr>
            <a:picLocks noChangeAspect="1" noChangeArrowheads="1"/>
          </p:cNvPicPr>
          <p:nvPr/>
        </p:nvPicPr>
        <p:blipFill>
          <a:blip r:embed="rId2" cstate="print"/>
          <a:srcRect t="4301"/>
          <a:stretch>
            <a:fillRect/>
          </a:stretch>
        </p:blipFill>
        <p:spPr bwMode="auto">
          <a:xfrm>
            <a:off x="2590800" y="1143000"/>
            <a:ext cx="5791200" cy="5342040"/>
          </a:xfrm>
          <a:prstGeom prst="rect">
            <a:avLst/>
          </a:prstGeom>
          <a:noFill/>
          <a:ln w="9525">
            <a:noFill/>
            <a:miter lim="800000"/>
            <a:headEnd/>
            <a:tailEnd/>
          </a:ln>
        </p:spPr>
      </p:pic>
      <p:sp>
        <p:nvSpPr>
          <p:cNvPr id="10" name="Oval 3"/>
          <p:cNvSpPr>
            <a:spLocks noChangeArrowheads="1"/>
          </p:cNvSpPr>
          <p:nvPr/>
        </p:nvSpPr>
        <p:spPr bwMode="auto">
          <a:xfrm>
            <a:off x="6781800" y="3276600"/>
            <a:ext cx="1371600" cy="990600"/>
          </a:xfrm>
          <a:prstGeom prst="ellipse">
            <a:avLst/>
          </a:prstGeom>
          <a:noFill/>
          <a:ln w="76200" algn="ctr">
            <a:solidFill>
              <a:schemeClr val="tx1"/>
            </a:solidFill>
            <a:round/>
            <a:headEnd/>
            <a:tailEnd/>
          </a:ln>
        </p:spPr>
        <p:txBody>
          <a:bodyPr/>
          <a:lstStyle/>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046440"/>
          </a:xfrm>
          <a:prstGeom prst="rect">
            <a:avLst/>
          </a:prstGeom>
        </p:spPr>
        <p:txBody>
          <a:bodyPr wrap="square">
            <a:spAutoFit/>
          </a:bodyPr>
          <a:lstStyle/>
          <a:p>
            <a:pPr algn="ctr"/>
            <a:r>
              <a:rPr lang="en-US" sz="3000" b="1" dirty="0" smtClean="0">
                <a:latin typeface="+mj-lt"/>
              </a:rPr>
              <a:t>EVOLUTIONARY PATTERNS OF STRATEGY AND ORGANIZATIONAL STRUCTURE</a:t>
            </a:r>
          </a:p>
        </p:txBody>
      </p:sp>
      <p:sp>
        <p:nvSpPr>
          <p:cNvPr id="7" name="Rectangle 2"/>
          <p:cNvSpPr txBox="1">
            <a:spLocks noChangeArrowheads="1"/>
          </p:cNvSpPr>
          <p:nvPr/>
        </p:nvSpPr>
        <p:spPr>
          <a:xfrm>
            <a:off x="0" y="1981200"/>
            <a:ext cx="1524000" cy="12954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11</a:t>
            </a:r>
            <a:r>
              <a:rPr kumimoji="0" lang="en-US" sz="1600" u="none" strike="noStrike" kern="1200" cap="none" spc="0" normalizeH="0" baseline="0" noProof="0" dirty="0" smtClean="0">
                <a:ln>
                  <a:noFill/>
                </a:ln>
                <a:solidFill>
                  <a:schemeClr val="bg1"/>
                </a:solidFill>
                <a:effectLst/>
                <a:uLnTx/>
                <a:uFillTx/>
                <a:latin typeface="+mj-lt"/>
                <a:ea typeface="+mj-ea"/>
                <a:cs typeface="+mj-cs"/>
              </a:rPr>
              <a:t>.1</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Strategy Structure Growth Pattern</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12" name="Line 5"/>
          <p:cNvSpPr>
            <a:spLocks noChangeShapeType="1"/>
          </p:cNvSpPr>
          <p:nvPr/>
        </p:nvSpPr>
        <p:spPr bwMode="auto">
          <a:xfrm rot="-120000">
            <a:off x="0" y="2377440"/>
            <a:ext cx="1524000" cy="45719"/>
          </a:xfrm>
          <a:prstGeom prst="line">
            <a:avLst/>
          </a:prstGeom>
          <a:noFill/>
          <a:ln w="57150">
            <a:solidFill>
              <a:schemeClr val="bg1"/>
            </a:solidFill>
            <a:round/>
            <a:headEnd/>
            <a:tailEnd/>
          </a:ln>
          <a:effectLst/>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2819400" y="1219200"/>
            <a:ext cx="4310062" cy="52890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219200"/>
          </a:xfrm>
          <a:prstGeom prst="rect">
            <a:avLst/>
          </a:prstGeom>
        </p:spPr>
        <p:txBody>
          <a:bodyPr wrap="square">
            <a:spAutoFit/>
          </a:bodyPr>
          <a:lstStyle/>
          <a:p>
            <a:pPr algn="ctr"/>
            <a:r>
              <a:rPr lang="en-US" sz="3600" b="1" dirty="0" smtClean="0">
                <a:latin typeface="+mj-lt"/>
              </a:rPr>
              <a:t>STRATEGY AND STRUCTURE: SIMPLE STRUCTURE</a:t>
            </a:r>
          </a:p>
        </p:txBody>
      </p:sp>
      <p:sp>
        <p:nvSpPr>
          <p:cNvPr id="5" name="Rectangle 5"/>
          <p:cNvSpPr txBox="1">
            <a:spLocks noChangeArrowheads="1"/>
          </p:cNvSpPr>
          <p:nvPr/>
        </p:nvSpPr>
        <p:spPr>
          <a:xfrm>
            <a:off x="1752600" y="1143000"/>
            <a:ext cx="7086600" cy="5410200"/>
          </a:xfrm>
          <a:prstGeom prst="rect">
            <a:avLst/>
          </a:prstGeom>
        </p:spPr>
        <p:txBody>
          <a:bodyPr/>
          <a:lstStyle/>
          <a:p>
            <a:pPr>
              <a:spcAft>
                <a:spcPts val="600"/>
              </a:spcAft>
            </a:pPr>
            <a:r>
              <a:rPr lang="en-US" sz="2800" dirty="0" smtClean="0">
                <a:solidFill>
                  <a:schemeClr val="tx2"/>
                </a:solidFill>
                <a:latin typeface="Arial"/>
                <a:cs typeface="Arial"/>
              </a:rPr>
              <a:t>● </a:t>
            </a:r>
            <a:r>
              <a:rPr lang="en-US" sz="2700" b="1" dirty="0" smtClean="0">
                <a:solidFill>
                  <a:schemeClr val="tx2"/>
                </a:solidFill>
              </a:rPr>
              <a:t>Owner-manager makes all major decisions and monitors all activities</a:t>
            </a:r>
          </a:p>
          <a:p>
            <a:pPr>
              <a:spcAft>
                <a:spcPts val="600"/>
              </a:spcAft>
            </a:pPr>
            <a:r>
              <a:rPr lang="en-US" sz="2700" b="1" dirty="0" smtClean="0">
                <a:solidFill>
                  <a:schemeClr val="tx2"/>
                </a:solidFill>
                <a:latin typeface="Arial"/>
                <a:cs typeface="Arial"/>
              </a:rPr>
              <a:t>● </a:t>
            </a:r>
            <a:r>
              <a:rPr lang="en-US" sz="2700" b="1" dirty="0" smtClean="0">
                <a:solidFill>
                  <a:schemeClr val="tx2"/>
                </a:solidFill>
              </a:rPr>
              <a:t>Staff acts as extension of manager's supervisory authority</a:t>
            </a:r>
          </a:p>
          <a:p>
            <a:pPr lvl="0">
              <a:spcAft>
                <a:spcPts val="600"/>
              </a:spcAft>
              <a:buClr>
                <a:schemeClr val="accent1"/>
              </a:buClr>
              <a:buSzPct val="70000"/>
            </a:pPr>
            <a:r>
              <a:rPr kumimoji="0" lang="en-US" sz="2700" b="1" i="0" u="none" strike="noStrike" kern="1200" cap="none" spc="0" normalizeH="0" baseline="0" noProof="0" dirty="0" smtClean="0">
                <a:ln>
                  <a:noFill/>
                </a:ln>
                <a:solidFill>
                  <a:schemeClr val="tx2"/>
                </a:solidFill>
                <a:effectLst/>
                <a:uLnTx/>
                <a:uFillTx/>
                <a:latin typeface="Arial"/>
                <a:cs typeface="Arial"/>
              </a:rPr>
              <a:t>● </a:t>
            </a:r>
            <a:r>
              <a:rPr kumimoji="0" lang="en-US" sz="2700" b="1" i="0" u="none" strike="noStrike" kern="1200" cap="none" spc="0" normalizeH="0" baseline="0" noProof="0" dirty="0" smtClean="0">
                <a:ln>
                  <a:noFill/>
                </a:ln>
                <a:solidFill>
                  <a:schemeClr val="tx2"/>
                </a:solidFill>
                <a:effectLst/>
                <a:uLnTx/>
                <a:uFillTx/>
                <a:latin typeface="+mn-lt"/>
                <a:ea typeface="+mn-ea"/>
                <a:cs typeface="+mn-cs"/>
              </a:rPr>
              <a:t>Matched focus strategies and business-level strategies: </a:t>
            </a:r>
            <a:r>
              <a:rPr lang="en-US" sz="2700" b="1" dirty="0" smtClean="0">
                <a:solidFill>
                  <a:schemeClr val="tx2"/>
                </a:solidFill>
              </a:rPr>
              <a:t>these firms offer single product lines in single geographic markets</a:t>
            </a:r>
          </a:p>
          <a:p>
            <a:pPr>
              <a:spcAft>
                <a:spcPts val="600"/>
              </a:spcAft>
            </a:pPr>
            <a:r>
              <a:rPr lang="en-US" sz="2700" b="1" dirty="0" smtClean="0">
                <a:solidFill>
                  <a:schemeClr val="tx2"/>
                </a:solidFill>
                <a:latin typeface="Arial"/>
                <a:cs typeface="Arial"/>
              </a:rPr>
              <a:t>● </a:t>
            </a:r>
            <a:r>
              <a:rPr lang="en-US" sz="2700" b="1" dirty="0" smtClean="0">
                <a:solidFill>
                  <a:schemeClr val="tx2"/>
                </a:solidFill>
              </a:rPr>
              <a:t>Few rules, limited task specialization, basic technology system</a:t>
            </a:r>
          </a:p>
          <a:p>
            <a:r>
              <a:rPr lang="en-US" sz="2700" b="1" dirty="0" smtClean="0">
                <a:solidFill>
                  <a:schemeClr val="tx2"/>
                </a:solidFill>
                <a:latin typeface="Arial"/>
                <a:cs typeface="Arial"/>
              </a:rPr>
              <a:t>● </a:t>
            </a:r>
            <a:r>
              <a:rPr lang="en-US" sz="2700" b="1" dirty="0" smtClean="0">
                <a:solidFill>
                  <a:schemeClr val="tx2"/>
                </a:solidFill>
                <a:cs typeface="Arial"/>
              </a:rPr>
              <a:t>With size comes</a:t>
            </a:r>
            <a:r>
              <a:rPr lang="en-US" sz="2700" b="1" dirty="0" smtClean="0">
                <a:solidFill>
                  <a:schemeClr val="tx2"/>
                </a:solidFill>
              </a:rPr>
              <a:t> complexity and managerial and structural challenges; firms tend to move from a simple to a functional structure</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left)">
                                      <p:cBhvr>
                                        <p:cTn id="10" dur="500"/>
                                        <p:tgtEl>
                                          <p:spTgt spid="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left)">
                                      <p:cBhvr>
                                        <p:cTn id="13" dur="500"/>
                                        <p:tgtEl>
                                          <p:spTgt spid="5">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left)">
                                      <p:cBhvr>
                                        <p:cTn id="16" dur="500"/>
                                        <p:tgtEl>
                                          <p:spTgt spid="5">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wipe(left)">
                                      <p:cBhvr>
                                        <p:cTn id="1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200329"/>
          </a:xfrm>
          <a:prstGeom prst="rect">
            <a:avLst/>
          </a:prstGeom>
        </p:spPr>
        <p:txBody>
          <a:bodyPr wrap="square">
            <a:spAutoFit/>
          </a:bodyPr>
          <a:lstStyle/>
          <a:p>
            <a:pPr algn="ctr"/>
            <a:r>
              <a:rPr lang="en-US" sz="3600" b="1" dirty="0" smtClean="0">
                <a:latin typeface="+mj-lt"/>
              </a:rPr>
              <a:t>STRATEGY AND STRUCTURE: FUNCTIONAL STRUCTURE</a:t>
            </a:r>
          </a:p>
        </p:txBody>
      </p:sp>
      <p:sp>
        <p:nvSpPr>
          <p:cNvPr id="7" name="Rectangle 3"/>
          <p:cNvSpPr txBox="1">
            <a:spLocks noChangeArrowheads="1"/>
          </p:cNvSpPr>
          <p:nvPr/>
        </p:nvSpPr>
        <p:spPr>
          <a:xfrm>
            <a:off x="1676399" y="1219201"/>
            <a:ext cx="7467601" cy="5410200"/>
          </a:xfrm>
          <a:prstGeom prst="rect">
            <a:avLst/>
          </a:prstGeom>
        </p:spPr>
        <p:txBody>
          <a:bodyPr/>
          <a:lstStyle/>
          <a:p>
            <a:pPr marL="236538" marR="0" lvl="0" indent="-236538" algn="l" defTabSz="914400" rtl="0" eaLnBrk="1" fontAlgn="auto" latinLnBrk="0" hangingPunct="1">
              <a:buClr>
                <a:schemeClr val="accent1"/>
              </a:buClr>
              <a:buSzPct val="70000"/>
              <a:tabLst/>
              <a:defRPr/>
            </a:pPr>
            <a:r>
              <a:rPr kumimoji="0" lang="en-US" sz="2800" b="1" i="0" u="none" strike="noStrike" kern="1200" cap="none" spc="0" normalizeH="0" baseline="0" noProof="0" dirty="0" smtClean="0">
                <a:ln>
                  <a:noFill/>
                </a:ln>
                <a:solidFill>
                  <a:schemeClr val="tx2"/>
                </a:solidFill>
                <a:effectLst/>
                <a:uLnTx/>
                <a:uFillTx/>
                <a:latin typeface="Arial"/>
                <a:cs typeface="Arial"/>
              </a:rPr>
              <a:t>● </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CEO and a limited corporate staff make all decisions.</a:t>
            </a:r>
          </a:p>
          <a:p>
            <a:pPr marL="342900" marR="0" lvl="0" indent="-342900" algn="l" defTabSz="914400" rtl="0" eaLnBrk="1" fontAlgn="auto" latinLnBrk="0" hangingPunct="1">
              <a:buClr>
                <a:schemeClr val="accent1"/>
              </a:buClr>
              <a:buSzPct val="70000"/>
              <a:tabLst/>
              <a:defRPr/>
            </a:pPr>
            <a:endParaRPr kumimoji="0" lang="en-US" sz="800" b="1" i="0" u="none" strike="noStrike" kern="1200" cap="none" spc="0" normalizeH="0" baseline="0" noProof="0" dirty="0" smtClean="0">
              <a:ln>
                <a:noFill/>
              </a:ln>
              <a:solidFill>
                <a:schemeClr val="tx2"/>
              </a:solidFill>
              <a:effectLst/>
              <a:uLnTx/>
              <a:uFillTx/>
              <a:latin typeface="+mn-lt"/>
              <a:ea typeface="+mn-ea"/>
              <a:cs typeface="+mn-cs"/>
            </a:endParaRPr>
          </a:p>
          <a:p>
            <a:pPr marL="236538" marR="0" lvl="0" indent="-236538" algn="l" defTabSz="914400" rtl="0" eaLnBrk="1" fontAlgn="auto" latinLnBrk="0" hangingPunct="1">
              <a:buClr>
                <a:schemeClr val="accent1"/>
              </a:buClr>
              <a:buSzPct val="70000"/>
              <a:tabLst/>
              <a:defRPr/>
            </a:pPr>
            <a:r>
              <a:rPr kumimoji="0" lang="en-US" sz="2800" b="1" i="0" u="none" strike="noStrike" kern="1200" cap="none" spc="0" normalizeH="0" baseline="0" noProof="0" dirty="0" smtClean="0">
                <a:ln>
                  <a:noFill/>
                </a:ln>
                <a:solidFill>
                  <a:schemeClr val="tx2"/>
                </a:solidFill>
                <a:effectLst/>
                <a:uLnTx/>
                <a:uFillTx/>
                <a:latin typeface="Arial"/>
                <a:cs typeface="Arial"/>
              </a:rPr>
              <a:t>● </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Functional line managers are in dominant organizational areas</a:t>
            </a:r>
          </a:p>
          <a:p>
            <a:pPr marL="342900" marR="0" lvl="0" indent="-342900" algn="l" defTabSz="914400" rtl="0" eaLnBrk="1" fontAlgn="auto" latinLnBrk="0" hangingPunct="1">
              <a:buClr>
                <a:schemeClr val="accent1"/>
              </a:buClr>
              <a:buSzPct val="70000"/>
              <a:tabLst/>
              <a:defRPr/>
            </a:pPr>
            <a:endParaRPr kumimoji="0" lang="en-US" sz="400" b="1" i="0" u="none" strike="noStrike" kern="1200" cap="none" spc="0" normalizeH="0" baseline="0" noProof="0" dirty="0" smtClean="0">
              <a:ln>
                <a:noFill/>
              </a:ln>
              <a:solidFill>
                <a:schemeClr val="tx2"/>
              </a:solidFill>
              <a:effectLst/>
              <a:uLnTx/>
              <a:uFillTx/>
              <a:latin typeface="+mn-lt"/>
              <a:ea typeface="+mn-ea"/>
              <a:cs typeface="+mn-cs"/>
            </a:endParaRPr>
          </a:p>
          <a:p>
            <a:pPr lvl="1">
              <a:buFont typeface="Wingdings" pitchFamily="2" charset="2"/>
              <a:buChar char="Ø"/>
            </a:pPr>
            <a:r>
              <a:rPr lang="en-US" sz="2800" b="1" dirty="0" smtClean="0">
                <a:solidFill>
                  <a:schemeClr val="tx2"/>
                </a:solidFill>
              </a:rPr>
              <a:t>Production     </a:t>
            </a:r>
            <a:r>
              <a:rPr lang="en-US" sz="1200" b="1" dirty="0" smtClean="0">
                <a:solidFill>
                  <a:schemeClr val="tx2"/>
                </a:solidFill>
              </a:rPr>
              <a:t> </a:t>
            </a:r>
            <a:r>
              <a:rPr lang="en-US" sz="1000" b="1" dirty="0" smtClean="0">
                <a:solidFill>
                  <a:schemeClr val="tx2"/>
                </a:solidFill>
              </a:rPr>
              <a:t>  </a:t>
            </a:r>
            <a:r>
              <a:rPr lang="en-US" sz="2800" b="1" dirty="0" smtClean="0">
                <a:solidFill>
                  <a:schemeClr val="tx2"/>
                </a:solidFill>
                <a:sym typeface="Wingdings" pitchFamily="2" charset="2"/>
              </a:rPr>
              <a:t>M</a:t>
            </a:r>
            <a:r>
              <a:rPr lang="en-US" sz="2800" b="1" dirty="0" smtClean="0">
                <a:solidFill>
                  <a:schemeClr val="tx2"/>
                </a:solidFill>
              </a:rPr>
              <a:t>arketing	  </a:t>
            </a:r>
          </a:p>
          <a:p>
            <a:pPr lvl="1"/>
            <a:r>
              <a:rPr lang="en-US" sz="2800" b="1" dirty="0" smtClean="0">
                <a:solidFill>
                  <a:schemeClr val="tx2"/>
                </a:solidFill>
                <a:sym typeface="Wingdings" pitchFamily="2" charset="2"/>
              </a:rPr>
              <a:t></a:t>
            </a:r>
            <a:r>
              <a:rPr lang="en-US" sz="2800" b="1" dirty="0" smtClean="0">
                <a:solidFill>
                  <a:schemeClr val="tx2"/>
                </a:solidFill>
              </a:rPr>
              <a:t>Engineering    </a:t>
            </a:r>
            <a:r>
              <a:rPr lang="en-US" sz="1200" b="1" dirty="0" smtClean="0">
                <a:solidFill>
                  <a:schemeClr val="tx2"/>
                </a:solidFill>
              </a:rPr>
              <a:t> </a:t>
            </a:r>
            <a:r>
              <a:rPr lang="en-US" sz="2800" b="1" dirty="0" smtClean="0">
                <a:solidFill>
                  <a:schemeClr val="tx2"/>
                </a:solidFill>
                <a:sym typeface="Wingdings" pitchFamily="2" charset="2"/>
              </a:rPr>
              <a:t></a:t>
            </a:r>
            <a:r>
              <a:rPr lang="en-US" sz="2800" b="1" dirty="0" smtClean="0">
                <a:solidFill>
                  <a:schemeClr val="tx2"/>
                </a:solidFill>
              </a:rPr>
              <a:t>R&amp;D</a:t>
            </a:r>
          </a:p>
          <a:p>
            <a:pPr lvl="1">
              <a:buFont typeface="Wingdings" pitchFamily="2" charset="2"/>
              <a:buChar char="Ø"/>
            </a:pPr>
            <a:r>
              <a:rPr lang="en-US" sz="2800" b="1" smtClean="0">
                <a:solidFill>
                  <a:schemeClr val="tx2"/>
                </a:solidFill>
                <a:sym typeface="Wingdings" pitchFamily="2" charset="2"/>
              </a:rPr>
              <a:t>A</a:t>
            </a:r>
            <a:r>
              <a:rPr lang="en-US" sz="2800" b="1" smtClean="0">
                <a:solidFill>
                  <a:schemeClr val="tx2"/>
                </a:solidFill>
              </a:rPr>
              <a:t>ccounting      </a:t>
            </a:r>
            <a:r>
              <a:rPr lang="en-US" sz="2800" b="1" dirty="0" smtClean="0">
                <a:solidFill>
                  <a:schemeClr val="tx2"/>
                </a:solidFill>
                <a:sym typeface="Wingdings" pitchFamily="2" charset="2"/>
              </a:rPr>
              <a:t>H</a:t>
            </a:r>
            <a:r>
              <a:rPr lang="en-US" sz="2800" b="1" dirty="0" smtClean="0">
                <a:solidFill>
                  <a:schemeClr val="tx2"/>
                </a:solidFill>
              </a:rPr>
              <a:t>uman resources</a:t>
            </a:r>
          </a:p>
          <a:p>
            <a:pPr lvl="1"/>
            <a:endParaRPr lang="en-US" sz="800" b="1" dirty="0" smtClean="0">
              <a:solidFill>
                <a:schemeClr val="tx2"/>
              </a:solidFill>
            </a:endParaRPr>
          </a:p>
          <a:p>
            <a:pPr lvl="1"/>
            <a:endParaRPr lang="en-US" sz="400" b="1" dirty="0" smtClean="0">
              <a:solidFill>
                <a:schemeClr val="tx2"/>
              </a:solidFill>
            </a:endParaRPr>
          </a:p>
          <a:p>
            <a:pPr marL="0" lvl="1">
              <a:tabLst>
                <a:tab pos="236538" algn="l"/>
              </a:tabLst>
            </a:pPr>
            <a:r>
              <a:rPr lang="en-US" sz="2800" b="1" dirty="0" smtClean="0">
                <a:solidFill>
                  <a:schemeClr val="tx2"/>
                </a:solidFill>
                <a:latin typeface="Arial"/>
                <a:cs typeface="Arial"/>
              </a:rPr>
              <a:t>● </a:t>
            </a:r>
            <a:r>
              <a:rPr lang="en-US" sz="2800" b="1" dirty="0" smtClean="0">
                <a:solidFill>
                  <a:schemeClr val="tx2"/>
                </a:solidFill>
                <a:cs typeface="Arial"/>
              </a:rPr>
              <a:t>WITHIN – </a:t>
            </a:r>
            <a:r>
              <a:rPr lang="en-US" sz="2800" b="1" dirty="0" smtClean="0">
                <a:solidFill>
                  <a:schemeClr val="tx2"/>
                </a:solidFill>
              </a:rPr>
              <a:t>functional specialization results in        	active knowledge sharing within each area</a:t>
            </a:r>
            <a:endParaRPr lang="en-US" sz="2800" b="1" dirty="0" smtClean="0">
              <a:solidFill>
                <a:schemeClr val="tx2"/>
              </a:solidFill>
              <a:latin typeface="Arial"/>
              <a:cs typeface="Arial"/>
            </a:endParaRPr>
          </a:p>
          <a:p>
            <a:pPr marL="0" lvl="1">
              <a:tabLst>
                <a:tab pos="236538" algn="l"/>
              </a:tabLst>
            </a:pPr>
            <a:endParaRPr lang="en-US" sz="1000" b="1" dirty="0" smtClean="0">
              <a:solidFill>
                <a:schemeClr val="tx2"/>
              </a:solidFill>
              <a:latin typeface="Arial"/>
              <a:cs typeface="Arial"/>
            </a:endParaRPr>
          </a:p>
          <a:p>
            <a:pPr marL="0" lvl="1">
              <a:tabLst>
                <a:tab pos="236538" algn="l"/>
              </a:tabLst>
            </a:pPr>
            <a:r>
              <a:rPr lang="en-US" sz="2800" b="1" dirty="0" smtClean="0">
                <a:solidFill>
                  <a:schemeClr val="tx2"/>
                </a:solidFill>
                <a:latin typeface="Arial"/>
                <a:cs typeface="Arial"/>
              </a:rPr>
              <a:t>● </a:t>
            </a:r>
            <a:r>
              <a:rPr lang="en-US" sz="2800" b="1" dirty="0" smtClean="0">
                <a:solidFill>
                  <a:schemeClr val="tx2"/>
                </a:solidFill>
                <a:cs typeface="Arial"/>
              </a:rPr>
              <a:t>BETWEEN – impedes </a:t>
            </a:r>
            <a:r>
              <a:rPr lang="en-US" sz="2800" b="1" dirty="0" smtClean="0">
                <a:solidFill>
                  <a:schemeClr val="tx2"/>
                </a:solidFill>
              </a:rPr>
              <a:t>communication and coordination among different functional areas</a:t>
            </a:r>
          </a:p>
          <a:p>
            <a:pPr lvl="1" indent="-457200"/>
            <a:endParaRPr lang="en-US" sz="2800" dirty="0" smtClean="0">
              <a:solidFill>
                <a:schemeClr val="tx2"/>
              </a:solidFill>
            </a:endParaRPr>
          </a:p>
          <a:p>
            <a:pPr lvl="1"/>
            <a:endParaRPr lang="en-US" sz="2800" dirty="0" smtClean="0">
              <a:solidFill>
                <a:schemeClr val="tx2"/>
              </a:solidFill>
            </a:endParaRPr>
          </a:p>
          <a:p>
            <a:pPr lvl="1"/>
            <a:endParaRPr kumimoji="0" lang="en-US" sz="2800" b="0" i="0" u="none" strike="noStrike" kern="1200" cap="none" spc="0" normalizeH="0" baseline="0" noProof="0" dirty="0" smtClean="0">
              <a:ln>
                <a:noFill/>
              </a:ln>
              <a:solidFill>
                <a:schemeClr val="tx2"/>
              </a:solidFill>
              <a:effectLst/>
              <a:uLnTx/>
              <a:uFillTx/>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100000">
                                          <p:val>
                                            <p:strVal val="#ppt_x"/>
                                          </p:val>
                                        </p:tav>
                                      </p:tavLst>
                                    </p:anim>
                                    <p:anim calcmode="lin" valueType="num">
                                      <p:cBhvr>
                                        <p:cTn id="8" dur="500" fill="hold"/>
                                        <p:tgtEl>
                                          <p:spTgt spid="7"/>
                                        </p:tgtEl>
                                        <p:attrNameLst>
                                          <p:attrName>ppt_y</p:attrName>
                                        </p:attrNameLst>
                                      </p:cBhvr>
                                      <p:tavLst>
                                        <p:tav tm="0">
                                          <p:val>
                                            <p:strVal val="#ppt_y+#ppt_h/2"/>
                                          </p:val>
                                        </p:tav>
                                        <p:tav tm="100000">
                                          <p:val>
                                            <p:strVal val="#ppt_y"/>
                                          </p:val>
                                        </p:tav>
                                      </p:tavLst>
                                    </p:anim>
                                    <p:anim calcmode="lin" valueType="num">
                                      <p:cBhvr>
                                        <p:cTn id="9" dur="500" fill="hold"/>
                                        <p:tgtEl>
                                          <p:spTgt spid="7"/>
                                        </p:tgtEl>
                                        <p:attrNameLst>
                                          <p:attrName>ppt_w</p:attrName>
                                        </p:attrNameLst>
                                      </p:cBhvr>
                                      <p:tavLst>
                                        <p:tav tm="0">
                                          <p:val>
                                            <p:strVal val="#ppt_w"/>
                                          </p:val>
                                        </p:tav>
                                        <p:tav tm="100000">
                                          <p:val>
                                            <p:strVal val="#ppt_w"/>
                                          </p:val>
                                        </p:tav>
                                      </p:tavLst>
                                    </p:anim>
                                    <p:anim calcmode="lin" valueType="num">
                                      <p:cBhvr>
                                        <p:cTn id="10"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
            <a:ext cx="7086600" cy="1200329"/>
          </a:xfrm>
          <a:prstGeom prst="rect">
            <a:avLst/>
          </a:prstGeom>
        </p:spPr>
        <p:txBody>
          <a:bodyPr wrap="square">
            <a:spAutoFit/>
          </a:bodyPr>
          <a:lstStyle/>
          <a:p>
            <a:pPr algn="ctr"/>
            <a:r>
              <a:rPr lang="en-US" sz="3600" b="1" dirty="0" smtClean="0">
                <a:latin typeface="+mj-lt"/>
              </a:rPr>
              <a:t>STRATEGY AND STRUCTURE: FUNCTIONAL STRUCTURE</a:t>
            </a:r>
          </a:p>
        </p:txBody>
      </p:sp>
      <p:sp>
        <p:nvSpPr>
          <p:cNvPr id="7" name="Rectangle 3"/>
          <p:cNvSpPr txBox="1">
            <a:spLocks noChangeArrowheads="1"/>
          </p:cNvSpPr>
          <p:nvPr/>
        </p:nvSpPr>
        <p:spPr>
          <a:xfrm>
            <a:off x="1676400" y="1371601"/>
            <a:ext cx="7467600" cy="5257799"/>
          </a:xfrm>
          <a:prstGeom prst="rect">
            <a:avLst/>
          </a:prstGeom>
        </p:spPr>
        <p:txBody>
          <a:bodyPr/>
          <a:lstStyle/>
          <a:p>
            <a:pPr marL="236538" lvl="1" indent="-236538"/>
            <a:r>
              <a:rPr lang="en-US" sz="2800" b="1" dirty="0" smtClean="0">
                <a:solidFill>
                  <a:schemeClr val="tx2"/>
                </a:solidFill>
                <a:cs typeface="Arial"/>
              </a:rPr>
              <a:t>● </a:t>
            </a:r>
            <a:r>
              <a:rPr lang="en-US" sz="2800" b="1" dirty="0" smtClean="0">
                <a:solidFill>
                  <a:schemeClr val="tx2"/>
                </a:solidFill>
              </a:rPr>
              <a:t>Facilitates career paths and professional development in specialized functional areas</a:t>
            </a:r>
          </a:p>
          <a:p>
            <a:pPr marL="236538" lvl="1" indent="-236538"/>
            <a:endParaRPr lang="en-US" sz="400" b="1" dirty="0" smtClean="0">
              <a:solidFill>
                <a:schemeClr val="tx2"/>
              </a:solidFill>
            </a:endParaRPr>
          </a:p>
          <a:p>
            <a:pPr marL="236538" lvl="1" indent="-236538"/>
            <a:r>
              <a:rPr lang="en-US" sz="2800" b="1" dirty="0" smtClean="0">
                <a:solidFill>
                  <a:schemeClr val="tx2"/>
                </a:solidFill>
                <a:cs typeface="Arial"/>
              </a:rPr>
              <a:t>● </a:t>
            </a:r>
            <a:r>
              <a:rPr lang="en-US" sz="2800" b="1" dirty="0" smtClean="0">
                <a:solidFill>
                  <a:schemeClr val="tx2"/>
                </a:solidFill>
              </a:rPr>
              <a:t>Causes functional-area managers to focus on local versus overall company strategic issues</a:t>
            </a:r>
          </a:p>
          <a:p>
            <a:pPr marL="236538" lvl="1" indent="-236538"/>
            <a:endParaRPr lang="en-US" sz="400" b="1" dirty="0" smtClean="0">
              <a:solidFill>
                <a:schemeClr val="tx2"/>
              </a:solidFill>
            </a:endParaRPr>
          </a:p>
          <a:p>
            <a:endParaRPr kumimoji="0" lang="en-US" sz="400" b="1" i="0" u="none" strike="noStrike" kern="1200" cap="none" spc="0" normalizeH="0" baseline="0" noProof="0" dirty="0" smtClean="0">
              <a:ln>
                <a:noFill/>
              </a:ln>
              <a:solidFill>
                <a:schemeClr val="tx2"/>
              </a:solidFill>
              <a:effectLst/>
              <a:uLnTx/>
              <a:uFillTx/>
              <a:cs typeface="Arial"/>
            </a:endParaRPr>
          </a:p>
          <a:p>
            <a:pPr marL="236538" indent="-236538"/>
            <a:r>
              <a:rPr kumimoji="0" lang="en-US" sz="2800" b="1" i="0" u="none" strike="noStrike" kern="1200" cap="none" spc="0" normalizeH="0" baseline="0" noProof="0" dirty="0" smtClean="0">
                <a:ln>
                  <a:noFill/>
                </a:ln>
                <a:solidFill>
                  <a:schemeClr val="tx2"/>
                </a:solidFill>
                <a:effectLst/>
                <a:uLnTx/>
                <a:uFillTx/>
                <a:cs typeface="Arial"/>
              </a:rPr>
              <a:t>● </a:t>
            </a:r>
            <a:r>
              <a:rPr lang="en-US" sz="2800" b="1" dirty="0" smtClean="0">
                <a:solidFill>
                  <a:schemeClr val="tx2"/>
                </a:solidFill>
              </a:rPr>
              <a:t>Supports implementing business-level strategies and some corporate-level strategies (e.g., single or dominant business) with low levels of diversification </a:t>
            </a:r>
          </a:p>
          <a:p>
            <a:endParaRPr lang="en-US" sz="400" b="1" dirty="0" smtClean="0">
              <a:solidFill>
                <a:schemeClr val="tx2"/>
              </a:solidFill>
            </a:endParaRPr>
          </a:p>
          <a:p>
            <a:pPr marL="236538" indent="-236538"/>
            <a:r>
              <a:rPr kumimoji="0" lang="en-US" sz="2800" b="1" i="0" u="none" strike="noStrike" kern="1200" cap="none" spc="0" normalizeH="0" baseline="0" noProof="0" dirty="0" smtClean="0">
                <a:ln>
                  <a:noFill/>
                </a:ln>
                <a:solidFill>
                  <a:schemeClr val="tx2"/>
                </a:solidFill>
                <a:effectLst/>
                <a:uLnTx/>
                <a:uFillTx/>
                <a:cs typeface="Arial"/>
              </a:rPr>
              <a:t>● </a:t>
            </a:r>
            <a:r>
              <a:rPr kumimoji="0" lang="en-US" sz="2800" b="1" i="0" u="none" strike="noStrike" kern="1200" cap="none" spc="0" normalizeH="0" baseline="0" noProof="0" dirty="0" smtClean="0">
                <a:ln>
                  <a:noFill/>
                </a:ln>
                <a:solidFill>
                  <a:schemeClr val="tx2"/>
                </a:solidFill>
                <a:effectLst/>
                <a:uLnTx/>
                <a:uFillTx/>
                <a:ea typeface="+mn-ea"/>
                <a:cs typeface="+mn-cs"/>
              </a:rPr>
              <a:t>When changing from a simple to a functional structure, need to focus on and avoid value-destroying bureaucratic procedures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100000">
                                          <p:val>
                                            <p:strVal val="#ppt_x"/>
                                          </p:val>
                                        </p:tav>
                                      </p:tavLst>
                                    </p:anim>
                                    <p:anim calcmode="lin" valueType="num">
                                      <p:cBhvr>
                                        <p:cTn id="8" dur="500" fill="hold"/>
                                        <p:tgtEl>
                                          <p:spTgt spid="7"/>
                                        </p:tgtEl>
                                        <p:attrNameLst>
                                          <p:attrName>ppt_y</p:attrName>
                                        </p:attrNameLst>
                                      </p:cBhvr>
                                      <p:tavLst>
                                        <p:tav tm="0">
                                          <p:val>
                                            <p:strVal val="#ppt_y+#ppt_h/2"/>
                                          </p:val>
                                        </p:tav>
                                        <p:tav tm="100000">
                                          <p:val>
                                            <p:strVal val="#ppt_y"/>
                                          </p:val>
                                        </p:tav>
                                      </p:tavLst>
                                    </p:anim>
                                    <p:anim calcmode="lin" valueType="num">
                                      <p:cBhvr>
                                        <p:cTn id="9" dur="500" fill="hold"/>
                                        <p:tgtEl>
                                          <p:spTgt spid="7"/>
                                        </p:tgtEl>
                                        <p:attrNameLst>
                                          <p:attrName>ppt_w</p:attrName>
                                        </p:attrNameLst>
                                      </p:cBhvr>
                                      <p:tavLst>
                                        <p:tav tm="0">
                                          <p:val>
                                            <p:strVal val="#ppt_w"/>
                                          </p:val>
                                        </p:tav>
                                        <p:tav tm="100000">
                                          <p:val>
                                            <p:strVal val="#ppt_w"/>
                                          </p:val>
                                        </p:tav>
                                      </p:tavLst>
                                    </p:anim>
                                    <p:anim calcmode="lin" valueType="num">
                                      <p:cBhvr>
                                        <p:cTn id="10"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046440"/>
          </a:xfrm>
          <a:prstGeom prst="rect">
            <a:avLst/>
          </a:prstGeom>
        </p:spPr>
        <p:txBody>
          <a:bodyPr wrap="square">
            <a:spAutoFit/>
          </a:bodyPr>
          <a:lstStyle/>
          <a:p>
            <a:pPr algn="ctr"/>
            <a:r>
              <a:rPr lang="en-US" sz="3100" b="1" dirty="0" smtClean="0">
                <a:latin typeface="+mj-lt"/>
              </a:rPr>
              <a:t>STRATEGY AND STRUCTURE: MULTIDIVISIONAL (M-FORM) STRUCTURE</a:t>
            </a:r>
          </a:p>
        </p:txBody>
      </p:sp>
      <p:sp>
        <p:nvSpPr>
          <p:cNvPr id="8" name="Rectangle 3"/>
          <p:cNvSpPr txBox="1">
            <a:spLocks noChangeArrowheads="1"/>
          </p:cNvSpPr>
          <p:nvPr/>
        </p:nvSpPr>
        <p:spPr>
          <a:xfrm>
            <a:off x="1447800" y="1295400"/>
            <a:ext cx="7696200" cy="4953000"/>
          </a:xfrm>
          <a:prstGeom prst="rect">
            <a:avLst/>
          </a:prstGeom>
        </p:spPr>
        <p:txBody>
          <a:bodyPr/>
          <a:lstStyle/>
          <a:p>
            <a:pPr marL="342900" lvl="0" indent="-342900">
              <a:buClr>
                <a:schemeClr val="accent1"/>
              </a:buClr>
              <a:buSzPct val="70000"/>
            </a:pPr>
            <a:r>
              <a:rPr lang="en-US" sz="2700" dirty="0" smtClean="0">
                <a:solidFill>
                  <a:schemeClr val="tx2"/>
                </a:solidFill>
                <a:cs typeface="Arial"/>
              </a:rPr>
              <a:t>● </a:t>
            </a:r>
            <a:r>
              <a:rPr kumimoji="0" lang="en-US" sz="2700" b="1" i="0" u="none" strike="noStrike" kern="1200" cap="none" spc="0" normalizeH="0" baseline="0" noProof="0" dirty="0" smtClean="0">
                <a:ln>
                  <a:noFill/>
                </a:ln>
                <a:solidFill>
                  <a:schemeClr val="tx2"/>
                </a:solidFill>
                <a:effectLst/>
                <a:uLnTx/>
                <a:uFillTx/>
                <a:latin typeface="+mn-lt"/>
                <a:ea typeface="+mn-ea"/>
                <a:cs typeface="+mn-cs"/>
              </a:rPr>
              <a:t>Operating divisions each represent a separate business or profit center</a:t>
            </a:r>
          </a:p>
          <a:p>
            <a:pPr marL="342900" lvl="0" indent="-342900">
              <a:buClr>
                <a:schemeClr val="accent1"/>
              </a:buClr>
              <a:buSzPct val="70000"/>
            </a:pPr>
            <a:endParaRPr kumimoji="0" lang="en-US" sz="400" b="1" i="0" u="none" strike="noStrike" kern="1200" cap="none" spc="0" normalizeH="0" baseline="0" noProof="0" dirty="0" smtClean="0">
              <a:ln>
                <a:noFill/>
              </a:ln>
              <a:solidFill>
                <a:schemeClr val="tx2"/>
              </a:solidFill>
              <a:effectLst/>
              <a:uLnTx/>
              <a:uFillTx/>
              <a:latin typeface="+mn-lt"/>
              <a:ea typeface="+mn-ea"/>
              <a:cs typeface="+mn-cs"/>
            </a:endParaRPr>
          </a:p>
          <a:p>
            <a:pPr marL="342900" lvl="0" indent="-342900">
              <a:buClr>
                <a:schemeClr val="accent1"/>
              </a:buClr>
              <a:buSzPct val="70000"/>
            </a:pPr>
            <a:r>
              <a:rPr lang="en-US" sz="2700" b="1" dirty="0" smtClean="0">
                <a:solidFill>
                  <a:schemeClr val="tx2"/>
                </a:solidFill>
                <a:cs typeface="Arial"/>
              </a:rPr>
              <a:t>● </a:t>
            </a:r>
            <a:r>
              <a:rPr kumimoji="0" lang="en-US" sz="2700" b="1" i="0" u="none" strike="noStrike" kern="1200" cap="none" spc="0" normalizeH="0" baseline="0" noProof="0" dirty="0" smtClean="0">
                <a:ln>
                  <a:noFill/>
                </a:ln>
                <a:solidFill>
                  <a:schemeClr val="tx2"/>
                </a:solidFill>
                <a:effectLst/>
                <a:uLnTx/>
                <a:uFillTx/>
                <a:latin typeface="+mn-lt"/>
                <a:ea typeface="+mn-ea"/>
                <a:cs typeface="+mn-cs"/>
              </a:rPr>
              <a:t>Top corporate officer delegates responsibilities for day-to-day operations and business-unit strategies to division managers</a:t>
            </a:r>
          </a:p>
          <a:p>
            <a:pPr marL="342900" lvl="0" indent="-342900">
              <a:buClr>
                <a:schemeClr val="accent1"/>
              </a:buClr>
              <a:buSzPct val="70000"/>
            </a:pPr>
            <a:endParaRPr kumimoji="0" lang="en-US" sz="400" b="1" i="0" u="none" strike="noStrike" kern="1200" cap="none" spc="0" normalizeH="0" baseline="0" noProof="0" dirty="0" smtClean="0">
              <a:ln>
                <a:noFill/>
              </a:ln>
              <a:solidFill>
                <a:schemeClr val="tx2"/>
              </a:solidFill>
              <a:effectLst/>
              <a:uLnTx/>
              <a:uFillTx/>
              <a:latin typeface="+mn-lt"/>
              <a:ea typeface="+mn-ea"/>
              <a:cs typeface="+mn-cs"/>
            </a:endParaRPr>
          </a:p>
          <a:p>
            <a:pPr marL="342900" lvl="0" indent="-342900">
              <a:buClr>
                <a:schemeClr val="accent1"/>
              </a:buClr>
              <a:buSzPct val="70000"/>
            </a:pPr>
            <a:r>
              <a:rPr lang="en-US" sz="2700" b="1" dirty="0" smtClean="0">
                <a:solidFill>
                  <a:schemeClr val="tx2"/>
                </a:solidFill>
                <a:cs typeface="Arial"/>
              </a:rPr>
              <a:t>● </a:t>
            </a:r>
            <a:r>
              <a:rPr kumimoji="0" lang="en-US" sz="2700" b="1" i="0" u="none" strike="noStrike" kern="1200" cap="none" spc="0" normalizeH="0" baseline="0" noProof="0" dirty="0" smtClean="0">
                <a:ln>
                  <a:noFill/>
                </a:ln>
                <a:solidFill>
                  <a:schemeClr val="tx2"/>
                </a:solidFill>
                <a:effectLst/>
                <a:uLnTx/>
                <a:uFillTx/>
                <a:latin typeface="+mn-lt"/>
                <a:ea typeface="+mn-ea"/>
                <a:cs typeface="+mn-cs"/>
              </a:rPr>
              <a:t>Ties together all operating divisions</a:t>
            </a:r>
          </a:p>
          <a:p>
            <a:pPr marL="342900" lvl="0" indent="-342900">
              <a:buClr>
                <a:schemeClr val="accent1"/>
              </a:buClr>
              <a:buSzPct val="70000"/>
            </a:pPr>
            <a:endParaRPr kumimoji="0" lang="en-US" sz="400" b="1" i="0" u="none" strike="noStrike" kern="1200" cap="none" spc="0" normalizeH="0" baseline="0" noProof="0" dirty="0" smtClean="0">
              <a:ln>
                <a:noFill/>
              </a:ln>
              <a:solidFill>
                <a:schemeClr val="tx2"/>
              </a:solidFill>
              <a:effectLst/>
              <a:uLnTx/>
              <a:uFillTx/>
              <a:latin typeface="+mn-lt"/>
              <a:ea typeface="+mn-ea"/>
              <a:cs typeface="+mn-cs"/>
            </a:endParaRPr>
          </a:p>
          <a:p>
            <a:pPr marL="342900" lvl="0" indent="-342900">
              <a:buClr>
                <a:schemeClr val="accent1"/>
              </a:buClr>
              <a:buSzPct val="70000"/>
            </a:pPr>
            <a:r>
              <a:rPr lang="en-US" sz="2700" b="1" dirty="0" smtClean="0">
                <a:solidFill>
                  <a:schemeClr val="tx2"/>
                </a:solidFill>
                <a:cs typeface="Arial"/>
              </a:rPr>
              <a:t>● </a:t>
            </a:r>
            <a:r>
              <a:rPr kumimoji="0" lang="en-US" sz="2700" b="1" i="0" u="none" strike="noStrike" kern="1200" cap="none" spc="0" normalizeH="0" baseline="0" noProof="0" dirty="0" smtClean="0">
                <a:ln>
                  <a:noFill/>
                </a:ln>
                <a:solidFill>
                  <a:schemeClr val="tx2"/>
                </a:solidFill>
                <a:effectLst/>
                <a:uLnTx/>
                <a:uFillTx/>
                <a:latin typeface="+mn-lt"/>
                <a:ea typeface="+mn-ea"/>
                <a:cs typeface="+mn-cs"/>
              </a:rPr>
              <a:t>Each division represents a separate business or </a:t>
            </a:r>
            <a:r>
              <a:rPr kumimoji="0" lang="en-US" sz="2700" b="1" i="0" u="sng" strike="noStrike" kern="1200" cap="none" spc="0" normalizeH="0" baseline="0" noProof="0" dirty="0" smtClean="0">
                <a:ln>
                  <a:noFill/>
                </a:ln>
                <a:solidFill>
                  <a:srgbClr val="FF0000"/>
                </a:solidFill>
                <a:effectLst/>
                <a:uLnTx/>
                <a:uFillTx/>
                <a:latin typeface="+mn-lt"/>
                <a:ea typeface="+mn-ea"/>
                <a:cs typeface="+mn-cs"/>
              </a:rPr>
              <a:t>profit center</a:t>
            </a:r>
            <a:r>
              <a:rPr kumimoji="0" lang="en-US" sz="2700" b="1" i="0" u="sng" strike="noStrike" kern="1200" cap="none" spc="0" normalizeH="0" noProof="0" dirty="0" smtClean="0">
                <a:ln>
                  <a:noFill/>
                </a:ln>
                <a:solidFill>
                  <a:srgbClr val="FF0000"/>
                </a:solidFill>
                <a:effectLst/>
                <a:uLnTx/>
                <a:uFillTx/>
                <a:latin typeface="+mn-lt"/>
                <a:ea typeface="+mn-ea"/>
                <a:cs typeface="+mn-cs"/>
              </a:rPr>
              <a:t> </a:t>
            </a:r>
            <a:r>
              <a:rPr lang="en-US" sz="2700" b="1" dirty="0" smtClean="0">
                <a:solidFill>
                  <a:schemeClr val="tx2"/>
                </a:solidFill>
              </a:rPr>
              <a:t>with its own functional hierarchy</a:t>
            </a:r>
          </a:p>
          <a:p>
            <a:pPr marL="342900" lvl="0" indent="-342900">
              <a:buClr>
                <a:schemeClr val="accent1"/>
              </a:buClr>
              <a:buSzPct val="70000"/>
            </a:pPr>
            <a:endParaRPr kumimoji="0" lang="en-US" sz="400" b="1" i="0" u="none" strike="noStrike" kern="1200" cap="none" spc="0" normalizeH="0" baseline="0" noProof="0" dirty="0" smtClean="0">
              <a:ln>
                <a:noFill/>
              </a:ln>
              <a:solidFill>
                <a:schemeClr val="tx2"/>
              </a:solidFill>
              <a:effectLst/>
              <a:uLnTx/>
              <a:uFillTx/>
              <a:latin typeface="+mn-lt"/>
              <a:ea typeface="+mn-ea"/>
              <a:cs typeface="+mn-cs"/>
            </a:endParaRPr>
          </a:p>
          <a:p>
            <a:pPr marL="342900" lvl="0" indent="-342900">
              <a:buClr>
                <a:schemeClr val="accent1"/>
              </a:buClr>
              <a:buSzPct val="70000"/>
            </a:pPr>
            <a:r>
              <a:rPr lang="en-US" sz="2700" b="1" dirty="0" smtClean="0">
                <a:solidFill>
                  <a:schemeClr val="tx2"/>
                </a:solidFill>
                <a:cs typeface="Arial"/>
              </a:rPr>
              <a:t>● </a:t>
            </a:r>
            <a:r>
              <a:rPr kumimoji="0" lang="en-US" sz="2700" b="1" i="0" u="none" strike="noStrike" kern="1200" cap="none" spc="0" normalizeH="0" baseline="0" noProof="0" dirty="0" smtClean="0">
                <a:ln>
                  <a:noFill/>
                </a:ln>
                <a:solidFill>
                  <a:schemeClr val="tx2"/>
                </a:solidFill>
                <a:effectLst/>
                <a:uLnTx/>
                <a:uFillTx/>
                <a:latin typeface="+mn-lt"/>
                <a:ea typeface="+mn-ea"/>
                <a:cs typeface="+mn-cs"/>
              </a:rPr>
              <a:t>Each division is responsible for daily operations</a:t>
            </a:r>
          </a:p>
          <a:p>
            <a:pPr marL="342900" lvl="0" indent="-342900">
              <a:buClr>
                <a:schemeClr val="accent1"/>
              </a:buClr>
              <a:buSzPct val="70000"/>
            </a:pPr>
            <a:endParaRPr kumimoji="0" lang="en-US" sz="400" b="1" i="0" u="none" strike="noStrike" kern="1200" cap="none" spc="0" normalizeH="0" baseline="0" noProof="0" dirty="0" smtClean="0">
              <a:ln>
                <a:noFill/>
              </a:ln>
              <a:solidFill>
                <a:schemeClr val="tx2"/>
              </a:solidFill>
              <a:effectLst/>
              <a:uLnTx/>
              <a:uFillTx/>
              <a:latin typeface="+mn-lt"/>
              <a:ea typeface="+mn-ea"/>
              <a:cs typeface="+mn-cs"/>
            </a:endParaRPr>
          </a:p>
          <a:p>
            <a:pPr marL="342900" lvl="0" indent="-342900">
              <a:buClr>
                <a:schemeClr val="accent1"/>
              </a:buClr>
              <a:buSzPct val="70000"/>
            </a:pPr>
            <a:r>
              <a:rPr lang="en-US" sz="2700" b="1" dirty="0" smtClean="0">
                <a:solidFill>
                  <a:schemeClr val="tx2"/>
                </a:solidFill>
                <a:cs typeface="Arial"/>
              </a:rPr>
              <a:t>● </a:t>
            </a:r>
            <a:r>
              <a:rPr kumimoji="0" lang="en-US" sz="2700" b="1" i="0" u="none" strike="noStrike" kern="1200" cap="none" spc="0" normalizeH="0" baseline="0" noProof="0" dirty="0" smtClean="0">
                <a:ln>
                  <a:noFill/>
                </a:ln>
                <a:solidFill>
                  <a:schemeClr val="tx2"/>
                </a:solidFill>
                <a:effectLst/>
                <a:uLnTx/>
                <a:uFillTx/>
                <a:latin typeface="+mn-lt"/>
                <a:ea typeface="+mn-ea"/>
                <a:cs typeface="+mn-cs"/>
              </a:rPr>
              <a:t>Business-unit strategy is delegated to the division</a:t>
            </a:r>
          </a:p>
          <a:p>
            <a:pPr marL="342900" marR="0" lvl="0" indent="-342900" algn="l" defTabSz="914400" rtl="0" eaLnBrk="1" fontAlgn="auto" latinLnBrk="0" hangingPunct="1">
              <a:lnSpc>
                <a:spcPct val="100000"/>
              </a:lnSpc>
              <a:spcAft>
                <a:spcPts val="0"/>
              </a:spcAft>
              <a:buClr>
                <a:schemeClr val="accent1"/>
              </a:buClr>
              <a:buSzPct val="70000"/>
              <a:buFont typeface="Arial" pitchFamily="34" charset="0"/>
              <a:buChar char="•"/>
              <a:tabLst/>
              <a:defRPr/>
            </a:pPr>
            <a:endParaRPr kumimoji="0" lang="en-US" sz="27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046440"/>
          </a:xfrm>
          <a:prstGeom prst="rect">
            <a:avLst/>
          </a:prstGeom>
        </p:spPr>
        <p:txBody>
          <a:bodyPr wrap="square">
            <a:spAutoFit/>
          </a:bodyPr>
          <a:lstStyle/>
          <a:p>
            <a:pPr algn="ctr"/>
            <a:r>
              <a:rPr lang="en-US" sz="3100" b="1" dirty="0" smtClean="0">
                <a:latin typeface="+mj-lt"/>
              </a:rPr>
              <a:t>STRATEGY AND STRUCTURE: MULTIDIVISIONAL (M-FORM) STRUCTURE</a:t>
            </a:r>
          </a:p>
        </p:txBody>
      </p:sp>
      <p:sp>
        <p:nvSpPr>
          <p:cNvPr id="5" name="Rectangle 5"/>
          <p:cNvSpPr txBox="1">
            <a:spLocks noChangeArrowheads="1"/>
          </p:cNvSpPr>
          <p:nvPr/>
        </p:nvSpPr>
        <p:spPr>
          <a:xfrm>
            <a:off x="1524000" y="1295400"/>
            <a:ext cx="7620000" cy="4830763"/>
          </a:xfrm>
          <a:prstGeom prst="rect">
            <a:avLst/>
          </a:prstGeom>
        </p:spPr>
        <p:txBody>
          <a:bodyPr/>
          <a:lstStyle/>
          <a:p>
            <a:pPr marL="342900" indent="-342900">
              <a:spcAft>
                <a:spcPts val="600"/>
              </a:spcAft>
              <a:buClr>
                <a:schemeClr val="accent1"/>
              </a:buClr>
              <a:buSzPct val="70000"/>
            </a:pPr>
            <a:r>
              <a:rPr lang="en-US" sz="2800" dirty="0" smtClean="0"/>
              <a:t> </a:t>
            </a:r>
            <a:r>
              <a:rPr lang="en-US" sz="2400" dirty="0" smtClean="0">
                <a:solidFill>
                  <a:srgbClr val="FF0000"/>
                </a:solidFill>
              </a:rPr>
              <a:t>  </a:t>
            </a:r>
            <a:r>
              <a:rPr lang="en-US" sz="2800" b="1" dirty="0" smtClean="0">
                <a:solidFill>
                  <a:srgbClr val="FF0000"/>
                </a:solidFill>
              </a:rPr>
              <a:t>Appropriate structure as firms DIVERSIFY</a:t>
            </a:r>
          </a:p>
          <a:p>
            <a:pPr marL="342900" lvl="0" indent="-342900">
              <a:buClr>
                <a:schemeClr val="accent1"/>
              </a:buClr>
              <a:buSzPct val="70000"/>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   Three Major Benefits</a:t>
            </a:r>
          </a:p>
          <a:p>
            <a:pPr marL="630238" lvl="1" indent="-284163">
              <a:buClr>
                <a:schemeClr val="accent1"/>
              </a:buClr>
              <a:buSzPct val="70000"/>
            </a:pPr>
            <a:r>
              <a:rPr lang="en-US" sz="2800" b="1" dirty="0" smtClean="0">
                <a:solidFill>
                  <a:schemeClr val="tx2"/>
                </a:solidFill>
                <a:cs typeface="Arial"/>
              </a:rPr>
              <a:t>● Simplifies the problem of control through m</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ore accurate monitoring of the performance of each business</a:t>
            </a:r>
          </a:p>
          <a:p>
            <a:pPr marL="630238" lvl="1" indent="-284163">
              <a:buClr>
                <a:schemeClr val="accent1"/>
              </a:buClr>
              <a:buSzPct val="70000"/>
            </a:pPr>
            <a:r>
              <a:rPr lang="en-US" sz="2800" b="1" dirty="0" smtClean="0">
                <a:solidFill>
                  <a:schemeClr val="tx2"/>
                </a:solidFill>
                <a:cs typeface="Arial"/>
              </a:rPr>
              <a:t>● </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Facilitates comparisons between divisions, which improves the </a:t>
            </a:r>
            <a:r>
              <a:rPr kumimoji="0" lang="en-US" sz="2800" b="1" i="0" u="none" strike="noStrike" kern="1200" cap="none" spc="0" normalizeH="0" baseline="0" noProof="0" dirty="0" smtClean="0">
                <a:ln>
                  <a:noFill/>
                </a:ln>
                <a:solidFill>
                  <a:srgbClr val="FF0000"/>
                </a:solidFill>
                <a:effectLst/>
                <a:uLnTx/>
                <a:uFillTx/>
                <a:latin typeface="+mn-lt"/>
                <a:ea typeface="+mn-ea"/>
                <a:cs typeface="+mn-cs"/>
              </a:rPr>
              <a:t>resource allocation </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process</a:t>
            </a:r>
          </a:p>
          <a:p>
            <a:pPr marL="630238" lvl="1" indent="-284163">
              <a:buClr>
                <a:schemeClr val="accent1"/>
              </a:buClr>
              <a:buSzPct val="70000"/>
            </a:pPr>
            <a:r>
              <a:rPr lang="en-US" sz="2800" b="1" dirty="0" smtClean="0">
                <a:solidFill>
                  <a:schemeClr val="tx2"/>
                </a:solidFill>
                <a:cs typeface="Arial"/>
              </a:rPr>
              <a:t>● </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Stimulates managers of poorly performing divisions to look for ways of improving performance</a:t>
            </a:r>
            <a:endParaRPr kumimoji="0" lang="en-US" sz="2800" b="1"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wipe(left)">
                                      <p:cBhvr>
                                        <p:cTn id="11" dur="500"/>
                                        <p:tgtEl>
                                          <p:spTgt spid="5">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500"/>
                                        <p:tgtEl>
                                          <p:spTgt spid="5">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wipe(left)">
                                      <p:cBhvr>
                                        <p:cTn id="19" dur="500"/>
                                        <p:tgtEl>
                                          <p:spTgt spid="5">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wipe(left)">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200329"/>
          </a:xfrm>
          <a:prstGeom prst="rect">
            <a:avLst/>
          </a:prstGeom>
        </p:spPr>
        <p:txBody>
          <a:bodyPr wrap="square">
            <a:spAutoFit/>
          </a:bodyPr>
          <a:lstStyle/>
          <a:p>
            <a:pPr algn="ctr"/>
            <a:r>
              <a:rPr lang="en-US" sz="3600" b="1" dirty="0" smtClean="0">
                <a:latin typeface="+mj-lt"/>
              </a:rPr>
              <a:t>STRATEGY AND STRUCTURE: THE RIGHT STRUCTURE</a:t>
            </a:r>
          </a:p>
        </p:txBody>
      </p:sp>
      <p:sp>
        <p:nvSpPr>
          <p:cNvPr id="7" name="Rectangle 5"/>
          <p:cNvSpPr txBox="1">
            <a:spLocks noChangeArrowheads="1"/>
          </p:cNvSpPr>
          <p:nvPr/>
        </p:nvSpPr>
        <p:spPr>
          <a:xfrm>
            <a:off x="1981200" y="1219200"/>
            <a:ext cx="6705600" cy="4906963"/>
          </a:xfrm>
          <a:prstGeom prst="rect">
            <a:avLst/>
          </a:prstGeom>
        </p:spPr>
        <p:txBody>
          <a:bodyPr/>
          <a:lstStyle/>
          <a:p>
            <a:pPr marL="342900" lvl="0" indent="-342900">
              <a:buClr>
                <a:schemeClr val="accent1"/>
              </a:buClr>
              <a:buSzPct val="70000"/>
            </a:pPr>
            <a:r>
              <a:rPr lang="en-US" sz="3800" b="1" dirty="0" smtClean="0">
                <a:latin typeface="+mj-lt"/>
                <a:cs typeface="Arial"/>
              </a:rPr>
              <a:t>              IT DEPENDS</a:t>
            </a:r>
          </a:p>
          <a:p>
            <a:pPr marL="342900" lvl="0" indent="-342900">
              <a:buClr>
                <a:schemeClr val="accent1"/>
              </a:buClr>
              <a:buSzPct val="70000"/>
            </a:pPr>
            <a:r>
              <a:rPr lang="en-US" sz="2800" b="1" dirty="0" smtClean="0">
                <a:latin typeface="Arial"/>
                <a:cs typeface="Arial"/>
              </a:rPr>
              <a:t>●</a:t>
            </a:r>
            <a:r>
              <a:rPr lang="en-US" sz="2800" dirty="0" smtClean="0">
                <a:latin typeface="Arial"/>
                <a:cs typeface="Arial"/>
              </a:rPr>
              <a:t> </a:t>
            </a:r>
            <a:r>
              <a:rPr lang="en-US" sz="2800" b="1" dirty="0" smtClean="0"/>
              <a:t>No one organizational structure (simple, functional, or multidivisional) is inherently superior to the others </a:t>
            </a:r>
          </a:p>
          <a:p>
            <a:pPr marL="342900" lvl="0" indent="-342900">
              <a:buClr>
                <a:schemeClr val="accent1"/>
              </a:buClr>
              <a:buSzPct val="70000"/>
            </a:pPr>
            <a:endParaRPr lang="en-US" sz="1200" b="1" dirty="0" smtClean="0"/>
          </a:p>
          <a:p>
            <a:pPr marL="342900" lvl="0" indent="-342900">
              <a:buClr>
                <a:schemeClr val="accent1"/>
              </a:buClr>
              <a:buSzPct val="70000"/>
            </a:pPr>
            <a:r>
              <a:rPr lang="en-US" sz="2800" b="1" dirty="0" smtClean="0">
                <a:latin typeface="Arial"/>
                <a:cs typeface="Arial"/>
              </a:rPr>
              <a:t>● </a:t>
            </a:r>
            <a:r>
              <a:rPr lang="en-US" sz="2800" b="1" dirty="0" smtClean="0"/>
              <a:t>The firm must select a structure that is “right” for the chosen strategy</a:t>
            </a:r>
          </a:p>
          <a:p>
            <a:pPr marL="342900" lvl="0" indent="-342900">
              <a:buClr>
                <a:schemeClr val="accent1"/>
              </a:buClr>
              <a:buSzPct val="70000"/>
            </a:pPr>
            <a:endParaRPr lang="en-US" sz="1200" b="1" dirty="0" smtClean="0"/>
          </a:p>
          <a:p>
            <a:pPr marL="342900" lvl="0" indent="-342900">
              <a:buClr>
                <a:schemeClr val="accent1"/>
              </a:buClr>
              <a:buSzPct val="70000"/>
            </a:pPr>
            <a:r>
              <a:rPr lang="en-US" sz="2800" b="1" dirty="0" smtClean="0">
                <a:latin typeface="Arial"/>
                <a:cs typeface="Arial"/>
              </a:rPr>
              <a:t>● </a:t>
            </a:r>
            <a:r>
              <a:rPr lang="en-US" sz="2800" b="1" dirty="0" smtClean="0"/>
              <a:t>Managers develop proper matches between strategies and organizational structures rather than searching for an “optimal” structure</a:t>
            </a:r>
            <a:endParaRPr kumimoji="0" lang="en-US" sz="2800" b="1"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left)">
                                      <p:cBhvr>
                                        <p:cTn id="11" dur="500"/>
                                        <p:tgtEl>
                                          <p:spTgt spid="7">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wipe(left)">
                                      <p:cBhvr>
                                        <p:cTn id="15" dur="500"/>
                                        <p:tgtEl>
                                          <p:spTgt spid="7">
                                            <p:txEl>
                                              <p:pRg st="3" end="3"/>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animEffect transition="in" filter="wipe(left)">
                                      <p:cBhvr>
                                        <p:cTn id="19"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52400"/>
            <a:ext cx="7086600" cy="892552"/>
          </a:xfrm>
          <a:prstGeom prst="rect">
            <a:avLst/>
          </a:prstGeom>
        </p:spPr>
        <p:txBody>
          <a:bodyPr wrap="square">
            <a:spAutoFit/>
          </a:bodyPr>
          <a:lstStyle/>
          <a:p>
            <a:pPr algn="ctr"/>
            <a:r>
              <a:rPr lang="en-US" sz="2600" b="1" dirty="0" smtClean="0">
                <a:latin typeface="+mj-lt"/>
              </a:rPr>
              <a:t>MATCHES BETWEEN BUSINESS-LEVEL STRATEGIES AND THE FUNCTIONAL STRUCTURE</a:t>
            </a:r>
          </a:p>
        </p:txBody>
      </p:sp>
      <p:sp>
        <p:nvSpPr>
          <p:cNvPr id="5" name="Rectangle 3"/>
          <p:cNvSpPr txBox="1">
            <a:spLocks noChangeArrowheads="1"/>
          </p:cNvSpPr>
          <p:nvPr/>
        </p:nvSpPr>
        <p:spPr>
          <a:xfrm>
            <a:off x="1600200" y="1447800"/>
            <a:ext cx="7543800" cy="4648201"/>
          </a:xfrm>
          <a:prstGeom prst="rect">
            <a:avLst/>
          </a:prstGeom>
        </p:spPr>
        <p:txBody>
          <a:bodyPr/>
          <a:lstStyle/>
          <a:p>
            <a:pPr marL="0" marR="0" lvl="0" indent="0" algn="l" defTabSz="914400" rtl="0" eaLnBrk="1" fontAlgn="auto" latinLnBrk="0" hangingPunct="1">
              <a:lnSpc>
                <a:spcPct val="100000"/>
              </a:lnSpc>
              <a:spcAft>
                <a:spcPts val="600"/>
              </a:spcAft>
              <a:buClr>
                <a:schemeClr val="accent1"/>
              </a:buClr>
              <a:buSzPct val="70000"/>
              <a:buFontTx/>
              <a:buNone/>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Firms use different forms of </a:t>
            </a:r>
            <a:r>
              <a:rPr lang="en-US" sz="2800" b="1" dirty="0" smtClean="0">
                <a:solidFill>
                  <a:schemeClr val="tx2"/>
                </a:solidFill>
              </a:rPr>
              <a:t>the </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functional organizational structure to support their strategy</a:t>
            </a:r>
          </a:p>
          <a:p>
            <a:pPr marL="342900" marR="0" lvl="0" indent="-34290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Business-level strategies are:</a:t>
            </a:r>
          </a:p>
          <a:p>
            <a:pPr marL="971550" marR="0" lvl="1" indent="-514350" algn="l" defTabSz="914400" rtl="0" eaLnBrk="1" fontAlgn="auto" latinLnBrk="0" hangingPunct="1">
              <a:lnSpc>
                <a:spcPct val="100000"/>
              </a:lnSpc>
              <a:spcAft>
                <a:spcPts val="0"/>
              </a:spcAft>
              <a:buClr>
                <a:srgbClr val="FF0D0D"/>
              </a:buClr>
              <a:buSzPct val="70000"/>
              <a:buFont typeface="+mj-lt"/>
              <a:buAutoNum type="arabicPeriod"/>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Cost leadership (broad or focused)</a:t>
            </a:r>
          </a:p>
          <a:p>
            <a:pPr marL="971550" marR="0" lvl="1" indent="-514350" algn="l" defTabSz="914400" rtl="0" eaLnBrk="1" fontAlgn="auto" latinLnBrk="0" hangingPunct="1">
              <a:lnSpc>
                <a:spcPct val="100000"/>
              </a:lnSpc>
              <a:spcAft>
                <a:spcPts val="0"/>
              </a:spcAft>
              <a:buClr>
                <a:srgbClr val="FF0D0D"/>
              </a:buClr>
              <a:buSzPct val="70000"/>
              <a:buFont typeface="+mj-lt"/>
              <a:buAutoNum type="arabicPeriod"/>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Differentiation (broad or focused)</a:t>
            </a:r>
          </a:p>
          <a:p>
            <a:pPr marL="971550" marR="0" lvl="1" indent="-514350" algn="l" defTabSz="914400" rtl="0" eaLnBrk="1" fontAlgn="auto" latinLnBrk="0" hangingPunct="1">
              <a:lnSpc>
                <a:spcPct val="100000"/>
              </a:lnSpc>
              <a:spcAft>
                <a:spcPts val="0"/>
              </a:spcAft>
              <a:buClr>
                <a:srgbClr val="FF0D0D"/>
              </a:buClr>
              <a:buSzPct val="70000"/>
              <a:buFont typeface="+mj-lt"/>
              <a:buAutoNum type="arabicPeriod"/>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Integrated cost leadership/differentiation </a:t>
            </a:r>
          </a:p>
          <a:p>
            <a:pPr marL="742950" marR="0" lvl="1" indent="-285750" algn="l" defTabSz="914400" rtl="0" eaLnBrk="1" fontAlgn="auto" latinLnBrk="0" hangingPunct="1">
              <a:lnSpc>
                <a:spcPct val="100000"/>
              </a:lnSpc>
              <a:spcAft>
                <a:spcPts val="0"/>
              </a:spcAft>
              <a:buClr>
                <a:schemeClr val="accent1"/>
              </a:buClr>
              <a:buSzPct val="70000"/>
              <a:buFont typeface="Arial" pitchFamily="34" charset="0"/>
              <a:buChar char="•"/>
              <a:tabLst/>
              <a:defRPr/>
            </a:pPr>
            <a:endParaRPr kumimoji="0" lang="en-US" sz="800" b="1" i="0" u="none" strike="noStrike" kern="1200" cap="none" spc="0" normalizeH="0" baseline="0" noProof="0" dirty="0" smtClean="0">
              <a:ln>
                <a:noFill/>
              </a:ln>
              <a:solidFill>
                <a:schemeClr val="tx2"/>
              </a:solidFill>
              <a:effectLst/>
              <a:uLnTx/>
              <a:uFillTx/>
              <a:latin typeface="+mn-lt"/>
              <a:ea typeface="+mn-ea"/>
              <a:cs typeface="+mn-cs"/>
            </a:endParaRPr>
          </a:p>
          <a:p>
            <a:pPr marL="514350" marR="0" lvl="0" indent="-45720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Structural choices are:</a:t>
            </a:r>
          </a:p>
          <a:p>
            <a:pPr marL="971550" marR="0" lvl="1" indent="-514350" algn="l" defTabSz="914400" rtl="0" eaLnBrk="1" fontAlgn="auto" latinLnBrk="0" hangingPunct="1">
              <a:lnSpc>
                <a:spcPct val="100000"/>
              </a:lnSpc>
              <a:spcAft>
                <a:spcPts val="0"/>
              </a:spcAft>
              <a:buClr>
                <a:srgbClr val="FF0D0D"/>
              </a:buClr>
              <a:buSzPct val="70000"/>
              <a:buFont typeface="+mj-lt"/>
              <a:buAutoNum type="arabicPeriod"/>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Simple</a:t>
            </a:r>
          </a:p>
          <a:p>
            <a:pPr marL="971550" marR="0" lvl="1" indent="-514350" algn="l" defTabSz="914400" rtl="0" eaLnBrk="1" fontAlgn="auto" latinLnBrk="0" hangingPunct="1">
              <a:lnSpc>
                <a:spcPct val="100000"/>
              </a:lnSpc>
              <a:spcAft>
                <a:spcPts val="0"/>
              </a:spcAft>
              <a:buClr>
                <a:srgbClr val="FF0D0D"/>
              </a:buClr>
              <a:buSzPct val="70000"/>
              <a:buFont typeface="+mj-lt"/>
              <a:buAutoNum type="arabicPeriod"/>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Functional</a:t>
            </a:r>
          </a:p>
          <a:p>
            <a:pPr marL="971550" marR="0" lvl="1" indent="-514350" algn="l" defTabSz="914400" rtl="0" eaLnBrk="1" fontAlgn="auto" latinLnBrk="0" hangingPunct="1">
              <a:lnSpc>
                <a:spcPct val="100000"/>
              </a:lnSpc>
              <a:spcAft>
                <a:spcPts val="0"/>
              </a:spcAft>
              <a:buClr>
                <a:srgbClr val="FF0D0D"/>
              </a:buClr>
              <a:buSzPct val="70000"/>
              <a:buFont typeface="+mj-lt"/>
              <a:buAutoNum type="arabicPeriod"/>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Multidivisional</a:t>
            </a:r>
            <a:endParaRPr kumimoji="0" lang="en-US" sz="2800" b="1"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52400"/>
            <a:ext cx="7086600" cy="892552"/>
          </a:xfrm>
          <a:prstGeom prst="rect">
            <a:avLst/>
          </a:prstGeom>
        </p:spPr>
        <p:txBody>
          <a:bodyPr wrap="square">
            <a:spAutoFit/>
          </a:bodyPr>
          <a:lstStyle/>
          <a:p>
            <a:pPr algn="ctr"/>
            <a:r>
              <a:rPr lang="en-US" sz="2600" b="1" dirty="0" smtClean="0">
                <a:latin typeface="+mj-lt"/>
              </a:rPr>
              <a:t>MATCHES BETWEEN BUSINESS-LEVEL STRATEGIES AND THE FUNCTIONAL STRUCTURE</a:t>
            </a:r>
          </a:p>
        </p:txBody>
      </p:sp>
      <p:sp>
        <p:nvSpPr>
          <p:cNvPr id="7" name="Rectangle 3"/>
          <p:cNvSpPr txBox="1">
            <a:spLocks noChangeArrowheads="1"/>
          </p:cNvSpPr>
          <p:nvPr/>
        </p:nvSpPr>
        <p:spPr>
          <a:xfrm>
            <a:off x="1524001" y="1295400"/>
            <a:ext cx="7620000" cy="5562601"/>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r>
              <a:rPr lang="en-US" sz="2800" b="1" dirty="0" smtClean="0">
                <a:solidFill>
                  <a:schemeClr val="tx2"/>
                </a:solidFill>
              </a:rPr>
              <a:t>T</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he choice of structure is influenced by structural characteristics needed to compete:</a:t>
            </a:r>
          </a:p>
          <a:p>
            <a:pPr marL="971550" marR="0" lvl="1" indent="-514350" algn="l" defTabSz="914400" rtl="0" eaLnBrk="1" fontAlgn="auto" latinLnBrk="0" hangingPunct="1">
              <a:lnSpc>
                <a:spcPct val="100000"/>
              </a:lnSpc>
              <a:spcBef>
                <a:spcPct val="20000"/>
              </a:spcBef>
              <a:spcAft>
                <a:spcPts val="0"/>
              </a:spcAft>
              <a:buClr>
                <a:srgbClr val="FF0D0D"/>
              </a:buClr>
              <a:buSzPct val="70000"/>
              <a:buFontTx/>
              <a:buAutoNum type="arabicPeriod"/>
              <a:tabLst/>
              <a:defRPr/>
            </a:pPr>
            <a:r>
              <a:rPr kumimoji="0" lang="en-US" sz="2800" b="1" i="0" u="none" strike="noStrike" kern="1200" cap="none" spc="0" normalizeH="0" baseline="0" noProof="0" dirty="0" smtClean="0">
                <a:ln>
                  <a:noFill/>
                </a:ln>
                <a:solidFill>
                  <a:srgbClr val="FF0000"/>
                </a:solidFill>
                <a:effectLst/>
                <a:uLnTx/>
                <a:uFillTx/>
                <a:latin typeface="+mn-lt"/>
                <a:ea typeface="+mn-ea"/>
                <a:cs typeface="+mn-cs"/>
              </a:rPr>
              <a:t>Specialization</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 the type and number of jobs required to complete the work of the firm</a:t>
            </a:r>
          </a:p>
          <a:p>
            <a:pPr marL="971550" marR="0" lvl="1" indent="-514350" algn="l" defTabSz="914400" rtl="0" eaLnBrk="1" fontAlgn="auto" latinLnBrk="0" hangingPunct="1">
              <a:lnSpc>
                <a:spcPct val="100000"/>
              </a:lnSpc>
              <a:spcBef>
                <a:spcPct val="20000"/>
              </a:spcBef>
              <a:spcAft>
                <a:spcPts val="0"/>
              </a:spcAft>
              <a:buClr>
                <a:srgbClr val="FF0D0D"/>
              </a:buClr>
              <a:buSzPct val="70000"/>
              <a:buFontTx/>
              <a:buAutoNum type="arabicPeriod"/>
              <a:tabLst/>
              <a:defRPr/>
            </a:pPr>
            <a:r>
              <a:rPr kumimoji="0" lang="en-US" sz="2800" b="1" i="0" u="none" strike="noStrike" kern="1200" cap="none" spc="0" normalizeH="0" baseline="0" noProof="0" dirty="0" smtClean="0">
                <a:ln>
                  <a:noFill/>
                </a:ln>
                <a:solidFill>
                  <a:srgbClr val="FF0000"/>
                </a:solidFill>
                <a:effectLst/>
                <a:uLnTx/>
                <a:uFillTx/>
                <a:latin typeface="+mn-lt"/>
                <a:ea typeface="+mn-ea"/>
                <a:cs typeface="+mn-cs"/>
              </a:rPr>
              <a:t>Centralization</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 the degree to which decision-making authority is retained at higher managerial levels</a:t>
            </a:r>
          </a:p>
          <a:p>
            <a:pPr marL="971550" marR="0" lvl="1" indent="-514350" algn="l" defTabSz="914400" rtl="0" eaLnBrk="1" fontAlgn="auto" latinLnBrk="0" hangingPunct="1">
              <a:lnSpc>
                <a:spcPct val="100000"/>
              </a:lnSpc>
              <a:spcBef>
                <a:spcPct val="20000"/>
              </a:spcBef>
              <a:spcAft>
                <a:spcPts val="0"/>
              </a:spcAft>
              <a:buClr>
                <a:srgbClr val="FF0D0D"/>
              </a:buClr>
              <a:buSzPct val="70000"/>
              <a:buFontTx/>
              <a:buAutoNum type="arabicPeriod"/>
              <a:tabLst/>
              <a:defRPr/>
            </a:pPr>
            <a:r>
              <a:rPr kumimoji="0" lang="en-US" sz="2800" b="1" i="0" u="none" strike="noStrike" kern="1200" cap="none" spc="0" normalizeH="0" baseline="0" noProof="0" dirty="0" smtClean="0">
                <a:ln>
                  <a:noFill/>
                </a:ln>
                <a:solidFill>
                  <a:srgbClr val="FF0000"/>
                </a:solidFill>
                <a:effectLst/>
                <a:uLnTx/>
                <a:uFillTx/>
                <a:latin typeface="+mn-lt"/>
                <a:ea typeface="+mn-ea"/>
                <a:cs typeface="+mn-cs"/>
              </a:rPr>
              <a:t>Formalization</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 the degree to which formal rules and procedures govern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923330"/>
          </a:xfrm>
          <a:prstGeom prst="rect">
            <a:avLst/>
          </a:prstGeom>
        </p:spPr>
        <p:txBody>
          <a:bodyPr wrap="square">
            <a:spAutoFit/>
          </a:bodyPr>
          <a:lstStyle/>
          <a:p>
            <a:pPr algn="ctr"/>
            <a:r>
              <a:rPr lang="en-US" sz="2700" b="1" dirty="0" smtClean="0">
                <a:latin typeface="+mj-lt"/>
              </a:rPr>
              <a:t>USING THE FUNCTIONAL STRUCTURE TO IMPLEMENT THE COST LEADERSHIP STRATEGY</a:t>
            </a:r>
          </a:p>
        </p:txBody>
      </p:sp>
      <p:sp>
        <p:nvSpPr>
          <p:cNvPr id="5" name="Rectangle 2"/>
          <p:cNvSpPr txBox="1">
            <a:spLocks noChangeArrowheads="1"/>
          </p:cNvSpPr>
          <p:nvPr/>
        </p:nvSpPr>
        <p:spPr>
          <a:xfrm>
            <a:off x="0" y="1828800"/>
            <a:ext cx="1524000" cy="20574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11</a:t>
            </a:r>
            <a:r>
              <a:rPr kumimoji="0" lang="en-US" sz="1600" u="none" strike="noStrike" kern="1200" cap="none" spc="0" normalizeH="0" baseline="0" noProof="0" dirty="0" smtClean="0">
                <a:ln>
                  <a:noFill/>
                </a:ln>
                <a:solidFill>
                  <a:schemeClr val="bg1"/>
                </a:solidFill>
                <a:effectLst/>
                <a:uLnTx/>
                <a:uFillTx/>
                <a:latin typeface="+mj-lt"/>
                <a:ea typeface="+mj-ea"/>
                <a:cs typeface="+mj-cs"/>
              </a:rPr>
              <a:t>.2</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Functional Structure for Implementing a Cost Leadership Strategy</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8" name="Line 5"/>
          <p:cNvSpPr>
            <a:spLocks noChangeShapeType="1"/>
          </p:cNvSpPr>
          <p:nvPr/>
        </p:nvSpPr>
        <p:spPr bwMode="auto">
          <a:xfrm rot="-120000">
            <a:off x="0" y="2240280"/>
            <a:ext cx="1524000" cy="45719"/>
          </a:xfrm>
          <a:prstGeom prst="line">
            <a:avLst/>
          </a:prstGeom>
          <a:noFill/>
          <a:ln w="57150">
            <a:solidFill>
              <a:schemeClr val="bg1"/>
            </a:solidFill>
            <a:round/>
            <a:headEnd/>
            <a:tailEnd/>
          </a:ln>
          <a:effectLst/>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1600200" y="1143000"/>
            <a:ext cx="7391833"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620000" cy="707886"/>
          </a:xfrm>
          <a:prstGeom prst="rect">
            <a:avLst/>
          </a:prstGeom>
        </p:spPr>
        <p:txBody>
          <a:bodyPr wrap="square">
            <a:spAutoFit/>
          </a:bodyPr>
          <a:lstStyle/>
          <a:p>
            <a:pPr algn="ctr"/>
            <a:r>
              <a:rPr lang="en-US" sz="4000" b="1" dirty="0" smtClean="0"/>
              <a:t> </a:t>
            </a:r>
          </a:p>
        </p:txBody>
      </p:sp>
      <p:sp>
        <p:nvSpPr>
          <p:cNvPr id="8" name="Rectangle 7"/>
          <p:cNvSpPr/>
          <p:nvPr/>
        </p:nvSpPr>
        <p:spPr>
          <a:xfrm>
            <a:off x="1524000" y="0"/>
            <a:ext cx="7086600" cy="707886"/>
          </a:xfrm>
          <a:prstGeom prst="rect">
            <a:avLst/>
          </a:prstGeom>
        </p:spPr>
        <p:txBody>
          <a:bodyPr wrap="square">
            <a:spAutoFit/>
          </a:bodyPr>
          <a:lstStyle/>
          <a:p>
            <a:pPr algn="ctr"/>
            <a:r>
              <a:rPr lang="en-US" sz="4000" b="1" dirty="0" smtClean="0">
                <a:latin typeface="+mj-lt"/>
                <a:cs typeface="Arial" pitchFamily="34" charset="0"/>
              </a:rPr>
              <a:t>KNOWLEDGE OBJECTIVES</a:t>
            </a:r>
          </a:p>
        </p:txBody>
      </p:sp>
      <p:graphicFrame>
        <p:nvGraphicFramePr>
          <p:cNvPr id="7" name="Content Placeholder 6"/>
          <p:cNvGraphicFramePr>
            <a:graphicFrameLocks/>
          </p:cNvGraphicFramePr>
          <p:nvPr/>
        </p:nvGraphicFramePr>
        <p:xfrm>
          <a:off x="2057400" y="1066800"/>
          <a:ext cx="70866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923330"/>
          </a:xfrm>
          <a:prstGeom prst="rect">
            <a:avLst/>
          </a:prstGeom>
        </p:spPr>
        <p:txBody>
          <a:bodyPr wrap="square">
            <a:spAutoFit/>
          </a:bodyPr>
          <a:lstStyle/>
          <a:p>
            <a:pPr algn="ctr"/>
            <a:r>
              <a:rPr lang="en-US" sz="2700" b="1" dirty="0" smtClean="0">
                <a:latin typeface="+mj-lt"/>
              </a:rPr>
              <a:t>USING THE FUNCTIONAL STRUCTURE TO IMPLEMENT THE COST LEADERSHIP STRATEGY</a:t>
            </a:r>
          </a:p>
        </p:txBody>
      </p:sp>
      <p:sp>
        <p:nvSpPr>
          <p:cNvPr id="7" name="Rectangle 3"/>
          <p:cNvSpPr txBox="1">
            <a:spLocks noChangeArrowheads="1"/>
          </p:cNvSpPr>
          <p:nvPr/>
        </p:nvSpPr>
        <p:spPr>
          <a:xfrm>
            <a:off x="1524001" y="1371600"/>
            <a:ext cx="7619999" cy="5029200"/>
          </a:xfrm>
          <a:prstGeom prst="rect">
            <a:avLst/>
          </a:prstGeom>
        </p:spPr>
        <p:txBody>
          <a:bodyPr/>
          <a:lstStyle/>
          <a:p>
            <a:pPr marL="393700" marR="0" lvl="0" indent="-393700" algn="l" defTabSz="914400" rtl="0" eaLnBrk="1" fontAlgn="auto" latinLnBrk="0" hangingPunct="1">
              <a:lnSpc>
                <a:spcPct val="100000"/>
              </a:lnSpc>
              <a:spcAft>
                <a:spcPts val="600"/>
              </a:spcAft>
              <a:buClr>
                <a:schemeClr val="accent1"/>
              </a:buClr>
              <a:buSzPct val="70000"/>
              <a:buFontTx/>
              <a:buNone/>
              <a:tabLst/>
              <a:defRPr/>
            </a:pPr>
            <a:r>
              <a:rPr kumimoji="0" lang="en-US" sz="2800" b="0" i="0" u="none" strike="noStrike" kern="1200" cap="none" spc="0" normalizeH="0" baseline="0" noProof="0" dirty="0" smtClean="0">
                <a:ln>
                  <a:noFill/>
                </a:ln>
                <a:solidFill>
                  <a:schemeClr val="tx2"/>
                </a:solidFill>
                <a:effectLst/>
                <a:uLnTx/>
                <a:uFillTx/>
                <a:latin typeface="+mj-lt"/>
                <a:ea typeface="+mn-ea"/>
                <a:cs typeface="+mn-cs"/>
              </a:rPr>
              <a:t>     The choice of structure is influenced by      structural characteristics:</a:t>
            </a:r>
          </a:p>
          <a:p>
            <a:pPr marL="971550" marR="0" lvl="1" indent="-514350" algn="l" defTabSz="914400" rtl="0" eaLnBrk="1" fontAlgn="auto" latinLnBrk="0" hangingPunct="1">
              <a:lnSpc>
                <a:spcPct val="100000"/>
              </a:lnSpc>
              <a:spcAft>
                <a:spcPts val="600"/>
              </a:spcAft>
              <a:buClr>
                <a:srgbClr val="FF0D0D"/>
              </a:buClr>
              <a:buSzPct val="70000"/>
              <a:buFontTx/>
              <a:buAutoNum type="arabicPeriod"/>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Specialization: departments are designed around areas of expertise</a:t>
            </a:r>
            <a:r>
              <a:rPr lang="en-US" sz="2800" b="1" dirty="0" smtClean="0">
                <a:solidFill>
                  <a:schemeClr val="tx2"/>
                </a:solidFill>
              </a:rPr>
              <a:t>—</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engineering to accounting</a:t>
            </a:r>
          </a:p>
          <a:p>
            <a:pPr marL="971550" marR="0" lvl="1" indent="-514350" algn="l" defTabSz="914400" rtl="0" eaLnBrk="1" fontAlgn="auto" latinLnBrk="0" hangingPunct="1">
              <a:lnSpc>
                <a:spcPct val="100000"/>
              </a:lnSpc>
              <a:spcAft>
                <a:spcPts val="600"/>
              </a:spcAft>
              <a:buClr>
                <a:srgbClr val="FF0D0D"/>
              </a:buClr>
              <a:buSzPct val="70000"/>
              <a:buFontTx/>
              <a:buAutoNum type="arabicPeriod"/>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Centralization: highly centralized</a:t>
            </a:r>
            <a:r>
              <a:rPr lang="en-US" sz="2800" b="1" dirty="0" smtClean="0">
                <a:solidFill>
                  <a:schemeClr val="tx2"/>
                </a:solidFill>
              </a:rPr>
              <a:t>;</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 staff are all together</a:t>
            </a:r>
          </a:p>
          <a:p>
            <a:pPr marL="971550" marR="0" lvl="1" indent="-514350" algn="l" defTabSz="914400" rtl="0" eaLnBrk="1" fontAlgn="auto" latinLnBrk="0" hangingPunct="1">
              <a:lnSpc>
                <a:spcPct val="100000"/>
              </a:lnSpc>
              <a:spcAft>
                <a:spcPts val="0"/>
              </a:spcAft>
              <a:buClr>
                <a:srgbClr val="FF0D0D"/>
              </a:buClr>
              <a:buSzPct val="70000"/>
              <a:buFontTx/>
              <a:buAutoNum type="arabicPeriod"/>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Formalization: reporting roles are clearly defined; simple lines of communication</a:t>
            </a:r>
          </a:p>
          <a:p>
            <a:pPr marL="971550" marR="0" lvl="1" indent="-514350" algn="l" defTabSz="914400" rtl="0" eaLnBrk="1" fontAlgn="auto" latinLnBrk="0" hangingPunct="1">
              <a:lnSpc>
                <a:spcPct val="100000"/>
              </a:lnSpc>
              <a:spcAft>
                <a:spcPts val="0"/>
              </a:spcAft>
              <a:buClr>
                <a:schemeClr val="accent1"/>
              </a:buClr>
              <a:buSzPct val="70000"/>
              <a:buFontTx/>
              <a:buAutoNum type="arabicPeriod"/>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52400"/>
            <a:ext cx="7086600" cy="923330"/>
          </a:xfrm>
          <a:prstGeom prst="rect">
            <a:avLst/>
          </a:prstGeom>
        </p:spPr>
        <p:txBody>
          <a:bodyPr wrap="square">
            <a:spAutoFit/>
          </a:bodyPr>
          <a:lstStyle/>
          <a:p>
            <a:pPr algn="ctr"/>
            <a:r>
              <a:rPr lang="en-US" sz="2700" b="1" dirty="0" smtClean="0">
                <a:latin typeface="+mj-lt"/>
              </a:rPr>
              <a:t>USING THE FUNCTIONAL STRUCTURE TO IMPLEMENT THE COST LEADERSHIP STRATEGY</a:t>
            </a:r>
          </a:p>
        </p:txBody>
      </p:sp>
      <p:sp>
        <p:nvSpPr>
          <p:cNvPr id="5" name="Rectangle 3"/>
          <p:cNvSpPr txBox="1">
            <a:spLocks noChangeArrowheads="1"/>
          </p:cNvSpPr>
          <p:nvPr/>
        </p:nvSpPr>
        <p:spPr>
          <a:xfrm>
            <a:off x="0" y="1066800"/>
            <a:ext cx="9144001" cy="5410200"/>
          </a:xfrm>
          <a:prstGeom prst="rect">
            <a:avLst/>
          </a:prstGeom>
          <a:solidFill>
            <a:schemeClr val="bg2"/>
          </a:solidFill>
          <a:ln w="76200">
            <a:solidFill>
              <a:schemeClr val="accent1"/>
            </a:solidFill>
          </a:ln>
        </p:spPr>
        <p:txBody>
          <a:bodyPr/>
          <a:lstStyle/>
          <a:p>
            <a:pPr marL="742950" lvl="1" indent="-742950">
              <a:buClr>
                <a:schemeClr val="accent1"/>
              </a:buClr>
              <a:buSzPct val="70000"/>
            </a:pPr>
            <a:r>
              <a:rPr lang="en-US" sz="2800" dirty="0" smtClean="0">
                <a:solidFill>
                  <a:schemeClr val="tx2"/>
                </a:solidFill>
                <a:latin typeface="+mj-lt"/>
              </a:rPr>
              <a:t>    Cost leadership and the functional structure results:</a:t>
            </a:r>
          </a:p>
          <a:p>
            <a:pPr lvl="0"/>
            <a:endParaRPr lang="en-US" sz="800" dirty="0" smtClean="0">
              <a:solidFill>
                <a:schemeClr val="tx2"/>
              </a:solidFill>
            </a:endParaRPr>
          </a:p>
          <a:p>
            <a:pPr marL="742950" lvl="1" indent="-285750">
              <a:buClr>
                <a:srgbClr val="FF0D0D"/>
              </a:buClr>
              <a:buSzPct val="70000"/>
              <a:buFont typeface="Arial" pitchFamily="34" charset="0"/>
              <a:buChar char="•"/>
            </a:pPr>
            <a:r>
              <a:rPr lang="en-US" sz="2800" b="1" dirty="0" smtClean="0">
                <a:solidFill>
                  <a:schemeClr val="tx2"/>
                </a:solidFill>
              </a:rPr>
              <a:t>Operations is the main function</a:t>
            </a:r>
          </a:p>
          <a:p>
            <a:pPr marL="742950" lvl="1" indent="-285750">
              <a:buClr>
                <a:srgbClr val="FF0D0D"/>
              </a:buClr>
              <a:buSzPct val="70000"/>
              <a:buFont typeface="Arial" pitchFamily="34" charset="0"/>
              <a:buChar char="•"/>
            </a:pPr>
            <a:r>
              <a:rPr lang="en-US" sz="2800" b="1" dirty="0" smtClean="0">
                <a:solidFill>
                  <a:schemeClr val="tx2"/>
                </a:solidFill>
              </a:rPr>
              <a:t>Process engineering is emphasized rather than new product R&amp;D</a:t>
            </a:r>
          </a:p>
          <a:p>
            <a:pPr marL="742950" marR="0" lvl="1" indent="-285750" algn="l" defTabSz="914400" rtl="0" eaLnBrk="1" fontAlgn="auto" latinLnBrk="0" hangingPunct="1">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Few decision-making and authority layers</a:t>
            </a:r>
          </a:p>
          <a:p>
            <a:pPr marL="742950" marR="0" lvl="1" indent="-285750" algn="l" defTabSz="914400" rtl="0" eaLnBrk="1" fontAlgn="auto" latinLnBrk="0" hangingPunct="1">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Centralized corporate staff</a:t>
            </a:r>
          </a:p>
          <a:p>
            <a:pPr marL="742950" lvl="1" indent="-285750">
              <a:buClr>
                <a:srgbClr val="FF0D0D"/>
              </a:buClr>
              <a:buSzPct val="70000"/>
              <a:buFont typeface="Arial" pitchFamily="34" charset="0"/>
              <a:buChar char="•"/>
              <a:defRPr/>
            </a:pPr>
            <a:r>
              <a:rPr lang="en-US" sz="2800" b="1" dirty="0" smtClean="0">
                <a:solidFill>
                  <a:schemeClr val="tx2"/>
                </a:solidFill>
              </a:rPr>
              <a:t>Highly formalized rules and procedures Low-cost culture</a:t>
            </a:r>
          </a:p>
          <a:p>
            <a:pPr marL="742950" lvl="1" indent="-285750">
              <a:buClr>
                <a:srgbClr val="FF0D0D"/>
              </a:buClr>
              <a:buSzPct val="70000"/>
              <a:buFont typeface="Arial" pitchFamily="34" charset="0"/>
              <a:buChar char="•"/>
              <a:defRPr/>
            </a:pPr>
            <a:r>
              <a:rPr lang="en-US" sz="2800" b="1" dirty="0" smtClean="0">
                <a:solidFill>
                  <a:schemeClr val="tx2"/>
                </a:solidFill>
              </a:rPr>
              <a:t>Centralized staff decision-making authority</a:t>
            </a:r>
          </a:p>
          <a:p>
            <a:pPr marL="742950" lvl="1" indent="-285750">
              <a:buClr>
                <a:srgbClr val="FF0D0D"/>
              </a:buClr>
              <a:buSzPct val="70000"/>
              <a:buFont typeface="Arial" pitchFamily="34" charset="0"/>
              <a:buChar char="•"/>
              <a:defRPr/>
            </a:pPr>
            <a:r>
              <a:rPr lang="en-US" sz="2800" b="1" dirty="0" smtClean="0">
                <a:solidFill>
                  <a:schemeClr val="tx2"/>
                </a:solidFill>
              </a:rPr>
              <a:t>Job specialization</a:t>
            </a:r>
          </a:p>
          <a:p>
            <a:pPr marL="742950" lvl="1" indent="-285750">
              <a:buClr>
                <a:srgbClr val="FF0D0D"/>
              </a:buClr>
              <a:buSzPct val="70000"/>
              <a:buFont typeface="Arial" pitchFamily="34" charset="0"/>
              <a:buChar char="•"/>
            </a:pPr>
            <a:r>
              <a:rPr lang="en-US" sz="2800" b="1" dirty="0" smtClean="0">
                <a:solidFill>
                  <a:schemeClr val="tx2"/>
                </a:solidFill>
              </a:rPr>
              <a:t>Simple reporting relationships</a:t>
            </a:r>
          </a:p>
          <a:p>
            <a:pPr marL="742950" lvl="1" indent="-285750">
              <a:buClr>
                <a:srgbClr val="FF0D0D"/>
              </a:buClr>
              <a:buSzPct val="70000"/>
              <a:buFont typeface="Arial" pitchFamily="34" charset="0"/>
              <a:buChar char="•"/>
            </a:pPr>
            <a:r>
              <a:rPr lang="en-US" sz="2800" b="1" dirty="0" smtClean="0">
                <a:solidFill>
                  <a:schemeClr val="tx2"/>
                </a:solidFill>
              </a:rPr>
              <a:t>Overall structure is mechanistic; structured job roles </a:t>
            </a:r>
            <a:endParaRPr lang="en-US" sz="5400" b="1" dirty="0" smtClean="0">
              <a:solidFill>
                <a:schemeClr val="tx2"/>
              </a:solidFill>
            </a:endParaRPr>
          </a:p>
          <a:p>
            <a:pPr marL="742950" lvl="1" indent="-285750">
              <a:buClr>
                <a:srgbClr val="FF0D0D"/>
              </a:buClr>
              <a:buSzPct val="70000"/>
              <a:buFont typeface="Arial" pitchFamily="34" charset="0"/>
              <a:buChar char="•"/>
            </a:pPr>
            <a:endParaRPr lang="en-US" sz="2800" b="1" dirty="0" smtClean="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100000">
                                          <p:val>
                                            <p:strVal val="#ppt_x"/>
                                          </p:val>
                                        </p:tav>
                                      </p:tavLst>
                                    </p:anim>
                                    <p:anim calcmode="lin" valueType="num">
                                      <p:cBhvr>
                                        <p:cTn id="8" dur="500" fill="hold"/>
                                        <p:tgtEl>
                                          <p:spTgt spid="5"/>
                                        </p:tgtEl>
                                        <p:attrNameLst>
                                          <p:attrName>ppt_y</p:attrName>
                                        </p:attrNameLst>
                                      </p:cBhvr>
                                      <p:tavLst>
                                        <p:tav tm="0">
                                          <p:val>
                                            <p:strVal val="#ppt_y+#ppt_h/2"/>
                                          </p:val>
                                        </p:tav>
                                        <p:tav tm="100000">
                                          <p:val>
                                            <p:strVal val="#ppt_y"/>
                                          </p:val>
                                        </p:tav>
                                      </p:tavLst>
                                    </p:anim>
                                    <p:anim calcmode="lin" valueType="num">
                                      <p:cBhvr>
                                        <p:cTn id="9" dur="500" fill="hold"/>
                                        <p:tgtEl>
                                          <p:spTgt spid="5"/>
                                        </p:tgtEl>
                                        <p:attrNameLst>
                                          <p:attrName>ppt_w</p:attrName>
                                        </p:attrNameLst>
                                      </p:cBhvr>
                                      <p:tavLst>
                                        <p:tav tm="0">
                                          <p:val>
                                            <p:strVal val="#ppt_w"/>
                                          </p:val>
                                        </p:tav>
                                        <p:tav tm="100000">
                                          <p:val>
                                            <p:strVal val="#ppt_w"/>
                                          </p:val>
                                        </p:tav>
                                      </p:tavLst>
                                    </p:anim>
                                    <p:anim calcmode="lin" valueType="num">
                                      <p:cBhvr>
                                        <p:cTn id="10"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52400"/>
            <a:ext cx="7086600" cy="923330"/>
          </a:xfrm>
          <a:prstGeom prst="rect">
            <a:avLst/>
          </a:prstGeom>
        </p:spPr>
        <p:txBody>
          <a:bodyPr wrap="square">
            <a:spAutoFit/>
          </a:bodyPr>
          <a:lstStyle/>
          <a:p>
            <a:pPr algn="ctr"/>
            <a:r>
              <a:rPr lang="en-US" sz="2700" b="1" dirty="0" smtClean="0">
                <a:latin typeface="+mj-lt"/>
              </a:rPr>
              <a:t>USING THE FUNCTIONAL STRUCTURE TO IMPLEMENT THE COST LEADERSHIP STRATEGY</a:t>
            </a:r>
          </a:p>
        </p:txBody>
      </p:sp>
      <p:sp>
        <p:nvSpPr>
          <p:cNvPr id="7" name="Rectangle 3"/>
          <p:cNvSpPr txBox="1">
            <a:spLocks noChangeArrowheads="1"/>
          </p:cNvSpPr>
          <p:nvPr/>
        </p:nvSpPr>
        <p:spPr>
          <a:xfrm>
            <a:off x="1447800" y="1143000"/>
            <a:ext cx="7543800" cy="5257800"/>
          </a:xfrm>
          <a:prstGeom prst="rect">
            <a:avLst/>
          </a:prstGeom>
        </p:spPr>
        <p:txBody>
          <a:bodyPr/>
          <a:lstStyle/>
          <a:p>
            <a:pPr marL="57150" marR="0" lvl="0" indent="0" algn="l" defTabSz="914400" rtl="0" eaLnBrk="1" fontAlgn="auto" latinLnBrk="0" hangingPunct="1">
              <a:lnSpc>
                <a:spcPct val="100000"/>
              </a:lnSpc>
              <a:spcAft>
                <a:spcPts val="0"/>
              </a:spcAft>
              <a:buClr>
                <a:schemeClr val="accent1"/>
              </a:buClr>
              <a:buSzPct val="70000"/>
              <a:buFontTx/>
              <a:buNone/>
              <a:tabLst/>
              <a:defRPr/>
            </a:pPr>
            <a:r>
              <a:rPr kumimoji="0" lang="en-US" sz="2800" b="0" i="0" u="none" strike="noStrike" kern="1200" cap="none" spc="0" normalizeH="0" baseline="0" noProof="0" dirty="0" smtClean="0">
                <a:ln>
                  <a:noFill/>
                </a:ln>
                <a:solidFill>
                  <a:schemeClr val="tx2"/>
                </a:solidFill>
                <a:effectLst/>
                <a:uLnTx/>
                <a:uFillTx/>
                <a:latin typeface="+mj-lt"/>
                <a:ea typeface="+mn-ea"/>
                <a:cs typeface="+mn-cs"/>
              </a:rPr>
              <a:t>Cost Leadership </a:t>
            </a:r>
            <a:r>
              <a:rPr lang="en-US" sz="2800" dirty="0" smtClean="0">
                <a:solidFill>
                  <a:schemeClr val="tx2"/>
                </a:solidFill>
                <a:latin typeface="+mj-lt"/>
              </a:rPr>
              <a:t>and</a:t>
            </a:r>
            <a:r>
              <a:rPr kumimoji="0" lang="en-US" sz="2800" b="0" i="0" u="none" strike="noStrike" kern="1200" cap="none" spc="0" normalizeH="0" baseline="0" noProof="0" dirty="0" smtClean="0">
                <a:ln>
                  <a:noFill/>
                </a:ln>
                <a:solidFill>
                  <a:schemeClr val="tx2"/>
                </a:solidFill>
                <a:effectLst/>
                <a:uLnTx/>
                <a:uFillTx/>
                <a:latin typeface="+mj-lt"/>
                <a:ea typeface="+mn-ea"/>
                <a:cs typeface="+mn-cs"/>
              </a:rPr>
              <a:t> Five Forces of Competition</a:t>
            </a:r>
          </a:p>
          <a:p>
            <a:pPr marL="57150" marR="0" lvl="0" indent="0" algn="l" defTabSz="914400" rtl="0" eaLnBrk="1" fontAlgn="auto" latinLnBrk="0" hangingPunct="1">
              <a:lnSpc>
                <a:spcPct val="100000"/>
              </a:lnSpc>
              <a:spcAft>
                <a:spcPts val="0"/>
              </a:spcAft>
              <a:buClr>
                <a:schemeClr val="accent1"/>
              </a:buClr>
              <a:buSzPct val="70000"/>
              <a:buFontTx/>
              <a:buNone/>
              <a:tabLst/>
              <a:defRPr/>
            </a:pPr>
            <a:endParaRPr kumimoji="0" lang="en-US" sz="800" b="0" i="0" u="none" strike="noStrike" kern="1200" cap="none" spc="0" normalizeH="0" baseline="0" noProof="0" dirty="0" smtClean="0">
              <a:ln>
                <a:noFill/>
              </a:ln>
              <a:solidFill>
                <a:schemeClr val="tx2"/>
              </a:solidFill>
              <a:effectLst/>
              <a:uLnTx/>
              <a:uFillTx/>
              <a:latin typeface="+mj-lt"/>
              <a:ea typeface="+mn-ea"/>
              <a:cs typeface="+mn-cs"/>
            </a:endParaRPr>
          </a:p>
          <a:p>
            <a:pPr marL="627063" marR="0" lvl="1" indent="-231775" algn="l" defTabSz="914400" rtl="0" eaLnBrk="1" fontAlgn="auto" latinLnBrk="0" hangingPunct="1">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latin typeface="+mn-lt"/>
                <a:ea typeface="+mn-ea"/>
                <a:cs typeface="+mn-cs"/>
              </a:rPr>
              <a:t>Low-cost position is a valuable defense against rivals</a:t>
            </a:r>
          </a:p>
          <a:p>
            <a:pPr marL="627063" marR="0" lvl="1" indent="-231775" algn="l" defTabSz="914400" rtl="0" eaLnBrk="1" fontAlgn="auto" latinLnBrk="0" hangingPunct="1">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latin typeface="+mn-lt"/>
                <a:ea typeface="+mn-ea"/>
                <a:cs typeface="+mn-cs"/>
              </a:rPr>
              <a:t>Powerful customers can demand reduced prices</a:t>
            </a:r>
          </a:p>
          <a:p>
            <a:pPr marL="627063" lvl="1" indent="-231775">
              <a:buClr>
                <a:srgbClr val="FF0D0D"/>
              </a:buClr>
              <a:buSzPct val="70000"/>
              <a:buFont typeface="Arial" pitchFamily="34" charset="0"/>
              <a:buChar char="•"/>
              <a:defRPr/>
            </a:pPr>
            <a:r>
              <a:rPr kumimoji="0" lang="en-US" sz="2400" b="1" i="0" u="none" strike="noStrike" kern="1200" cap="none" spc="0" normalizeH="0" baseline="0" noProof="0" dirty="0" smtClean="0">
                <a:ln>
                  <a:noFill/>
                </a:ln>
                <a:solidFill>
                  <a:schemeClr val="tx2"/>
                </a:solidFill>
                <a:effectLst/>
                <a:uLnTx/>
                <a:uFillTx/>
                <a:latin typeface="+mn-lt"/>
                <a:ea typeface="+mn-ea"/>
                <a:cs typeface="+mn-cs"/>
              </a:rPr>
              <a:t>Cost leaders are in a position to absorb supplier price increases and relationship demands, and to force suppliers to hold down their </a:t>
            </a:r>
            <a:r>
              <a:rPr lang="en-US" sz="2400" b="1" dirty="0" smtClean="0">
                <a:solidFill>
                  <a:schemeClr val="tx2"/>
                </a:solidFill>
              </a:rPr>
              <a:t>prices</a:t>
            </a:r>
          </a:p>
          <a:p>
            <a:pPr marL="627063" lvl="1" indent="-231775">
              <a:buClr>
                <a:srgbClr val="FF0D0D"/>
              </a:buClr>
              <a:buSzPct val="70000"/>
              <a:buFont typeface="Arial" pitchFamily="34" charset="0"/>
              <a:buChar char="•"/>
              <a:defRPr/>
            </a:pPr>
            <a:r>
              <a:rPr lang="en-US" sz="2400" b="1" dirty="0" smtClean="0">
                <a:solidFill>
                  <a:schemeClr val="tx2"/>
                </a:solidFill>
              </a:rPr>
              <a:t>Continuously improving levels of efficiency and cost reduction can be difficult to replicate and serve as significant entry barriers to potential competitors</a:t>
            </a:r>
          </a:p>
          <a:p>
            <a:pPr marL="627063" lvl="1" indent="-231775">
              <a:buClr>
                <a:srgbClr val="FF0D0D"/>
              </a:buClr>
              <a:buSzPct val="70000"/>
              <a:buFont typeface="Arial" pitchFamily="34" charset="0"/>
              <a:buChar char="•"/>
              <a:defRPr/>
            </a:pPr>
            <a:r>
              <a:rPr lang="en-US" sz="2400" b="1" dirty="0" smtClean="0">
                <a:solidFill>
                  <a:schemeClr val="tx2"/>
                </a:solidFill>
              </a:rPr>
              <a:t>Cost leaders hold an attractive position in terms of product substitutes, with the flexibility to lower prices to retain customers</a:t>
            </a:r>
          </a:p>
          <a:p>
            <a:pPr marL="742950" marR="0" lvl="1" indent="-285750" algn="l" defTabSz="914400" rtl="0" eaLnBrk="1" fontAlgn="auto" latinLnBrk="0" hangingPunct="1">
              <a:lnSpc>
                <a:spcPct val="100000"/>
              </a:lnSpc>
              <a:spcAft>
                <a:spcPts val="0"/>
              </a:spcAft>
              <a:buClr>
                <a:srgbClr val="FF0D0D"/>
              </a:buClr>
              <a:buSzPct val="70000"/>
              <a:buFont typeface="Arial" pitchFamily="34" charset="0"/>
              <a:buChar char="•"/>
              <a:tabLst/>
              <a:defRPr/>
            </a:pPr>
            <a:endParaRPr kumimoji="0" lang="en-US" sz="2800" b="1"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52400"/>
            <a:ext cx="7086600" cy="923330"/>
          </a:xfrm>
          <a:prstGeom prst="rect">
            <a:avLst/>
          </a:prstGeom>
        </p:spPr>
        <p:txBody>
          <a:bodyPr wrap="square">
            <a:spAutoFit/>
          </a:bodyPr>
          <a:lstStyle/>
          <a:p>
            <a:pPr algn="ctr"/>
            <a:r>
              <a:rPr lang="en-US" sz="2700" b="1" dirty="0" smtClean="0">
                <a:latin typeface="+mj-lt"/>
              </a:rPr>
              <a:t>USING THE FUNCTIONAL STRUCTURE TO IMPLEMENT THE COST LEADERSHIP STRATEGY</a:t>
            </a:r>
          </a:p>
        </p:txBody>
      </p:sp>
      <p:sp>
        <p:nvSpPr>
          <p:cNvPr id="5" name="Rectangle 3"/>
          <p:cNvSpPr txBox="1">
            <a:spLocks noChangeArrowheads="1"/>
          </p:cNvSpPr>
          <p:nvPr/>
        </p:nvSpPr>
        <p:spPr>
          <a:xfrm>
            <a:off x="1523999" y="1524000"/>
            <a:ext cx="7620001" cy="4800600"/>
          </a:xfrm>
          <a:prstGeom prst="rect">
            <a:avLst/>
          </a:prstGeom>
        </p:spPr>
        <p:txBody>
          <a:bodyPr/>
          <a:lstStyle/>
          <a:p>
            <a:pPr marL="5715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r>
              <a:rPr kumimoji="0" lang="en-US" sz="3200" b="0" i="0" u="none" strike="noStrike" kern="1200" cap="none" spc="0" normalizeH="0" baseline="0" noProof="0" dirty="0" smtClean="0">
                <a:ln>
                  <a:noFill/>
                </a:ln>
                <a:solidFill>
                  <a:schemeClr val="tx2"/>
                </a:solidFill>
                <a:effectLst/>
                <a:uLnTx/>
                <a:uFillTx/>
                <a:latin typeface="+mj-lt"/>
                <a:ea typeface="+mn-ea"/>
                <a:cs typeface="+mn-cs"/>
              </a:rPr>
              <a:t>   Cost leadership strategy risks</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Processes can become obsolete</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Focus on cost reductions can come at the expense of understanding customer perceptions and needs</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Strategy could be imitated, requiring the  firm to increase the value offered to retain customers </a:t>
            </a: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52400"/>
            <a:ext cx="7086600" cy="923330"/>
          </a:xfrm>
          <a:prstGeom prst="rect">
            <a:avLst/>
          </a:prstGeom>
        </p:spPr>
        <p:txBody>
          <a:bodyPr wrap="square">
            <a:spAutoFit/>
          </a:bodyPr>
          <a:lstStyle/>
          <a:p>
            <a:pPr algn="ctr"/>
            <a:r>
              <a:rPr lang="en-US" sz="2700" b="1" dirty="0" smtClean="0">
                <a:latin typeface="+mj-lt"/>
              </a:rPr>
              <a:t>USING THE FUNCTIONAL STRUCTURE TO IMPLEMENT THE DIFFERENTIATION STRATEGY</a:t>
            </a:r>
          </a:p>
        </p:txBody>
      </p:sp>
      <p:sp>
        <p:nvSpPr>
          <p:cNvPr id="5" name="Rectangle 2"/>
          <p:cNvSpPr txBox="1">
            <a:spLocks noChangeArrowheads="1"/>
          </p:cNvSpPr>
          <p:nvPr/>
        </p:nvSpPr>
        <p:spPr>
          <a:xfrm>
            <a:off x="0" y="1828800"/>
            <a:ext cx="1524000" cy="20574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11</a:t>
            </a:r>
            <a:r>
              <a:rPr kumimoji="0" lang="en-US" sz="1600" u="none" strike="noStrike" kern="1200" cap="none" spc="0" normalizeH="0" baseline="0" noProof="0" dirty="0" smtClean="0">
                <a:ln>
                  <a:noFill/>
                </a:ln>
                <a:solidFill>
                  <a:schemeClr val="bg1"/>
                </a:solidFill>
                <a:effectLst/>
                <a:uLnTx/>
                <a:uFillTx/>
                <a:latin typeface="+mj-lt"/>
                <a:ea typeface="+mj-ea"/>
                <a:cs typeface="+mj-cs"/>
              </a:rPr>
              <a:t>.3</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Functional Structure for Implementing a Differentiation Strategy</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8" name="Line 5"/>
          <p:cNvSpPr>
            <a:spLocks noChangeShapeType="1"/>
          </p:cNvSpPr>
          <p:nvPr/>
        </p:nvSpPr>
        <p:spPr bwMode="auto">
          <a:xfrm rot="-120000">
            <a:off x="0" y="2240280"/>
            <a:ext cx="1524000" cy="45719"/>
          </a:xfrm>
          <a:prstGeom prst="line">
            <a:avLst/>
          </a:prstGeom>
          <a:noFill/>
          <a:ln w="57150">
            <a:solidFill>
              <a:schemeClr val="bg1"/>
            </a:solidFill>
            <a:round/>
            <a:headEnd/>
            <a:tailEnd/>
          </a:ln>
          <a:effectLst/>
        </p:spPr>
        <p:txBody>
          <a:bodyPr/>
          <a:lstStyle/>
          <a:p>
            <a:endParaRPr lang="en-US"/>
          </a:p>
        </p:txBody>
      </p:sp>
      <p:pic>
        <p:nvPicPr>
          <p:cNvPr id="3074" name="Picture 2"/>
          <p:cNvPicPr>
            <a:picLocks noChangeAspect="1" noChangeArrowheads="1"/>
          </p:cNvPicPr>
          <p:nvPr/>
        </p:nvPicPr>
        <p:blipFill>
          <a:blip r:embed="rId2" cstate="print"/>
          <a:srcRect t="1843"/>
          <a:stretch>
            <a:fillRect/>
          </a:stretch>
        </p:blipFill>
        <p:spPr bwMode="auto">
          <a:xfrm>
            <a:off x="1600200" y="1447800"/>
            <a:ext cx="7123492" cy="4287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52400"/>
            <a:ext cx="7086600" cy="923330"/>
          </a:xfrm>
          <a:prstGeom prst="rect">
            <a:avLst/>
          </a:prstGeom>
        </p:spPr>
        <p:txBody>
          <a:bodyPr wrap="square">
            <a:spAutoFit/>
          </a:bodyPr>
          <a:lstStyle/>
          <a:p>
            <a:pPr algn="ctr"/>
            <a:r>
              <a:rPr lang="en-US" sz="2700" b="1" dirty="0" smtClean="0">
                <a:latin typeface="+mj-lt"/>
              </a:rPr>
              <a:t>USING THE FUNCTIONAL STRUCTURE TO IMPLEMENT THE DIFFERENTIATION STRATEGY</a:t>
            </a:r>
          </a:p>
        </p:txBody>
      </p:sp>
      <p:sp>
        <p:nvSpPr>
          <p:cNvPr id="7" name="Rectangle 3"/>
          <p:cNvSpPr txBox="1">
            <a:spLocks noChangeArrowheads="1"/>
          </p:cNvSpPr>
          <p:nvPr/>
        </p:nvSpPr>
        <p:spPr>
          <a:xfrm>
            <a:off x="1524000" y="1295400"/>
            <a:ext cx="7620001" cy="5105400"/>
          </a:xfrm>
          <a:prstGeom prst="rect">
            <a:avLst/>
          </a:prstGeom>
          <a:solidFill>
            <a:schemeClr val="bg2"/>
          </a:solidFill>
        </p:spPr>
        <p:txBody>
          <a:bodyPr/>
          <a:lstStyle/>
          <a:p>
            <a:pPr marL="393700" marR="0" lvl="0" indent="-393700" algn="l" defTabSz="914400" rtl="0" eaLnBrk="1" fontAlgn="auto" latinLnBrk="0" hangingPunct="1">
              <a:spcAft>
                <a:spcPts val="600"/>
              </a:spcAft>
              <a:buClr>
                <a:schemeClr val="accent1"/>
              </a:buClr>
              <a:buSzPct val="70000"/>
              <a:buFontTx/>
              <a:buNone/>
              <a:tabLst/>
              <a:defRPr/>
            </a:pPr>
            <a:r>
              <a:rPr kumimoji="0" lang="en-US" sz="2800" b="0" i="0" u="none" strike="noStrike" kern="1200" cap="none" spc="0" normalizeH="0" baseline="0" noProof="0" dirty="0" smtClean="0">
                <a:ln>
                  <a:noFill/>
                </a:ln>
                <a:solidFill>
                  <a:schemeClr val="tx2"/>
                </a:solidFill>
                <a:effectLst/>
                <a:uLnTx/>
                <a:uFillTx/>
                <a:latin typeface="+mj-lt"/>
                <a:ea typeface="+mn-ea"/>
                <a:cs typeface="+mn-cs"/>
              </a:rPr>
              <a:t>    The choice of structure is influenced by structural characteristics</a:t>
            </a:r>
          </a:p>
          <a:p>
            <a:pPr marL="971550" lvl="1" indent="-514350">
              <a:buClr>
                <a:srgbClr val="FF0D0D"/>
              </a:buClr>
              <a:buFontTx/>
              <a:buAutoNum type="arabicPeriod"/>
            </a:pPr>
            <a:r>
              <a:rPr lang="en-US" sz="2700" b="1" dirty="0" smtClean="0">
                <a:solidFill>
                  <a:schemeClr val="tx2"/>
                </a:solidFill>
              </a:rPr>
              <a:t>Specialization: departments are designed around areas of expertise—engineering to accounting</a:t>
            </a:r>
          </a:p>
          <a:p>
            <a:pPr marL="971550" lvl="1" indent="-514350">
              <a:buClr>
                <a:srgbClr val="FF0D0D"/>
              </a:buClr>
              <a:buFontTx/>
              <a:buAutoNum type="arabicPeriod"/>
            </a:pPr>
            <a:r>
              <a:rPr lang="en-US" sz="2700" b="1" dirty="0" smtClean="0">
                <a:solidFill>
                  <a:schemeClr val="tx2"/>
                </a:solidFill>
              </a:rPr>
              <a:t>Centralization: the key departments are coordinated through a highly centralized office that reflects a focus on product design and marketing; otherwise DECENTRALIZED</a:t>
            </a:r>
          </a:p>
          <a:p>
            <a:pPr marL="971550" lvl="1" indent="-514350">
              <a:buClr>
                <a:srgbClr val="FF0D0D"/>
              </a:buClr>
              <a:buFontTx/>
              <a:buAutoNum type="arabicPeriod"/>
            </a:pPr>
            <a:r>
              <a:rPr lang="en-US" sz="2700" b="1" dirty="0" smtClean="0">
                <a:solidFill>
                  <a:schemeClr val="tx2"/>
                </a:solidFill>
              </a:rPr>
              <a:t>Formalization: reporting roles are clearly defined; simple lines of communication</a:t>
            </a:r>
          </a:p>
          <a:p>
            <a:pPr marL="971550" marR="0" lvl="1" indent="-514350" algn="l" defTabSz="914400" rtl="0" eaLnBrk="1" fontAlgn="auto" latinLnBrk="0" hangingPunct="1">
              <a:buClr>
                <a:schemeClr val="accent1"/>
              </a:buClr>
              <a:buSzPct val="70000"/>
              <a:buFontTx/>
              <a:buAutoNum type="arabicPeriod"/>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52400"/>
            <a:ext cx="7086600" cy="923330"/>
          </a:xfrm>
          <a:prstGeom prst="rect">
            <a:avLst/>
          </a:prstGeom>
        </p:spPr>
        <p:txBody>
          <a:bodyPr wrap="square">
            <a:spAutoFit/>
          </a:bodyPr>
          <a:lstStyle/>
          <a:p>
            <a:pPr algn="ctr"/>
            <a:r>
              <a:rPr lang="en-US" sz="2700" b="1" dirty="0" smtClean="0">
                <a:latin typeface="+mj-lt"/>
              </a:rPr>
              <a:t>USING THE FUNCTIONAL STRUCTURE TO IMPLEMENT THE DIFFERENTIATION STRATEGY</a:t>
            </a:r>
          </a:p>
        </p:txBody>
      </p:sp>
      <p:sp>
        <p:nvSpPr>
          <p:cNvPr id="5" name="Rectangle 3"/>
          <p:cNvSpPr txBox="1">
            <a:spLocks noChangeArrowheads="1"/>
          </p:cNvSpPr>
          <p:nvPr/>
        </p:nvSpPr>
        <p:spPr>
          <a:xfrm>
            <a:off x="0" y="1066800"/>
            <a:ext cx="9144001" cy="5410200"/>
          </a:xfrm>
          <a:prstGeom prst="rect">
            <a:avLst/>
          </a:prstGeom>
          <a:solidFill>
            <a:schemeClr val="bg2"/>
          </a:solidFill>
          <a:ln w="76200">
            <a:solidFill>
              <a:schemeClr val="accent1"/>
            </a:solidFill>
          </a:ln>
        </p:spPr>
        <p:txBody>
          <a:bodyPr/>
          <a:lstStyle/>
          <a:p>
            <a:pPr marL="742950" lvl="1" indent="-742950">
              <a:buClr>
                <a:schemeClr val="accent1"/>
              </a:buClr>
              <a:buSzPct val="70000"/>
            </a:pPr>
            <a:r>
              <a:rPr lang="en-US" sz="2800" dirty="0" smtClean="0">
                <a:solidFill>
                  <a:schemeClr val="tx2"/>
                </a:solidFill>
                <a:latin typeface="+mj-lt"/>
              </a:rPr>
              <a:t>    	Differentiation and the functional structure results:</a:t>
            </a:r>
          </a:p>
          <a:p>
            <a:pPr marL="742950" lvl="1" indent="-742950">
              <a:buClr>
                <a:schemeClr val="accent1"/>
              </a:buClr>
              <a:buSzPct val="70000"/>
            </a:pPr>
            <a:endParaRPr lang="en-US" sz="800" dirty="0" smtClean="0">
              <a:solidFill>
                <a:schemeClr val="tx2"/>
              </a:solidFill>
              <a:latin typeface="+mj-lt"/>
            </a:endParaRPr>
          </a:p>
          <a:p>
            <a:pPr marL="742950" lvl="1" indent="-285750">
              <a:buClr>
                <a:srgbClr val="FF0D0D"/>
              </a:buClr>
              <a:buSzPct val="70000"/>
              <a:buFont typeface="Arial" pitchFamily="34" charset="0"/>
              <a:buChar char="•"/>
            </a:pPr>
            <a:r>
              <a:rPr lang="en-US" sz="2800" b="1" dirty="0" smtClean="0">
                <a:solidFill>
                  <a:schemeClr val="tx2"/>
                </a:solidFill>
              </a:rPr>
              <a:t>Marketing is the main function; new product ideas</a:t>
            </a:r>
          </a:p>
          <a:p>
            <a:pPr marL="742950" lvl="1" indent="-285750">
              <a:buClr>
                <a:srgbClr val="FF0D0D"/>
              </a:buClr>
              <a:buSzPct val="70000"/>
              <a:buFont typeface="Arial" pitchFamily="34" charset="0"/>
              <a:buChar char="•"/>
            </a:pPr>
            <a:r>
              <a:rPr lang="en-US" sz="2800" b="1" dirty="0" smtClean="0">
                <a:solidFill>
                  <a:schemeClr val="tx2"/>
                </a:solidFill>
              </a:rPr>
              <a:t>New product R&amp;D is emphasized</a:t>
            </a:r>
          </a:p>
          <a:p>
            <a:pPr marL="742950" lvl="1" indent="-285750">
              <a:buClr>
                <a:srgbClr val="FF0D0D"/>
              </a:buClr>
              <a:buSzPct val="70000"/>
              <a:buFont typeface="Arial" pitchFamily="34" charset="0"/>
              <a:buChar char="•"/>
            </a:pPr>
            <a:r>
              <a:rPr lang="en-US" sz="2800" b="1" dirty="0" smtClean="0">
                <a:solidFill>
                  <a:schemeClr val="tx2"/>
                </a:solidFill>
              </a:rPr>
              <a:t>Most functions are decentralized, but R&amp;D and marketing may have centralized staffs </a:t>
            </a:r>
          </a:p>
          <a:p>
            <a:pPr marL="742950" lvl="1" indent="-285750">
              <a:buClr>
                <a:srgbClr val="FF0D0D"/>
              </a:buClr>
              <a:buSzPct val="70000"/>
              <a:buFont typeface="Arial" pitchFamily="34" charset="0"/>
              <a:buChar char="•"/>
            </a:pPr>
            <a:r>
              <a:rPr lang="en-US" sz="2800" b="1" dirty="0" smtClean="0">
                <a:solidFill>
                  <a:schemeClr val="tx2"/>
                </a:solidFill>
              </a:rPr>
              <a:t>Cross-functional product development teams</a:t>
            </a:r>
          </a:p>
          <a:p>
            <a:pPr marL="742950" lvl="1" indent="-285750">
              <a:buClr>
                <a:srgbClr val="FF0D0D"/>
              </a:buClr>
              <a:buSzPct val="70000"/>
              <a:buFont typeface="Arial" pitchFamily="34" charset="0"/>
              <a:buChar char="•"/>
            </a:pPr>
            <a:r>
              <a:rPr lang="en-US" sz="2800" b="1" dirty="0" smtClean="0">
                <a:solidFill>
                  <a:schemeClr val="tx2"/>
                </a:solidFill>
              </a:rPr>
              <a:t>Complex and flexible reporting relationships</a:t>
            </a:r>
          </a:p>
          <a:p>
            <a:pPr marL="742950" lvl="1" indent="-285750">
              <a:buClr>
                <a:srgbClr val="FF0D0D"/>
              </a:buClr>
              <a:buSzPct val="70000"/>
              <a:buFont typeface="Arial" pitchFamily="34" charset="0"/>
              <a:buChar char="•"/>
            </a:pPr>
            <a:r>
              <a:rPr lang="en-US" sz="2800" b="1" dirty="0" smtClean="0">
                <a:solidFill>
                  <a:schemeClr val="tx2"/>
                </a:solidFill>
              </a:rPr>
              <a:t>Development-oriented culture</a:t>
            </a:r>
          </a:p>
          <a:p>
            <a:pPr marL="742950" lvl="1" indent="-285750">
              <a:buClr>
                <a:srgbClr val="FF0D0D"/>
              </a:buClr>
              <a:buSzPct val="70000"/>
              <a:buFont typeface="Arial" pitchFamily="34" charset="0"/>
              <a:buChar char="•"/>
            </a:pPr>
            <a:r>
              <a:rPr lang="en-US" sz="2800" b="1" dirty="0" smtClean="0">
                <a:solidFill>
                  <a:schemeClr val="tx2"/>
                </a:solidFill>
              </a:rPr>
              <a:t>Decentralized decision making</a:t>
            </a:r>
          </a:p>
          <a:p>
            <a:pPr marL="742950" lvl="1" indent="-285750">
              <a:buClr>
                <a:srgbClr val="FF0D0D"/>
              </a:buClr>
              <a:buSzPct val="70000"/>
              <a:buFont typeface="Arial" pitchFamily="34" charset="0"/>
              <a:buChar char="•"/>
            </a:pPr>
            <a:r>
              <a:rPr lang="en-US" sz="2800" b="1" dirty="0" smtClean="0">
                <a:solidFill>
                  <a:schemeClr val="tx2"/>
                </a:solidFill>
              </a:rPr>
              <a:t>Broad job descriptions</a:t>
            </a:r>
          </a:p>
          <a:p>
            <a:pPr marL="742950" lvl="1" indent="-285750">
              <a:buClr>
                <a:srgbClr val="FF0D0D"/>
              </a:buClr>
              <a:buSzPct val="70000"/>
              <a:buFont typeface="Arial" pitchFamily="34" charset="0"/>
              <a:buChar char="•"/>
            </a:pPr>
            <a:r>
              <a:rPr lang="en-US" sz="2800" b="1" dirty="0" smtClean="0">
                <a:solidFill>
                  <a:schemeClr val="tx2"/>
                </a:solidFill>
              </a:rPr>
              <a:t>Informal rules and procedures</a:t>
            </a:r>
          </a:p>
          <a:p>
            <a:pPr marL="742950" lvl="1" indent="-285750">
              <a:buClr>
                <a:srgbClr val="FF0D0D"/>
              </a:buClr>
              <a:buSzPct val="70000"/>
              <a:buFont typeface="Arial" pitchFamily="34" charset="0"/>
              <a:buChar char="•"/>
            </a:pPr>
            <a:r>
              <a:rPr lang="en-US" sz="2800" b="1" dirty="0" smtClean="0">
                <a:solidFill>
                  <a:schemeClr val="tx2"/>
                </a:solidFill>
              </a:rPr>
              <a:t>Overall structure is organic; less structured job roles </a:t>
            </a:r>
          </a:p>
          <a:p>
            <a:pPr marL="742950" lvl="1" indent="-285750">
              <a:buClr>
                <a:srgbClr val="FF0D0D"/>
              </a:buClr>
              <a:buSzPct val="70000"/>
              <a:buFont typeface="Arial" pitchFamily="34" charset="0"/>
              <a:buChar char="•"/>
            </a:pPr>
            <a:endParaRPr lang="en-US" sz="2800" b="1" dirty="0" smtClean="0">
              <a:solidFill>
                <a:schemeClr val="tx2"/>
              </a:solidFill>
            </a:endParaRPr>
          </a:p>
          <a:p>
            <a:pPr marL="742950" lvl="1" indent="-285750">
              <a:buClr>
                <a:schemeClr val="accent1"/>
              </a:buClr>
              <a:buSzPct val="70000"/>
              <a:buFont typeface="Arial" pitchFamily="34" charset="0"/>
              <a:buChar char="•"/>
            </a:pPr>
            <a:endParaRPr lang="en-US" sz="2800" dirty="0" smtClean="0">
              <a:solidFill>
                <a:schemeClr val="tx2"/>
              </a:solidFill>
            </a:endParaRPr>
          </a:p>
          <a:p>
            <a:pPr marL="742950" lvl="1" indent="-285750">
              <a:buClr>
                <a:schemeClr val="accent1"/>
              </a:buClr>
              <a:buSzPct val="70000"/>
              <a:buFont typeface="Arial" pitchFamily="34" charset="0"/>
              <a:buChar char="•"/>
            </a:pPr>
            <a:endParaRPr lang="en-US" sz="2800" dirty="0" smtClean="0">
              <a:solidFill>
                <a:schemeClr val="tx2"/>
              </a:solidFill>
            </a:endParaRPr>
          </a:p>
          <a:p>
            <a:pPr marL="742950" lvl="1" indent="-285750">
              <a:buClr>
                <a:schemeClr val="accent1"/>
              </a:buClr>
              <a:buSzPct val="70000"/>
              <a:buFont typeface="Arial" pitchFamily="34" charset="0"/>
              <a:buChar char="•"/>
            </a:pPr>
            <a:endParaRPr lang="en-US" sz="2800" dirty="0" smtClean="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100000">
                                          <p:val>
                                            <p:strVal val="#ppt_x"/>
                                          </p:val>
                                        </p:tav>
                                      </p:tavLst>
                                    </p:anim>
                                    <p:anim calcmode="lin" valueType="num">
                                      <p:cBhvr>
                                        <p:cTn id="8" dur="500" fill="hold"/>
                                        <p:tgtEl>
                                          <p:spTgt spid="5"/>
                                        </p:tgtEl>
                                        <p:attrNameLst>
                                          <p:attrName>ppt_y</p:attrName>
                                        </p:attrNameLst>
                                      </p:cBhvr>
                                      <p:tavLst>
                                        <p:tav tm="0">
                                          <p:val>
                                            <p:strVal val="#ppt_y+#ppt_h/2"/>
                                          </p:val>
                                        </p:tav>
                                        <p:tav tm="100000">
                                          <p:val>
                                            <p:strVal val="#ppt_y"/>
                                          </p:val>
                                        </p:tav>
                                      </p:tavLst>
                                    </p:anim>
                                    <p:anim calcmode="lin" valueType="num">
                                      <p:cBhvr>
                                        <p:cTn id="9" dur="500" fill="hold"/>
                                        <p:tgtEl>
                                          <p:spTgt spid="5"/>
                                        </p:tgtEl>
                                        <p:attrNameLst>
                                          <p:attrName>ppt_w</p:attrName>
                                        </p:attrNameLst>
                                      </p:cBhvr>
                                      <p:tavLst>
                                        <p:tav tm="0">
                                          <p:val>
                                            <p:strVal val="#ppt_w"/>
                                          </p:val>
                                        </p:tav>
                                        <p:tav tm="100000">
                                          <p:val>
                                            <p:strVal val="#ppt_w"/>
                                          </p:val>
                                        </p:tav>
                                      </p:tavLst>
                                    </p:anim>
                                    <p:anim calcmode="lin" valueType="num">
                                      <p:cBhvr>
                                        <p:cTn id="10"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52400"/>
            <a:ext cx="7086600" cy="923330"/>
          </a:xfrm>
          <a:prstGeom prst="rect">
            <a:avLst/>
          </a:prstGeom>
        </p:spPr>
        <p:txBody>
          <a:bodyPr wrap="square">
            <a:spAutoFit/>
          </a:bodyPr>
          <a:lstStyle/>
          <a:p>
            <a:pPr algn="ctr"/>
            <a:r>
              <a:rPr lang="en-US" sz="2700" b="1" dirty="0" smtClean="0">
                <a:latin typeface="+mj-lt"/>
              </a:rPr>
              <a:t>USING THE FUNCTIONAL STRUCTURE TO IMPLEMENT THE DIFFERENTIATION STRATEGY</a:t>
            </a:r>
          </a:p>
        </p:txBody>
      </p:sp>
      <p:sp>
        <p:nvSpPr>
          <p:cNvPr id="5" name="Rectangle 3"/>
          <p:cNvSpPr txBox="1">
            <a:spLocks noChangeArrowheads="1"/>
          </p:cNvSpPr>
          <p:nvPr/>
        </p:nvSpPr>
        <p:spPr>
          <a:xfrm>
            <a:off x="1447800" y="1219200"/>
            <a:ext cx="7239000" cy="5105400"/>
          </a:xfrm>
          <a:prstGeom prst="rect">
            <a:avLst/>
          </a:prstGeom>
        </p:spPr>
        <p:txBody>
          <a:bodyPr/>
          <a:lstStyle/>
          <a:p>
            <a:pPr marL="57150" marR="0" lvl="0" indent="0" algn="l" defTabSz="914400" rtl="0" eaLnBrk="1" fontAlgn="auto" latinLnBrk="0" hangingPunct="1">
              <a:lnSpc>
                <a:spcPct val="100000"/>
              </a:lnSpc>
              <a:spcAft>
                <a:spcPts val="0"/>
              </a:spcAft>
              <a:buClr>
                <a:schemeClr val="accent1"/>
              </a:buClr>
              <a:buSzPct val="70000"/>
              <a:buFontTx/>
              <a:buNone/>
              <a:tabLst/>
              <a:defRPr/>
            </a:pPr>
            <a:r>
              <a:rPr kumimoji="0" lang="en-US" sz="2800" b="0" i="0" u="none" strike="noStrike" kern="1200" cap="none" spc="0" normalizeH="0" baseline="0" noProof="0" dirty="0" smtClean="0">
                <a:ln>
                  <a:noFill/>
                </a:ln>
                <a:solidFill>
                  <a:schemeClr val="tx2"/>
                </a:solidFill>
                <a:effectLst/>
                <a:uLnTx/>
                <a:uFillTx/>
                <a:latin typeface="+mj-lt"/>
                <a:ea typeface="+mn-ea"/>
                <a:cs typeface="+mn-cs"/>
              </a:rPr>
              <a:t>   Differentiation strategy should deliver:</a:t>
            </a:r>
          </a:p>
          <a:p>
            <a:pPr marL="57150" marR="0" lvl="0" indent="0" algn="l" defTabSz="914400" rtl="0" eaLnBrk="1" fontAlgn="auto" latinLnBrk="0" hangingPunct="1">
              <a:lnSpc>
                <a:spcPct val="100000"/>
              </a:lnSpc>
              <a:spcAft>
                <a:spcPts val="0"/>
              </a:spcAft>
              <a:buClr>
                <a:schemeClr val="accent1"/>
              </a:buClr>
              <a:buSzPct val="70000"/>
              <a:buFontTx/>
              <a:buNone/>
              <a:tabLst/>
              <a:defRPr/>
            </a:pPr>
            <a:endParaRPr kumimoji="0" lang="en-US" sz="800" b="0" i="0" u="none" strike="noStrike" kern="1200" cap="none" spc="0" normalizeH="0" baseline="0" noProof="0" dirty="0" smtClean="0">
              <a:ln>
                <a:noFill/>
              </a:ln>
              <a:solidFill>
                <a:schemeClr val="tx2"/>
              </a:solidFill>
              <a:effectLst/>
              <a:uLnTx/>
              <a:uFillTx/>
              <a:latin typeface="+mj-lt"/>
              <a:ea typeface="+mn-ea"/>
              <a:cs typeface="+mn-cs"/>
            </a:endParaRPr>
          </a:p>
          <a:p>
            <a:pPr marL="57150" marR="0" lvl="0" indent="0" algn="l" defTabSz="914400" rtl="0" eaLnBrk="1" fontAlgn="auto" latinLnBrk="0" hangingPunct="1">
              <a:lnSpc>
                <a:spcPct val="100000"/>
              </a:lnSpc>
              <a:spcAft>
                <a:spcPts val="0"/>
              </a:spcAft>
              <a:buClr>
                <a:schemeClr val="accent1"/>
              </a:buClr>
              <a:buSzPct val="70000"/>
              <a:buFontTx/>
              <a:buNone/>
              <a:tabLst/>
              <a:defRPr/>
            </a:pPr>
            <a:endParaRPr kumimoji="0" lang="en-US" sz="800" b="0" i="0" u="none" strike="noStrike" kern="1200" cap="none" spc="0" normalizeH="0" baseline="0" noProof="0" dirty="0" smtClean="0">
              <a:ln>
                <a:noFill/>
              </a:ln>
              <a:solidFill>
                <a:schemeClr val="tx2"/>
              </a:solidFill>
              <a:effectLst/>
              <a:uLnTx/>
              <a:uFillTx/>
              <a:latin typeface="+mj-lt"/>
              <a:ea typeface="+mn-ea"/>
              <a:cs typeface="+mn-cs"/>
            </a:endParaRPr>
          </a:p>
          <a:p>
            <a:pPr marL="627063" marR="0" lvl="1" indent="-285750" algn="l" defTabSz="914400" rtl="0" eaLnBrk="1" fontAlgn="auto" latinLnBrk="0" hangingPunct="1">
              <a:buClr>
                <a:srgbClr val="FF0D0D"/>
              </a:buClr>
              <a:buSzPct val="70000"/>
              <a:buFont typeface="Arial" pitchFamily="34" charset="0"/>
              <a:buChar char="•"/>
              <a:tabLst/>
              <a:defRPr/>
            </a:pPr>
            <a:r>
              <a:rPr lang="en-US" sz="2400" dirty="0" smtClean="0">
                <a:solidFill>
                  <a:schemeClr val="tx2"/>
                </a:solidFill>
              </a:rPr>
              <a:t>An </a:t>
            </a:r>
            <a:r>
              <a:rPr kumimoji="0" lang="en-US" sz="2400" i="0" u="none" strike="noStrike" kern="1200" cap="none" spc="0" normalizeH="0" baseline="0" noProof="0" dirty="0" smtClean="0">
                <a:ln>
                  <a:noFill/>
                </a:ln>
                <a:solidFill>
                  <a:schemeClr val="tx2"/>
                </a:solidFill>
                <a:effectLst/>
                <a:uLnTx/>
                <a:uFillTx/>
                <a:ea typeface="+mn-ea"/>
                <a:cs typeface="+mn-cs"/>
              </a:rPr>
              <a:t>integrated set </a:t>
            </a:r>
            <a:r>
              <a:rPr kumimoji="0" lang="en-US" sz="2400" i="0" u="none" strike="noStrike" kern="1200" cap="none" spc="0" normalizeH="0" baseline="0" noProof="0" dirty="0" smtClean="0">
                <a:ln>
                  <a:noFill/>
                </a:ln>
                <a:solidFill>
                  <a:schemeClr val="tx2"/>
                </a:solidFill>
                <a:effectLst/>
                <a:uLnTx/>
                <a:uFillTx/>
                <a:ea typeface="+mn-ea"/>
                <a:cs typeface="+mn-cs"/>
              </a:rPr>
              <a:t>of actions designed by a firm to produce or deliver goods or services at an acceptable cost that customers perceive as being different in ways that are important to them</a:t>
            </a:r>
          </a:p>
          <a:p>
            <a:pPr marL="627063" lvl="1" indent="-285750">
              <a:buClr>
                <a:srgbClr val="FF0D0D"/>
              </a:buClr>
              <a:buSzPct val="70000"/>
              <a:buFont typeface="Arial" pitchFamily="34" charset="0"/>
              <a:buChar char="•"/>
              <a:defRPr/>
            </a:pPr>
            <a:r>
              <a:rPr kumimoji="0" lang="en-US" sz="2400" i="0" u="none" strike="noStrike" kern="1200" cap="none" spc="0" normalizeH="0" baseline="0" noProof="0" dirty="0" smtClean="0">
                <a:ln>
                  <a:noFill/>
                </a:ln>
                <a:solidFill>
                  <a:schemeClr val="tx2"/>
                </a:solidFill>
                <a:effectLst/>
                <a:uLnTx/>
                <a:uFillTx/>
                <a:ea typeface="+mn-ea"/>
                <a:cs typeface="+mn-cs"/>
              </a:rPr>
              <a:t>Target customers – perceived product </a:t>
            </a:r>
            <a:r>
              <a:rPr lang="en-US" sz="2400" dirty="0" smtClean="0">
                <a:solidFill>
                  <a:schemeClr val="tx2"/>
                </a:solidFill>
              </a:rPr>
              <a:t>value</a:t>
            </a:r>
          </a:p>
          <a:p>
            <a:pPr marL="627063" lvl="1" indent="-285750">
              <a:buClr>
                <a:srgbClr val="FF0D0D"/>
              </a:buClr>
              <a:buSzPct val="70000"/>
              <a:buFont typeface="Arial" pitchFamily="34" charset="0"/>
              <a:buChar char="•"/>
              <a:defRPr/>
            </a:pPr>
            <a:r>
              <a:rPr lang="en-US" sz="2400" dirty="0" smtClean="0">
                <a:solidFill>
                  <a:schemeClr val="tx2"/>
                </a:solidFill>
              </a:rPr>
              <a:t>Customized products – differentiating as many features as possible  </a:t>
            </a:r>
          </a:p>
          <a:p>
            <a:pPr marL="627063" lvl="1" indent="-285750">
              <a:buClr>
                <a:srgbClr val="FF0D0D"/>
              </a:buClr>
              <a:buSzPct val="70000"/>
              <a:buFont typeface="Arial" pitchFamily="34" charset="0"/>
              <a:buChar char="•"/>
              <a:defRPr/>
            </a:pPr>
            <a:r>
              <a:rPr lang="en-US" sz="2400" dirty="0" smtClean="0">
                <a:solidFill>
                  <a:schemeClr val="tx2"/>
                </a:solidFill>
              </a:rPr>
              <a:t>Unusual features include responsive customer service, rapid product innovations, technological leadership, perceived prestige and status, different tastes, engineering design, performance</a:t>
            </a:r>
          </a:p>
          <a:p>
            <a:pPr marL="742950" marR="0" lvl="1" indent="-285750" algn="l" defTabSz="914400" rtl="0" eaLnBrk="1" fontAlgn="auto" latinLnBrk="0" hangingPunct="1">
              <a:buClr>
                <a:srgbClr val="FF0D0D"/>
              </a:buClr>
              <a:buSzPct val="70000"/>
              <a:buFont typeface="Arial" pitchFamily="34" charset="0"/>
              <a:buChar char="•"/>
              <a:tabLst/>
              <a:defRPr/>
            </a:pPr>
            <a:endParaRPr kumimoji="0" lang="en-US" sz="2400" b="1"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52400"/>
            <a:ext cx="7086600" cy="923330"/>
          </a:xfrm>
          <a:prstGeom prst="rect">
            <a:avLst/>
          </a:prstGeom>
        </p:spPr>
        <p:txBody>
          <a:bodyPr wrap="square">
            <a:spAutoFit/>
          </a:bodyPr>
          <a:lstStyle/>
          <a:p>
            <a:pPr algn="ctr"/>
            <a:r>
              <a:rPr lang="en-US" sz="2700" b="1" dirty="0" smtClean="0">
                <a:latin typeface="+mj-lt"/>
              </a:rPr>
              <a:t>USING THE FUNCTIONAL STRUCTURE TO IMPLEMENT THE DIFFERENTIATION STRATEGY</a:t>
            </a:r>
          </a:p>
        </p:txBody>
      </p:sp>
      <p:sp>
        <p:nvSpPr>
          <p:cNvPr id="7" name="Rectangle 3"/>
          <p:cNvSpPr txBox="1">
            <a:spLocks noChangeArrowheads="1"/>
          </p:cNvSpPr>
          <p:nvPr/>
        </p:nvSpPr>
        <p:spPr>
          <a:xfrm>
            <a:off x="1447800" y="1219200"/>
            <a:ext cx="7543800" cy="5181600"/>
          </a:xfrm>
          <a:prstGeom prst="rect">
            <a:avLst/>
          </a:prstGeom>
        </p:spPr>
        <p:txBody>
          <a:bodyPr/>
          <a:lstStyle/>
          <a:p>
            <a:pPr marL="57150" marR="0" lvl="0" indent="0" algn="l" defTabSz="914400" rtl="0" eaLnBrk="1" fontAlgn="auto" latinLnBrk="0" hangingPunct="1">
              <a:lnSpc>
                <a:spcPct val="100000"/>
              </a:lnSpc>
              <a:spcAft>
                <a:spcPts val="0"/>
              </a:spcAft>
              <a:buClr>
                <a:schemeClr val="accent1"/>
              </a:buClr>
              <a:buSzPct val="70000"/>
              <a:buFontTx/>
              <a:buNone/>
              <a:tabLst/>
              <a:defRPr/>
            </a:pPr>
            <a:r>
              <a:rPr kumimoji="0" lang="en-US" sz="2800" b="0" i="0" u="none" strike="noStrike" kern="1200" cap="none" spc="0" normalizeH="0" baseline="0" noProof="0" dirty="0" smtClean="0">
                <a:ln>
                  <a:noFill/>
                </a:ln>
                <a:solidFill>
                  <a:schemeClr val="tx2"/>
                </a:solidFill>
                <a:effectLst/>
                <a:uLnTx/>
                <a:uFillTx/>
                <a:latin typeface="+mj-lt"/>
                <a:ea typeface="+mn-ea"/>
                <a:cs typeface="+mn-cs"/>
              </a:rPr>
              <a:t>Differentiation and Five Forces of Competition</a:t>
            </a:r>
          </a:p>
          <a:p>
            <a:pPr marL="57150" marR="0" lvl="0" indent="0" algn="l" defTabSz="914400" rtl="0" eaLnBrk="1" fontAlgn="auto" latinLnBrk="0" hangingPunct="1">
              <a:lnSpc>
                <a:spcPct val="100000"/>
              </a:lnSpc>
              <a:spcAft>
                <a:spcPts val="0"/>
              </a:spcAft>
              <a:buClr>
                <a:schemeClr val="accent1"/>
              </a:buClr>
              <a:buSzPct val="70000"/>
              <a:buFontTx/>
              <a:buNone/>
              <a:tabLst/>
              <a:defRPr/>
            </a:pPr>
            <a:endParaRPr kumimoji="0" lang="en-US" sz="800" b="0" i="0" u="none" strike="noStrike" kern="1200" cap="none" spc="0" normalizeH="0" baseline="0" noProof="0" dirty="0" smtClean="0">
              <a:ln>
                <a:noFill/>
              </a:ln>
              <a:solidFill>
                <a:schemeClr val="tx2"/>
              </a:solidFill>
              <a:effectLst/>
              <a:uLnTx/>
              <a:uFillTx/>
              <a:latin typeface="+mj-lt"/>
              <a:ea typeface="+mn-ea"/>
              <a:cs typeface="+mn-cs"/>
            </a:endParaRPr>
          </a:p>
          <a:p>
            <a:pPr marL="573088" marR="0" lvl="1" indent="-285750" algn="l" defTabSz="914400" rtl="0" eaLnBrk="1" fontAlgn="auto" latinLnBrk="0" hangingPunct="1">
              <a:buClr>
                <a:srgbClr val="FF0D0D"/>
              </a:buClr>
              <a:buSzPct val="70000"/>
              <a:buFont typeface="Arial" pitchFamily="34" charset="0"/>
              <a:buChar char="•"/>
              <a:tabLst/>
              <a:defRPr/>
            </a:pPr>
            <a:r>
              <a:rPr kumimoji="0" lang="en-US" sz="2800" i="0" u="none" strike="noStrike" kern="1200" cap="none" spc="0" normalizeH="0" baseline="0" noProof="0" dirty="0" err="1" smtClean="0">
                <a:ln>
                  <a:noFill/>
                </a:ln>
                <a:solidFill>
                  <a:schemeClr val="tx2"/>
                </a:solidFill>
                <a:effectLst/>
                <a:uLnTx/>
                <a:uFillTx/>
                <a:latin typeface="+mn-lt"/>
                <a:ea typeface="+mn-ea"/>
                <a:cs typeface="+mn-cs"/>
              </a:rPr>
              <a:t>Cust</a:t>
            </a:r>
            <a:r>
              <a:rPr lang="en-US" sz="2800" dirty="0" err="1" smtClean="0">
                <a:solidFill>
                  <a:schemeClr val="tx2"/>
                </a:solidFill>
              </a:rPr>
              <a:t>omer</a:t>
            </a:r>
            <a:r>
              <a:rPr lang="en-US" sz="2800" dirty="0" smtClean="0">
                <a:solidFill>
                  <a:schemeClr val="tx2"/>
                </a:solidFill>
              </a:rPr>
              <a:t> </a:t>
            </a:r>
            <a:r>
              <a:rPr lang="en-US" sz="2800" dirty="0" smtClean="0">
                <a:solidFill>
                  <a:schemeClr val="tx2"/>
                </a:solidFill>
              </a:rPr>
              <a:t>loyalty: the most valuable defense against rivals</a:t>
            </a:r>
          </a:p>
          <a:p>
            <a:pPr marL="573088" marR="0" lvl="1" indent="-285750" algn="l" defTabSz="914400" rtl="0" eaLnBrk="1" fontAlgn="auto" latinLnBrk="0" hangingPunct="1">
              <a:buClr>
                <a:srgbClr val="FF0D0D"/>
              </a:buClr>
              <a:buSzPct val="70000"/>
              <a:buFont typeface="Arial" pitchFamily="34" charset="0"/>
              <a:buChar char="•"/>
              <a:tabLst/>
              <a:defRPr/>
            </a:pPr>
            <a:r>
              <a:rPr lang="en-US" sz="2800" dirty="0" smtClean="0">
                <a:solidFill>
                  <a:schemeClr val="tx2"/>
                </a:solidFill>
              </a:rPr>
              <a:t>Unique products reduce customer sensitivity to raised prices</a:t>
            </a:r>
          </a:p>
          <a:p>
            <a:pPr marL="573088" lvl="1" indent="-285750">
              <a:buClr>
                <a:srgbClr val="FF0D0D"/>
              </a:buClr>
              <a:buSzPct val="70000"/>
              <a:buFont typeface="Arial" pitchFamily="34" charset="0"/>
              <a:buChar char="•"/>
              <a:defRPr/>
            </a:pPr>
            <a:r>
              <a:rPr lang="en-US" sz="2800" dirty="0" smtClean="0">
                <a:solidFill>
                  <a:schemeClr val="tx2"/>
                </a:solidFill>
              </a:rPr>
              <a:t>High margins (for differentiated products) insulate firm from supplier influence </a:t>
            </a:r>
          </a:p>
          <a:p>
            <a:pPr marL="573088" lvl="1" indent="-285750">
              <a:buClr>
                <a:srgbClr val="FF0D0D"/>
              </a:buClr>
              <a:buSzPct val="70000"/>
              <a:buFont typeface="Arial" pitchFamily="34" charset="0"/>
              <a:buChar char="•"/>
              <a:defRPr/>
            </a:pPr>
            <a:r>
              <a:rPr lang="en-US" sz="2800" dirty="0" smtClean="0">
                <a:solidFill>
                  <a:schemeClr val="tx2"/>
                </a:solidFill>
              </a:rPr>
              <a:t>Significant entry barriers: customer loyalty and product uniqueness</a:t>
            </a:r>
          </a:p>
          <a:p>
            <a:pPr marL="573088" lvl="1" indent="-285750">
              <a:buClr>
                <a:srgbClr val="FF0D0D"/>
              </a:buClr>
              <a:buSzPct val="70000"/>
              <a:buFont typeface="Arial" pitchFamily="34" charset="0"/>
              <a:buChar char="•"/>
              <a:defRPr/>
            </a:pPr>
            <a:r>
              <a:rPr lang="en-US" sz="2800" dirty="0" smtClean="0">
                <a:solidFill>
                  <a:schemeClr val="tx2"/>
                </a:solidFill>
              </a:rPr>
              <a:t>Firms with customers loyal to their products are positioned effectively against product substitutes </a:t>
            </a:r>
          </a:p>
          <a:p>
            <a:pPr marL="573088" marR="0" lvl="1" indent="-285750" algn="l" defTabSz="914400" rtl="0" eaLnBrk="1" fontAlgn="auto" latinLnBrk="0" hangingPunct="1">
              <a:buClr>
                <a:srgbClr val="FF0D0D"/>
              </a:buClr>
              <a:buSzPct val="70000"/>
              <a:buFont typeface="Arial" pitchFamily="34" charset="0"/>
              <a:buChar char="•"/>
              <a:tabLst/>
              <a:defRPr/>
            </a:pPr>
            <a:endParaRPr lang="en-US" sz="2800" dirty="0" smtClean="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52400"/>
            <a:ext cx="7086600" cy="923330"/>
          </a:xfrm>
          <a:prstGeom prst="rect">
            <a:avLst/>
          </a:prstGeom>
        </p:spPr>
        <p:txBody>
          <a:bodyPr wrap="square">
            <a:spAutoFit/>
          </a:bodyPr>
          <a:lstStyle/>
          <a:p>
            <a:pPr algn="ctr"/>
            <a:r>
              <a:rPr lang="en-US" sz="2700" b="1" dirty="0" smtClean="0">
                <a:latin typeface="+mj-lt"/>
              </a:rPr>
              <a:t>USING THE FUNCTIONAL STRUCTURE TO IMPLEMENT THE DIFFERENTIATION STRATEGY</a:t>
            </a:r>
          </a:p>
        </p:txBody>
      </p:sp>
      <p:sp>
        <p:nvSpPr>
          <p:cNvPr id="5" name="Rectangle 3"/>
          <p:cNvSpPr txBox="1">
            <a:spLocks noChangeArrowheads="1"/>
          </p:cNvSpPr>
          <p:nvPr/>
        </p:nvSpPr>
        <p:spPr>
          <a:xfrm>
            <a:off x="1524000" y="1143000"/>
            <a:ext cx="7620000" cy="5410200"/>
          </a:xfrm>
          <a:prstGeom prst="rect">
            <a:avLst/>
          </a:prstGeom>
        </p:spPr>
        <p:txBody>
          <a:bodyPr/>
          <a:lstStyle/>
          <a:p>
            <a:pPr marL="57150" marR="0" lvl="0" indent="0" algn="l" defTabSz="914400" rtl="0" eaLnBrk="1" fontAlgn="auto" latinLnBrk="0" hangingPunct="1">
              <a:lnSpc>
                <a:spcPct val="100000"/>
              </a:lnSpc>
              <a:spcAft>
                <a:spcPts val="0"/>
              </a:spcAft>
              <a:buClr>
                <a:schemeClr val="accent1"/>
              </a:buClr>
              <a:buSzPct val="70000"/>
              <a:buFontTx/>
              <a:buNone/>
              <a:tabLst/>
              <a:defRPr/>
            </a:pPr>
            <a:r>
              <a:rPr kumimoji="0" lang="en-US" sz="2800" b="0" i="0" u="none" strike="noStrike" kern="1200" cap="none" spc="0" normalizeH="0" baseline="0" noProof="0" dirty="0" smtClean="0">
                <a:ln>
                  <a:noFill/>
                </a:ln>
                <a:solidFill>
                  <a:schemeClr val="tx2"/>
                </a:solidFill>
                <a:effectLst/>
                <a:uLnTx/>
                <a:uFillTx/>
                <a:latin typeface="+mj-lt"/>
                <a:ea typeface="+mn-ea"/>
                <a:cs typeface="+mn-cs"/>
              </a:rPr>
              <a:t>     Differentiation strategy risks</a:t>
            </a:r>
          </a:p>
          <a:p>
            <a:pPr marL="742950" marR="0" lvl="1" indent="-285750" algn="l" defTabSz="914400" rtl="0" eaLnBrk="1" fontAlgn="auto" latinLnBrk="0" hangingPunct="1">
              <a:lnSpc>
                <a:spcPct val="100000"/>
              </a:lnSpc>
              <a:spcAft>
                <a:spcPts val="600"/>
              </a:spcAft>
              <a:buClr>
                <a:srgbClr val="FF0D0D"/>
              </a:buClr>
              <a:buSzPct val="70000"/>
              <a:buFont typeface="Arial" pitchFamily="34" charset="0"/>
              <a:buChar char="•"/>
              <a:tabLst/>
              <a:defRPr/>
            </a:pPr>
            <a:r>
              <a:rPr kumimoji="0" lang="en-US" sz="2700" b="1" i="0" u="none" strike="noStrike" kern="1200" cap="none" spc="0" normalizeH="0" baseline="0" noProof="0" dirty="0" smtClean="0">
                <a:ln>
                  <a:noFill/>
                </a:ln>
                <a:solidFill>
                  <a:schemeClr val="tx2"/>
                </a:solidFill>
                <a:effectLst/>
                <a:uLnTx/>
                <a:uFillTx/>
                <a:latin typeface="+mn-lt"/>
                <a:ea typeface="+mn-ea"/>
                <a:cs typeface="+mn-cs"/>
              </a:rPr>
              <a:t>Pr</a:t>
            </a:r>
            <a:r>
              <a:rPr lang="en-US" sz="2700" b="1" dirty="0" smtClean="0">
                <a:solidFill>
                  <a:schemeClr val="tx2"/>
                </a:solidFill>
              </a:rPr>
              <a:t>ice differential for differentiated product may be perceived as too large</a:t>
            </a:r>
          </a:p>
          <a:p>
            <a:pPr marL="742950" marR="0" lvl="1" indent="-285750" algn="l" defTabSz="914400" rtl="0" eaLnBrk="1" fontAlgn="auto" latinLnBrk="0" hangingPunct="1">
              <a:lnSpc>
                <a:spcPct val="100000"/>
              </a:lnSpc>
              <a:spcAft>
                <a:spcPts val="600"/>
              </a:spcAft>
              <a:buClr>
                <a:srgbClr val="FF0D0D"/>
              </a:buClr>
              <a:buSzPct val="70000"/>
              <a:buFont typeface="Arial" pitchFamily="34" charset="0"/>
              <a:buChar char="•"/>
              <a:tabLst/>
              <a:defRPr/>
            </a:pPr>
            <a:r>
              <a:rPr lang="en-US" sz="2700" b="1" dirty="0" smtClean="0">
                <a:solidFill>
                  <a:schemeClr val="tx2"/>
                </a:solidFill>
              </a:rPr>
              <a:t>Firms’ means of differentiation may cease to provide value for which customers are willing to pay a premium price (successful rival imitation)</a:t>
            </a:r>
          </a:p>
          <a:p>
            <a:pPr marL="742950" marR="0" lvl="1" indent="-285750" algn="l" defTabSz="914400" rtl="0" eaLnBrk="1" fontAlgn="auto" latinLnBrk="0" hangingPunct="1">
              <a:lnSpc>
                <a:spcPct val="100000"/>
              </a:lnSpc>
              <a:spcAft>
                <a:spcPts val="600"/>
              </a:spcAft>
              <a:buClr>
                <a:srgbClr val="FF0D0D"/>
              </a:buClr>
              <a:buSzPct val="70000"/>
              <a:buFont typeface="Arial" pitchFamily="34" charset="0"/>
              <a:buChar char="•"/>
              <a:tabLst/>
              <a:defRPr/>
            </a:pPr>
            <a:r>
              <a:rPr lang="en-US" sz="2700" b="1" dirty="0" smtClean="0">
                <a:solidFill>
                  <a:schemeClr val="tx2"/>
                </a:solidFill>
              </a:rPr>
              <a:t>Experience can narrow customers' perceptions of the value of a product's differentiated features</a:t>
            </a:r>
          </a:p>
          <a:p>
            <a:pPr marL="742950" marR="0" lvl="1" indent="-285750" algn="l" defTabSz="914400" rtl="0" eaLnBrk="1" fontAlgn="auto" latinLnBrk="0" hangingPunct="1">
              <a:lnSpc>
                <a:spcPct val="100000"/>
              </a:lnSpc>
              <a:spcAft>
                <a:spcPts val="0"/>
              </a:spcAft>
              <a:buClr>
                <a:srgbClr val="FF0D0D"/>
              </a:buClr>
              <a:buSzPct val="70000"/>
              <a:buFont typeface="Arial" pitchFamily="34" charset="0"/>
              <a:buChar char="•"/>
              <a:tabLst/>
              <a:defRPr/>
            </a:pPr>
            <a:r>
              <a:rPr lang="en-US" sz="2700" b="1" dirty="0" smtClean="0">
                <a:solidFill>
                  <a:schemeClr val="tx2"/>
                </a:solidFill>
              </a:rPr>
              <a:t>Counterfeit goods may appear in the marketplace</a:t>
            </a:r>
          </a:p>
          <a:p>
            <a:pPr marL="742950" marR="0" lvl="1" indent="-285750" algn="l" defTabSz="914400" rtl="0" eaLnBrk="1" fontAlgn="auto" latinLnBrk="0" hangingPunct="1">
              <a:lnSpc>
                <a:spcPct val="100000"/>
              </a:lnSpc>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620000" cy="707886"/>
          </a:xfrm>
          <a:prstGeom prst="rect">
            <a:avLst/>
          </a:prstGeom>
        </p:spPr>
        <p:txBody>
          <a:bodyPr wrap="square">
            <a:spAutoFit/>
          </a:bodyPr>
          <a:lstStyle/>
          <a:p>
            <a:pPr algn="ctr"/>
            <a:r>
              <a:rPr lang="en-US" sz="4000" b="1" dirty="0" smtClean="0"/>
              <a:t> </a:t>
            </a:r>
          </a:p>
        </p:txBody>
      </p:sp>
      <p:sp>
        <p:nvSpPr>
          <p:cNvPr id="8" name="Rectangle 7"/>
          <p:cNvSpPr/>
          <p:nvPr/>
        </p:nvSpPr>
        <p:spPr>
          <a:xfrm>
            <a:off x="1524000" y="0"/>
            <a:ext cx="7086600" cy="707886"/>
          </a:xfrm>
          <a:prstGeom prst="rect">
            <a:avLst/>
          </a:prstGeom>
        </p:spPr>
        <p:txBody>
          <a:bodyPr wrap="square">
            <a:spAutoFit/>
          </a:bodyPr>
          <a:lstStyle/>
          <a:p>
            <a:pPr algn="ctr"/>
            <a:r>
              <a:rPr lang="en-US" sz="4000" b="1" dirty="0" smtClean="0">
                <a:latin typeface="+mj-lt"/>
                <a:cs typeface="Arial" pitchFamily="34" charset="0"/>
              </a:rPr>
              <a:t>KNOWLEDGE OBJECTIVES</a:t>
            </a:r>
          </a:p>
        </p:txBody>
      </p:sp>
      <p:graphicFrame>
        <p:nvGraphicFramePr>
          <p:cNvPr id="10" name="Content Placeholder 6"/>
          <p:cNvGraphicFramePr>
            <a:graphicFrameLocks/>
          </p:cNvGraphicFramePr>
          <p:nvPr/>
        </p:nvGraphicFramePr>
        <p:xfrm>
          <a:off x="2057400" y="1066800"/>
          <a:ext cx="70866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154162"/>
          </a:xfrm>
          <a:prstGeom prst="rect">
            <a:avLst/>
          </a:prstGeom>
        </p:spPr>
        <p:txBody>
          <a:bodyPr wrap="square">
            <a:spAutoFit/>
          </a:bodyPr>
          <a:lstStyle/>
          <a:p>
            <a:pPr algn="ctr"/>
            <a:r>
              <a:rPr lang="en-US" sz="2300" b="1" dirty="0" smtClean="0">
                <a:latin typeface="+mj-lt"/>
              </a:rPr>
              <a:t>USING THE FUNCTIONAL STRUCTURE TO IMPLEMENT THE INTEGRATED COST LEADERSHIP/ DIFFERENTIATION STRATEGY</a:t>
            </a:r>
          </a:p>
        </p:txBody>
      </p:sp>
      <p:sp>
        <p:nvSpPr>
          <p:cNvPr id="7" name="Rectangle 3"/>
          <p:cNvSpPr txBox="1">
            <a:spLocks noChangeArrowheads="1"/>
          </p:cNvSpPr>
          <p:nvPr/>
        </p:nvSpPr>
        <p:spPr>
          <a:xfrm>
            <a:off x="1524000" y="1447800"/>
            <a:ext cx="7467600" cy="5029200"/>
          </a:xfrm>
          <a:prstGeom prst="rect">
            <a:avLst/>
          </a:prstGeom>
        </p:spPr>
        <p:txBody>
          <a:bodyPr/>
          <a:lstStyle/>
          <a:p>
            <a:pPr marL="742950" marR="0" lvl="1" indent="-285750" algn="l" defTabSz="914400" rtl="0" eaLnBrk="1" fontAlgn="auto" latinLnBrk="0" hangingPunct="1">
              <a:spcAft>
                <a:spcPts val="60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These firms create value through both low cost and uniqueness:</a:t>
            </a:r>
          </a:p>
          <a:p>
            <a:pPr marL="1200150" lvl="2" indent="-285750">
              <a:spcAft>
                <a:spcPts val="600"/>
              </a:spcAft>
              <a:buClr>
                <a:srgbClr val="FF0D0D"/>
              </a:buClr>
              <a:buSzPct val="70000"/>
              <a:buFont typeface="Arial" pitchFamily="34" charset="0"/>
              <a:buChar char="•"/>
            </a:pPr>
            <a:r>
              <a:rPr lang="en-US" sz="2800" b="1" dirty="0" smtClean="0">
                <a:solidFill>
                  <a:schemeClr val="tx2"/>
                </a:solidFill>
              </a:rPr>
              <a:t>Relatively low product cost through an emphasis on production and process engineering, with infrequent product changes</a:t>
            </a:r>
          </a:p>
          <a:p>
            <a:pPr marL="1200150" lvl="2" indent="-285750">
              <a:spcAft>
                <a:spcPts val="600"/>
              </a:spcAft>
              <a:buClr>
                <a:srgbClr val="FF0D0D"/>
              </a:buClr>
              <a:buSzPct val="70000"/>
              <a:buFont typeface="Arial" pitchFamily="34" charset="0"/>
              <a:buChar char="•"/>
            </a:pPr>
            <a:r>
              <a:rPr lang="en-US" sz="2800" b="1" dirty="0" smtClean="0">
                <a:solidFill>
                  <a:schemeClr val="tx2"/>
                </a:solidFill>
              </a:rPr>
              <a:t>Reasonable sources of differentiation based on new-product R&amp;D</a:t>
            </a:r>
          </a:p>
          <a:p>
            <a:pPr marL="693738" lvl="2" indent="-236538">
              <a:buClr>
                <a:srgbClr val="FF0D0D"/>
              </a:buClr>
              <a:buSzPct val="70000"/>
              <a:buFont typeface="Arial" pitchFamily="34" charset="0"/>
              <a:buChar char="•"/>
            </a:pPr>
            <a:r>
              <a:rPr lang="en-US" sz="2800" b="1" dirty="0" smtClean="0">
                <a:solidFill>
                  <a:schemeClr val="tx2"/>
                </a:solidFill>
              </a:rPr>
              <a:t>Difficult to implement, but frequently used in the global economy</a:t>
            </a:r>
          </a:p>
          <a:p>
            <a:pPr marL="1200150" lvl="2" indent="-285750">
              <a:buClr>
                <a:schemeClr val="accent1"/>
              </a:buClr>
              <a:buSzPct val="70000"/>
              <a:buFont typeface="Arial" pitchFamily="34" charset="0"/>
              <a:buChar char="•"/>
            </a:pPr>
            <a:endParaRPr lang="en-US" sz="2800" dirty="0" smtClean="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154162"/>
          </a:xfrm>
          <a:prstGeom prst="rect">
            <a:avLst/>
          </a:prstGeom>
        </p:spPr>
        <p:txBody>
          <a:bodyPr wrap="square">
            <a:spAutoFit/>
          </a:bodyPr>
          <a:lstStyle/>
          <a:p>
            <a:pPr algn="ctr"/>
            <a:r>
              <a:rPr lang="en-US" sz="2300" b="1" dirty="0" smtClean="0">
                <a:latin typeface="+mj-lt"/>
              </a:rPr>
              <a:t>USING THE FUNCTIONAL STRUCTURE TO IMPLEMENT THE INTEGRATED COST LEADERSHIP/ DIFFERENTIATION STRATEGY</a:t>
            </a:r>
          </a:p>
        </p:txBody>
      </p:sp>
      <p:sp>
        <p:nvSpPr>
          <p:cNvPr id="7" name="Rectangle 3"/>
          <p:cNvSpPr txBox="1">
            <a:spLocks noChangeArrowheads="1"/>
          </p:cNvSpPr>
          <p:nvPr/>
        </p:nvSpPr>
        <p:spPr>
          <a:xfrm>
            <a:off x="1524000" y="1371600"/>
            <a:ext cx="7315200" cy="5105400"/>
          </a:xfrm>
          <a:prstGeom prst="rect">
            <a:avLst/>
          </a:prstGeom>
        </p:spPr>
        <p:txBody>
          <a:bodyPr/>
          <a:lstStyle/>
          <a:p>
            <a:pPr marL="742950" marR="0" lvl="1" indent="-285750" algn="l" defTabSz="914400" rtl="0" eaLnBrk="1" fontAlgn="auto" latinLnBrk="0" hangingPunct="1">
              <a:lnSpc>
                <a:spcPct val="100000"/>
              </a:lnSpc>
              <a:spcAft>
                <a:spcPts val="60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Challenges due to primary/support activities</a:t>
            </a:r>
          </a:p>
          <a:p>
            <a:pPr marL="742950" marR="0" lvl="1" indent="-285750" algn="l" defTabSz="914400" rtl="0" eaLnBrk="1" fontAlgn="auto" latinLnBrk="0" hangingPunct="1">
              <a:lnSpc>
                <a:spcPct val="100000"/>
              </a:lnSpc>
              <a:spcAft>
                <a:spcPts val="600"/>
              </a:spcAft>
              <a:buClr>
                <a:srgbClr val="FF0D0D"/>
              </a:buClr>
              <a:buSzPct val="70000"/>
              <a:buFont typeface="Arial" pitchFamily="34" charset="0"/>
              <a:buChar char="•"/>
              <a:tabLst/>
              <a:defRPr/>
            </a:pPr>
            <a:r>
              <a:rPr lang="en-US" sz="2800" b="1" dirty="0" smtClean="0">
                <a:solidFill>
                  <a:schemeClr val="tx2"/>
                </a:solidFill>
              </a:rPr>
              <a:t>Need </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to successfully combine specialization, formalization, and centralization</a:t>
            </a:r>
            <a:r>
              <a:rPr lang="en-US" sz="2800" b="1" dirty="0" smtClean="0">
                <a:solidFill>
                  <a:schemeClr val="tx2"/>
                </a:solidFill>
              </a:rPr>
              <a:t> </a:t>
            </a:r>
          </a:p>
          <a:p>
            <a:pPr marL="742950" marR="0" lvl="1" indent="-285750" algn="l" defTabSz="914400" rtl="0" eaLnBrk="1" fontAlgn="auto" latinLnBrk="0" hangingPunct="1">
              <a:lnSpc>
                <a:spcPct val="100000"/>
              </a:lnSpc>
              <a:spcAft>
                <a:spcPts val="600"/>
              </a:spcAft>
              <a:buClr>
                <a:srgbClr val="FF0D0D"/>
              </a:buClr>
              <a:buSzPct val="70000"/>
              <a:buFont typeface="Arial" pitchFamily="34" charset="0"/>
              <a:buChar char="•"/>
              <a:tabLst/>
              <a:defRPr/>
            </a:pPr>
            <a:r>
              <a:rPr lang="en-US" sz="2800" b="1" dirty="0" smtClean="0">
                <a:solidFill>
                  <a:schemeClr val="tx2"/>
                </a:solidFill>
              </a:rPr>
              <a:t>Decision-making patterns that are partially centralized and partially decentralized</a:t>
            </a:r>
          </a:p>
          <a:p>
            <a:pPr marL="742950" marR="0" lvl="1" indent="-285750" algn="l" defTabSz="914400" rtl="0" eaLnBrk="1" fontAlgn="auto" latinLnBrk="0" hangingPunct="1">
              <a:lnSpc>
                <a:spcPct val="100000"/>
              </a:lnSpc>
              <a:spcAft>
                <a:spcPts val="600"/>
              </a:spcAft>
              <a:buClr>
                <a:srgbClr val="FF0D0D"/>
              </a:buClr>
              <a:buSzPct val="70000"/>
              <a:buFont typeface="Arial" pitchFamily="34" charset="0"/>
              <a:buChar char="•"/>
              <a:tabLst/>
              <a:defRPr/>
            </a:pPr>
            <a:r>
              <a:rPr lang="en-US" sz="2800" b="1" dirty="0" smtClean="0">
                <a:solidFill>
                  <a:schemeClr val="tx2"/>
                </a:solidFill>
              </a:rPr>
              <a:t>Semi-specialized jobs</a:t>
            </a:r>
          </a:p>
          <a:p>
            <a:pPr marL="742950" marR="0" lvl="1" indent="-285750" algn="l" defTabSz="914400" rtl="0" eaLnBrk="1" fontAlgn="auto" latinLnBrk="0" hangingPunct="1">
              <a:lnSpc>
                <a:spcPct val="100000"/>
              </a:lnSpc>
              <a:spcAft>
                <a:spcPts val="0"/>
              </a:spcAft>
              <a:buClr>
                <a:srgbClr val="FF0D0D"/>
              </a:buClr>
              <a:buSzPct val="70000"/>
              <a:buFont typeface="Arial" pitchFamily="34" charset="0"/>
              <a:buChar char="•"/>
              <a:tabLst/>
              <a:defRPr/>
            </a:pPr>
            <a:r>
              <a:rPr lang="en-US" sz="2800" b="1" dirty="0" smtClean="0">
                <a:solidFill>
                  <a:schemeClr val="tx2"/>
                </a:solidFill>
              </a:rPr>
              <a:t>Rules and procedures that allow both formal and informal job behaviors</a:t>
            </a:r>
          </a:p>
          <a:p>
            <a:pPr marL="742950" marR="0" lvl="1" indent="-285750" algn="l" defTabSz="914400" rtl="0" eaLnBrk="1" fontAlgn="auto" latinLnBrk="0" hangingPunct="1">
              <a:lnSpc>
                <a:spcPct val="100000"/>
              </a:lnSpc>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a:p>
            <a:pPr marL="742950" marR="0" lvl="1" indent="-285750" algn="l" defTabSz="914400" rtl="0" eaLnBrk="1" fontAlgn="auto" latinLnBrk="0" hangingPunct="1">
              <a:lnSpc>
                <a:spcPct val="100000"/>
              </a:lnSpc>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52399"/>
            <a:ext cx="7086600" cy="830997"/>
          </a:xfrm>
          <a:prstGeom prst="rect">
            <a:avLst/>
          </a:prstGeom>
        </p:spPr>
        <p:txBody>
          <a:bodyPr wrap="square">
            <a:spAutoFit/>
          </a:bodyPr>
          <a:lstStyle/>
          <a:p>
            <a:pPr algn="ctr"/>
            <a:r>
              <a:rPr lang="en-US" sz="2400" b="1" dirty="0" smtClean="0">
                <a:latin typeface="+mj-lt"/>
              </a:rPr>
              <a:t>MATCHES BETWEEN CORPORATE-LEVEL STRATEGIES AND THE MULTIDIVISIONAL STRUCTURE</a:t>
            </a:r>
          </a:p>
        </p:txBody>
      </p:sp>
      <p:sp>
        <p:nvSpPr>
          <p:cNvPr id="5" name="Rectangle 7"/>
          <p:cNvSpPr txBox="1">
            <a:spLocks noChangeArrowheads="1"/>
          </p:cNvSpPr>
          <p:nvPr/>
        </p:nvSpPr>
        <p:spPr>
          <a:xfrm>
            <a:off x="1752600" y="1295400"/>
            <a:ext cx="7239000" cy="5181600"/>
          </a:xfrm>
          <a:prstGeom prst="rect">
            <a:avLst/>
          </a:prstGeom>
          <a:solidFill>
            <a:schemeClr val="bg2"/>
          </a:solidFill>
          <a:ln w="76200">
            <a:solidFill>
              <a:schemeClr val="accent1">
                <a:lumMod val="75000"/>
              </a:schemeClr>
            </a:solidFill>
          </a:ln>
        </p:spPr>
        <p:txBody>
          <a:bodyPr/>
          <a:lstStyle/>
          <a:p>
            <a:pPr marL="342900" marR="0" lvl="0" indent="-342900" algn="l" defTabSz="914400" rtl="0" eaLnBrk="1" fontAlgn="auto" latinLnBrk="0" hangingPunct="1">
              <a:buClr>
                <a:schemeClr val="accent1"/>
              </a:buClr>
              <a:buSzPct val="70000"/>
              <a:tabLst/>
              <a:defRPr/>
            </a:pPr>
            <a:r>
              <a:rPr kumimoji="0" lang="en-US" sz="3200" b="1" i="0" u="none" strike="noStrike" kern="1200" cap="none" spc="0" normalizeH="0" baseline="0" noProof="0" dirty="0" smtClean="0">
                <a:ln>
                  <a:noFill/>
                </a:ln>
                <a:solidFill>
                  <a:schemeClr val="tx2"/>
                </a:solidFill>
                <a:effectLst/>
                <a:uLnTx/>
                <a:uFillTx/>
                <a:latin typeface="+mn-lt"/>
                <a:ea typeface="+mn-ea"/>
                <a:cs typeface="+mn-cs"/>
              </a:rPr>
              <a:t>A firm’s continuing success that leads to:</a:t>
            </a:r>
          </a:p>
          <a:p>
            <a:pPr marL="514350" lvl="0" indent="-514350">
              <a:buClr>
                <a:schemeClr val="accent1"/>
              </a:buClr>
              <a:buSzPct val="70000"/>
              <a:defRPr/>
            </a:pPr>
            <a:r>
              <a:rPr lang="en-US" sz="2600" dirty="0" smtClean="0">
                <a:solidFill>
                  <a:schemeClr val="tx2"/>
                </a:solidFill>
                <a:latin typeface="Wingdings"/>
                <a:ea typeface="Wingdings"/>
                <a:cs typeface="Wingdings"/>
              </a:rPr>
              <a:t>	</a:t>
            </a:r>
            <a:r>
              <a:rPr lang="en-US" sz="2600" dirty="0" err="1" smtClean="0">
                <a:solidFill>
                  <a:schemeClr val="tx2"/>
                </a:solidFill>
                <a:latin typeface="Wingdings"/>
                <a:ea typeface="Wingdings"/>
                <a:cs typeface="Wingdings"/>
              </a:rPr>
              <a:t></a:t>
            </a:r>
            <a:r>
              <a:rPr lang="en-US" sz="2600" dirty="0" smtClean="0">
                <a:solidFill>
                  <a:schemeClr val="tx2"/>
                </a:solidFill>
                <a:latin typeface="Wingdings"/>
                <a:ea typeface="Wingdings"/>
                <a:cs typeface="Wingdings"/>
              </a:rPr>
              <a:t> </a:t>
            </a:r>
            <a:r>
              <a:rPr kumimoji="0" lang="en-US" sz="2600" b="1" i="0" u="none" strike="noStrike" kern="1200" cap="none" spc="0" normalizeH="0" baseline="0" noProof="0" dirty="0" smtClean="0">
                <a:ln>
                  <a:noFill/>
                </a:ln>
                <a:solidFill>
                  <a:schemeClr val="tx2"/>
                </a:solidFill>
                <a:effectLst/>
                <a:uLnTx/>
                <a:uFillTx/>
                <a:latin typeface="+mn-lt"/>
                <a:ea typeface="+mn-ea"/>
                <a:cs typeface="+mn-cs"/>
              </a:rPr>
              <a:t>Product diversification, or</a:t>
            </a:r>
          </a:p>
          <a:p>
            <a:pPr marL="514350" lvl="0" indent="-514350">
              <a:buClr>
                <a:schemeClr val="accent1"/>
              </a:buClr>
              <a:buSzPct val="70000"/>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	</a:t>
            </a:r>
            <a:r>
              <a:rPr lang="en-US" sz="2600" b="1" dirty="0" err="1" smtClean="0">
                <a:solidFill>
                  <a:schemeClr val="tx2"/>
                </a:solidFill>
                <a:latin typeface="Wingdings"/>
                <a:ea typeface="Wingdings"/>
                <a:cs typeface="Wingdings"/>
              </a:rPr>
              <a:t></a:t>
            </a:r>
            <a:r>
              <a:rPr lang="en-US" sz="2600" b="1" dirty="0" smtClean="0">
                <a:solidFill>
                  <a:schemeClr val="tx2"/>
                </a:solidFill>
                <a:latin typeface="Wingdings"/>
                <a:ea typeface="Wingdings"/>
                <a:cs typeface="Wingdings"/>
              </a:rPr>
              <a:t> </a:t>
            </a:r>
            <a:r>
              <a:rPr kumimoji="0" lang="en-US" sz="2600" b="1" i="0" u="none" strike="noStrike" kern="1200" cap="none" spc="0" normalizeH="0" baseline="0" noProof="0" dirty="0" smtClean="0">
                <a:ln>
                  <a:noFill/>
                </a:ln>
                <a:solidFill>
                  <a:schemeClr val="tx2"/>
                </a:solidFill>
                <a:effectLst/>
                <a:uLnTx/>
                <a:uFillTx/>
                <a:latin typeface="+mn-lt"/>
                <a:ea typeface="+mn-ea"/>
                <a:cs typeface="+mn-cs"/>
              </a:rPr>
              <a:t>Market diversification, or</a:t>
            </a:r>
          </a:p>
          <a:p>
            <a:pPr marL="514350" lvl="0" indent="-514350">
              <a:buClr>
                <a:schemeClr val="accent1"/>
              </a:buClr>
              <a:buSzPct val="70000"/>
              <a:defRPr/>
            </a:pPr>
            <a:r>
              <a:rPr lang="en-US" sz="2600" b="1" dirty="0" smtClean="0">
                <a:solidFill>
                  <a:schemeClr val="tx2"/>
                </a:solidFill>
              </a:rPr>
              <a:t>	</a:t>
            </a:r>
            <a:r>
              <a:rPr lang="en-US" sz="2600" b="1" dirty="0" err="1" smtClean="0">
                <a:solidFill>
                  <a:schemeClr val="tx2"/>
                </a:solidFill>
                <a:latin typeface="Wingdings"/>
                <a:ea typeface="Wingdings"/>
                <a:cs typeface="Wingdings"/>
              </a:rPr>
              <a:t></a:t>
            </a:r>
            <a:r>
              <a:rPr lang="en-US" sz="2600" b="1" dirty="0" smtClean="0">
                <a:solidFill>
                  <a:schemeClr val="tx2"/>
                </a:solidFill>
                <a:latin typeface="Wingdings"/>
                <a:ea typeface="Wingdings"/>
                <a:cs typeface="Wingdings"/>
              </a:rPr>
              <a:t> </a:t>
            </a:r>
            <a:r>
              <a:rPr kumimoji="0" lang="en-US" sz="2600" b="1" i="0" u="none" strike="noStrike" kern="1200" cap="none" spc="0" normalizeH="0" baseline="0" noProof="0" dirty="0" smtClean="0">
                <a:ln>
                  <a:noFill/>
                </a:ln>
                <a:solidFill>
                  <a:schemeClr val="tx2"/>
                </a:solidFill>
                <a:effectLst/>
                <a:uLnTx/>
                <a:uFillTx/>
                <a:latin typeface="+mn-lt"/>
                <a:ea typeface="+mn-ea"/>
                <a:cs typeface="+mn-cs"/>
              </a:rPr>
              <a:t>Both product and market diversification</a:t>
            </a:r>
          </a:p>
          <a:p>
            <a:pPr marL="342900" lvl="0" indent="-342900">
              <a:buClr>
                <a:schemeClr val="accent1"/>
              </a:buClr>
              <a:buSzPct val="70000"/>
            </a:pPr>
            <a:r>
              <a:rPr lang="en-US" sz="3200" b="1" dirty="0" smtClean="0">
                <a:solidFill>
                  <a:schemeClr val="tx2"/>
                </a:solidFill>
              </a:rPr>
              <a:t>Increasing diversification creates problems beyond the scope of the functional structure:</a:t>
            </a:r>
          </a:p>
          <a:p>
            <a:pPr marL="342900" lvl="0" indent="-342900">
              <a:buClr>
                <a:schemeClr val="accent1"/>
              </a:buClr>
              <a:buSzPct val="70000"/>
            </a:pPr>
            <a:r>
              <a:rPr lang="en-US" sz="2600" dirty="0" smtClean="0">
                <a:solidFill>
                  <a:schemeClr val="tx2"/>
                </a:solidFill>
                <a:latin typeface="Wingdings"/>
                <a:ea typeface="Wingdings"/>
                <a:cs typeface="Wingdings"/>
              </a:rPr>
              <a:t>	</a:t>
            </a:r>
            <a:r>
              <a:rPr lang="en-US" sz="2600" dirty="0" err="1" smtClean="0">
                <a:solidFill>
                  <a:schemeClr val="tx2"/>
                </a:solidFill>
                <a:latin typeface="Wingdings"/>
                <a:ea typeface="Wingdings"/>
                <a:cs typeface="Wingdings"/>
              </a:rPr>
              <a:t></a:t>
            </a:r>
            <a:r>
              <a:rPr lang="en-US" sz="2600" dirty="0" smtClean="0">
                <a:solidFill>
                  <a:schemeClr val="tx2"/>
                </a:solidFill>
                <a:latin typeface="Wingdings"/>
                <a:ea typeface="Wingdings"/>
                <a:cs typeface="Wingdings"/>
              </a:rPr>
              <a:t> </a:t>
            </a:r>
            <a:r>
              <a:rPr lang="en-US" sz="2600" b="1" dirty="0" smtClean="0">
                <a:solidFill>
                  <a:schemeClr val="tx2"/>
                </a:solidFill>
              </a:rPr>
              <a:t>Information processing</a:t>
            </a:r>
          </a:p>
          <a:p>
            <a:pPr marL="342900" lvl="0" indent="-342900">
              <a:buClr>
                <a:schemeClr val="accent1"/>
              </a:buClr>
              <a:buSzPct val="70000"/>
            </a:pPr>
            <a:r>
              <a:rPr lang="en-US" sz="2600" b="1" dirty="0" smtClean="0">
                <a:solidFill>
                  <a:schemeClr val="tx2"/>
                </a:solidFill>
              </a:rPr>
              <a:t>	</a:t>
            </a:r>
            <a:r>
              <a:rPr lang="en-US" sz="2600" b="1" dirty="0" err="1" smtClean="0">
                <a:solidFill>
                  <a:schemeClr val="tx2"/>
                </a:solidFill>
                <a:latin typeface="Wingdings"/>
                <a:ea typeface="Wingdings"/>
                <a:cs typeface="Wingdings"/>
              </a:rPr>
              <a:t></a:t>
            </a:r>
            <a:r>
              <a:rPr lang="en-US" sz="2600" b="1" dirty="0" smtClean="0">
                <a:solidFill>
                  <a:schemeClr val="tx2"/>
                </a:solidFill>
                <a:latin typeface="Wingdings"/>
                <a:ea typeface="Wingdings"/>
                <a:cs typeface="Wingdings"/>
              </a:rPr>
              <a:t> </a:t>
            </a:r>
            <a:r>
              <a:rPr lang="en-US" sz="2600" b="1" dirty="0" smtClean="0">
                <a:solidFill>
                  <a:schemeClr val="tx2"/>
                </a:solidFill>
              </a:rPr>
              <a:t>Coordination</a:t>
            </a:r>
          </a:p>
          <a:p>
            <a:pPr marL="342900" lvl="0" indent="-342900">
              <a:buClr>
                <a:schemeClr val="accent1"/>
              </a:buClr>
              <a:buSzPct val="70000"/>
            </a:pPr>
            <a:r>
              <a:rPr lang="en-US" sz="2600" b="1" dirty="0" smtClean="0">
                <a:solidFill>
                  <a:schemeClr val="tx2"/>
                </a:solidFill>
              </a:rPr>
              <a:t>	</a:t>
            </a:r>
            <a:r>
              <a:rPr lang="en-US" sz="2600" b="1" dirty="0" err="1" smtClean="0">
                <a:solidFill>
                  <a:schemeClr val="tx2"/>
                </a:solidFill>
                <a:latin typeface="Wingdings"/>
                <a:ea typeface="Wingdings"/>
                <a:cs typeface="Wingdings"/>
              </a:rPr>
              <a:t></a:t>
            </a:r>
            <a:r>
              <a:rPr lang="en-US" sz="2600" b="1" dirty="0" smtClean="0">
                <a:solidFill>
                  <a:schemeClr val="tx2"/>
                </a:solidFill>
                <a:latin typeface="Wingdings"/>
                <a:ea typeface="Wingdings"/>
                <a:cs typeface="Wingdings"/>
              </a:rPr>
              <a:t> </a:t>
            </a:r>
            <a:r>
              <a:rPr lang="en-US" sz="2600" b="1" dirty="0" smtClean="0">
                <a:solidFill>
                  <a:schemeClr val="tx2"/>
                </a:solidFill>
              </a:rPr>
              <a:t>Control</a:t>
            </a:r>
            <a:r>
              <a:rPr lang="en-US" sz="2600" dirty="0" smtClean="0">
                <a:solidFill>
                  <a:schemeClr val="tx2"/>
                </a:solidFill>
              </a:rPr>
              <a:t> </a:t>
            </a:r>
            <a:endParaRPr kumimoji="0" lang="en-US" sz="26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wipe(left)">
                                      <p:cBhvr>
                                        <p:cTn id="11" dur="500"/>
                                        <p:tgtEl>
                                          <p:spTgt spid="5">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500"/>
                                        <p:tgtEl>
                                          <p:spTgt spid="5">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wipe(left)">
                                      <p:cBhvr>
                                        <p:cTn id="19" dur="500"/>
                                        <p:tgtEl>
                                          <p:spTgt spid="5">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wipe(left)">
                                      <p:cBhvr>
                                        <p:cTn id="23" dur="500"/>
                                        <p:tgtEl>
                                          <p:spTgt spid="5">
                                            <p:txEl>
                                              <p:pRg st="4" end="4"/>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left)">
                                      <p:cBhvr>
                                        <p:cTn id="27" dur="500"/>
                                        <p:tgtEl>
                                          <p:spTgt spid="5">
                                            <p:txEl>
                                              <p:pRg st="5" end="5"/>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wipe(left)">
                                      <p:cBhvr>
                                        <p:cTn id="31" dur="500"/>
                                        <p:tgtEl>
                                          <p:spTgt spid="5">
                                            <p:txEl>
                                              <p:pRg st="6" end="6"/>
                                            </p:tx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wipe(left)">
                                      <p:cBhvr>
                                        <p:cTn id="35"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52400"/>
            <a:ext cx="7086600" cy="830997"/>
          </a:xfrm>
          <a:prstGeom prst="rect">
            <a:avLst/>
          </a:prstGeom>
        </p:spPr>
        <p:txBody>
          <a:bodyPr wrap="square">
            <a:spAutoFit/>
          </a:bodyPr>
          <a:lstStyle/>
          <a:p>
            <a:pPr algn="ctr"/>
            <a:r>
              <a:rPr lang="en-US" sz="2400" b="1" dirty="0" smtClean="0">
                <a:latin typeface="+mj-lt"/>
              </a:rPr>
              <a:t>MATCHES BETWEEN CORPORATE-LEVEL STRATEGIES AND THE MULTIDIVISIONAL STRUCTURE</a:t>
            </a:r>
          </a:p>
        </p:txBody>
      </p:sp>
      <p:sp>
        <p:nvSpPr>
          <p:cNvPr id="7" name="Rectangle 7"/>
          <p:cNvSpPr txBox="1">
            <a:spLocks noChangeArrowheads="1"/>
          </p:cNvSpPr>
          <p:nvPr/>
        </p:nvSpPr>
        <p:spPr>
          <a:xfrm>
            <a:off x="1524000" y="1143000"/>
            <a:ext cx="7620000" cy="51816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i="0" u="none" strike="noStrike" kern="1200" cap="none" spc="0" normalizeH="0" baseline="0" noProof="0" dirty="0" smtClean="0">
                <a:ln>
                  <a:noFill/>
                </a:ln>
                <a:solidFill>
                  <a:schemeClr val="tx2"/>
                </a:solidFill>
                <a:effectLst/>
                <a:uLnTx/>
                <a:uFillTx/>
                <a:latin typeface="+mn-lt"/>
                <a:ea typeface="+mn-ea"/>
                <a:cs typeface="+mn-cs"/>
              </a:rPr>
              <a:t>Diversification strategy requires firm to change from a functional structure to a multidivisional structure</a:t>
            </a:r>
          </a:p>
          <a:p>
            <a:pPr marL="342900" marR="0" lvl="0" indent="-3429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endParaRPr kumimoji="0" lang="en-US" sz="80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i="0" u="none" strike="noStrike" kern="1200" cap="none" spc="0" normalizeH="0" baseline="0" noProof="0" dirty="0" smtClean="0">
                <a:ln>
                  <a:noFill/>
                </a:ln>
                <a:solidFill>
                  <a:schemeClr val="tx2"/>
                </a:solidFill>
                <a:effectLst/>
                <a:uLnTx/>
                <a:uFillTx/>
                <a:latin typeface="+mn-lt"/>
                <a:ea typeface="+mn-ea"/>
                <a:cs typeface="+mn-cs"/>
              </a:rPr>
              <a:t>Different levels of diversification create the need for implementation of a unique form of the multidivisional structure</a:t>
            </a:r>
          </a:p>
          <a:p>
            <a:pPr marL="342900" marR="0" lvl="0" indent="-3429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endParaRPr kumimoji="0" lang="en-US" sz="80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lang="en-US" sz="2800" dirty="0" smtClean="0">
                <a:solidFill>
                  <a:schemeClr val="tx2"/>
                </a:solidFill>
              </a:rPr>
              <a:t>Matrix organization may evolve- organizational structure in which a dual structure combines both functional specialization and business product or project specialization. </a:t>
            </a:r>
          </a:p>
          <a:p>
            <a:pPr marL="342900" marR="0" lvl="0" indent="-3429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endParaRPr kumimoji="0" lang="en-US" sz="2800" b="1"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animEffect transition="in" filter="wipe(left)">
                                      <p:cBhvr>
                                        <p:cTn id="11" dur="500"/>
                                        <p:tgtEl>
                                          <p:spTgt spid="7">
                                            <p:txEl>
                                              <p:pRg st="2" end="2"/>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animEffect transition="in" filter="wipe(left)">
                                      <p:cBhvr>
                                        <p:cTn id="15"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bldLvl="2"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200329"/>
          </a:xfrm>
          <a:prstGeom prst="rect">
            <a:avLst/>
          </a:prstGeom>
        </p:spPr>
        <p:txBody>
          <a:bodyPr wrap="square">
            <a:spAutoFit/>
          </a:bodyPr>
          <a:lstStyle/>
          <a:p>
            <a:pPr algn="ctr"/>
            <a:r>
              <a:rPr lang="en-US" sz="3600" b="1" dirty="0" smtClean="0">
                <a:latin typeface="+mj-lt"/>
              </a:rPr>
              <a:t>THREE VARIATIONS OF THE MULTIDIVISIONAL STRUCTURE</a:t>
            </a:r>
          </a:p>
        </p:txBody>
      </p:sp>
      <p:sp>
        <p:nvSpPr>
          <p:cNvPr id="8" name="Rectangle 2"/>
          <p:cNvSpPr txBox="1">
            <a:spLocks noChangeArrowheads="1"/>
          </p:cNvSpPr>
          <p:nvPr/>
        </p:nvSpPr>
        <p:spPr>
          <a:xfrm>
            <a:off x="0" y="1905000"/>
            <a:ext cx="1524000" cy="18288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11</a:t>
            </a:r>
            <a:r>
              <a:rPr kumimoji="0" lang="en-US" sz="1600" u="none" strike="noStrike" kern="1200" cap="none" spc="0" normalizeH="0" baseline="0" noProof="0" dirty="0" smtClean="0">
                <a:ln>
                  <a:noFill/>
                </a:ln>
                <a:solidFill>
                  <a:schemeClr val="bg1"/>
                </a:solidFill>
                <a:effectLst/>
                <a:uLnTx/>
                <a:uFillTx/>
                <a:latin typeface="+mj-lt"/>
                <a:ea typeface="+mj-ea"/>
                <a:cs typeface="+mj-cs"/>
              </a:rPr>
              <a:t>.4</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Three Variations of the Multidivisional Structure</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10" name="Line 5"/>
          <p:cNvSpPr>
            <a:spLocks noChangeShapeType="1"/>
          </p:cNvSpPr>
          <p:nvPr/>
        </p:nvSpPr>
        <p:spPr bwMode="auto">
          <a:xfrm rot="-120000">
            <a:off x="0" y="2331720"/>
            <a:ext cx="1524000" cy="45719"/>
          </a:xfrm>
          <a:prstGeom prst="line">
            <a:avLst/>
          </a:prstGeom>
          <a:noFill/>
          <a:ln w="57150">
            <a:solidFill>
              <a:schemeClr val="bg1"/>
            </a:solidFill>
            <a:round/>
            <a:headEnd/>
            <a:tailEnd/>
          </a:ln>
          <a:effectLst/>
        </p:spPr>
        <p:txBody>
          <a:bodyPr/>
          <a:lstStyle/>
          <a:p>
            <a:endParaRPr lang="en-US"/>
          </a:p>
        </p:txBody>
      </p:sp>
      <p:pic>
        <p:nvPicPr>
          <p:cNvPr id="4098" name="Picture 2"/>
          <p:cNvPicPr>
            <a:picLocks noChangeAspect="1" noChangeArrowheads="1"/>
          </p:cNvPicPr>
          <p:nvPr/>
        </p:nvPicPr>
        <p:blipFill>
          <a:blip r:embed="rId2" cstate="print"/>
          <a:srcRect/>
          <a:stretch>
            <a:fillRect/>
          </a:stretch>
        </p:blipFill>
        <p:spPr bwMode="auto">
          <a:xfrm>
            <a:off x="1905000" y="1905000"/>
            <a:ext cx="6991350" cy="33897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154162"/>
          </a:xfrm>
          <a:prstGeom prst="rect">
            <a:avLst/>
          </a:prstGeom>
        </p:spPr>
        <p:txBody>
          <a:bodyPr wrap="square">
            <a:spAutoFit/>
          </a:bodyPr>
          <a:lstStyle/>
          <a:p>
            <a:pPr algn="ctr"/>
            <a:r>
              <a:rPr lang="en-US" sz="2300" b="1" dirty="0" smtClean="0">
                <a:latin typeface="+mj-lt"/>
              </a:rPr>
              <a:t>COOPERATIVE FORM OF THE MULTIDIVISIONAL STRUCTURE FOR IMPLEMENTING A RELATED CONSTRAINED STRATEGY</a:t>
            </a:r>
          </a:p>
        </p:txBody>
      </p:sp>
      <p:sp>
        <p:nvSpPr>
          <p:cNvPr id="7" name="Rectangle 2"/>
          <p:cNvSpPr txBox="1">
            <a:spLocks noChangeArrowheads="1"/>
          </p:cNvSpPr>
          <p:nvPr/>
        </p:nvSpPr>
        <p:spPr>
          <a:xfrm>
            <a:off x="0" y="1295400"/>
            <a:ext cx="1524000" cy="24384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11</a:t>
            </a:r>
            <a:r>
              <a:rPr kumimoji="0" lang="en-US" sz="1600" u="none" strike="noStrike" kern="1200" cap="none" spc="0" normalizeH="0" baseline="0" noProof="0" dirty="0" smtClean="0">
                <a:ln>
                  <a:noFill/>
                </a:ln>
                <a:solidFill>
                  <a:schemeClr val="bg1"/>
                </a:solidFill>
                <a:effectLst/>
                <a:uLnTx/>
                <a:uFillTx/>
                <a:latin typeface="+mj-lt"/>
                <a:ea typeface="+mj-ea"/>
                <a:cs typeface="+mj-cs"/>
              </a:rPr>
              <a:t>.5</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Cooperative Form of the Multidivisional Structure for Implementing a Related Constrained Strategy</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12" name="Line 5"/>
          <p:cNvSpPr>
            <a:spLocks noChangeShapeType="1"/>
          </p:cNvSpPr>
          <p:nvPr/>
        </p:nvSpPr>
        <p:spPr bwMode="auto">
          <a:xfrm rot="-120000">
            <a:off x="0" y="1645920"/>
            <a:ext cx="1524000" cy="45719"/>
          </a:xfrm>
          <a:prstGeom prst="line">
            <a:avLst/>
          </a:prstGeom>
          <a:noFill/>
          <a:ln w="57150">
            <a:solidFill>
              <a:schemeClr val="bg1"/>
            </a:solidFill>
            <a:round/>
            <a:headEnd/>
            <a:tailEnd/>
          </a:ln>
          <a:effectLst/>
        </p:spPr>
        <p:txBody>
          <a:bodyPr/>
          <a:lstStyle/>
          <a:p>
            <a:endParaRPr lang="en-US"/>
          </a:p>
        </p:txBody>
      </p:sp>
      <p:pic>
        <p:nvPicPr>
          <p:cNvPr id="5122" name="Picture 2"/>
          <p:cNvPicPr>
            <a:picLocks noChangeAspect="1" noChangeArrowheads="1"/>
          </p:cNvPicPr>
          <p:nvPr/>
        </p:nvPicPr>
        <p:blipFill>
          <a:blip r:embed="rId2" cstate="print"/>
          <a:srcRect/>
          <a:stretch>
            <a:fillRect/>
          </a:stretch>
        </p:blipFill>
        <p:spPr bwMode="auto">
          <a:xfrm>
            <a:off x="2057400" y="1219200"/>
            <a:ext cx="6562725" cy="48539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154162"/>
          </a:xfrm>
          <a:prstGeom prst="rect">
            <a:avLst/>
          </a:prstGeom>
        </p:spPr>
        <p:txBody>
          <a:bodyPr wrap="square">
            <a:spAutoFit/>
          </a:bodyPr>
          <a:lstStyle/>
          <a:p>
            <a:pPr algn="ctr"/>
            <a:r>
              <a:rPr lang="en-US" sz="2300" b="1" dirty="0" smtClean="0">
                <a:latin typeface="+mj-lt"/>
              </a:rPr>
              <a:t>COOPERATIVE FORM OF THE MULTIDIVISIONAL STRUCTURE FOR IMPLEMENTING A RELATED CONSTRAINED STRATEGY</a:t>
            </a:r>
          </a:p>
        </p:txBody>
      </p:sp>
      <p:sp>
        <p:nvSpPr>
          <p:cNvPr id="4" name="Rectangle 3"/>
          <p:cNvSpPr txBox="1">
            <a:spLocks noChangeArrowheads="1"/>
          </p:cNvSpPr>
          <p:nvPr/>
        </p:nvSpPr>
        <p:spPr>
          <a:xfrm>
            <a:off x="1524000" y="1295400"/>
            <a:ext cx="7620000" cy="5181600"/>
          </a:xfrm>
          <a:prstGeom prst="rect">
            <a:avLst/>
          </a:prstGeom>
          <a:solidFill>
            <a:schemeClr val="accent1">
              <a:lumMod val="60000"/>
              <a:lumOff val="40000"/>
            </a:schemeClr>
          </a:solidFill>
        </p:spPr>
        <p:txBody>
          <a:bodyPr/>
          <a:lstStyle/>
          <a:p>
            <a:pPr lvl="0"/>
            <a:r>
              <a:rPr lang="en-US" sz="2200" dirty="0" smtClean="0">
                <a:solidFill>
                  <a:schemeClr val="tx2"/>
                </a:solidFill>
                <a:cs typeface="Arial"/>
              </a:rPr>
              <a:t>● Structural</a:t>
            </a:r>
            <a:r>
              <a:rPr lang="en-US" sz="2200" dirty="0" smtClean="0">
                <a:solidFill>
                  <a:schemeClr val="tx2"/>
                </a:solidFill>
              </a:rPr>
              <a:t> integration devices create tight links among all divisions</a:t>
            </a:r>
          </a:p>
          <a:p>
            <a:pPr lvl="0"/>
            <a:r>
              <a:rPr lang="en-US" sz="2200" dirty="0" smtClean="0">
                <a:solidFill>
                  <a:schemeClr val="tx2"/>
                </a:solidFill>
                <a:cs typeface="Arial"/>
              </a:rPr>
              <a:t>● </a:t>
            </a:r>
            <a:r>
              <a:rPr lang="en-US" sz="2200" dirty="0" smtClean="0">
                <a:solidFill>
                  <a:schemeClr val="tx2"/>
                </a:solidFill>
              </a:rPr>
              <a:t>Corporate office dictates centralized decision-making</a:t>
            </a:r>
          </a:p>
          <a:p>
            <a:pPr lvl="0"/>
            <a:r>
              <a:rPr lang="en-US" sz="2200" dirty="0" smtClean="0">
                <a:solidFill>
                  <a:schemeClr val="tx2"/>
                </a:solidFill>
                <a:cs typeface="Arial"/>
              </a:rPr>
              <a:t>● </a:t>
            </a:r>
            <a:r>
              <a:rPr lang="en-US" sz="2200" dirty="0" smtClean="0">
                <a:solidFill>
                  <a:schemeClr val="tx2"/>
                </a:solidFill>
              </a:rPr>
              <a:t>Rewards are subjective and tend to emphasize overall corporate performance in addition to divisional performance</a:t>
            </a:r>
          </a:p>
          <a:p>
            <a:pPr lvl="0">
              <a:buClr>
                <a:schemeClr val="accent1"/>
              </a:buClr>
              <a:buSzPct val="70000"/>
              <a:defRPr/>
            </a:pPr>
            <a:r>
              <a:rPr lang="en-US" sz="2200" dirty="0" smtClean="0">
                <a:solidFill>
                  <a:schemeClr val="tx2"/>
                </a:solidFill>
                <a:cs typeface="Arial"/>
              </a:rPr>
              <a:t>● </a:t>
            </a:r>
            <a:r>
              <a:rPr lang="en-US" sz="2200" dirty="0" smtClean="0">
                <a:solidFill>
                  <a:schemeClr val="tx2"/>
                </a:solidFill>
              </a:rPr>
              <a:t>Culture emphasizes cooperative sharing</a:t>
            </a:r>
          </a:p>
          <a:p>
            <a:pPr lvl="0">
              <a:buClr>
                <a:schemeClr val="accent1"/>
              </a:buClr>
              <a:buSzPct val="70000"/>
              <a:defRPr/>
            </a:pPr>
            <a:r>
              <a:rPr lang="en-US" sz="2200" dirty="0" smtClean="0">
                <a:cs typeface="Arial"/>
              </a:rPr>
              <a:t>● </a:t>
            </a:r>
            <a:r>
              <a:rPr lang="en-US" sz="2200" dirty="0" smtClean="0">
                <a:solidFill>
                  <a:schemeClr val="tx2"/>
                </a:solidFill>
              </a:rPr>
              <a:t>Economies of scope (cost savings resulting from the sharing of competencies developed in one division with another division) are important for the related constrained strategy </a:t>
            </a:r>
          </a:p>
          <a:p>
            <a:pPr lvl="0">
              <a:buClr>
                <a:schemeClr val="accent1"/>
              </a:buClr>
              <a:buSzPct val="70000"/>
              <a:defRPr/>
            </a:pPr>
            <a:r>
              <a:rPr lang="en-US" sz="2200" dirty="0" smtClean="0">
                <a:cs typeface="Arial"/>
              </a:rPr>
              <a:t>● </a:t>
            </a:r>
            <a:r>
              <a:rPr lang="en-US" sz="2200" dirty="0" smtClean="0">
                <a:solidFill>
                  <a:schemeClr val="tx2"/>
                </a:solidFill>
              </a:rPr>
              <a:t>Interdivisional sharing of competencies depends on cooperation- links result from effective integration mechanisms </a:t>
            </a:r>
          </a:p>
          <a:p>
            <a:pPr lvl="0">
              <a:buClr>
                <a:schemeClr val="accent1"/>
              </a:buClr>
              <a:buSzPct val="70000"/>
              <a:defRPr/>
            </a:pPr>
            <a:r>
              <a:rPr lang="en-US" sz="2200" dirty="0" smtClean="0">
                <a:cs typeface="Arial"/>
              </a:rPr>
              <a:t>● </a:t>
            </a:r>
            <a:r>
              <a:rPr lang="en-US" sz="2200" dirty="0" smtClean="0">
                <a:solidFill>
                  <a:schemeClr val="tx2"/>
                </a:solidFill>
                <a:cs typeface="Arial"/>
              </a:rPr>
              <a:t>S</a:t>
            </a:r>
            <a:r>
              <a:rPr lang="en-US" sz="2200" dirty="0" smtClean="0">
                <a:solidFill>
                  <a:schemeClr val="tx2"/>
                </a:solidFill>
              </a:rPr>
              <a:t>haring of both tangible and intangible resources</a:t>
            </a:r>
          </a:p>
          <a:p>
            <a:pPr lvl="0">
              <a:buClr>
                <a:schemeClr val="accent1"/>
              </a:buClr>
              <a:buSzPct val="70000"/>
              <a:defRPr/>
            </a:pPr>
            <a:r>
              <a:rPr lang="en-US" sz="2200" dirty="0" smtClean="0">
                <a:cs typeface="Arial"/>
              </a:rPr>
              <a:t>● </a:t>
            </a:r>
            <a:r>
              <a:rPr lang="en-US" sz="2200" dirty="0" smtClean="0">
                <a:solidFill>
                  <a:schemeClr val="tx2"/>
                </a:solidFill>
              </a:rPr>
              <a:t>The cooperative structure uses different characteristics of structure (centralization, standardization, and formalization) as integrating mechanisms to facilitate interdivisional cooperation</a:t>
            </a:r>
          </a:p>
          <a:p>
            <a:endParaRPr kumimoji="0" lang="en-US" sz="2200" i="0" u="none" strike="noStrike" kern="1200" cap="none" spc="0" normalizeH="0" baseline="0" noProof="0" dirty="0" smtClean="0">
              <a:ln>
                <a:noFill/>
              </a:ln>
              <a:solidFill>
                <a:schemeClr val="tx2"/>
              </a:solidFill>
              <a:effectLst/>
              <a:uLnTx/>
              <a:uFillTx/>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52400"/>
            <a:ext cx="7086600" cy="830997"/>
          </a:xfrm>
          <a:prstGeom prst="rect">
            <a:avLst/>
          </a:prstGeom>
        </p:spPr>
        <p:txBody>
          <a:bodyPr wrap="square">
            <a:spAutoFit/>
          </a:bodyPr>
          <a:lstStyle/>
          <a:p>
            <a:pPr algn="ctr"/>
            <a:r>
              <a:rPr lang="en-US" sz="2400" b="1" dirty="0" smtClean="0">
                <a:latin typeface="+mj-lt"/>
              </a:rPr>
              <a:t>SBU FORM OF THE MULTIDIVISIONAL STRUCTURE FOR IMPLEMENTING A RELATED LINKED STRATEGY</a:t>
            </a:r>
          </a:p>
        </p:txBody>
      </p:sp>
      <p:sp>
        <p:nvSpPr>
          <p:cNvPr id="7" name="Rectangle 2"/>
          <p:cNvSpPr txBox="1">
            <a:spLocks noChangeArrowheads="1"/>
          </p:cNvSpPr>
          <p:nvPr/>
        </p:nvSpPr>
        <p:spPr>
          <a:xfrm>
            <a:off x="0" y="1295400"/>
            <a:ext cx="1524000" cy="24384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11</a:t>
            </a:r>
            <a:r>
              <a:rPr kumimoji="0" lang="en-US" sz="1600" u="none" strike="noStrike" kern="1200" cap="none" spc="0" normalizeH="0" baseline="0" noProof="0" dirty="0" smtClean="0">
                <a:ln>
                  <a:noFill/>
                </a:ln>
                <a:solidFill>
                  <a:schemeClr val="bg1"/>
                </a:solidFill>
                <a:effectLst/>
                <a:uLnTx/>
                <a:uFillTx/>
                <a:latin typeface="+mj-lt"/>
                <a:ea typeface="+mj-ea"/>
                <a:cs typeface="+mj-cs"/>
              </a:rPr>
              <a:t>.6</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SBU Form of the Multidivisional Structure for Implementing a Related Linked Strategy</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12" name="Line 5"/>
          <p:cNvSpPr>
            <a:spLocks noChangeShapeType="1"/>
          </p:cNvSpPr>
          <p:nvPr/>
        </p:nvSpPr>
        <p:spPr bwMode="auto">
          <a:xfrm rot="-120000">
            <a:off x="0" y="1645920"/>
            <a:ext cx="1524000" cy="45719"/>
          </a:xfrm>
          <a:prstGeom prst="line">
            <a:avLst/>
          </a:prstGeom>
          <a:noFill/>
          <a:ln w="57150">
            <a:solidFill>
              <a:schemeClr val="bg1"/>
            </a:solidFill>
            <a:round/>
            <a:headEnd/>
            <a:tailEnd/>
          </a:ln>
          <a:effectLst/>
        </p:spPr>
        <p:txBody>
          <a:bodyPr/>
          <a:lstStyle/>
          <a:p>
            <a:endParaRPr lang="en-US"/>
          </a:p>
        </p:txBody>
      </p:sp>
      <p:pic>
        <p:nvPicPr>
          <p:cNvPr id="6146" name="Picture 2"/>
          <p:cNvPicPr>
            <a:picLocks noChangeAspect="1" noChangeArrowheads="1"/>
          </p:cNvPicPr>
          <p:nvPr/>
        </p:nvPicPr>
        <p:blipFill>
          <a:blip r:embed="rId2" cstate="print"/>
          <a:srcRect b="12999"/>
          <a:stretch>
            <a:fillRect/>
          </a:stretch>
        </p:blipFill>
        <p:spPr bwMode="auto">
          <a:xfrm>
            <a:off x="2047874" y="1571625"/>
            <a:ext cx="5876925" cy="3762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228600"/>
            <a:ext cx="7086600" cy="830997"/>
          </a:xfrm>
          <a:prstGeom prst="rect">
            <a:avLst/>
          </a:prstGeom>
        </p:spPr>
        <p:txBody>
          <a:bodyPr wrap="square">
            <a:spAutoFit/>
          </a:bodyPr>
          <a:lstStyle/>
          <a:p>
            <a:pPr algn="ctr"/>
            <a:r>
              <a:rPr lang="en-US" sz="2400" b="1" dirty="0" smtClean="0">
                <a:latin typeface="+mj-lt"/>
              </a:rPr>
              <a:t>SBU FORM OF THE MULTIDIVISIONAL STRUCTURE FOR IMPLEMENTING A RELATED LINKED STRATEGY</a:t>
            </a:r>
          </a:p>
        </p:txBody>
      </p:sp>
      <p:sp>
        <p:nvSpPr>
          <p:cNvPr id="10" name="Rectangle 3"/>
          <p:cNvSpPr txBox="1">
            <a:spLocks noChangeArrowheads="1"/>
          </p:cNvSpPr>
          <p:nvPr/>
        </p:nvSpPr>
        <p:spPr>
          <a:xfrm>
            <a:off x="1676399" y="1371600"/>
            <a:ext cx="7315201" cy="5029200"/>
          </a:xfrm>
          <a:prstGeom prst="rect">
            <a:avLst/>
          </a:prstGeom>
          <a:solidFill>
            <a:schemeClr val="accent1">
              <a:lumMod val="75000"/>
            </a:schemeClr>
          </a:solidFill>
        </p:spPr>
        <p:txBody>
          <a:bodyPr/>
          <a:lstStyle/>
          <a:p>
            <a:pPr marL="0" marR="0" lvl="0" indent="0" algn="l" defTabSz="914400" rtl="0" eaLnBrk="1" fontAlgn="auto" latinLnBrk="0" hangingPunct="1">
              <a:lnSpc>
                <a:spcPct val="100000"/>
              </a:lnSpc>
              <a:spcAft>
                <a:spcPts val="0"/>
              </a:spcAft>
              <a:buClr>
                <a:schemeClr val="accent1"/>
              </a:buClr>
              <a:buSzPct val="70000"/>
              <a:buFontTx/>
              <a:buNone/>
              <a:tabLst/>
              <a:defRPr/>
            </a:pPr>
            <a:r>
              <a:rPr kumimoji="0" lang="en-US" sz="2600" b="1" i="0" u="none" strike="noStrike" kern="1200" cap="none" spc="0" normalizeH="0" baseline="0" noProof="0" dirty="0" smtClean="0">
                <a:ln>
                  <a:noFill/>
                </a:ln>
                <a:solidFill>
                  <a:schemeClr val="bg1"/>
                </a:solidFill>
                <a:effectLst/>
                <a:uLnTx/>
                <a:uFillTx/>
                <a:latin typeface="Arial"/>
                <a:cs typeface="Arial"/>
              </a:rPr>
              <a:t>● </a:t>
            </a:r>
            <a:r>
              <a:rPr kumimoji="0" lang="en-US" sz="2600" b="1" i="0" u="none" strike="noStrike" kern="1200" cap="none" spc="0" normalizeH="0" baseline="0" noProof="0" dirty="0" smtClean="0">
                <a:ln>
                  <a:noFill/>
                </a:ln>
                <a:solidFill>
                  <a:schemeClr val="bg1"/>
                </a:solidFill>
                <a:effectLst/>
                <a:uLnTx/>
                <a:uFillTx/>
                <a:latin typeface="+mn-lt"/>
                <a:ea typeface="+mn-ea"/>
                <a:cs typeface="+mn-cs"/>
              </a:rPr>
              <a:t>Firms that share fewer resources and assets among their businesses, concentrating on the transfer of knowledge and competencies among the businesses (related linked strategy)</a:t>
            </a:r>
          </a:p>
          <a:p>
            <a:pPr marL="0" marR="0" lvl="0" indent="0" algn="l" defTabSz="914400" rtl="0" eaLnBrk="1" fontAlgn="auto" latinLnBrk="0" hangingPunct="1">
              <a:lnSpc>
                <a:spcPct val="100000"/>
              </a:lnSpc>
              <a:spcAft>
                <a:spcPts val="0"/>
              </a:spcAft>
              <a:buClr>
                <a:schemeClr val="accent1"/>
              </a:buClr>
              <a:buSzPct val="70000"/>
              <a:buFontTx/>
              <a:buNone/>
              <a:tabLst/>
              <a:defRPr/>
            </a:pPr>
            <a:endParaRPr kumimoji="0" lang="en-US" sz="2600" b="1" i="0" u="none" strike="noStrike" kern="1200" cap="none" spc="0" normalizeH="0" baseline="0" noProof="0" dirty="0" smtClean="0">
              <a:ln>
                <a:noFill/>
              </a:ln>
              <a:solidFill>
                <a:schemeClr val="bg1"/>
              </a:solidFill>
              <a:effectLst/>
              <a:uLnTx/>
              <a:uFillTx/>
              <a:latin typeface="+mn-lt"/>
              <a:ea typeface="+mn-ea"/>
              <a:cs typeface="+mn-cs"/>
            </a:endParaRPr>
          </a:p>
          <a:p>
            <a:pPr lvl="0">
              <a:buClr>
                <a:schemeClr val="accent1"/>
              </a:buClr>
              <a:buSzPct val="70000"/>
            </a:pPr>
            <a:r>
              <a:rPr lang="en-US" sz="2600" b="1" dirty="0" smtClean="0">
                <a:solidFill>
                  <a:schemeClr val="bg1"/>
                </a:solidFill>
                <a:latin typeface="Arial"/>
                <a:cs typeface="Arial"/>
              </a:rPr>
              <a:t>● </a:t>
            </a:r>
            <a:r>
              <a:rPr kumimoji="0" lang="en-US" sz="2600" b="1" i="0" u="none" strike="noStrike" kern="1200" cap="none" spc="0" normalizeH="0" baseline="0" noProof="0" dirty="0" smtClean="0">
                <a:ln>
                  <a:noFill/>
                </a:ln>
                <a:solidFill>
                  <a:schemeClr val="bg1"/>
                </a:solidFill>
                <a:effectLst/>
                <a:uLnTx/>
                <a:uFillTx/>
                <a:latin typeface="+mn-lt"/>
                <a:ea typeface="+mn-ea"/>
                <a:cs typeface="+mn-cs"/>
              </a:rPr>
              <a:t>Organization structure with three levels to support the implementation diversification strategy:</a:t>
            </a:r>
          </a:p>
          <a:p>
            <a:pPr marL="971550" marR="0" lvl="1" indent="-514350" algn="l" defTabSz="914400" rtl="0" eaLnBrk="1" fontAlgn="auto" latinLnBrk="0" hangingPunct="1">
              <a:lnSpc>
                <a:spcPct val="100000"/>
              </a:lnSpc>
              <a:spcAft>
                <a:spcPts val="0"/>
              </a:spcAft>
              <a:buClr>
                <a:schemeClr val="tx2"/>
              </a:buClr>
              <a:buSzPct val="70000"/>
              <a:buFont typeface="Verdana" pitchFamily="34" charset="0"/>
              <a:buAutoNum type="arabicPeriod"/>
              <a:tabLst/>
              <a:defRPr/>
            </a:pPr>
            <a:r>
              <a:rPr kumimoji="0" lang="en-US" sz="2600" b="1" i="0" u="none" strike="noStrike" kern="1200" cap="none" spc="0" normalizeH="0" baseline="0" noProof="0" dirty="0" smtClean="0">
                <a:ln>
                  <a:noFill/>
                </a:ln>
                <a:solidFill>
                  <a:schemeClr val="bg1"/>
                </a:solidFill>
                <a:effectLst/>
                <a:uLnTx/>
                <a:uFillTx/>
                <a:latin typeface="+mn-lt"/>
                <a:ea typeface="+mn-ea"/>
                <a:cs typeface="+mn-cs"/>
              </a:rPr>
              <a:t>Corporate headquarters</a:t>
            </a:r>
          </a:p>
          <a:p>
            <a:pPr marL="971550" marR="0" lvl="1" indent="-514350" algn="l" defTabSz="914400" rtl="0" eaLnBrk="1" fontAlgn="auto" latinLnBrk="0" hangingPunct="1">
              <a:lnSpc>
                <a:spcPct val="100000"/>
              </a:lnSpc>
              <a:spcAft>
                <a:spcPts val="0"/>
              </a:spcAft>
              <a:buClr>
                <a:schemeClr val="tx2"/>
              </a:buClr>
              <a:buSzPct val="70000"/>
              <a:buFont typeface="Verdana" pitchFamily="34" charset="0"/>
              <a:buAutoNum type="arabicPeriod"/>
              <a:tabLst/>
              <a:defRPr/>
            </a:pPr>
            <a:r>
              <a:rPr kumimoji="0" lang="en-US" sz="2600" b="1" i="0" u="none" strike="noStrike" kern="1200" cap="none" spc="0" normalizeH="0" baseline="0" noProof="0" dirty="0" smtClean="0">
                <a:ln>
                  <a:noFill/>
                </a:ln>
                <a:solidFill>
                  <a:schemeClr val="bg1"/>
                </a:solidFill>
                <a:effectLst/>
                <a:uLnTx/>
                <a:uFillTx/>
                <a:latin typeface="+mn-lt"/>
                <a:ea typeface="+mn-ea"/>
                <a:cs typeface="+mn-cs"/>
              </a:rPr>
              <a:t>Strategic business </a:t>
            </a:r>
            <a:r>
              <a:rPr lang="en-US" sz="2600" b="1" dirty="0" smtClean="0">
                <a:solidFill>
                  <a:schemeClr val="bg1"/>
                </a:solidFill>
              </a:rPr>
              <a:t>u</a:t>
            </a:r>
            <a:r>
              <a:rPr kumimoji="0" lang="en-US" sz="2600" b="1" i="0" u="none" strike="noStrike" kern="1200" cap="none" spc="0" normalizeH="0" baseline="0" noProof="0" dirty="0" smtClean="0">
                <a:ln>
                  <a:noFill/>
                </a:ln>
                <a:solidFill>
                  <a:schemeClr val="bg1"/>
                </a:solidFill>
                <a:effectLst/>
                <a:uLnTx/>
                <a:uFillTx/>
                <a:latin typeface="+mn-lt"/>
                <a:ea typeface="+mn-ea"/>
                <a:cs typeface="+mn-cs"/>
              </a:rPr>
              <a:t>nits (SBUs)</a:t>
            </a:r>
          </a:p>
          <a:p>
            <a:pPr marL="971550" marR="0" lvl="1" indent="-514350" algn="l" defTabSz="914400" rtl="0" eaLnBrk="1" fontAlgn="auto" latinLnBrk="0" hangingPunct="1">
              <a:lnSpc>
                <a:spcPct val="100000"/>
              </a:lnSpc>
              <a:spcAft>
                <a:spcPts val="0"/>
              </a:spcAft>
              <a:buClr>
                <a:schemeClr val="tx2"/>
              </a:buClr>
              <a:buSzPct val="70000"/>
              <a:buFont typeface="Verdana" pitchFamily="34" charset="0"/>
              <a:buAutoNum type="arabicPeriod"/>
              <a:tabLst/>
              <a:defRPr/>
            </a:pPr>
            <a:r>
              <a:rPr kumimoji="0" lang="en-US" sz="2600" b="1" i="0" u="none" strike="noStrike" kern="1200" cap="none" spc="0" normalizeH="0" baseline="0" noProof="0" dirty="0" smtClean="0">
                <a:ln>
                  <a:noFill/>
                </a:ln>
                <a:solidFill>
                  <a:schemeClr val="bg1"/>
                </a:solidFill>
                <a:effectLst/>
                <a:uLnTx/>
                <a:uFillTx/>
                <a:latin typeface="+mn-lt"/>
                <a:ea typeface="+mn-ea"/>
                <a:cs typeface="+mn-cs"/>
              </a:rPr>
              <a:t>Divisions under each SBU</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52400"/>
            <a:ext cx="7086600" cy="830997"/>
          </a:xfrm>
          <a:prstGeom prst="rect">
            <a:avLst/>
          </a:prstGeom>
        </p:spPr>
        <p:txBody>
          <a:bodyPr wrap="square">
            <a:spAutoFit/>
          </a:bodyPr>
          <a:lstStyle/>
          <a:p>
            <a:pPr algn="ctr"/>
            <a:r>
              <a:rPr lang="en-US" sz="2400" b="1" dirty="0" smtClean="0">
                <a:latin typeface="+mj-lt"/>
              </a:rPr>
              <a:t>SBU FORM OF THE MULTIDIVISIONAL STRUCTURE FOR IMPLEMENTING A RELATED LINKED STRATEGY</a:t>
            </a:r>
          </a:p>
        </p:txBody>
      </p:sp>
      <p:sp>
        <p:nvSpPr>
          <p:cNvPr id="5" name="Rectangle 3"/>
          <p:cNvSpPr txBox="1">
            <a:spLocks noChangeArrowheads="1"/>
          </p:cNvSpPr>
          <p:nvPr/>
        </p:nvSpPr>
        <p:spPr>
          <a:xfrm>
            <a:off x="1523999" y="1143000"/>
            <a:ext cx="7620001" cy="5257800"/>
          </a:xfrm>
          <a:prstGeom prst="rect">
            <a:avLst/>
          </a:prstGeom>
          <a:solidFill>
            <a:schemeClr val="accent1">
              <a:lumMod val="75000"/>
            </a:schemeClr>
          </a:solidFill>
        </p:spPr>
        <p:txBody>
          <a:bodyPr/>
          <a:lstStyle/>
          <a:p>
            <a:pPr marL="342900" lvl="0" indent="-342900">
              <a:spcAft>
                <a:spcPts val="600"/>
              </a:spcAft>
              <a:buClr>
                <a:schemeClr val="accent1"/>
              </a:buClr>
              <a:buSzPct val="70000"/>
            </a:pPr>
            <a:r>
              <a:rPr lang="en-US" sz="2600" dirty="0" smtClean="0">
                <a:solidFill>
                  <a:schemeClr val="bg1"/>
                </a:solidFill>
                <a:latin typeface="Arial"/>
                <a:cs typeface="Arial"/>
              </a:rPr>
              <a:t>● SBU d</a:t>
            </a:r>
            <a:r>
              <a:rPr kumimoji="0" lang="en-US" sz="2600" b="0" i="0" u="none" strike="noStrike" kern="1200" cap="none" spc="0" normalizeH="0" baseline="0" noProof="0" dirty="0" err="1" smtClean="0">
                <a:ln>
                  <a:noFill/>
                </a:ln>
                <a:solidFill>
                  <a:schemeClr val="bg1"/>
                </a:solidFill>
                <a:effectLst/>
                <a:uLnTx/>
                <a:uFillTx/>
                <a:latin typeface="+mn-lt"/>
                <a:ea typeface="+mn-ea"/>
                <a:cs typeface="+mn-cs"/>
              </a:rPr>
              <a:t>ivisions</a:t>
            </a:r>
            <a:r>
              <a:rPr kumimoji="0" lang="en-US" sz="2600" b="0" i="0" u="none" strike="noStrike" kern="1200" cap="none" spc="0" normalizeH="0" baseline="0" noProof="0" dirty="0" smtClean="0">
                <a:ln>
                  <a:noFill/>
                </a:ln>
                <a:solidFill>
                  <a:schemeClr val="bg1"/>
                </a:solidFill>
                <a:effectLst/>
                <a:uLnTx/>
                <a:uFillTx/>
                <a:latin typeface="+mn-lt"/>
                <a:ea typeface="+mn-ea"/>
                <a:cs typeface="+mn-cs"/>
              </a:rPr>
              <a:t> related in terms of shared products/markets</a:t>
            </a:r>
          </a:p>
          <a:p>
            <a:pPr marL="342900" lvl="0" indent="-342900">
              <a:spcAft>
                <a:spcPts val="600"/>
              </a:spcAft>
              <a:buClr>
                <a:schemeClr val="accent1"/>
              </a:buClr>
              <a:buSzPct val="70000"/>
            </a:pPr>
            <a:r>
              <a:rPr lang="en-US" sz="2600" dirty="0" smtClean="0">
                <a:solidFill>
                  <a:schemeClr val="bg1"/>
                </a:solidFill>
                <a:latin typeface="Arial"/>
                <a:cs typeface="Arial"/>
              </a:rPr>
              <a:t>● </a:t>
            </a:r>
            <a:r>
              <a:rPr kumimoji="0" lang="en-US" sz="2600" b="0" i="0" u="none" strike="noStrike" kern="1200" cap="none" spc="0" normalizeH="0" baseline="0" noProof="0" dirty="0" smtClean="0">
                <a:ln>
                  <a:noFill/>
                </a:ln>
                <a:solidFill>
                  <a:schemeClr val="bg1"/>
                </a:solidFill>
                <a:effectLst/>
                <a:uLnTx/>
                <a:uFillTx/>
                <a:latin typeface="+mn-lt"/>
                <a:ea typeface="+mn-ea"/>
                <a:cs typeface="+mn-cs"/>
              </a:rPr>
              <a:t>Divisions of one SBU have little in common with divisions of other SBUs</a:t>
            </a:r>
          </a:p>
          <a:p>
            <a:pPr marL="342900" lvl="0" indent="-342900">
              <a:spcAft>
                <a:spcPts val="600"/>
              </a:spcAft>
              <a:buClr>
                <a:schemeClr val="accent1"/>
              </a:buClr>
              <a:buSzPct val="70000"/>
            </a:pPr>
            <a:r>
              <a:rPr lang="en-US" sz="2600" dirty="0" smtClean="0">
                <a:solidFill>
                  <a:schemeClr val="bg1"/>
                </a:solidFill>
                <a:latin typeface="Arial"/>
                <a:cs typeface="Arial"/>
              </a:rPr>
              <a:t>● </a:t>
            </a:r>
            <a:r>
              <a:rPr kumimoji="0" lang="en-US" sz="2600" b="0" i="0" u="none" strike="noStrike" kern="1200" cap="none" spc="0" normalizeH="0" baseline="0" noProof="0" dirty="0" smtClean="0">
                <a:ln>
                  <a:noFill/>
                </a:ln>
                <a:solidFill>
                  <a:schemeClr val="bg1"/>
                </a:solidFill>
                <a:effectLst/>
                <a:uLnTx/>
                <a:uFillTx/>
                <a:latin typeface="+mn-lt"/>
                <a:ea typeface="+mn-ea"/>
                <a:cs typeface="+mn-cs"/>
              </a:rPr>
              <a:t>Divisions within each SBU share product or market competencies to develop economies of scope</a:t>
            </a:r>
          </a:p>
          <a:p>
            <a:pPr marL="342900" lvl="0" indent="-342900">
              <a:spcAft>
                <a:spcPts val="600"/>
              </a:spcAft>
              <a:buClr>
                <a:schemeClr val="accent1"/>
              </a:buClr>
              <a:buSzPct val="70000"/>
            </a:pPr>
            <a:r>
              <a:rPr lang="en-US" sz="2600" dirty="0" smtClean="0">
                <a:solidFill>
                  <a:schemeClr val="bg1"/>
                </a:solidFill>
                <a:latin typeface="Arial"/>
                <a:cs typeface="Arial"/>
              </a:rPr>
              <a:t>● </a:t>
            </a:r>
            <a:r>
              <a:rPr kumimoji="0" lang="en-US" sz="2600" b="0" i="0" u="none" strike="noStrike" kern="1200" cap="none" spc="0" normalizeH="0" baseline="0" noProof="0" dirty="0" smtClean="0">
                <a:ln>
                  <a:noFill/>
                </a:ln>
                <a:solidFill>
                  <a:schemeClr val="bg1"/>
                </a:solidFill>
                <a:effectLst/>
                <a:uLnTx/>
                <a:uFillTx/>
                <a:latin typeface="+mn-lt"/>
                <a:ea typeface="+mn-ea"/>
                <a:cs typeface="+mn-cs"/>
              </a:rPr>
              <a:t>Integrations used in cooperative form are equally effective for the SBU form</a:t>
            </a:r>
          </a:p>
          <a:p>
            <a:pPr marL="342900" lvl="0" indent="-342900">
              <a:spcAft>
                <a:spcPts val="600"/>
              </a:spcAft>
              <a:buClr>
                <a:schemeClr val="accent1"/>
              </a:buClr>
              <a:buSzPct val="70000"/>
            </a:pPr>
            <a:r>
              <a:rPr lang="en-US" sz="2600" dirty="0" smtClean="0">
                <a:solidFill>
                  <a:schemeClr val="bg1"/>
                </a:solidFill>
                <a:latin typeface="Arial"/>
                <a:cs typeface="Arial"/>
              </a:rPr>
              <a:t>● </a:t>
            </a:r>
            <a:r>
              <a:rPr kumimoji="0" lang="en-US" sz="2600" b="0" i="0" u="none" strike="noStrike" kern="1200" cap="none" spc="0" normalizeH="0" baseline="0" noProof="0" dirty="0" smtClean="0">
                <a:ln>
                  <a:noFill/>
                </a:ln>
                <a:solidFill>
                  <a:schemeClr val="bg1"/>
                </a:solidFill>
                <a:effectLst/>
                <a:uLnTx/>
                <a:uFillTx/>
                <a:latin typeface="+mn-lt"/>
                <a:ea typeface="+mn-ea"/>
                <a:cs typeface="+mn-cs"/>
              </a:rPr>
              <a:t>Each SBU is a profit center; </a:t>
            </a:r>
            <a:r>
              <a:rPr lang="en-US" sz="2600" dirty="0" smtClean="0">
                <a:solidFill>
                  <a:schemeClr val="bg1"/>
                </a:solidFill>
              </a:rPr>
              <a:t>has its own budget for staff to foster integration</a:t>
            </a:r>
            <a:endParaRPr kumimoji="0" lang="en-US" sz="2600" b="0" i="0" u="none" strike="noStrike" kern="1200" cap="none" spc="0" normalizeH="0" baseline="0" noProof="0" dirty="0" smtClean="0">
              <a:ln>
                <a:noFill/>
              </a:ln>
              <a:solidFill>
                <a:schemeClr val="bg1"/>
              </a:solidFill>
              <a:effectLst/>
              <a:uLnTx/>
              <a:uFillTx/>
              <a:latin typeface="+mn-lt"/>
              <a:ea typeface="+mn-ea"/>
              <a:cs typeface="+mn-cs"/>
            </a:endParaRPr>
          </a:p>
          <a:p>
            <a:pPr marL="342900" lvl="0" indent="-342900">
              <a:buClr>
                <a:schemeClr val="accent1"/>
              </a:buClr>
              <a:buSzPct val="70000"/>
            </a:pPr>
            <a:r>
              <a:rPr lang="en-US" sz="2600" dirty="0" smtClean="0">
                <a:solidFill>
                  <a:schemeClr val="bg1"/>
                </a:solidFill>
                <a:latin typeface="Arial"/>
                <a:cs typeface="Arial"/>
              </a:rPr>
              <a:t>● </a:t>
            </a:r>
            <a:r>
              <a:rPr kumimoji="0" lang="en-US" sz="2600" b="0" i="0" u="none" strike="noStrike" kern="1200" cap="none" spc="0" normalizeH="0" baseline="0" noProof="0" dirty="0" smtClean="0">
                <a:ln>
                  <a:noFill/>
                </a:ln>
                <a:solidFill>
                  <a:schemeClr val="bg1"/>
                </a:solidFill>
                <a:effectLst/>
                <a:uLnTx/>
                <a:uFillTx/>
                <a:latin typeface="+mn-lt"/>
                <a:ea typeface="+mn-ea"/>
                <a:cs typeface="+mn-cs"/>
              </a:rPr>
              <a:t>Financial controls are more vital for evaluating performance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1524000" y="457200"/>
            <a:ext cx="7620000" cy="609600"/>
          </a:xfrm>
        </p:spPr>
        <p:txBody>
          <a:bodyPr>
            <a:noAutofit/>
          </a:bodyPr>
          <a:lstStyle/>
          <a:p>
            <a:r>
              <a:rPr lang="en-US" sz="2200" b="1" dirty="0" smtClean="0">
                <a:latin typeface="+mj-lt"/>
              </a:rPr>
              <a:t>ANOTHER ONE BITES THE DUST: BORDERS DECLARES BANKRUPTCY</a:t>
            </a:r>
            <a:endParaRPr lang="en-US" sz="2200" b="1" dirty="0">
              <a:latin typeface="+mj-lt"/>
            </a:endParaRPr>
          </a:p>
        </p:txBody>
      </p:sp>
      <p:sp>
        <p:nvSpPr>
          <p:cNvPr id="15" name="Subtitle 14"/>
          <p:cNvSpPr>
            <a:spLocks noGrp="1"/>
          </p:cNvSpPr>
          <p:nvPr>
            <p:ph idx="1"/>
          </p:nvPr>
        </p:nvSpPr>
        <p:spPr>
          <a:xfrm>
            <a:off x="1828800" y="1447800"/>
            <a:ext cx="7086600" cy="5029200"/>
          </a:xfrm>
          <a:solidFill>
            <a:schemeClr val="accent6">
              <a:lumMod val="40000"/>
              <a:lumOff val="60000"/>
            </a:schemeClr>
          </a:solidFill>
          <a:ln w="76200">
            <a:solidFill>
              <a:schemeClr val="tx1"/>
            </a:solidFill>
          </a:ln>
        </p:spPr>
        <p:txBody>
          <a:bodyPr>
            <a:noAutofit/>
          </a:bodyPr>
          <a:lstStyle/>
          <a:p>
            <a:pPr>
              <a:buNone/>
            </a:pPr>
            <a:r>
              <a:rPr lang="en-US" sz="2400" dirty="0" smtClean="0">
                <a:latin typeface="+mj-lt"/>
                <a:cs typeface="Arial"/>
              </a:rPr>
              <a:t>■</a:t>
            </a:r>
            <a:r>
              <a:rPr lang="en-US" sz="800" dirty="0" smtClean="0">
                <a:latin typeface="+mj-lt"/>
                <a:cs typeface="Arial"/>
              </a:rPr>
              <a:t>     </a:t>
            </a:r>
            <a:r>
              <a:rPr lang="en-US" sz="2400" dirty="0" smtClean="0">
                <a:latin typeface="+mj-lt"/>
              </a:rPr>
              <a:t>Founded in 1971, one of the original superstore book retailing chains, Borders, declared bankruptcy in 2011 with debts of $1.293 billion and assets of $1.275 billion. </a:t>
            </a:r>
          </a:p>
          <a:p>
            <a:pPr>
              <a:buNone/>
            </a:pPr>
            <a:endParaRPr lang="en-US" sz="1000" dirty="0" smtClean="0">
              <a:latin typeface="+mj-lt"/>
            </a:endParaRPr>
          </a:p>
          <a:p>
            <a:pPr>
              <a:buNone/>
            </a:pPr>
            <a:r>
              <a:rPr lang="en-US" sz="2400" dirty="0" smtClean="0">
                <a:latin typeface="+mj-lt"/>
                <a:cs typeface="Arial"/>
              </a:rPr>
              <a:t>■  This case underscores the importance of strategy implementation. While Borders crafted an innovative strategy with knowledgeable employees, a world-class inventory system, and even espresso before Starbucks made it popular, their implementation was their Achilles’ heel.</a:t>
            </a:r>
          </a:p>
          <a:p>
            <a:pPr>
              <a:buNone/>
            </a:pPr>
            <a:r>
              <a:rPr lang="en-US" sz="2400" dirty="0" smtClean="0">
                <a:latin typeface="+mj-lt"/>
                <a:cs typeface="Arial"/>
              </a:rPr>
              <a:t> </a:t>
            </a:r>
            <a:endParaRPr lang="en-US" sz="2400" dirty="0" smtClean="0">
              <a:latin typeface="+mj-lt"/>
            </a:endParaRPr>
          </a:p>
          <a:p>
            <a:pPr>
              <a:buNone/>
            </a:pPr>
            <a:endParaRPr lang="en-US" sz="2400" dirty="0" smtClean="0">
              <a:solidFill>
                <a:schemeClr val="tx1"/>
              </a:solidFill>
              <a:latin typeface="+mj-lt"/>
            </a:endParaRPr>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492443"/>
          </a:xfrm>
          <a:prstGeom prst="rect">
            <a:avLst/>
          </a:prstGeom>
        </p:spPr>
        <p:txBody>
          <a:bodyPr wrap="square">
            <a:spAutoFit/>
          </a:bodyPr>
          <a:lstStyle/>
          <a:p>
            <a:pPr algn="ctr"/>
            <a:r>
              <a:rPr lang="en-US" sz="2600" b="1" dirty="0" smtClean="0">
                <a:latin typeface="+mj-lt"/>
              </a:rPr>
              <a:t>OPENING CASE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 calcmode="lin" valueType="num">
                                      <p:cBhvr additive="base">
                                        <p:cTn id="7"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5">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154162"/>
          </a:xfrm>
          <a:prstGeom prst="rect">
            <a:avLst/>
          </a:prstGeom>
        </p:spPr>
        <p:txBody>
          <a:bodyPr wrap="square">
            <a:spAutoFit/>
          </a:bodyPr>
          <a:lstStyle/>
          <a:p>
            <a:pPr algn="ctr"/>
            <a:r>
              <a:rPr lang="en-US" sz="2300" b="1" dirty="0" smtClean="0">
                <a:latin typeface="+mj-lt"/>
              </a:rPr>
              <a:t>COMPETITIVE FORM OF THE MULTIDIVISIONAL STRUCTURE FOR IMPLEMENTING AN UNRELATED STRATEGY</a:t>
            </a:r>
          </a:p>
        </p:txBody>
      </p:sp>
      <p:sp>
        <p:nvSpPr>
          <p:cNvPr id="7" name="Rectangle 2"/>
          <p:cNvSpPr txBox="1">
            <a:spLocks noChangeArrowheads="1"/>
          </p:cNvSpPr>
          <p:nvPr/>
        </p:nvSpPr>
        <p:spPr>
          <a:xfrm>
            <a:off x="0" y="1371600"/>
            <a:ext cx="1524000" cy="23622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11</a:t>
            </a:r>
            <a:r>
              <a:rPr kumimoji="0" lang="en-US" sz="1600" u="none" strike="noStrike" kern="1200" cap="none" spc="0" normalizeH="0" baseline="0" noProof="0" dirty="0" smtClean="0">
                <a:ln>
                  <a:noFill/>
                </a:ln>
                <a:solidFill>
                  <a:schemeClr val="bg1"/>
                </a:solidFill>
                <a:effectLst/>
                <a:uLnTx/>
                <a:uFillTx/>
                <a:latin typeface="+mj-lt"/>
                <a:ea typeface="+mj-ea"/>
                <a:cs typeface="+mj-cs"/>
              </a:rPr>
              <a:t>.7</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Competitive Form of the Multidivisional Structure for Implementing an Unrelated Strategy</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12" name="Line 5"/>
          <p:cNvSpPr>
            <a:spLocks noChangeShapeType="1"/>
          </p:cNvSpPr>
          <p:nvPr/>
        </p:nvSpPr>
        <p:spPr bwMode="auto">
          <a:xfrm rot="-120000">
            <a:off x="0" y="1783080"/>
            <a:ext cx="1524000" cy="45719"/>
          </a:xfrm>
          <a:prstGeom prst="line">
            <a:avLst/>
          </a:prstGeom>
          <a:noFill/>
          <a:ln w="57150">
            <a:solidFill>
              <a:schemeClr val="bg1"/>
            </a:solidFill>
            <a:round/>
            <a:headEnd/>
            <a:tailEnd/>
          </a:ln>
          <a:effectLst/>
        </p:spPr>
        <p:txBody>
          <a:bodyPr/>
          <a:lstStyle/>
          <a:p>
            <a:endParaRPr lang="en-US"/>
          </a:p>
        </p:txBody>
      </p:sp>
      <p:pic>
        <p:nvPicPr>
          <p:cNvPr id="7170" name="Picture 2"/>
          <p:cNvPicPr>
            <a:picLocks noChangeAspect="1" noChangeArrowheads="1"/>
          </p:cNvPicPr>
          <p:nvPr/>
        </p:nvPicPr>
        <p:blipFill>
          <a:blip r:embed="rId2" cstate="print"/>
          <a:srcRect/>
          <a:stretch>
            <a:fillRect/>
          </a:stretch>
        </p:blipFill>
        <p:spPr bwMode="auto">
          <a:xfrm>
            <a:off x="1828800" y="1524000"/>
            <a:ext cx="6748462" cy="46497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154162"/>
          </a:xfrm>
          <a:prstGeom prst="rect">
            <a:avLst/>
          </a:prstGeom>
        </p:spPr>
        <p:txBody>
          <a:bodyPr wrap="square">
            <a:spAutoFit/>
          </a:bodyPr>
          <a:lstStyle/>
          <a:p>
            <a:pPr algn="ctr"/>
            <a:r>
              <a:rPr lang="en-US" sz="2300" b="1" dirty="0" smtClean="0">
                <a:latin typeface="+mj-lt"/>
              </a:rPr>
              <a:t>COMPETITIVE FORM OF THE MULTIDIVISIONAL STRUCTURE FOR IMPLEMENTING AN UNRELATED STRATEGY</a:t>
            </a:r>
          </a:p>
        </p:txBody>
      </p:sp>
      <p:sp>
        <p:nvSpPr>
          <p:cNvPr id="8" name="Rectangle 3"/>
          <p:cNvSpPr txBox="1">
            <a:spLocks noChangeArrowheads="1"/>
          </p:cNvSpPr>
          <p:nvPr/>
        </p:nvSpPr>
        <p:spPr>
          <a:xfrm>
            <a:off x="1524000" y="1143000"/>
            <a:ext cx="7620001" cy="5334000"/>
          </a:xfrm>
          <a:prstGeom prst="rect">
            <a:avLst/>
          </a:prstGeom>
          <a:solidFill>
            <a:schemeClr val="accent1">
              <a:lumMod val="50000"/>
            </a:schemeClr>
          </a:solidFill>
        </p:spPr>
        <p:txBody>
          <a:bodyPr/>
          <a:lstStyle/>
          <a:p>
            <a:pPr>
              <a:buClr>
                <a:schemeClr val="accent1"/>
              </a:buClr>
              <a:buSzPct val="70000"/>
              <a:defRPr/>
            </a:pPr>
            <a:r>
              <a:rPr lang="en-US" sz="2400" dirty="0" smtClean="0">
                <a:solidFill>
                  <a:schemeClr val="bg1"/>
                </a:solidFill>
                <a:cs typeface="Arial"/>
              </a:rPr>
              <a:t>● Financial economies are pivotal for the unrelated strategy</a:t>
            </a:r>
          </a:p>
          <a:p>
            <a:r>
              <a:rPr lang="en-US" dirty="0" smtClean="0">
                <a:solidFill>
                  <a:schemeClr val="bg1"/>
                </a:solidFill>
              </a:rPr>
              <a:t>	</a:t>
            </a:r>
            <a:r>
              <a:rPr lang="en-US" sz="2000" dirty="0" smtClean="0">
                <a:solidFill>
                  <a:schemeClr val="bg1"/>
                </a:solidFill>
              </a:rPr>
              <a:t>Creates value through two types of financial economies</a:t>
            </a:r>
          </a:p>
          <a:p>
            <a:pPr lvl="1"/>
            <a:r>
              <a:rPr lang="en-US" sz="2000" dirty="0" smtClean="0">
                <a:solidFill>
                  <a:schemeClr val="bg1"/>
                </a:solidFill>
              </a:rPr>
              <a:t>	</a:t>
            </a:r>
            <a:r>
              <a:rPr lang="en-US" sz="2000" dirty="0" smtClean="0">
                <a:solidFill>
                  <a:schemeClr val="bg1"/>
                </a:solidFill>
                <a:cs typeface="Arial"/>
              </a:rPr>
              <a:t>▪ </a:t>
            </a:r>
            <a:r>
              <a:rPr lang="en-US" sz="2000" dirty="0" smtClean="0">
                <a:solidFill>
                  <a:schemeClr val="bg1"/>
                </a:solidFill>
              </a:rPr>
              <a:t>Cost savings realized through improved allocations of financial resources based on investments inside or outside firm</a:t>
            </a:r>
          </a:p>
          <a:p>
            <a:pPr lvl="2"/>
            <a:r>
              <a:rPr lang="en-US" sz="2000" dirty="0" smtClean="0">
                <a:solidFill>
                  <a:schemeClr val="bg1"/>
                </a:solidFill>
                <a:cs typeface="Arial"/>
              </a:rPr>
              <a:t>▪ </a:t>
            </a:r>
            <a:r>
              <a:rPr lang="en-US" sz="2000" dirty="0" smtClean="0">
                <a:solidFill>
                  <a:schemeClr val="bg1"/>
                </a:solidFill>
              </a:rPr>
              <a:t>Efficient internal capital market allocation: restructuring of acquired assets</a:t>
            </a:r>
          </a:p>
          <a:p>
            <a:r>
              <a:rPr lang="en-US" sz="2400" dirty="0" smtClean="0">
                <a:solidFill>
                  <a:schemeClr val="bg1"/>
                </a:solidFill>
                <a:cs typeface="Arial"/>
              </a:rPr>
              <a:t>● </a:t>
            </a:r>
            <a:r>
              <a:rPr lang="en-US" sz="2400" dirty="0" smtClean="0">
                <a:solidFill>
                  <a:schemeClr val="bg1"/>
                </a:solidFill>
              </a:rPr>
              <a:t>The efficient internal capital market is the key for this strategy, and requires divisional competition rather than cooperation. </a:t>
            </a:r>
          </a:p>
          <a:p>
            <a:r>
              <a:rPr lang="en-US" sz="2400" dirty="0" smtClean="0">
                <a:solidFill>
                  <a:schemeClr val="bg1"/>
                </a:solidFill>
                <a:cs typeface="Arial"/>
              </a:rPr>
              <a:t>● S</a:t>
            </a:r>
            <a:r>
              <a:rPr lang="en-US" sz="2400" dirty="0" smtClean="0">
                <a:solidFill>
                  <a:schemeClr val="bg1"/>
                </a:solidFill>
              </a:rPr>
              <a:t>pecific performance expectations and accountability for independent divisions stimulate internal competition for future resources</a:t>
            </a:r>
          </a:p>
          <a:p>
            <a:r>
              <a:rPr lang="en-US" sz="2400" dirty="0" smtClean="0">
                <a:solidFill>
                  <a:schemeClr val="bg1"/>
                </a:solidFill>
                <a:cs typeface="Arial"/>
              </a:rPr>
              <a:t>● </a:t>
            </a:r>
            <a:r>
              <a:rPr lang="en-US" sz="2400" dirty="0" smtClean="0">
                <a:solidFill>
                  <a:schemeClr val="bg1"/>
                </a:solidFill>
              </a:rPr>
              <a:t>Divisions are independent and separate for financial evaluation purposes; and retain strategic control</a:t>
            </a:r>
          </a:p>
          <a:p>
            <a:pPr lvl="0"/>
            <a:endParaRPr lang="en-US" sz="2400" dirty="0" smtClean="0">
              <a:solidFill>
                <a:schemeClr val="bg1"/>
              </a:solidFill>
            </a:endParaRPr>
          </a:p>
          <a:p>
            <a:pPr>
              <a:buClr>
                <a:schemeClr val="accent1"/>
              </a:buClr>
              <a:buSzPct val="70000"/>
              <a:defRPr/>
            </a:pPr>
            <a:endParaRPr kumimoji="0" lang="en-US" sz="2500" b="0" i="0" u="none" strike="noStrike" kern="1200" cap="none" spc="0" normalizeH="0" baseline="0" noProof="0" dirty="0" smtClean="0">
              <a:ln>
                <a:noFill/>
              </a:ln>
              <a:solidFill>
                <a:schemeClr val="bg1"/>
              </a:solidFill>
              <a:effectLst/>
              <a:uLnTx/>
              <a:uFillTx/>
              <a:ea typeface="+mn-ea"/>
              <a:cs typeface="+mn-cs"/>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154162"/>
          </a:xfrm>
          <a:prstGeom prst="rect">
            <a:avLst/>
          </a:prstGeom>
        </p:spPr>
        <p:txBody>
          <a:bodyPr wrap="square">
            <a:spAutoFit/>
          </a:bodyPr>
          <a:lstStyle/>
          <a:p>
            <a:pPr algn="ctr"/>
            <a:r>
              <a:rPr lang="en-US" sz="2300" b="1" dirty="0" smtClean="0">
                <a:latin typeface="+mj-lt"/>
              </a:rPr>
              <a:t>COMPETITIVE FORM OF THE MULTIDIVISIONAL STRUCTURE FOR IMPLEMENTING AN UNRELATED STRATEGY</a:t>
            </a:r>
          </a:p>
        </p:txBody>
      </p:sp>
      <p:sp>
        <p:nvSpPr>
          <p:cNvPr id="8" name="Rectangle 3"/>
          <p:cNvSpPr txBox="1">
            <a:spLocks noChangeArrowheads="1"/>
          </p:cNvSpPr>
          <p:nvPr/>
        </p:nvSpPr>
        <p:spPr>
          <a:xfrm>
            <a:off x="1600200" y="1219200"/>
            <a:ext cx="7543800" cy="5257800"/>
          </a:xfrm>
          <a:prstGeom prst="rect">
            <a:avLst/>
          </a:prstGeom>
          <a:solidFill>
            <a:schemeClr val="accent1">
              <a:lumMod val="50000"/>
            </a:schemeClr>
          </a:solidFill>
        </p:spPr>
        <p:txBody>
          <a:bodyPr/>
          <a:lstStyle/>
          <a:p>
            <a:pPr>
              <a:buClr>
                <a:schemeClr val="accent1"/>
              </a:buClr>
              <a:buSzPct val="70000"/>
              <a:defRPr/>
            </a:pPr>
            <a:r>
              <a:rPr lang="en-US" sz="2400" dirty="0" smtClean="0">
                <a:solidFill>
                  <a:schemeClr val="bg1"/>
                </a:solidFill>
                <a:cs typeface="Arial"/>
              </a:rPr>
              <a:t>●</a:t>
            </a:r>
            <a:r>
              <a:rPr lang="en-US" sz="2400" dirty="0" smtClean="0">
                <a:solidFill>
                  <a:schemeClr val="bg1"/>
                </a:solidFill>
              </a:rPr>
              <a:t> Three benefits from the internal competition:</a:t>
            </a:r>
          </a:p>
          <a:p>
            <a:r>
              <a:rPr lang="en-US" sz="2400" dirty="0" smtClean="0">
                <a:solidFill>
                  <a:schemeClr val="bg1"/>
                </a:solidFill>
              </a:rPr>
              <a:t>	1. Creates flexibility and resources can then be allocated to the division with the greatest potential</a:t>
            </a:r>
          </a:p>
          <a:p>
            <a:r>
              <a:rPr lang="en-US" sz="2400" dirty="0" smtClean="0">
                <a:solidFill>
                  <a:schemeClr val="bg1"/>
                </a:solidFill>
              </a:rPr>
              <a:t>	2. Challenges the status quo and inertia </a:t>
            </a:r>
          </a:p>
          <a:p>
            <a:pPr marL="342900" indent="-342900">
              <a:buClr>
                <a:schemeClr val="accent1"/>
              </a:buClr>
              <a:buSzPct val="70000"/>
              <a:defRPr/>
            </a:pPr>
            <a:r>
              <a:rPr lang="en-US" sz="2400" dirty="0" smtClean="0">
                <a:solidFill>
                  <a:schemeClr val="bg1"/>
                </a:solidFill>
              </a:rPr>
              <a:t>		3. Motivates competition internally to be as intense as the challenge of external competition</a:t>
            </a:r>
            <a:r>
              <a:rPr lang="en-US" sz="2500" dirty="0" smtClean="0">
                <a:solidFill>
                  <a:schemeClr val="bg1"/>
                </a:solidFill>
              </a:rPr>
              <a:t> </a:t>
            </a:r>
          </a:p>
          <a:p>
            <a:pPr marL="342900" indent="-342900">
              <a:buClr>
                <a:schemeClr val="accent1"/>
              </a:buClr>
              <a:buSzPct val="70000"/>
              <a:defRPr/>
            </a:pPr>
            <a:endParaRPr lang="en-US" sz="1000" dirty="0" smtClean="0">
              <a:solidFill>
                <a:schemeClr val="bg1"/>
              </a:solidFill>
            </a:endParaRPr>
          </a:p>
          <a:p>
            <a:pPr lvl="0"/>
            <a:r>
              <a:rPr lang="en-US" sz="2400" dirty="0" smtClean="0">
                <a:solidFill>
                  <a:schemeClr val="bg1"/>
                </a:solidFill>
                <a:cs typeface="Arial"/>
              </a:rPr>
              <a:t>●</a:t>
            </a:r>
            <a:r>
              <a:rPr lang="en-US" sz="2400" dirty="0" smtClean="0">
                <a:solidFill>
                  <a:schemeClr val="bg1"/>
                </a:solidFill>
              </a:rPr>
              <a:t>Corporate headquarters has a small staff</a:t>
            </a:r>
          </a:p>
          <a:p>
            <a:pPr lvl="0"/>
            <a:r>
              <a:rPr lang="en-US" sz="2400" dirty="0" smtClean="0">
                <a:solidFill>
                  <a:schemeClr val="bg1"/>
                </a:solidFill>
                <a:latin typeface="Arial"/>
                <a:cs typeface="Arial"/>
              </a:rPr>
              <a:t>● </a:t>
            </a:r>
            <a:r>
              <a:rPr lang="en-US" sz="2400" dirty="0" smtClean="0">
                <a:solidFill>
                  <a:schemeClr val="bg1"/>
                </a:solidFill>
              </a:rPr>
              <a:t>Finance and auditing are the most prominent functions in the headquarters office to manage cash flow and assure the accuracy of performance data coming from divisions</a:t>
            </a:r>
          </a:p>
          <a:p>
            <a:pPr lvl="0"/>
            <a:r>
              <a:rPr lang="en-US" sz="2400" dirty="0" smtClean="0">
                <a:solidFill>
                  <a:schemeClr val="bg1"/>
                </a:solidFill>
                <a:latin typeface="Arial"/>
                <a:cs typeface="Arial"/>
              </a:rPr>
              <a:t>● </a:t>
            </a:r>
            <a:r>
              <a:rPr lang="en-US" sz="2400" dirty="0" smtClean="0">
                <a:solidFill>
                  <a:schemeClr val="bg1"/>
                </a:solidFill>
              </a:rPr>
              <a:t>The legal affairs function is important for acquisitions/divestitures</a:t>
            </a:r>
          </a:p>
          <a:p>
            <a:endParaRPr lang="en-US" sz="2500" dirty="0" smtClean="0">
              <a:solidFill>
                <a:schemeClr val="bg1"/>
              </a:solidFill>
            </a:endParaRPr>
          </a:p>
          <a:p>
            <a:r>
              <a:rPr lang="en-US" sz="2500" dirty="0" smtClean="0">
                <a:solidFill>
                  <a:schemeClr val="bg1"/>
                </a:solidFill>
              </a:rPr>
              <a:t> </a:t>
            </a:r>
          </a:p>
          <a:p>
            <a:pPr>
              <a:buClr>
                <a:schemeClr val="accent1"/>
              </a:buClr>
              <a:buSzPct val="70000"/>
              <a:defRPr/>
            </a:pPr>
            <a:endParaRPr kumimoji="0" lang="en-US" sz="2500" b="0" i="0" u="none" strike="noStrike" kern="1200" cap="none" spc="0" normalizeH="0" baseline="0" noProof="0" dirty="0" smtClean="0">
              <a:ln>
                <a:noFill/>
              </a:ln>
              <a:solidFill>
                <a:schemeClr val="bg1"/>
              </a:solidFill>
              <a:effectLst/>
              <a:uLnTx/>
              <a:uFillTx/>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11.1</a:t>
            </a:r>
            <a:endParaRPr lang="en-US" dirty="0"/>
          </a:p>
        </p:txBody>
      </p:sp>
      <p:pic>
        <p:nvPicPr>
          <p:cNvPr id="8194" name="Picture 2"/>
          <p:cNvPicPr>
            <a:picLocks noChangeAspect="1" noChangeArrowheads="1"/>
          </p:cNvPicPr>
          <p:nvPr/>
        </p:nvPicPr>
        <p:blipFill>
          <a:blip r:embed="rId2" cstate="print"/>
          <a:srcRect b="5399"/>
          <a:stretch>
            <a:fillRect/>
          </a:stretch>
        </p:blipFill>
        <p:spPr bwMode="auto">
          <a:xfrm>
            <a:off x="1600200" y="1828800"/>
            <a:ext cx="7329918"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0" name="Rectangle 7"/>
          <p:cNvSpPr>
            <a:spLocks noChangeArrowheads="1"/>
          </p:cNvSpPr>
          <p:nvPr/>
        </p:nvSpPr>
        <p:spPr bwMode="auto">
          <a:xfrm>
            <a:off x="1524000" y="0"/>
            <a:ext cx="7010400" cy="6494086"/>
          </a:xfrm>
          <a:prstGeom prst="rect">
            <a:avLst/>
          </a:prstGeom>
          <a:solidFill>
            <a:schemeClr val="tx1"/>
          </a:solidFill>
          <a:ln w="76200">
            <a:solidFill>
              <a:srgbClr val="FF0000"/>
            </a:solidFill>
            <a:miter lim="800000"/>
            <a:headEnd/>
            <a:tailEnd/>
          </a:ln>
          <a:effectLst/>
        </p:spPr>
        <p:txBody>
          <a:bodyPr wrap="square">
            <a:spAutoFit/>
          </a:bodyPr>
          <a:lstStyle/>
          <a:p>
            <a:pPr>
              <a:spcBef>
                <a:spcPct val="60000"/>
              </a:spcBef>
              <a:tabLst>
                <a:tab pos="693738" algn="l"/>
                <a:tab pos="3894138" algn="l"/>
                <a:tab pos="5832475" algn="l"/>
              </a:tabLst>
            </a:pPr>
            <a:r>
              <a:rPr lang="en-US" sz="1600" b="1" dirty="0">
                <a:solidFill>
                  <a:schemeClr val="bg1"/>
                </a:solidFill>
              </a:rPr>
              <a:t>	</a:t>
            </a:r>
            <a:r>
              <a:rPr lang="en-US" sz="2800" b="1" dirty="0" smtClean="0">
                <a:solidFill>
                  <a:schemeClr val="bg1"/>
                </a:solidFill>
              </a:rPr>
              <a:t>KEY POINTS FROM TABLE 11.1 :</a:t>
            </a:r>
          </a:p>
          <a:p>
            <a:pPr>
              <a:spcAft>
                <a:spcPts val="600"/>
              </a:spcAft>
              <a:tabLst>
                <a:tab pos="1765300" algn="l"/>
                <a:tab pos="3894138" algn="l"/>
                <a:tab pos="5832475" algn="l"/>
              </a:tabLst>
            </a:pPr>
            <a:r>
              <a:rPr lang="en-US" sz="2300" dirty="0" smtClean="0">
                <a:solidFill>
                  <a:schemeClr val="bg1"/>
                </a:solidFill>
                <a:latin typeface="Arial"/>
                <a:cs typeface="Arial"/>
              </a:rPr>
              <a:t>● </a:t>
            </a:r>
            <a:r>
              <a:rPr lang="en-US" sz="2300" dirty="0" smtClean="0">
                <a:solidFill>
                  <a:schemeClr val="bg1"/>
                </a:solidFill>
              </a:rPr>
              <a:t>The three major forms of the multidivisional structure should each be paired with a particular corporate-level strategy</a:t>
            </a:r>
          </a:p>
          <a:p>
            <a:pPr>
              <a:spcAft>
                <a:spcPts val="600"/>
              </a:spcAft>
              <a:tabLst>
                <a:tab pos="1765300" algn="l"/>
                <a:tab pos="3894138" algn="l"/>
                <a:tab pos="5832475" algn="l"/>
              </a:tabLst>
            </a:pPr>
            <a:r>
              <a:rPr lang="en-US" sz="2300" dirty="0" smtClean="0">
                <a:solidFill>
                  <a:schemeClr val="bg1"/>
                </a:solidFill>
                <a:latin typeface="Arial"/>
                <a:cs typeface="Arial"/>
              </a:rPr>
              <a:t>● </a:t>
            </a:r>
            <a:r>
              <a:rPr lang="en-US" sz="2300" dirty="0" smtClean="0">
                <a:solidFill>
                  <a:schemeClr val="bg1"/>
                </a:solidFill>
              </a:rPr>
              <a:t>Differences exist in the degree of centralization, the focus of the performance evaluation, the horizontal structures (integrating mechanisms), and the incentive compensation schemes </a:t>
            </a:r>
          </a:p>
          <a:p>
            <a:pPr>
              <a:spcAft>
                <a:spcPts val="600"/>
              </a:spcAft>
              <a:tabLst>
                <a:tab pos="1765300" algn="l"/>
                <a:tab pos="3894138" algn="l"/>
                <a:tab pos="5832475" algn="l"/>
              </a:tabLst>
            </a:pPr>
            <a:r>
              <a:rPr lang="en-US" sz="2300" dirty="0" smtClean="0">
                <a:solidFill>
                  <a:schemeClr val="bg1"/>
                </a:solidFill>
                <a:latin typeface="Arial"/>
                <a:cs typeface="Arial"/>
              </a:rPr>
              <a:t>● </a:t>
            </a:r>
            <a:r>
              <a:rPr lang="en-US" sz="2300" dirty="0" smtClean="0">
                <a:solidFill>
                  <a:schemeClr val="bg1"/>
                </a:solidFill>
                <a:cs typeface="Arial"/>
              </a:rPr>
              <a:t>Cooperative structure - </a:t>
            </a:r>
            <a:r>
              <a:rPr lang="en-US" sz="2300" dirty="0" smtClean="0">
                <a:solidFill>
                  <a:schemeClr val="bg1"/>
                </a:solidFill>
              </a:rPr>
              <a:t>the most centralized and most costly structural form </a:t>
            </a:r>
          </a:p>
          <a:p>
            <a:pPr>
              <a:spcAft>
                <a:spcPts val="600"/>
              </a:spcAft>
              <a:tabLst>
                <a:tab pos="1765300" algn="l"/>
                <a:tab pos="3894138" algn="l"/>
                <a:tab pos="5832475" algn="l"/>
              </a:tabLst>
            </a:pPr>
            <a:r>
              <a:rPr lang="en-US" sz="2300" dirty="0" smtClean="0">
                <a:solidFill>
                  <a:schemeClr val="bg1"/>
                </a:solidFill>
                <a:cs typeface="Arial"/>
              </a:rPr>
              <a:t>● Competitive structure - </a:t>
            </a:r>
            <a:r>
              <a:rPr lang="en-US" sz="2300" dirty="0" smtClean="0">
                <a:solidFill>
                  <a:schemeClr val="bg1"/>
                </a:solidFill>
              </a:rPr>
              <a:t>the least centralized, with the lowest bureaucratic costs</a:t>
            </a:r>
          </a:p>
          <a:p>
            <a:pPr>
              <a:tabLst>
                <a:tab pos="1765300" algn="l"/>
                <a:tab pos="3894138" algn="l"/>
                <a:tab pos="5832475" algn="l"/>
              </a:tabLst>
            </a:pPr>
            <a:r>
              <a:rPr lang="en-US" sz="2300" dirty="0" smtClean="0">
                <a:solidFill>
                  <a:schemeClr val="bg1"/>
                </a:solidFill>
                <a:latin typeface="Arial"/>
                <a:cs typeface="Arial"/>
              </a:rPr>
              <a:t>● </a:t>
            </a:r>
            <a:r>
              <a:rPr lang="en-US" sz="2300" dirty="0" smtClean="0">
                <a:solidFill>
                  <a:schemeClr val="bg1"/>
                </a:solidFill>
              </a:rPr>
              <a:t>The SBU structure requires partial centralization, some of the mechanisms necessary to implement the relatedness between divisions, and the divisional incentive compensation awards allocated according to both SBUs and corporate performance</a:t>
            </a:r>
            <a:endParaRPr lang="en-US" sz="23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bg/>
                                          </p:spTgt>
                                        </p:tgtEl>
                                        <p:attrNameLst>
                                          <p:attrName>style.visibility</p:attrName>
                                        </p:attrNameLst>
                                      </p:cBhvr>
                                      <p:to>
                                        <p:strVal val="visible"/>
                                      </p:to>
                                    </p:set>
                                    <p:animEffect transition="in" filter="wipe(left)">
                                      <p:cBhvr>
                                        <p:cTn id="7" dur="500"/>
                                        <p:tgtEl>
                                          <p:spTgt spid="10">
                                            <p:bg/>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left)">
                                      <p:cBhvr>
                                        <p:cTn id="11" dur="500"/>
                                        <p:tgtEl>
                                          <p:spTgt spid="10">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wipe(left)">
                                      <p:cBhvr>
                                        <p:cTn id="15" dur="500"/>
                                        <p:tgtEl>
                                          <p:spTgt spid="10">
                                            <p:txEl>
                                              <p:pRg st="1" end="1"/>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Effect transition="in" filter="wipe(left)">
                                      <p:cBhvr>
                                        <p:cTn id="19" dur="500"/>
                                        <p:tgtEl>
                                          <p:spTgt spid="10">
                                            <p:txEl>
                                              <p:pRg st="2" end="2"/>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animEffect transition="in" filter="wipe(left)">
                                      <p:cBhvr>
                                        <p:cTn id="23" dur="500"/>
                                        <p:tgtEl>
                                          <p:spTgt spid="10">
                                            <p:txEl>
                                              <p:pRg st="3" end="3"/>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wipe(left)">
                                      <p:cBhvr>
                                        <p:cTn id="27" dur="500"/>
                                        <p:tgtEl>
                                          <p:spTgt spid="10">
                                            <p:txEl>
                                              <p:pRg st="4" end="4"/>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animEffect transition="in" filter="wipe(left)">
                                      <p:cBhvr>
                                        <p:cTn id="31"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984885"/>
          </a:xfrm>
          <a:prstGeom prst="rect">
            <a:avLst/>
          </a:prstGeom>
        </p:spPr>
        <p:txBody>
          <a:bodyPr wrap="square">
            <a:spAutoFit/>
          </a:bodyPr>
          <a:lstStyle/>
          <a:p>
            <a:pPr algn="ctr"/>
            <a:r>
              <a:rPr lang="en-US" sz="2900" b="1" dirty="0" smtClean="0">
                <a:latin typeface="+mj-lt"/>
              </a:rPr>
              <a:t>MATCHES BETWEEN INTERNATIONAL STRATEGIES AND WORLDWIDE STRUCTURE</a:t>
            </a:r>
          </a:p>
        </p:txBody>
      </p:sp>
      <p:sp>
        <p:nvSpPr>
          <p:cNvPr id="7" name="Rectangle 7"/>
          <p:cNvSpPr txBox="1">
            <a:spLocks noChangeArrowheads="1"/>
          </p:cNvSpPr>
          <p:nvPr/>
        </p:nvSpPr>
        <p:spPr>
          <a:xfrm>
            <a:off x="1828800" y="1295400"/>
            <a:ext cx="7315200" cy="5181600"/>
          </a:xfrm>
          <a:prstGeom prst="rect">
            <a:avLst/>
          </a:prstGeom>
        </p:spPr>
        <p:txBody>
          <a:bodyPr/>
          <a:lstStyle/>
          <a:p>
            <a:pPr marL="342900" marR="0" lvl="0" indent="-342900" algn="l" defTabSz="914400" rtl="0" eaLnBrk="1" fontAlgn="auto" latinLnBrk="0" hangingPunct="1">
              <a:buClr>
                <a:srgbClr val="FF0D0D"/>
              </a:buClr>
              <a:buSzPct val="70000"/>
              <a:tabLst/>
              <a:defRPr/>
            </a:pPr>
            <a:r>
              <a:rPr kumimoji="0" lang="en-US" sz="3200" b="1" i="0" u="none" strike="noStrike" kern="1200" cap="none" spc="0" normalizeH="0" baseline="0" noProof="0" dirty="0" smtClean="0">
                <a:ln>
                  <a:noFill/>
                </a:ln>
                <a:solidFill>
                  <a:schemeClr val="tx2"/>
                </a:solidFill>
                <a:effectLst/>
                <a:uLnTx/>
                <a:uFillTx/>
                <a:latin typeface="+mn-lt"/>
                <a:ea typeface="+mn-ea"/>
                <a:cs typeface="+mn-cs"/>
              </a:rPr>
              <a:t>	International strategies allow the firm to search for new:</a:t>
            </a:r>
          </a:p>
          <a:p>
            <a:pPr marL="742950" marR="0" lvl="1" indent="-285750" algn="l" defTabSz="914400" rtl="0" eaLnBrk="1" fontAlgn="auto" latinLnBrk="0" hangingPunct="1">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Markets</a:t>
            </a:r>
          </a:p>
          <a:p>
            <a:pPr marL="742950" marR="0" lvl="1" indent="-285750" algn="l" defTabSz="914400" rtl="0" eaLnBrk="1" fontAlgn="auto" latinLnBrk="0" hangingPunct="1">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Resources</a:t>
            </a:r>
          </a:p>
          <a:p>
            <a:pPr marL="742950" marR="0" lvl="1" indent="-285750" algn="l" defTabSz="914400" rtl="0" eaLnBrk="1" fontAlgn="auto" latinLnBrk="0" hangingPunct="1">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Core competencies</a:t>
            </a:r>
          </a:p>
          <a:p>
            <a:pPr marL="742950" lvl="1" indent="-285750">
              <a:buClr>
                <a:srgbClr val="FF0D0D"/>
              </a:buClr>
              <a:buSzPct val="70000"/>
              <a:buFont typeface="Arial" pitchFamily="34" charset="0"/>
              <a:buChar char="•"/>
            </a:pPr>
            <a:r>
              <a:rPr lang="en-US" sz="2800" b="1" dirty="0" smtClean="0">
                <a:solidFill>
                  <a:schemeClr val="tx2"/>
                </a:solidFill>
              </a:rPr>
              <a:t>Technologies</a:t>
            </a:r>
          </a:p>
          <a:p>
            <a:pPr marL="742950" lvl="1" indent="-285750">
              <a:buClr>
                <a:srgbClr val="FF0D0D"/>
              </a:buClr>
              <a:buSzPct val="70000"/>
              <a:buFont typeface="Arial" pitchFamily="34" charset="0"/>
              <a:buChar char="•"/>
            </a:pPr>
            <a:endParaRPr lang="en-US" sz="800" b="1" dirty="0" smtClean="0">
              <a:solidFill>
                <a:schemeClr val="tx2"/>
              </a:solidFill>
            </a:endParaRPr>
          </a:p>
          <a:p>
            <a:pPr marL="346075" lvl="1" indent="-346075">
              <a:buClr>
                <a:srgbClr val="FF0D0D"/>
              </a:buClr>
              <a:buSzPct val="70000"/>
            </a:pPr>
            <a:r>
              <a:rPr lang="en-US" sz="3200" b="1" dirty="0" smtClean="0">
                <a:solidFill>
                  <a:schemeClr val="tx2"/>
                </a:solidFill>
              </a:rPr>
              <a:t>	Three primary international strategies:  </a:t>
            </a:r>
          </a:p>
          <a:p>
            <a:pPr marL="803275" lvl="2" indent="-346075">
              <a:buClr>
                <a:srgbClr val="FF0D0D"/>
              </a:buClr>
              <a:buSzPct val="70000"/>
              <a:buFont typeface="Arial" pitchFamily="34" charset="0"/>
              <a:buChar char="•"/>
            </a:pPr>
            <a:r>
              <a:rPr lang="en-US" sz="2800" b="1" dirty="0" err="1" smtClean="0">
                <a:solidFill>
                  <a:schemeClr val="tx2"/>
                </a:solidFill>
              </a:rPr>
              <a:t>Multidomestic</a:t>
            </a:r>
            <a:endParaRPr lang="en-US" sz="2800" b="1" dirty="0" smtClean="0">
              <a:solidFill>
                <a:schemeClr val="tx2"/>
              </a:solidFill>
            </a:endParaRPr>
          </a:p>
          <a:p>
            <a:pPr marL="803275" lvl="2" indent="-346075">
              <a:buClr>
                <a:srgbClr val="FF0D0D"/>
              </a:buClr>
              <a:buSzPct val="70000"/>
              <a:buFont typeface="Arial" pitchFamily="34" charset="0"/>
              <a:buChar char="•"/>
            </a:pPr>
            <a:r>
              <a:rPr lang="en-US" sz="2800" b="1" dirty="0" smtClean="0">
                <a:solidFill>
                  <a:schemeClr val="tx2"/>
                </a:solidFill>
              </a:rPr>
              <a:t>Global</a:t>
            </a:r>
          </a:p>
          <a:p>
            <a:pPr marL="803275" lvl="2" indent="-346075">
              <a:buClr>
                <a:srgbClr val="FF0D0D"/>
              </a:buClr>
              <a:buSzPct val="70000"/>
              <a:buFont typeface="Arial" pitchFamily="34" charset="0"/>
              <a:buChar char="•"/>
            </a:pPr>
            <a:r>
              <a:rPr lang="en-US" sz="2800" b="1" dirty="0" smtClean="0">
                <a:solidFill>
                  <a:schemeClr val="tx2"/>
                </a:solidFill>
              </a:rPr>
              <a:t>Transnational</a:t>
            </a:r>
          </a:p>
          <a:p>
            <a:pPr marL="742950" marR="0" lvl="1" indent="-285750" algn="l" defTabSz="914400" rtl="0" eaLnBrk="1" fontAlgn="auto" latinLnBrk="0" hangingPunct="1">
              <a:buClr>
                <a:schemeClr val="accent1"/>
              </a:buClr>
              <a:buSzPct val="70000"/>
              <a:buFont typeface="Arial" pitchFamily="34" charset="0"/>
              <a:buChar char="•"/>
              <a:tabLst/>
              <a:defRPr/>
            </a:pPr>
            <a:endParaRPr kumimoji="0" lang="en-US" sz="28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left)">
                                      <p:cBhvr>
                                        <p:cTn id="11" dur="500"/>
                                        <p:tgtEl>
                                          <p:spTgt spid="7">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left)">
                                      <p:cBhvr>
                                        <p:cTn id="15" dur="500"/>
                                        <p:tgtEl>
                                          <p:spTgt spid="7">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wipe(left)">
                                      <p:cBhvr>
                                        <p:cTn id="19" dur="500"/>
                                        <p:tgtEl>
                                          <p:spTgt spid="7">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wipe(left)">
                                      <p:cBhvr>
                                        <p:cTn id="23" dur="500"/>
                                        <p:tgtEl>
                                          <p:spTgt spid="7">
                                            <p:txEl>
                                              <p:pRg st="4" end="4"/>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wipe(left)">
                                      <p:cBhvr>
                                        <p:cTn id="27" dur="500"/>
                                        <p:tgtEl>
                                          <p:spTgt spid="7">
                                            <p:txEl>
                                              <p:pRg st="6" end="6"/>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7">
                                            <p:txEl>
                                              <p:pRg st="7" end="7"/>
                                            </p:txEl>
                                          </p:spTgt>
                                        </p:tgtEl>
                                        <p:attrNameLst>
                                          <p:attrName>style.visibility</p:attrName>
                                        </p:attrNameLst>
                                      </p:cBhvr>
                                      <p:to>
                                        <p:strVal val="visible"/>
                                      </p:to>
                                    </p:set>
                                    <p:animEffect transition="in" filter="wipe(left)">
                                      <p:cBhvr>
                                        <p:cTn id="30" dur="500"/>
                                        <p:tgtEl>
                                          <p:spTgt spid="7">
                                            <p:txEl>
                                              <p:pRg st="7" end="7"/>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7">
                                            <p:txEl>
                                              <p:pRg st="8" end="8"/>
                                            </p:txEl>
                                          </p:spTgt>
                                        </p:tgtEl>
                                        <p:attrNameLst>
                                          <p:attrName>style.visibility</p:attrName>
                                        </p:attrNameLst>
                                      </p:cBhvr>
                                      <p:to>
                                        <p:strVal val="visible"/>
                                      </p:to>
                                    </p:set>
                                    <p:animEffect transition="in" filter="wipe(left)">
                                      <p:cBhvr>
                                        <p:cTn id="33" dur="500"/>
                                        <p:tgtEl>
                                          <p:spTgt spid="7">
                                            <p:txEl>
                                              <p:pRg st="8" end="8"/>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7">
                                            <p:txEl>
                                              <p:pRg st="9" end="9"/>
                                            </p:txEl>
                                          </p:spTgt>
                                        </p:tgtEl>
                                        <p:attrNameLst>
                                          <p:attrName>style.visibility</p:attrName>
                                        </p:attrNameLst>
                                      </p:cBhvr>
                                      <p:to>
                                        <p:strVal val="visible"/>
                                      </p:to>
                                    </p:set>
                                    <p:animEffect transition="in" filter="wipe(left)">
                                      <p:cBhvr>
                                        <p:cTn id="36"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bldLvl="2"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228600"/>
            <a:ext cx="7086600" cy="861774"/>
          </a:xfrm>
          <a:prstGeom prst="rect">
            <a:avLst/>
          </a:prstGeom>
        </p:spPr>
        <p:txBody>
          <a:bodyPr wrap="square">
            <a:spAutoFit/>
          </a:bodyPr>
          <a:lstStyle/>
          <a:p>
            <a:pPr algn="ctr"/>
            <a:r>
              <a:rPr lang="en-US" sz="2500" b="1" dirty="0" smtClean="0">
                <a:latin typeface="+mj-lt"/>
              </a:rPr>
              <a:t>WORLDWIDE GEOGRAPHIC AREA STRUCTURE FOR IMPLEMENTING A MULTIDOMESTIC STRATEGY</a:t>
            </a:r>
          </a:p>
        </p:txBody>
      </p:sp>
      <p:sp>
        <p:nvSpPr>
          <p:cNvPr id="7" name="Rectangle 2"/>
          <p:cNvSpPr txBox="1">
            <a:spLocks noChangeArrowheads="1"/>
          </p:cNvSpPr>
          <p:nvPr/>
        </p:nvSpPr>
        <p:spPr>
          <a:xfrm>
            <a:off x="0" y="1371600"/>
            <a:ext cx="1524000" cy="24384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11</a:t>
            </a:r>
            <a:r>
              <a:rPr kumimoji="0" lang="en-US" sz="1600" u="none" strike="noStrike" kern="1200" cap="none" spc="0" normalizeH="0" baseline="0" noProof="0" dirty="0" smtClean="0">
                <a:ln>
                  <a:noFill/>
                </a:ln>
                <a:solidFill>
                  <a:schemeClr val="bg1"/>
                </a:solidFill>
                <a:effectLst/>
                <a:uLnTx/>
                <a:uFillTx/>
                <a:latin typeface="+mj-lt"/>
                <a:ea typeface="+mj-ea"/>
                <a:cs typeface="+mj-cs"/>
              </a:rPr>
              <a:t>.8</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Worldwide Geographic Area Structure for Implementing a </a:t>
            </a:r>
            <a:r>
              <a:rPr kumimoji="0" lang="en-US" sz="1600" u="none" strike="noStrike" kern="1200" cap="none" spc="0" normalizeH="0" baseline="0" noProof="0" dirty="0" err="1" smtClean="0">
                <a:ln>
                  <a:noFill/>
                </a:ln>
                <a:solidFill>
                  <a:schemeClr val="bg1"/>
                </a:solidFill>
                <a:effectLst/>
                <a:uLnTx/>
                <a:uFillTx/>
                <a:latin typeface="+mj-lt"/>
                <a:ea typeface="+mj-ea"/>
                <a:cs typeface="+mj-cs"/>
              </a:rPr>
              <a:t>Multidomestic</a:t>
            </a:r>
            <a:r>
              <a:rPr kumimoji="0" lang="en-US" sz="1600" u="none" strike="noStrike" kern="1200" cap="none" spc="0" normalizeH="0" baseline="0" noProof="0" dirty="0" smtClean="0">
                <a:ln>
                  <a:noFill/>
                </a:ln>
                <a:solidFill>
                  <a:schemeClr val="bg1"/>
                </a:solidFill>
                <a:effectLst/>
                <a:uLnTx/>
                <a:uFillTx/>
                <a:latin typeface="+mj-lt"/>
                <a:ea typeface="+mj-ea"/>
                <a:cs typeface="+mj-cs"/>
              </a:rPr>
              <a:t> Strategy</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12" name="Line 5"/>
          <p:cNvSpPr>
            <a:spLocks noChangeShapeType="1"/>
          </p:cNvSpPr>
          <p:nvPr/>
        </p:nvSpPr>
        <p:spPr bwMode="auto">
          <a:xfrm rot="-120000">
            <a:off x="0" y="1737360"/>
            <a:ext cx="1524000" cy="45719"/>
          </a:xfrm>
          <a:prstGeom prst="line">
            <a:avLst/>
          </a:prstGeom>
          <a:noFill/>
          <a:ln w="57150">
            <a:solidFill>
              <a:schemeClr val="bg1"/>
            </a:solidFill>
            <a:round/>
            <a:headEnd/>
            <a:tailEnd/>
          </a:ln>
          <a:effectLst/>
        </p:spPr>
        <p:txBody>
          <a:bodyPr/>
          <a:lstStyle/>
          <a:p>
            <a:endParaRPr lang="en-US"/>
          </a:p>
        </p:txBody>
      </p:sp>
      <p:pic>
        <p:nvPicPr>
          <p:cNvPr id="9218" name="Picture 2"/>
          <p:cNvPicPr>
            <a:picLocks noChangeAspect="1" noChangeArrowheads="1"/>
          </p:cNvPicPr>
          <p:nvPr/>
        </p:nvPicPr>
        <p:blipFill>
          <a:blip r:embed="rId2" cstate="print"/>
          <a:srcRect t="7450"/>
          <a:stretch>
            <a:fillRect/>
          </a:stretch>
        </p:blipFill>
        <p:spPr bwMode="auto">
          <a:xfrm>
            <a:off x="2514600" y="1524000"/>
            <a:ext cx="5410200" cy="473292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52400"/>
            <a:ext cx="7086600" cy="861774"/>
          </a:xfrm>
          <a:prstGeom prst="rect">
            <a:avLst/>
          </a:prstGeom>
        </p:spPr>
        <p:txBody>
          <a:bodyPr wrap="square">
            <a:spAutoFit/>
          </a:bodyPr>
          <a:lstStyle/>
          <a:p>
            <a:pPr algn="ctr"/>
            <a:r>
              <a:rPr lang="en-US" sz="2500" b="1" dirty="0" smtClean="0">
                <a:latin typeface="+mj-lt"/>
              </a:rPr>
              <a:t>WORLDWIDE GEOGRAPHIC AREA STRUCTURE FOR IMPLEMENTING A MULTIDOMESTIC STRATEGY</a:t>
            </a:r>
          </a:p>
        </p:txBody>
      </p:sp>
      <p:sp>
        <p:nvSpPr>
          <p:cNvPr id="4" name="Rectangle 3"/>
          <p:cNvSpPr txBox="1">
            <a:spLocks noChangeArrowheads="1"/>
          </p:cNvSpPr>
          <p:nvPr/>
        </p:nvSpPr>
        <p:spPr>
          <a:xfrm>
            <a:off x="685800" y="1066800"/>
            <a:ext cx="8229600" cy="5334000"/>
          </a:xfrm>
          <a:prstGeom prst="rect">
            <a:avLst/>
          </a:prstGeom>
        </p:spPr>
        <p:txBody>
          <a:bodyPr/>
          <a:lstStyle/>
          <a:p>
            <a:pPr marL="1143000" marR="0" lvl="2" indent="-228600" algn="l" defTabSz="914400" rtl="0" eaLnBrk="1" fontAlgn="auto" latinLnBrk="0" hangingPunct="1">
              <a:buClr>
                <a:srgbClr val="FF0D0D"/>
              </a:buClr>
              <a:buSzPct val="70000"/>
              <a:buFont typeface="Arial" pitchFamily="34" charset="0"/>
              <a:buChar char="•"/>
              <a:tabLst/>
              <a:defRPr/>
            </a:pPr>
            <a:r>
              <a:rPr kumimoji="0" lang="en-US" sz="2400" b="1" i="0" u="none" strike="noStrike" kern="1200" cap="none" spc="0" normalizeH="0" baseline="0" noProof="0" dirty="0" err="1" smtClean="0">
                <a:ln>
                  <a:noFill/>
                </a:ln>
                <a:solidFill>
                  <a:schemeClr val="tx2"/>
                </a:solidFill>
                <a:effectLst/>
                <a:uLnTx/>
                <a:uFillTx/>
                <a:ea typeface="+mn-ea"/>
                <a:cs typeface="+mn-cs"/>
              </a:rPr>
              <a:t>Multidomestic</a:t>
            </a:r>
            <a:r>
              <a:rPr kumimoji="0" lang="en-US" sz="2400" b="1" i="0" u="none" strike="noStrike" kern="1200" cap="none" spc="0" normalizeH="0" baseline="0" noProof="0" dirty="0" smtClean="0">
                <a:ln>
                  <a:noFill/>
                </a:ln>
                <a:solidFill>
                  <a:schemeClr val="tx2"/>
                </a:solidFill>
                <a:effectLst/>
                <a:uLnTx/>
                <a:uFillTx/>
                <a:ea typeface="+mn-ea"/>
                <a:cs typeface="+mn-cs"/>
              </a:rPr>
              <a:t> Strategy</a:t>
            </a:r>
            <a:r>
              <a:rPr kumimoji="0" lang="en-US" sz="2400" i="0" u="none" strike="noStrike" kern="1200" cap="none" spc="0" normalizeH="0" baseline="0" noProof="0" dirty="0" smtClean="0">
                <a:ln>
                  <a:noFill/>
                </a:ln>
                <a:solidFill>
                  <a:schemeClr val="tx2"/>
                </a:solidFill>
                <a:effectLst/>
                <a:uLnTx/>
                <a:uFillTx/>
                <a:ea typeface="+mn-ea"/>
                <a:cs typeface="+mn-cs"/>
              </a:rPr>
              <a:t>: International strategy in which strategic and operating decisions are </a:t>
            </a:r>
            <a:r>
              <a:rPr kumimoji="0" lang="en-US" sz="2400" b="1" i="0" strike="noStrike" kern="1200" cap="none" spc="0" normalizeH="0" baseline="0" noProof="0" dirty="0" smtClean="0">
                <a:ln>
                  <a:noFill/>
                </a:ln>
                <a:solidFill>
                  <a:schemeClr val="tx2"/>
                </a:solidFill>
                <a:effectLst/>
                <a:uLnTx/>
                <a:uFillTx/>
                <a:ea typeface="+mn-ea"/>
                <a:cs typeface="+mn-cs"/>
              </a:rPr>
              <a:t>decentralized</a:t>
            </a:r>
            <a:r>
              <a:rPr kumimoji="0" lang="en-US" sz="2400" i="0" u="none" strike="noStrike" kern="1200" cap="none" spc="0" normalizeH="0" baseline="0" noProof="0" dirty="0" smtClean="0">
                <a:ln>
                  <a:noFill/>
                </a:ln>
                <a:solidFill>
                  <a:schemeClr val="tx2"/>
                </a:solidFill>
                <a:effectLst/>
                <a:uLnTx/>
                <a:uFillTx/>
                <a:ea typeface="+mn-ea"/>
                <a:cs typeface="+mn-cs"/>
              </a:rPr>
              <a:t> to each country to allow the units to tailor products to local markets</a:t>
            </a:r>
          </a:p>
          <a:p>
            <a:pPr marL="1143000" marR="0" lvl="2" indent="-228600" algn="l" defTabSz="914400" rtl="0" eaLnBrk="1" fontAlgn="auto" latinLnBrk="0" hangingPunct="1">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ea typeface="+mn-ea"/>
                <a:cs typeface="+mn-cs"/>
              </a:rPr>
              <a:t>Worldwide Geographic Area </a:t>
            </a:r>
            <a:r>
              <a:rPr lang="en-US" sz="2400" b="1" noProof="0" dirty="0" smtClean="0">
                <a:solidFill>
                  <a:schemeClr val="tx2"/>
                </a:solidFill>
              </a:rPr>
              <a:t>S</a:t>
            </a:r>
            <a:r>
              <a:rPr kumimoji="0" lang="en-US" sz="2400" b="1" i="0" u="none" strike="noStrike" kern="1200" cap="none" spc="0" normalizeH="0" baseline="0" noProof="0" dirty="0" smtClean="0">
                <a:ln>
                  <a:noFill/>
                </a:ln>
                <a:solidFill>
                  <a:schemeClr val="tx2"/>
                </a:solidFill>
                <a:effectLst/>
                <a:uLnTx/>
                <a:uFillTx/>
                <a:ea typeface="+mn-ea"/>
                <a:cs typeface="+mn-cs"/>
              </a:rPr>
              <a:t>tructure</a:t>
            </a:r>
            <a:r>
              <a:rPr kumimoji="0" lang="en-US" sz="2400" i="0" u="none" strike="noStrike" kern="1200" cap="none" spc="0" normalizeH="0" baseline="0" noProof="0" dirty="0" smtClean="0">
                <a:ln>
                  <a:noFill/>
                </a:ln>
                <a:solidFill>
                  <a:schemeClr val="tx2"/>
                </a:solidFill>
                <a:effectLst/>
                <a:uLnTx/>
                <a:uFillTx/>
                <a:ea typeface="+mn-ea"/>
                <a:cs typeface="+mn-cs"/>
              </a:rPr>
              <a:t>: Organizational structure emphasizing national interests; facilitates efforts to satisfy local or cultural differences </a:t>
            </a:r>
          </a:p>
          <a:p>
            <a:pPr marL="1143000" lvl="2" indent="-228600">
              <a:buClr>
                <a:srgbClr val="FF0D0D"/>
              </a:buClr>
              <a:buSzPct val="70000"/>
              <a:buFont typeface="Arial" pitchFamily="34" charset="0"/>
              <a:buChar char="•"/>
              <a:defRPr/>
            </a:pPr>
            <a:r>
              <a:rPr kumimoji="0" lang="en-US" sz="2400" i="0" u="none" strike="noStrike" kern="1200" cap="none" spc="0" normalizeH="0" baseline="0" noProof="0" dirty="0" smtClean="0">
                <a:ln>
                  <a:noFill/>
                </a:ln>
                <a:solidFill>
                  <a:schemeClr val="tx2"/>
                </a:solidFill>
                <a:effectLst/>
                <a:uLnTx/>
                <a:uFillTx/>
                <a:ea typeface="+mn-ea"/>
                <a:cs typeface="+mn-cs"/>
              </a:rPr>
              <a:t>Focuses on variations of competition within each country</a:t>
            </a:r>
          </a:p>
          <a:p>
            <a:pPr marL="1143000" lvl="2" indent="-228600">
              <a:buClr>
                <a:srgbClr val="FF0D0D"/>
              </a:buClr>
              <a:buSzPct val="70000"/>
              <a:buFont typeface="Arial" pitchFamily="34" charset="0"/>
              <a:buChar char="•"/>
              <a:defRPr/>
            </a:pPr>
            <a:r>
              <a:rPr lang="en-US" sz="2400" dirty="0" smtClean="0">
                <a:solidFill>
                  <a:schemeClr val="tx2"/>
                </a:solidFill>
              </a:rPr>
              <a:t>Emphasis is on differentiation by local demand to fit  an area or country culture</a:t>
            </a:r>
          </a:p>
          <a:p>
            <a:pPr marL="1143000" lvl="2" indent="-228600">
              <a:buClr>
                <a:srgbClr val="FF0D0D"/>
              </a:buClr>
              <a:buSzPct val="70000"/>
              <a:buFont typeface="Arial" pitchFamily="34" charset="0"/>
              <a:buChar char="•"/>
              <a:defRPr/>
            </a:pPr>
            <a:r>
              <a:rPr lang="en-US" sz="2400" dirty="0" smtClean="0">
                <a:solidFill>
                  <a:schemeClr val="tx2"/>
                </a:solidFill>
              </a:rPr>
              <a:t>Deals with uncertainty due to market differences</a:t>
            </a:r>
          </a:p>
          <a:p>
            <a:pPr marL="1143000" lvl="2" indent="-228600">
              <a:buClr>
                <a:srgbClr val="FF0D0D"/>
              </a:buClr>
              <a:buSzPct val="70000"/>
              <a:buFont typeface="Arial" pitchFamily="34" charset="0"/>
              <a:buChar char="•"/>
              <a:defRPr/>
            </a:pPr>
            <a:r>
              <a:rPr lang="en-US" sz="2400" dirty="0" smtClean="0">
                <a:solidFill>
                  <a:schemeClr val="tx2"/>
                </a:solidFill>
              </a:rPr>
              <a:t>Corporate headquarters coordinates financial resources among independent subsidiaries</a:t>
            </a:r>
          </a:p>
          <a:p>
            <a:pPr marL="1143000" marR="0" lvl="2" indent="-228600" algn="l" defTabSz="914400" rtl="0" eaLnBrk="1" fontAlgn="auto" latinLnBrk="0" hangingPunct="1">
              <a:buClr>
                <a:srgbClr val="FF0D0D"/>
              </a:buClr>
              <a:buSzPct val="70000"/>
              <a:buFont typeface="Arial" pitchFamily="34" charset="0"/>
              <a:buChar char="•"/>
              <a:tabLst/>
              <a:defRPr/>
            </a:pPr>
            <a:endParaRPr kumimoji="0" lang="en-US" sz="2400" i="0" u="none" strike="noStrike" kern="1200" cap="none" spc="0" normalizeH="0" baseline="0" noProof="0" dirty="0" smtClean="0">
              <a:ln>
                <a:noFill/>
              </a:ln>
              <a:solidFill>
                <a:schemeClr val="tx2"/>
              </a:solidFill>
              <a:effectLst/>
              <a:uLnTx/>
              <a:uFillTx/>
              <a:ea typeface="+mn-ea"/>
              <a:cs typeface="+mn-cs"/>
            </a:endParaRPr>
          </a:p>
          <a:p>
            <a:pPr marL="742950" marR="0" lvl="1" indent="-285750" algn="l" defTabSz="914400" rtl="0" eaLnBrk="1" fontAlgn="auto" latinLnBrk="0" hangingPunct="1">
              <a:buClr>
                <a:schemeClr val="accent1"/>
              </a:buClr>
              <a:buSzPct val="70000"/>
              <a:buFont typeface="Arial" pitchFamily="34" charset="0"/>
              <a:buChar char="•"/>
              <a:tabLst/>
              <a:defRPr/>
            </a:pPr>
            <a:endParaRPr kumimoji="0" lang="en-US" sz="2800" i="0" u="none" strike="noStrike" kern="1200" cap="none" spc="0" normalizeH="0" baseline="0" noProof="0" dirty="0" smtClean="0">
              <a:ln>
                <a:noFill/>
              </a:ln>
              <a:solidFill>
                <a:schemeClr val="tx2"/>
              </a:solidFill>
              <a:effectLst/>
              <a:uLnTx/>
              <a:uFillTx/>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100000">
                                          <p:val>
                                            <p:strVal val="#ppt_x"/>
                                          </p:val>
                                        </p:tav>
                                      </p:tavLst>
                                    </p:anim>
                                    <p:anim calcmode="lin" valueType="num">
                                      <p:cBhvr>
                                        <p:cTn id="8" dur="500" fill="hold"/>
                                        <p:tgtEl>
                                          <p:spTgt spid="4"/>
                                        </p:tgtEl>
                                        <p:attrNameLst>
                                          <p:attrName>ppt_y</p:attrName>
                                        </p:attrNameLst>
                                      </p:cBhvr>
                                      <p:tavLst>
                                        <p:tav tm="0">
                                          <p:val>
                                            <p:strVal val="#ppt_y+#ppt_h/2"/>
                                          </p:val>
                                        </p:tav>
                                        <p:tav tm="100000">
                                          <p:val>
                                            <p:strVal val="#ppt_y"/>
                                          </p:val>
                                        </p:tav>
                                      </p:tavLst>
                                    </p:anim>
                                    <p:anim calcmode="lin" valueType="num">
                                      <p:cBhvr>
                                        <p:cTn id="9" dur="500" fill="hold"/>
                                        <p:tgtEl>
                                          <p:spTgt spid="4"/>
                                        </p:tgtEl>
                                        <p:attrNameLst>
                                          <p:attrName>ppt_w</p:attrName>
                                        </p:attrNameLst>
                                      </p:cBhvr>
                                      <p:tavLst>
                                        <p:tav tm="0">
                                          <p:val>
                                            <p:strVal val="#ppt_w"/>
                                          </p:val>
                                        </p:tav>
                                        <p:tav tm="100000">
                                          <p:val>
                                            <p:strVal val="#ppt_w"/>
                                          </p:val>
                                        </p:tav>
                                      </p:tavLst>
                                    </p:anim>
                                    <p:anim calcmode="lin" valueType="num">
                                      <p:cBhvr>
                                        <p:cTn id="10"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52400"/>
            <a:ext cx="7086600" cy="892552"/>
          </a:xfrm>
          <a:prstGeom prst="rect">
            <a:avLst/>
          </a:prstGeom>
        </p:spPr>
        <p:txBody>
          <a:bodyPr wrap="square">
            <a:spAutoFit/>
          </a:bodyPr>
          <a:lstStyle/>
          <a:p>
            <a:pPr algn="ctr"/>
            <a:r>
              <a:rPr lang="en-US" sz="2600" b="1" dirty="0" smtClean="0">
                <a:latin typeface="+mj-lt"/>
              </a:rPr>
              <a:t>WORLDWIDE PRODUCT DIVISIONAL STRUCTURE FOR IMPLEMENTING A GLOBAL STRATEGY</a:t>
            </a:r>
          </a:p>
        </p:txBody>
      </p:sp>
      <p:sp>
        <p:nvSpPr>
          <p:cNvPr id="7" name="Rectangle 2"/>
          <p:cNvSpPr txBox="1">
            <a:spLocks noChangeArrowheads="1"/>
          </p:cNvSpPr>
          <p:nvPr/>
        </p:nvSpPr>
        <p:spPr>
          <a:xfrm>
            <a:off x="0" y="1447800"/>
            <a:ext cx="1524000" cy="23622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11</a:t>
            </a:r>
            <a:r>
              <a:rPr kumimoji="0" lang="en-US" sz="1600" u="none" strike="noStrike" kern="1200" cap="none" spc="0" normalizeH="0" baseline="0" noProof="0" dirty="0" smtClean="0">
                <a:ln>
                  <a:noFill/>
                </a:ln>
                <a:solidFill>
                  <a:schemeClr val="bg1"/>
                </a:solidFill>
                <a:effectLst/>
                <a:uLnTx/>
                <a:uFillTx/>
                <a:latin typeface="+mj-lt"/>
                <a:ea typeface="+mj-ea"/>
                <a:cs typeface="+mj-cs"/>
              </a:rPr>
              <a:t>.9</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Worldwide Product Divisional Structure for Implementing a Global Strategy</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12" name="Line 5"/>
          <p:cNvSpPr>
            <a:spLocks noChangeShapeType="1"/>
          </p:cNvSpPr>
          <p:nvPr/>
        </p:nvSpPr>
        <p:spPr bwMode="auto">
          <a:xfrm rot="-120000">
            <a:off x="0" y="1874520"/>
            <a:ext cx="1524000" cy="45719"/>
          </a:xfrm>
          <a:prstGeom prst="line">
            <a:avLst/>
          </a:prstGeom>
          <a:noFill/>
          <a:ln w="57150">
            <a:solidFill>
              <a:schemeClr val="bg1"/>
            </a:solidFill>
            <a:round/>
            <a:headEnd/>
            <a:tailEnd/>
          </a:ln>
          <a:effectLst/>
        </p:spPr>
        <p:txBody>
          <a:bodyPr/>
          <a:lstStyle/>
          <a:p>
            <a:endParaRPr lang="en-US"/>
          </a:p>
        </p:txBody>
      </p:sp>
      <p:pic>
        <p:nvPicPr>
          <p:cNvPr id="10242" name="Picture 2"/>
          <p:cNvPicPr>
            <a:picLocks noChangeAspect="1" noChangeArrowheads="1"/>
          </p:cNvPicPr>
          <p:nvPr/>
        </p:nvPicPr>
        <p:blipFill>
          <a:blip r:embed="rId2" cstate="print"/>
          <a:srcRect/>
          <a:stretch>
            <a:fillRect/>
          </a:stretch>
        </p:blipFill>
        <p:spPr bwMode="auto">
          <a:xfrm>
            <a:off x="2057400" y="1447800"/>
            <a:ext cx="6451561" cy="41608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52400"/>
            <a:ext cx="7086600" cy="892552"/>
          </a:xfrm>
          <a:prstGeom prst="rect">
            <a:avLst/>
          </a:prstGeom>
        </p:spPr>
        <p:txBody>
          <a:bodyPr wrap="square">
            <a:spAutoFit/>
          </a:bodyPr>
          <a:lstStyle/>
          <a:p>
            <a:pPr algn="ctr"/>
            <a:r>
              <a:rPr lang="en-US" sz="2600" b="1" dirty="0" smtClean="0">
                <a:latin typeface="+mj-lt"/>
              </a:rPr>
              <a:t>WORLDWIDE PRODUCT DIVISIONAL STRUCTURE FOR IMPLEMENTING A GLOBAL STRATEGY</a:t>
            </a:r>
          </a:p>
        </p:txBody>
      </p:sp>
      <p:sp>
        <p:nvSpPr>
          <p:cNvPr id="4" name="Rectangle 3"/>
          <p:cNvSpPr txBox="1">
            <a:spLocks noChangeArrowheads="1"/>
          </p:cNvSpPr>
          <p:nvPr/>
        </p:nvSpPr>
        <p:spPr>
          <a:xfrm>
            <a:off x="1066800" y="1219200"/>
            <a:ext cx="7924800" cy="5334000"/>
          </a:xfrm>
          <a:prstGeom prst="rect">
            <a:avLst/>
          </a:prstGeom>
        </p:spPr>
        <p:txBody>
          <a:bodyPr/>
          <a:lstStyle/>
          <a:p>
            <a:pPr marL="742950" marR="0" lvl="1" indent="-285750" algn="l" defTabSz="914400" rtl="0" eaLnBrk="1" fontAlgn="auto" latinLnBrk="0" hangingPunct="1">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ea typeface="+mn-ea"/>
                <a:cs typeface="+mn-cs"/>
              </a:rPr>
              <a:t>Global Strategy</a:t>
            </a:r>
            <a:r>
              <a:rPr kumimoji="0" lang="en-US" sz="2400" i="0" u="none" strike="noStrike" kern="1200" cap="none" spc="0" normalizeH="0" baseline="0" noProof="0" dirty="0" smtClean="0">
                <a:ln>
                  <a:noFill/>
                </a:ln>
                <a:solidFill>
                  <a:schemeClr val="tx2"/>
                </a:solidFill>
                <a:effectLst/>
                <a:uLnTx/>
                <a:uFillTx/>
                <a:ea typeface="+mn-ea"/>
                <a:cs typeface="+mn-cs"/>
              </a:rPr>
              <a:t>: International strategy with standardized products across country markets, and the competitive strategy dictated by the home office</a:t>
            </a:r>
          </a:p>
          <a:p>
            <a:pPr marL="742950" marR="0" lvl="1" indent="-285750" algn="l" defTabSz="914400" rtl="0" eaLnBrk="1" fontAlgn="auto" latinLnBrk="0" hangingPunct="1">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ea typeface="+mn-ea"/>
                <a:cs typeface="+mn-cs"/>
              </a:rPr>
              <a:t>Worldwide Product Divisional Structure: </a:t>
            </a:r>
            <a:r>
              <a:rPr kumimoji="0" lang="en-US" sz="2400" i="0" u="none" strike="noStrike" kern="1200" cap="none" spc="0" normalizeH="0" baseline="0" noProof="0" dirty="0" smtClean="0">
                <a:ln>
                  <a:noFill/>
                </a:ln>
                <a:solidFill>
                  <a:schemeClr val="tx2"/>
                </a:solidFill>
                <a:effectLst/>
                <a:uLnTx/>
                <a:uFillTx/>
                <a:ea typeface="+mn-ea"/>
                <a:cs typeface="+mn-cs"/>
              </a:rPr>
              <a:t>Organizational structure with </a:t>
            </a:r>
            <a:r>
              <a:rPr kumimoji="0" lang="en-US" sz="2400" b="1" i="0" u="none" strike="noStrike" kern="1200" cap="none" spc="0" normalizeH="0" baseline="0" noProof="0" dirty="0" smtClean="0">
                <a:ln>
                  <a:noFill/>
                </a:ln>
                <a:solidFill>
                  <a:schemeClr val="tx2"/>
                </a:solidFill>
                <a:effectLst/>
                <a:uLnTx/>
                <a:uFillTx/>
                <a:ea typeface="+mn-ea"/>
                <a:cs typeface="+mn-cs"/>
              </a:rPr>
              <a:t>centralized</a:t>
            </a:r>
            <a:r>
              <a:rPr kumimoji="0" lang="en-US" sz="2400" i="0" u="none" strike="noStrike" kern="1200" cap="none" spc="0" normalizeH="0" baseline="0" noProof="0" dirty="0" smtClean="0">
                <a:ln>
                  <a:noFill/>
                </a:ln>
                <a:solidFill>
                  <a:schemeClr val="tx2"/>
                </a:solidFill>
                <a:effectLst/>
                <a:uLnTx/>
                <a:uFillTx/>
                <a:ea typeface="+mn-ea"/>
                <a:cs typeface="+mn-cs"/>
              </a:rPr>
              <a:t> decision-making authority to coordinate/integrate decisions among divisional units </a:t>
            </a:r>
          </a:p>
          <a:p>
            <a:pPr marL="742950" lvl="1" indent="-285750">
              <a:buClr>
                <a:srgbClr val="FF0D0D"/>
              </a:buClr>
              <a:buSzPct val="70000"/>
              <a:buFont typeface="Arial" pitchFamily="34" charset="0"/>
              <a:buChar char="•"/>
              <a:defRPr/>
            </a:pPr>
            <a:r>
              <a:rPr lang="en-US" sz="2400" dirty="0" smtClean="0">
                <a:solidFill>
                  <a:schemeClr val="tx2"/>
                </a:solidFill>
              </a:rPr>
              <a:t>Emphasizes economies of scale and scope</a:t>
            </a:r>
          </a:p>
          <a:p>
            <a:pPr marL="742950" lvl="1" indent="-285750">
              <a:buClr>
                <a:srgbClr val="FF0D0D"/>
              </a:buClr>
              <a:buSzPct val="70000"/>
              <a:buFont typeface="Arial" pitchFamily="34" charset="0"/>
              <a:buChar char="•"/>
              <a:defRPr/>
            </a:pPr>
            <a:r>
              <a:rPr lang="en-US" sz="2400" dirty="0" smtClean="0">
                <a:solidFill>
                  <a:schemeClr val="tx2"/>
                </a:solidFill>
              </a:rPr>
              <a:t>Corporate headquarters allocates financial resources   in a cooperative way</a:t>
            </a:r>
          </a:p>
          <a:p>
            <a:pPr marL="742950" marR="0" lvl="1" indent="-285750" algn="l" defTabSz="914400" rtl="0" eaLnBrk="1" fontAlgn="auto" latinLnBrk="0" hangingPunct="1">
              <a:buClr>
                <a:srgbClr val="FF0D0D"/>
              </a:buClr>
              <a:buSzPct val="70000"/>
              <a:buFont typeface="Arial" pitchFamily="34" charset="0"/>
              <a:buChar char="•"/>
              <a:tabLst/>
              <a:defRPr/>
            </a:pPr>
            <a:r>
              <a:rPr kumimoji="0" lang="en-US" sz="2400" i="0" u="none" strike="noStrike" kern="1200" cap="none" spc="0" normalizeH="0" baseline="0" noProof="0" dirty="0" smtClean="0">
                <a:ln>
                  <a:noFill/>
                </a:ln>
                <a:solidFill>
                  <a:schemeClr val="tx2"/>
                </a:solidFill>
                <a:effectLst/>
                <a:uLnTx/>
                <a:uFillTx/>
                <a:ea typeface="+mn-ea"/>
                <a:cs typeface="+mn-cs"/>
              </a:rPr>
              <a:t>Facilitated by improved global accounting and financial reporting standards</a:t>
            </a:r>
          </a:p>
          <a:p>
            <a:pPr marL="742950" lvl="1" indent="-285750">
              <a:buClr>
                <a:srgbClr val="FF0D0D"/>
              </a:buClr>
              <a:buSzPct val="70000"/>
              <a:buFont typeface="Arial" pitchFamily="34" charset="0"/>
              <a:buChar char="•"/>
              <a:defRPr/>
            </a:pPr>
            <a:r>
              <a:rPr lang="en-US" sz="2400" dirty="0" smtClean="0">
                <a:solidFill>
                  <a:schemeClr val="tx2"/>
                </a:solidFill>
              </a:rPr>
              <a:t>Produces lower risk</a:t>
            </a:r>
          </a:p>
          <a:p>
            <a:pPr marL="742950" lvl="1" indent="-285750">
              <a:buClr>
                <a:srgbClr val="FF0D0D"/>
              </a:buClr>
              <a:buSzPct val="70000"/>
              <a:buFont typeface="Arial" pitchFamily="34" charset="0"/>
              <a:buChar char="•"/>
              <a:defRPr/>
            </a:pPr>
            <a:r>
              <a:rPr lang="en-US" sz="2400" dirty="0" smtClean="0">
                <a:solidFill>
                  <a:schemeClr val="tx2"/>
                </a:solidFill>
              </a:rPr>
              <a:t>Less effective learning processes due to the pressures to conform and standardize</a:t>
            </a:r>
          </a:p>
          <a:p>
            <a:pPr marL="742950" marR="0" lvl="1" indent="-285750" algn="l" defTabSz="914400" rtl="0" eaLnBrk="1" fontAlgn="auto" latinLnBrk="0" hangingPunct="1">
              <a:buClr>
                <a:srgbClr val="FF0D0D"/>
              </a:buClr>
              <a:buSzPct val="70000"/>
              <a:buFont typeface="Arial" pitchFamily="34" charset="0"/>
              <a:buChar char="•"/>
              <a:tabLst/>
              <a:defRPr/>
            </a:pPr>
            <a:endParaRPr kumimoji="0" lang="en-US" sz="2400" i="0" u="none" strike="noStrike" kern="1200" cap="none" spc="0" normalizeH="0" baseline="0" noProof="0" dirty="0" smtClean="0">
              <a:ln>
                <a:noFill/>
              </a:ln>
              <a:solidFill>
                <a:schemeClr val="tx2"/>
              </a:solidFill>
              <a:effectLst/>
              <a:uLnTx/>
              <a:uFillTx/>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1524000" y="457200"/>
            <a:ext cx="7620000" cy="533400"/>
          </a:xfrm>
        </p:spPr>
        <p:txBody>
          <a:bodyPr>
            <a:noAutofit/>
          </a:bodyPr>
          <a:lstStyle/>
          <a:p>
            <a:r>
              <a:rPr lang="en-US" sz="2200" b="1" dirty="0" smtClean="0">
                <a:latin typeface="+mj-lt"/>
              </a:rPr>
              <a:t>ANOTHER ONE BITES THE DUST: BORDERS DECLARES BANKRUPTCY</a:t>
            </a:r>
            <a:endParaRPr lang="en-US" sz="2200" b="1" dirty="0">
              <a:latin typeface="+mj-lt"/>
            </a:endParaRPr>
          </a:p>
        </p:txBody>
      </p:sp>
      <p:sp>
        <p:nvSpPr>
          <p:cNvPr id="15" name="Subtitle 14"/>
          <p:cNvSpPr>
            <a:spLocks noGrp="1"/>
          </p:cNvSpPr>
          <p:nvPr>
            <p:ph idx="1"/>
          </p:nvPr>
        </p:nvSpPr>
        <p:spPr>
          <a:xfrm>
            <a:off x="1828800" y="1295400"/>
            <a:ext cx="7086600" cy="5181600"/>
          </a:xfrm>
          <a:solidFill>
            <a:schemeClr val="accent6">
              <a:lumMod val="40000"/>
              <a:lumOff val="60000"/>
            </a:schemeClr>
          </a:solidFill>
          <a:ln w="76200">
            <a:solidFill>
              <a:schemeClr val="tx1"/>
            </a:solidFill>
          </a:ln>
        </p:spPr>
        <p:txBody>
          <a:bodyPr>
            <a:noAutofit/>
          </a:bodyPr>
          <a:lstStyle/>
          <a:p>
            <a:pPr>
              <a:spcBef>
                <a:spcPts val="0"/>
              </a:spcBef>
              <a:buNone/>
            </a:pPr>
            <a:r>
              <a:rPr lang="en-US" sz="2400" dirty="0" smtClean="0">
                <a:latin typeface="+mj-lt"/>
                <a:cs typeface="Arial"/>
              </a:rPr>
              <a:t>■</a:t>
            </a:r>
            <a:r>
              <a:rPr lang="en-US" sz="800" dirty="0" smtClean="0">
                <a:latin typeface="+mj-lt"/>
                <a:cs typeface="Arial"/>
              </a:rPr>
              <a:t>     </a:t>
            </a:r>
            <a:r>
              <a:rPr lang="en-US" sz="2400" dirty="0" smtClean="0">
                <a:latin typeface="+mj-lt"/>
              </a:rPr>
              <a:t>Initial strategy worked well</a:t>
            </a:r>
          </a:p>
          <a:p>
            <a:pPr>
              <a:spcBef>
                <a:spcPts val="0"/>
              </a:spcBef>
              <a:buNone/>
            </a:pPr>
            <a:r>
              <a:rPr lang="en-US" sz="2400" dirty="0" smtClean="0">
                <a:latin typeface="+mj-lt"/>
              </a:rPr>
              <a:t>	</a:t>
            </a:r>
            <a:r>
              <a:rPr lang="en-US" sz="2400" dirty="0" smtClean="0">
                <a:latin typeface="+mj-lt"/>
                <a:cs typeface="Arial"/>
              </a:rPr>
              <a:t>● </a:t>
            </a:r>
            <a:r>
              <a:rPr lang="en-US" sz="2400" dirty="0" smtClean="0">
                <a:latin typeface="+mj-lt"/>
              </a:rPr>
              <a:t>1991 - Borders sold the relatively small bookstore chain and inventory system to Kmart</a:t>
            </a:r>
          </a:p>
          <a:p>
            <a:pPr>
              <a:spcBef>
                <a:spcPts val="0"/>
              </a:spcBef>
              <a:spcAft>
                <a:spcPts val="600"/>
              </a:spcAft>
              <a:buNone/>
            </a:pPr>
            <a:r>
              <a:rPr lang="en-US" sz="2400" dirty="0" smtClean="0">
                <a:latin typeface="+mj-lt"/>
              </a:rPr>
              <a:t>	</a:t>
            </a:r>
            <a:r>
              <a:rPr lang="en-US" sz="2400" dirty="0" smtClean="0">
                <a:latin typeface="+mj-lt"/>
                <a:cs typeface="Arial"/>
              </a:rPr>
              <a:t>● </a:t>
            </a:r>
            <a:r>
              <a:rPr lang="en-US" sz="2400" dirty="0" smtClean="0">
                <a:latin typeface="+mj-lt"/>
              </a:rPr>
              <a:t>1995 - Borders was spun off with an IPO </a:t>
            </a:r>
          </a:p>
          <a:p>
            <a:pPr>
              <a:spcBef>
                <a:spcPts val="0"/>
              </a:spcBef>
              <a:buNone/>
            </a:pPr>
            <a:r>
              <a:rPr lang="en-US" sz="2400" dirty="0" smtClean="0">
                <a:latin typeface="+mj-lt"/>
                <a:cs typeface="Arial"/>
              </a:rPr>
              <a:t>■</a:t>
            </a:r>
            <a:r>
              <a:rPr lang="en-US" sz="800" dirty="0" smtClean="0">
                <a:latin typeface="+mj-lt"/>
                <a:cs typeface="Arial"/>
              </a:rPr>
              <a:t>     </a:t>
            </a:r>
            <a:r>
              <a:rPr lang="en-US" sz="2400" dirty="0" smtClean="0">
                <a:latin typeface="+mj-lt"/>
              </a:rPr>
              <a:t>Bankruptcy through a series of blunders</a:t>
            </a:r>
          </a:p>
          <a:p>
            <a:pPr>
              <a:spcBef>
                <a:spcPts val="0"/>
              </a:spcBef>
              <a:buNone/>
            </a:pPr>
            <a:r>
              <a:rPr lang="en-US" sz="2400" dirty="0" smtClean="0">
                <a:latin typeface="+mj-lt"/>
                <a:cs typeface="Arial"/>
              </a:rPr>
              <a:t>	● </a:t>
            </a:r>
            <a:r>
              <a:rPr lang="en-US" sz="2400" dirty="0" smtClean="0">
                <a:latin typeface="+mj-lt"/>
              </a:rPr>
              <a:t>International diversification reduced Borders’ focus on the most lucrative book retailing market in the U.S. </a:t>
            </a:r>
            <a:endParaRPr lang="en-US" sz="2400" dirty="0" smtClean="0">
              <a:latin typeface="+mj-lt"/>
              <a:cs typeface="Arial"/>
            </a:endParaRPr>
          </a:p>
          <a:p>
            <a:pPr>
              <a:spcBef>
                <a:spcPts val="0"/>
              </a:spcBef>
              <a:buNone/>
            </a:pPr>
            <a:r>
              <a:rPr lang="en-US" sz="2400" dirty="0" smtClean="0">
                <a:latin typeface="+mj-lt"/>
                <a:cs typeface="Arial"/>
              </a:rPr>
              <a:t>	● W</a:t>
            </a:r>
            <a:r>
              <a:rPr lang="en-US" sz="2400" dirty="0" smtClean="0">
                <a:latin typeface="+mj-lt"/>
              </a:rPr>
              <a:t>hen Barnes &amp; Noble developed the capability to sell online, Borders outsourced this to Amazon, which sent customers and business to a major competitor.</a:t>
            </a:r>
            <a:endParaRPr lang="en-US" sz="2400" dirty="0" smtClean="0">
              <a:latin typeface="+mj-lt"/>
              <a:cs typeface="Arial"/>
            </a:endParaRPr>
          </a:p>
          <a:p>
            <a:pPr>
              <a:spcBef>
                <a:spcPts val="0"/>
              </a:spcBef>
              <a:buNone/>
            </a:pPr>
            <a:r>
              <a:rPr lang="en-US" sz="2400" dirty="0" smtClean="0">
                <a:latin typeface="+mj-lt"/>
                <a:cs typeface="Arial"/>
              </a:rPr>
              <a:t>	</a:t>
            </a:r>
            <a:endParaRPr lang="en-US" sz="2400" dirty="0" smtClean="0">
              <a:latin typeface="+mj-lt"/>
            </a:endParaRPr>
          </a:p>
          <a:p>
            <a:pPr>
              <a:spcBef>
                <a:spcPts val="0"/>
              </a:spcBef>
              <a:buNone/>
            </a:pPr>
            <a:endParaRPr lang="en-US" sz="2400" dirty="0" smtClean="0">
              <a:solidFill>
                <a:schemeClr val="tx1"/>
              </a:solidFill>
              <a:latin typeface="+mj-lt"/>
            </a:endParaRPr>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507831"/>
          </a:xfrm>
          <a:prstGeom prst="rect">
            <a:avLst/>
          </a:prstGeom>
        </p:spPr>
        <p:txBody>
          <a:bodyPr wrap="square">
            <a:spAutoFit/>
          </a:bodyPr>
          <a:lstStyle/>
          <a:p>
            <a:pPr algn="ctr"/>
            <a:r>
              <a:rPr lang="en-US" sz="2600" b="1" dirty="0" smtClean="0">
                <a:latin typeface="+mj-lt"/>
              </a:rPr>
              <a:t>OPENING CASE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 calcmode="lin" valueType="num">
                                      <p:cBhvr additive="base">
                                        <p:cTn id="7"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5">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52400"/>
            <a:ext cx="7086600" cy="830997"/>
          </a:xfrm>
          <a:prstGeom prst="rect">
            <a:avLst/>
          </a:prstGeom>
        </p:spPr>
        <p:txBody>
          <a:bodyPr wrap="square">
            <a:spAutoFit/>
          </a:bodyPr>
          <a:lstStyle/>
          <a:p>
            <a:pPr algn="ctr"/>
            <a:r>
              <a:rPr lang="en-US" sz="2400" b="1" dirty="0" smtClean="0">
                <a:latin typeface="+mj-lt"/>
              </a:rPr>
              <a:t>HYBRID FORM OF THE COMBINATION STRUCTURE FOR IMPLEMENTING A TRANSNATIONAL STRATEGY</a:t>
            </a:r>
          </a:p>
        </p:txBody>
      </p:sp>
      <p:sp>
        <p:nvSpPr>
          <p:cNvPr id="7" name="Rectangle 2"/>
          <p:cNvSpPr txBox="1">
            <a:spLocks noChangeArrowheads="1"/>
          </p:cNvSpPr>
          <p:nvPr/>
        </p:nvSpPr>
        <p:spPr>
          <a:xfrm>
            <a:off x="0" y="1447800"/>
            <a:ext cx="1524000" cy="23622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11</a:t>
            </a:r>
            <a:r>
              <a:rPr kumimoji="0" lang="en-US" sz="1600" u="none" strike="noStrike" kern="1200" cap="none" spc="0" normalizeH="0" baseline="0" noProof="0" dirty="0" smtClean="0">
                <a:ln>
                  <a:noFill/>
                </a:ln>
                <a:solidFill>
                  <a:schemeClr val="bg1"/>
                </a:solidFill>
                <a:effectLst/>
                <a:uLnTx/>
                <a:uFillTx/>
                <a:latin typeface="+mj-lt"/>
                <a:ea typeface="+mj-ea"/>
                <a:cs typeface="+mj-cs"/>
              </a:rPr>
              <a:t>.10</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Hybrid Form of the Combination  Structure for Implementing a Transnational Strategy</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12" name="Line 5"/>
          <p:cNvSpPr>
            <a:spLocks noChangeShapeType="1"/>
          </p:cNvSpPr>
          <p:nvPr/>
        </p:nvSpPr>
        <p:spPr bwMode="auto">
          <a:xfrm rot="-120000">
            <a:off x="0" y="1874520"/>
            <a:ext cx="1524000" cy="45719"/>
          </a:xfrm>
          <a:prstGeom prst="line">
            <a:avLst/>
          </a:prstGeom>
          <a:noFill/>
          <a:ln w="57150">
            <a:solidFill>
              <a:schemeClr val="bg1"/>
            </a:solidFill>
            <a:round/>
            <a:headEnd/>
            <a:tailEnd/>
          </a:ln>
          <a:effectLst/>
        </p:spPr>
        <p:txBody>
          <a:bodyPr/>
          <a:lstStyle/>
          <a:p>
            <a:endParaRPr lang="en-US"/>
          </a:p>
        </p:txBody>
      </p:sp>
      <p:pic>
        <p:nvPicPr>
          <p:cNvPr id="11266" name="Picture 2"/>
          <p:cNvPicPr>
            <a:picLocks noChangeAspect="1" noChangeArrowheads="1"/>
          </p:cNvPicPr>
          <p:nvPr/>
        </p:nvPicPr>
        <p:blipFill>
          <a:blip r:embed="rId2" cstate="print"/>
          <a:srcRect/>
          <a:stretch>
            <a:fillRect/>
          </a:stretch>
        </p:blipFill>
        <p:spPr bwMode="auto">
          <a:xfrm>
            <a:off x="1752600" y="2057400"/>
            <a:ext cx="6968519" cy="2747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52400"/>
            <a:ext cx="7086600" cy="830997"/>
          </a:xfrm>
          <a:prstGeom prst="rect">
            <a:avLst/>
          </a:prstGeom>
        </p:spPr>
        <p:txBody>
          <a:bodyPr wrap="square">
            <a:spAutoFit/>
          </a:bodyPr>
          <a:lstStyle/>
          <a:p>
            <a:pPr algn="ctr"/>
            <a:r>
              <a:rPr lang="en-US" sz="2400" b="1" dirty="0" smtClean="0">
                <a:latin typeface="+mj-lt"/>
              </a:rPr>
              <a:t>HYBRID FORM OF THE COMBINATION STRUCTURE FOR IMPLEMENTING A TRANSNATIONAL STRATEGY</a:t>
            </a:r>
          </a:p>
        </p:txBody>
      </p:sp>
      <p:sp>
        <p:nvSpPr>
          <p:cNvPr id="8" name="Rectangle 3"/>
          <p:cNvSpPr txBox="1">
            <a:spLocks noChangeArrowheads="1"/>
          </p:cNvSpPr>
          <p:nvPr/>
        </p:nvSpPr>
        <p:spPr>
          <a:xfrm>
            <a:off x="1295400" y="1295400"/>
            <a:ext cx="7848601" cy="5181600"/>
          </a:xfrm>
          <a:prstGeom prst="rect">
            <a:avLst/>
          </a:prstGeom>
        </p:spPr>
        <p:txBody>
          <a:bodyPr/>
          <a:lstStyle/>
          <a:p>
            <a:pPr marL="742950" marR="0" lvl="1" indent="-285750" algn="l" defTabSz="914400" rtl="0" eaLnBrk="1" fontAlgn="auto" latinLnBrk="0" hangingPunct="1">
              <a:lnSpc>
                <a:spcPct val="100000"/>
              </a:lnSpc>
              <a:spcAft>
                <a:spcPts val="1200"/>
              </a:spcAft>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latin typeface="+mj-lt"/>
                <a:ea typeface="+mn-ea"/>
                <a:cs typeface="+mn-cs"/>
              </a:rPr>
              <a:t>Transnational strategy: </a:t>
            </a:r>
            <a:r>
              <a:rPr kumimoji="0" lang="en-US" sz="2400" b="1" i="0" u="none" strike="noStrike" kern="1200" cap="none" spc="0" normalizeH="0" baseline="0" noProof="0" dirty="0" smtClean="0">
                <a:ln>
                  <a:noFill/>
                </a:ln>
                <a:solidFill>
                  <a:schemeClr val="tx2"/>
                </a:solidFill>
                <a:effectLst/>
                <a:uLnTx/>
                <a:uFillTx/>
                <a:latin typeface="+mn-lt"/>
                <a:ea typeface="+mn-ea"/>
                <a:cs typeface="+mn-cs"/>
              </a:rPr>
              <a:t>international strategy through which the firm seeks to achieve both global efficiency and local responsiveness; usually implemented through global matrix structure and hybrid global design</a:t>
            </a:r>
          </a:p>
          <a:p>
            <a:pPr marL="742950" marR="0" lvl="1" indent="-285750" algn="l" defTabSz="914400" rtl="0" eaLnBrk="1" fontAlgn="auto" latinLnBrk="0" hangingPunct="1">
              <a:lnSpc>
                <a:spcPct val="100000"/>
              </a:lnSpc>
              <a:spcAft>
                <a:spcPts val="1200"/>
              </a:spcAft>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latin typeface="+mj-lt"/>
                <a:ea typeface="+mn-ea"/>
                <a:cs typeface="+mn-cs"/>
              </a:rPr>
              <a:t>Flexible coordination: </a:t>
            </a:r>
            <a:r>
              <a:rPr kumimoji="0" lang="en-US" sz="2400" b="1" i="0" u="none" strike="noStrike" kern="1200" cap="none" spc="0" normalizeH="0" baseline="0" noProof="0" dirty="0" smtClean="0">
                <a:ln>
                  <a:noFill/>
                </a:ln>
                <a:solidFill>
                  <a:schemeClr val="tx2"/>
                </a:solidFill>
                <a:effectLst/>
                <a:uLnTx/>
                <a:uFillTx/>
                <a:latin typeface="+mn-lt"/>
                <a:ea typeface="+mn-ea"/>
                <a:cs typeface="+mn-cs"/>
              </a:rPr>
              <a:t>building a shared vision and individual commitment through an integrated network</a:t>
            </a:r>
          </a:p>
          <a:p>
            <a:pPr marL="742950" marR="0" lvl="1" indent="-28575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latin typeface="+mj-lt"/>
                <a:ea typeface="+mn-ea"/>
                <a:cs typeface="+mn-cs"/>
              </a:rPr>
              <a:t>Combination structure: </a:t>
            </a:r>
            <a:r>
              <a:rPr kumimoji="0" lang="en-US" sz="2400" b="1" i="0" u="none" strike="noStrike" kern="1200" cap="none" spc="0" normalizeH="0" baseline="0" noProof="0" dirty="0" smtClean="0">
                <a:ln>
                  <a:noFill/>
                </a:ln>
                <a:solidFill>
                  <a:schemeClr val="tx2"/>
                </a:solidFill>
                <a:effectLst/>
                <a:uLnTx/>
                <a:uFillTx/>
                <a:latin typeface="+mn-lt"/>
                <a:ea typeface="+mn-ea"/>
                <a:cs typeface="+mn-cs"/>
              </a:rPr>
              <a:t>organizational structure in which characteristics and mechanisms are drawn from both the worldwide geographic area structure and the worldwide product divisional structure (used to implement transnational strategy)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152400"/>
            <a:ext cx="7086600" cy="830997"/>
          </a:xfrm>
          <a:prstGeom prst="rect">
            <a:avLst/>
          </a:prstGeom>
        </p:spPr>
        <p:txBody>
          <a:bodyPr wrap="square">
            <a:spAutoFit/>
          </a:bodyPr>
          <a:lstStyle/>
          <a:p>
            <a:pPr algn="ctr"/>
            <a:r>
              <a:rPr lang="en-US" sz="2400" b="1" dirty="0" smtClean="0">
                <a:latin typeface="+mj-lt"/>
              </a:rPr>
              <a:t>HYBRID FORM OF THE COMBINATION STRUCTURE FOR IMPLEMENTING A TRANSNATIONAL STRATEGY</a:t>
            </a:r>
          </a:p>
        </p:txBody>
      </p:sp>
      <p:sp>
        <p:nvSpPr>
          <p:cNvPr id="5" name="Rectangle 3"/>
          <p:cNvSpPr txBox="1">
            <a:spLocks noChangeArrowheads="1"/>
          </p:cNvSpPr>
          <p:nvPr/>
        </p:nvSpPr>
        <p:spPr>
          <a:xfrm>
            <a:off x="1447800" y="1219200"/>
            <a:ext cx="7543799" cy="5334000"/>
          </a:xfrm>
          <a:prstGeom prst="rect">
            <a:avLst/>
          </a:prstGeom>
        </p:spPr>
        <p:txBody>
          <a:bodyPr/>
          <a:lstStyle/>
          <a:p>
            <a:pPr marL="742950" marR="0" lvl="1" indent="-285750" algn="l" defTabSz="914400" rtl="0" eaLnBrk="1" fontAlgn="auto" latinLnBrk="0" hangingPunct="1">
              <a:lnSpc>
                <a:spcPct val="100000"/>
              </a:lnSpc>
              <a:spcAft>
                <a:spcPts val="1200"/>
              </a:spcAft>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latin typeface="+mn-lt"/>
                <a:ea typeface="+mn-ea"/>
                <a:cs typeface="+mn-cs"/>
              </a:rPr>
              <a:t>Assets and operations may be centralized/decentralized</a:t>
            </a:r>
          </a:p>
          <a:p>
            <a:pPr marL="742950" marR="0" lvl="1" indent="-285750" algn="l" defTabSz="914400" rtl="0" eaLnBrk="1" fontAlgn="auto" latinLnBrk="0" hangingPunct="1">
              <a:lnSpc>
                <a:spcPct val="100000"/>
              </a:lnSpc>
              <a:spcAft>
                <a:spcPts val="1200"/>
              </a:spcAft>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latin typeface="+mn-lt"/>
                <a:ea typeface="+mn-ea"/>
                <a:cs typeface="+mn-cs"/>
              </a:rPr>
              <a:t>Functions may be integrated/nonintegrated</a:t>
            </a:r>
          </a:p>
          <a:p>
            <a:pPr marL="742950" marR="0" lvl="1" indent="-285750" algn="l" defTabSz="914400" rtl="0" eaLnBrk="1" fontAlgn="auto" latinLnBrk="0" hangingPunct="1">
              <a:lnSpc>
                <a:spcPct val="100000"/>
              </a:lnSpc>
              <a:spcAft>
                <a:spcPts val="1200"/>
              </a:spcAft>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latin typeface="+mn-lt"/>
                <a:ea typeface="+mn-ea"/>
                <a:cs typeface="+mn-cs"/>
              </a:rPr>
              <a:t>Relationships may be formal/informal</a:t>
            </a:r>
          </a:p>
          <a:p>
            <a:pPr marL="742950" marR="0" lvl="1" indent="-285750" algn="l" defTabSz="914400" rtl="0" eaLnBrk="1" fontAlgn="auto" latinLnBrk="0" hangingPunct="1">
              <a:lnSpc>
                <a:spcPct val="100000"/>
              </a:lnSpc>
              <a:spcAft>
                <a:spcPts val="1200"/>
              </a:spcAft>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latin typeface="+mn-lt"/>
                <a:ea typeface="+mn-ea"/>
                <a:cs typeface="+mn-cs"/>
              </a:rPr>
              <a:t>Coordination mechanisms may leverage efficiency/flexibility</a:t>
            </a:r>
          </a:p>
          <a:p>
            <a:pPr marL="742950" marR="0" lvl="1" indent="-285750" algn="l" defTabSz="914400" rtl="0" eaLnBrk="1" fontAlgn="auto" latinLnBrk="0" hangingPunct="1">
              <a:lnSpc>
                <a:spcPct val="100000"/>
              </a:lnSpc>
              <a:spcAft>
                <a:spcPts val="1200"/>
              </a:spcAft>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latin typeface="+mn-lt"/>
                <a:ea typeface="+mn-ea"/>
                <a:cs typeface="+mn-cs"/>
              </a:rPr>
              <a:t>Mandates to subsidiaries may be global/  specialized-contribution/localized-implementation</a:t>
            </a:r>
          </a:p>
          <a:p>
            <a:pPr marL="742950" marR="0" lvl="1" indent="-28575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latin typeface="+mn-lt"/>
                <a:ea typeface="+mn-ea"/>
                <a:cs typeface="+mn-cs"/>
              </a:rPr>
              <a:t>There are competing objectives when a worldwide combination structure is used to implement a transnational strategy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015663"/>
          </a:xfrm>
          <a:prstGeom prst="rect">
            <a:avLst/>
          </a:prstGeom>
        </p:spPr>
        <p:txBody>
          <a:bodyPr wrap="square">
            <a:spAutoFit/>
          </a:bodyPr>
          <a:lstStyle/>
          <a:p>
            <a:pPr algn="ctr"/>
            <a:r>
              <a:rPr lang="en-US" sz="3000" b="1" dirty="0" smtClean="0">
                <a:latin typeface="+mj-lt"/>
              </a:rPr>
              <a:t>MATCHES BETWEEN COOPERATIVE STRATEGIES AND NETWORK STRUCTURES</a:t>
            </a:r>
          </a:p>
        </p:txBody>
      </p:sp>
      <p:sp>
        <p:nvSpPr>
          <p:cNvPr id="7" name="Rectangle 3"/>
          <p:cNvSpPr txBox="1">
            <a:spLocks noChangeArrowheads="1"/>
          </p:cNvSpPr>
          <p:nvPr/>
        </p:nvSpPr>
        <p:spPr>
          <a:xfrm>
            <a:off x="1371599" y="1143000"/>
            <a:ext cx="7772401" cy="5410199"/>
          </a:xfrm>
          <a:prstGeom prst="rect">
            <a:avLst/>
          </a:prstGeom>
        </p:spPr>
        <p:txBody>
          <a:bodyPr/>
          <a:lstStyle/>
          <a:p>
            <a:pPr marL="742950" lvl="1" indent="-285750">
              <a:spcAft>
                <a:spcPts val="600"/>
              </a:spcAft>
              <a:buClr>
                <a:srgbClr val="FF0D0D"/>
              </a:buClr>
              <a:buSzPct val="70000"/>
              <a:buFont typeface="Arial" pitchFamily="34" charset="0"/>
              <a:buChar char="•"/>
            </a:pPr>
            <a:r>
              <a:rPr lang="en-US" sz="2400" b="1" dirty="0" smtClean="0">
                <a:solidFill>
                  <a:schemeClr val="tx2"/>
                </a:solidFill>
              </a:rPr>
              <a:t>Greater levels of environmental complexity and uncertainty in today’s competitive environment are causing more firms to use cooperative strategies such as strategic alliances and joint ventures</a:t>
            </a:r>
          </a:p>
          <a:p>
            <a:pPr marL="742950" lvl="1" indent="-285750">
              <a:spcAft>
                <a:spcPts val="600"/>
              </a:spcAft>
              <a:buClr>
                <a:srgbClr val="FF0D0D"/>
              </a:buClr>
              <a:buSzPct val="70000"/>
              <a:buFont typeface="Arial" pitchFamily="34" charset="0"/>
              <a:buChar char="•"/>
            </a:pPr>
            <a:r>
              <a:rPr kumimoji="0" lang="en-US" sz="2400" b="1" i="0" u="none" strike="noStrike" kern="1200" cap="none" spc="0" normalizeH="0" baseline="0" noProof="0" dirty="0" smtClean="0">
                <a:ln>
                  <a:noFill/>
                </a:ln>
                <a:solidFill>
                  <a:schemeClr val="tx2"/>
                </a:solidFill>
                <a:effectLst/>
                <a:uLnTx/>
                <a:uFillTx/>
                <a:latin typeface="+mj-lt"/>
                <a:ea typeface="+mn-ea"/>
                <a:cs typeface="+mn-cs"/>
              </a:rPr>
              <a:t>Strategic network: </a:t>
            </a:r>
            <a:r>
              <a:rPr kumimoji="0" lang="en-US" sz="2400" b="1" i="0" u="none" strike="noStrike" kern="1200" cap="none" spc="0" normalizeH="0" baseline="0" noProof="0" dirty="0" smtClean="0">
                <a:ln>
                  <a:noFill/>
                </a:ln>
                <a:solidFill>
                  <a:schemeClr val="tx2"/>
                </a:solidFill>
                <a:effectLst/>
                <a:uLnTx/>
                <a:uFillTx/>
                <a:latin typeface="+mn-lt"/>
                <a:ea typeface="+mn-ea"/>
                <a:cs typeface="+mn-cs"/>
              </a:rPr>
              <a:t>group of firms that form around a core to create value by participating in multiple cooperative arrangements</a:t>
            </a:r>
          </a:p>
          <a:p>
            <a:pPr marL="742950" lvl="1" indent="-285750">
              <a:buClr>
                <a:srgbClr val="FF0D0D"/>
              </a:buClr>
              <a:buSzPct val="70000"/>
              <a:buFont typeface="Arial" pitchFamily="34" charset="0"/>
              <a:buChar char="•"/>
            </a:pPr>
            <a:r>
              <a:rPr lang="en-US" sz="2400" b="1" dirty="0" smtClean="0">
                <a:solidFill>
                  <a:schemeClr val="tx2"/>
                </a:solidFill>
              </a:rPr>
              <a:t>Used to implement business-level, corporate-level, and international cooperative strategies</a:t>
            </a:r>
          </a:p>
          <a:p>
            <a:pPr marL="742950" marR="0" lvl="1" indent="-285750" algn="l" defTabSz="914400" rtl="0" eaLnBrk="1" fontAlgn="auto" latinLnBrk="0" hangingPunct="1">
              <a:buClr>
                <a:schemeClr val="accent1"/>
              </a:buClr>
              <a:buSzPct val="70000"/>
              <a:buFont typeface="Arial" pitchFamily="34" charset="0"/>
              <a:buChar char="•"/>
              <a:tabLst/>
              <a:defRPr/>
            </a:pPr>
            <a:endParaRPr kumimoji="0" lang="en-US" sz="400" b="1" i="0" u="none" strike="noStrike" kern="1200" cap="none" spc="0" normalizeH="0" baseline="0" noProof="0" dirty="0" smtClean="0">
              <a:ln>
                <a:noFill/>
              </a:ln>
              <a:solidFill>
                <a:schemeClr val="tx2"/>
              </a:solidFill>
              <a:effectLst/>
              <a:uLnTx/>
              <a:uFillTx/>
              <a:latin typeface="+mn-lt"/>
              <a:ea typeface="+mn-ea"/>
              <a:cs typeface="+mn-cs"/>
            </a:endParaRPr>
          </a:p>
          <a:p>
            <a:pPr lvl="1">
              <a:defRPr/>
            </a:pPr>
            <a:r>
              <a:rPr kumimoji="0" lang="en-US" sz="2400" b="1" i="0" u="none" strike="noStrike" kern="1200" cap="none" spc="0" normalizeH="0" baseline="0" noProof="0" dirty="0" smtClean="0">
                <a:ln>
                  <a:noFill/>
                </a:ln>
                <a:solidFill>
                  <a:schemeClr val="tx2"/>
                </a:solidFill>
                <a:effectLst/>
                <a:uLnTx/>
                <a:uFillTx/>
                <a:latin typeface="+mj-lt"/>
                <a:ea typeface="+mn-ea"/>
                <a:cs typeface="+mn-cs"/>
              </a:rPr>
              <a:t>Strategic Center Firm </a:t>
            </a:r>
            <a:r>
              <a:rPr kumimoji="0" lang="en-US" sz="2400" b="1" i="0" u="none" strike="noStrike" kern="1200" cap="none" spc="0" normalizeH="0" baseline="0" noProof="0" dirty="0" smtClean="0">
                <a:ln>
                  <a:noFill/>
                </a:ln>
                <a:solidFill>
                  <a:schemeClr val="tx2"/>
                </a:solidFill>
                <a:effectLst/>
                <a:uLnTx/>
                <a:uFillTx/>
                <a:latin typeface="+mn-lt"/>
                <a:ea typeface="+mn-ea"/>
                <a:cs typeface="+mn-cs"/>
              </a:rPr>
              <a:t>has four primary tasks:</a:t>
            </a:r>
          </a:p>
          <a:p>
            <a:pPr lvl="1" indent="284163">
              <a:defRPr/>
            </a:pPr>
            <a:r>
              <a:rPr lang="en-US" sz="2200" b="1" dirty="0" smtClean="0">
                <a:solidFill>
                  <a:schemeClr val="tx2"/>
                </a:solidFill>
              </a:rPr>
              <a:t>1. Strategic outsourcing</a:t>
            </a:r>
          </a:p>
          <a:p>
            <a:pPr lvl="1" indent="284163">
              <a:defRPr/>
            </a:pPr>
            <a:r>
              <a:rPr lang="en-US" sz="2200" b="1" dirty="0" smtClean="0">
                <a:solidFill>
                  <a:schemeClr val="tx2"/>
                </a:solidFill>
              </a:rPr>
              <a:t>2. Competencies</a:t>
            </a:r>
          </a:p>
          <a:p>
            <a:pPr lvl="1" indent="284163">
              <a:defRPr/>
            </a:pPr>
            <a:r>
              <a:rPr lang="en-US" sz="2200" b="1" dirty="0" smtClean="0">
                <a:solidFill>
                  <a:schemeClr val="tx2"/>
                </a:solidFill>
              </a:rPr>
              <a:t>3. Technology</a:t>
            </a:r>
          </a:p>
          <a:p>
            <a:pPr lvl="1" indent="284163">
              <a:defRPr/>
            </a:pPr>
            <a:r>
              <a:rPr lang="en-US" sz="2200" b="1" dirty="0" smtClean="0">
                <a:solidFill>
                  <a:schemeClr val="tx2"/>
                </a:solidFill>
              </a:rPr>
              <a:t>4. Race to learn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0" dur="1000" fill="hold"/>
                                        <p:tgtEl>
                                          <p:spTgt spid="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707886"/>
          </a:xfrm>
          <a:prstGeom prst="rect">
            <a:avLst/>
          </a:prstGeom>
        </p:spPr>
        <p:txBody>
          <a:bodyPr wrap="square">
            <a:spAutoFit/>
          </a:bodyPr>
          <a:lstStyle/>
          <a:p>
            <a:pPr algn="ctr"/>
            <a:r>
              <a:rPr lang="en-US" sz="4000" b="1" dirty="0" smtClean="0">
                <a:latin typeface="+mj-lt"/>
              </a:rPr>
              <a:t>A STRATEGIC NETWORK</a:t>
            </a:r>
          </a:p>
        </p:txBody>
      </p:sp>
      <p:sp>
        <p:nvSpPr>
          <p:cNvPr id="7" name="Rectangle 2"/>
          <p:cNvSpPr txBox="1">
            <a:spLocks noChangeArrowheads="1"/>
          </p:cNvSpPr>
          <p:nvPr/>
        </p:nvSpPr>
        <p:spPr>
          <a:xfrm>
            <a:off x="0" y="1676400"/>
            <a:ext cx="1524000" cy="11430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11</a:t>
            </a:r>
            <a:r>
              <a:rPr kumimoji="0" lang="en-US" sz="1600" u="none" strike="noStrike" kern="1200" cap="none" spc="0" normalizeH="0" baseline="0" noProof="0" dirty="0" smtClean="0">
                <a:ln>
                  <a:noFill/>
                </a:ln>
                <a:solidFill>
                  <a:schemeClr val="bg1"/>
                </a:solidFill>
                <a:effectLst/>
                <a:uLnTx/>
                <a:uFillTx/>
                <a:latin typeface="+mj-lt"/>
                <a:ea typeface="+mj-ea"/>
                <a:cs typeface="+mj-cs"/>
              </a:rPr>
              <a:t>.11</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A Strategic Network</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12" name="Line 5"/>
          <p:cNvSpPr>
            <a:spLocks noChangeShapeType="1"/>
          </p:cNvSpPr>
          <p:nvPr/>
        </p:nvSpPr>
        <p:spPr bwMode="auto">
          <a:xfrm rot="-120000">
            <a:off x="0" y="2103120"/>
            <a:ext cx="1524000" cy="45719"/>
          </a:xfrm>
          <a:prstGeom prst="line">
            <a:avLst/>
          </a:prstGeom>
          <a:noFill/>
          <a:ln w="57150">
            <a:solidFill>
              <a:schemeClr val="bg1"/>
            </a:solidFill>
            <a:round/>
            <a:headEnd/>
            <a:tailEnd/>
          </a:ln>
          <a:effectLst/>
        </p:spPr>
        <p:txBody>
          <a:bodyPr/>
          <a:lstStyle/>
          <a:p>
            <a:endParaRPr lang="en-US"/>
          </a:p>
        </p:txBody>
      </p:sp>
      <p:pic>
        <p:nvPicPr>
          <p:cNvPr id="12290" name="Picture 2"/>
          <p:cNvPicPr>
            <a:picLocks noChangeAspect="1" noChangeArrowheads="1"/>
          </p:cNvPicPr>
          <p:nvPr/>
        </p:nvPicPr>
        <p:blipFill>
          <a:blip r:embed="rId2" cstate="print"/>
          <a:srcRect/>
          <a:stretch>
            <a:fillRect/>
          </a:stretch>
        </p:blipFill>
        <p:spPr bwMode="auto">
          <a:xfrm>
            <a:off x="1905000" y="1295400"/>
            <a:ext cx="6567488" cy="51568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200329"/>
          </a:xfrm>
          <a:prstGeom prst="rect">
            <a:avLst/>
          </a:prstGeom>
        </p:spPr>
        <p:txBody>
          <a:bodyPr wrap="square">
            <a:spAutoFit/>
          </a:bodyPr>
          <a:lstStyle/>
          <a:p>
            <a:pPr algn="ctr"/>
            <a:r>
              <a:rPr lang="en-US" sz="3600" b="1" dirty="0" smtClean="0">
                <a:latin typeface="+mj-lt"/>
              </a:rPr>
              <a:t>EXAMPLE OF A STRATEGIC NETWORK</a:t>
            </a:r>
          </a:p>
        </p:txBody>
      </p:sp>
      <p:sp>
        <p:nvSpPr>
          <p:cNvPr id="10" name="Oval 1"/>
          <p:cNvSpPr>
            <a:spLocks noChangeArrowheads="1"/>
          </p:cNvSpPr>
          <p:nvPr/>
        </p:nvSpPr>
        <p:spPr bwMode="auto">
          <a:xfrm>
            <a:off x="3962401" y="2537240"/>
            <a:ext cx="2209799" cy="2336524"/>
          </a:xfrm>
          <a:prstGeom prst="ellipse">
            <a:avLst/>
          </a:prstGeom>
          <a:solidFill>
            <a:srgbClr val="C00000"/>
          </a:solidFill>
          <a:ln w="25400" algn="ctr">
            <a:solidFill>
              <a:schemeClr val="tx1"/>
            </a:solidFill>
            <a:round/>
            <a:headEnd/>
            <a:tailEnd/>
          </a:ln>
        </p:spPr>
        <p:txBody>
          <a:bodyPr/>
          <a:lstStyle/>
          <a:p>
            <a:r>
              <a:rPr lang="en-US" sz="2400" dirty="0" smtClean="0">
                <a:solidFill>
                  <a:schemeClr val="bg1"/>
                </a:solidFill>
              </a:rPr>
              <a:t>Main    strategic </a:t>
            </a:r>
            <a:r>
              <a:rPr lang="en-US" sz="2400" dirty="0">
                <a:solidFill>
                  <a:schemeClr val="bg1"/>
                </a:solidFill>
              </a:rPr>
              <a:t>c</a:t>
            </a:r>
            <a:r>
              <a:rPr lang="en-US" sz="2400" dirty="0" smtClean="0">
                <a:solidFill>
                  <a:schemeClr val="bg1"/>
                </a:solidFill>
              </a:rPr>
              <a:t>enter </a:t>
            </a:r>
            <a:r>
              <a:rPr lang="en-US" sz="2400" dirty="0">
                <a:solidFill>
                  <a:schemeClr val="bg1"/>
                </a:solidFill>
              </a:rPr>
              <a:t>of the</a:t>
            </a:r>
            <a:r>
              <a:rPr lang="en-US" sz="2400" dirty="0" smtClean="0">
                <a:solidFill>
                  <a:schemeClr val="bg1"/>
                </a:solidFill>
              </a:rPr>
              <a:t> firm</a:t>
            </a:r>
            <a:endParaRPr lang="en-US" sz="2400" dirty="0">
              <a:solidFill>
                <a:schemeClr val="bg1"/>
              </a:solidFill>
            </a:endParaRPr>
          </a:p>
        </p:txBody>
      </p:sp>
      <p:cxnSp>
        <p:nvCxnSpPr>
          <p:cNvPr id="11" name="Straight Connector 3"/>
          <p:cNvCxnSpPr>
            <a:cxnSpLocks noChangeShapeType="1"/>
            <a:stCxn id="10" idx="7"/>
          </p:cNvCxnSpPr>
          <p:nvPr/>
        </p:nvCxnSpPr>
        <p:spPr bwMode="auto">
          <a:xfrm flipV="1">
            <a:off x="5848582" y="2286000"/>
            <a:ext cx="1238018" cy="593416"/>
          </a:xfrm>
          <a:prstGeom prst="line">
            <a:avLst/>
          </a:prstGeom>
          <a:noFill/>
          <a:ln w="25400" algn="ctr">
            <a:solidFill>
              <a:srgbClr val="000000"/>
            </a:solidFill>
            <a:round/>
            <a:headEnd/>
            <a:tailEnd/>
          </a:ln>
        </p:spPr>
      </p:cxnSp>
      <p:cxnSp>
        <p:nvCxnSpPr>
          <p:cNvPr id="13" name="Straight Connector 6"/>
          <p:cNvCxnSpPr>
            <a:cxnSpLocks noChangeShapeType="1"/>
            <a:endCxn id="10" idx="3"/>
          </p:cNvCxnSpPr>
          <p:nvPr/>
        </p:nvCxnSpPr>
        <p:spPr bwMode="auto">
          <a:xfrm flipV="1">
            <a:off x="3505200" y="4531588"/>
            <a:ext cx="780819" cy="573812"/>
          </a:xfrm>
          <a:prstGeom prst="line">
            <a:avLst/>
          </a:prstGeom>
          <a:noFill/>
          <a:ln w="25400" algn="ctr">
            <a:solidFill>
              <a:srgbClr val="000000"/>
            </a:solidFill>
            <a:round/>
            <a:headEnd/>
            <a:tailEnd/>
          </a:ln>
        </p:spPr>
      </p:cxnSp>
      <p:cxnSp>
        <p:nvCxnSpPr>
          <p:cNvPr id="14" name="Straight Connector 7"/>
          <p:cNvCxnSpPr>
            <a:cxnSpLocks noChangeShapeType="1"/>
            <a:stCxn id="10" idx="1"/>
          </p:cNvCxnSpPr>
          <p:nvPr/>
        </p:nvCxnSpPr>
        <p:spPr bwMode="auto">
          <a:xfrm flipH="1" flipV="1">
            <a:off x="3962403" y="2590800"/>
            <a:ext cx="323616" cy="288616"/>
          </a:xfrm>
          <a:prstGeom prst="line">
            <a:avLst/>
          </a:prstGeom>
          <a:noFill/>
          <a:ln w="25400" algn="ctr">
            <a:solidFill>
              <a:srgbClr val="000000"/>
            </a:solidFill>
            <a:round/>
            <a:headEnd/>
            <a:tailEnd/>
          </a:ln>
        </p:spPr>
      </p:cxnSp>
      <p:cxnSp>
        <p:nvCxnSpPr>
          <p:cNvPr id="15" name="Straight Connector 8"/>
          <p:cNvCxnSpPr>
            <a:cxnSpLocks noChangeShapeType="1"/>
            <a:stCxn id="10" idx="6"/>
          </p:cNvCxnSpPr>
          <p:nvPr/>
        </p:nvCxnSpPr>
        <p:spPr bwMode="auto">
          <a:xfrm>
            <a:off x="6172200" y="3705502"/>
            <a:ext cx="1219200" cy="28298"/>
          </a:xfrm>
          <a:prstGeom prst="line">
            <a:avLst/>
          </a:prstGeom>
          <a:noFill/>
          <a:ln w="25400" algn="ctr">
            <a:solidFill>
              <a:srgbClr val="000000"/>
            </a:solidFill>
            <a:round/>
            <a:headEnd/>
            <a:tailEnd/>
          </a:ln>
        </p:spPr>
      </p:cxnSp>
      <p:cxnSp>
        <p:nvCxnSpPr>
          <p:cNvPr id="16" name="Straight Connector 14"/>
          <p:cNvCxnSpPr>
            <a:cxnSpLocks noChangeShapeType="1"/>
            <a:stCxn id="10" idx="5"/>
          </p:cNvCxnSpPr>
          <p:nvPr/>
        </p:nvCxnSpPr>
        <p:spPr bwMode="auto">
          <a:xfrm>
            <a:off x="5848582" y="4531588"/>
            <a:ext cx="704618" cy="497612"/>
          </a:xfrm>
          <a:prstGeom prst="line">
            <a:avLst/>
          </a:prstGeom>
          <a:noFill/>
          <a:ln w="25400" algn="ctr">
            <a:solidFill>
              <a:srgbClr val="000000"/>
            </a:solidFill>
            <a:round/>
            <a:headEnd/>
            <a:tailEnd/>
          </a:ln>
        </p:spPr>
      </p:cxnSp>
      <p:sp>
        <p:nvSpPr>
          <p:cNvPr id="17" name="Oval 28"/>
          <p:cNvSpPr>
            <a:spLocks noChangeArrowheads="1"/>
          </p:cNvSpPr>
          <p:nvPr/>
        </p:nvSpPr>
        <p:spPr bwMode="auto">
          <a:xfrm>
            <a:off x="7315200" y="3048000"/>
            <a:ext cx="1524000" cy="1524000"/>
          </a:xfrm>
          <a:prstGeom prst="ellipse">
            <a:avLst/>
          </a:prstGeom>
          <a:blipFill dpi="0" rotWithShape="0">
            <a:blip r:embed="rId2" cstate="print"/>
            <a:srcRect/>
            <a:tile tx="0" ty="0" sx="100000" sy="100000" flip="none" algn="tl"/>
          </a:blipFill>
          <a:ln w="25400" algn="ctr">
            <a:solidFill>
              <a:srgbClr val="000000"/>
            </a:solidFill>
            <a:round/>
            <a:headEnd/>
            <a:tailEnd/>
          </a:ln>
        </p:spPr>
        <p:txBody>
          <a:bodyPr/>
          <a:lstStyle/>
          <a:p>
            <a:r>
              <a:rPr lang="en-US" sz="1800" dirty="0">
                <a:solidFill>
                  <a:schemeClr val="bg1"/>
                </a:solidFill>
              </a:rPr>
              <a:t>Key</a:t>
            </a:r>
            <a:r>
              <a:rPr lang="en-US" sz="1800" dirty="0" smtClean="0">
                <a:solidFill>
                  <a:schemeClr val="bg1"/>
                </a:solidFill>
              </a:rPr>
              <a:t> raw </a:t>
            </a:r>
            <a:r>
              <a:rPr lang="en-US" dirty="0">
                <a:solidFill>
                  <a:schemeClr val="bg1"/>
                </a:solidFill>
              </a:rPr>
              <a:t>m</a:t>
            </a:r>
            <a:r>
              <a:rPr lang="en-US" sz="1800" dirty="0" smtClean="0">
                <a:solidFill>
                  <a:schemeClr val="bg1"/>
                </a:solidFill>
              </a:rPr>
              <a:t>aterial </a:t>
            </a:r>
            <a:r>
              <a:rPr lang="en-US" dirty="0">
                <a:solidFill>
                  <a:schemeClr val="bg1"/>
                </a:solidFill>
              </a:rPr>
              <a:t>s</a:t>
            </a:r>
            <a:r>
              <a:rPr lang="en-US" sz="1800" dirty="0" smtClean="0">
                <a:solidFill>
                  <a:schemeClr val="bg1"/>
                </a:solidFill>
              </a:rPr>
              <a:t>upplier</a:t>
            </a:r>
            <a:endParaRPr lang="en-US" sz="1800" dirty="0">
              <a:solidFill>
                <a:schemeClr val="bg1"/>
              </a:solidFill>
            </a:endParaRPr>
          </a:p>
        </p:txBody>
      </p:sp>
      <p:sp>
        <p:nvSpPr>
          <p:cNvPr id="18" name="Oval 30"/>
          <p:cNvSpPr>
            <a:spLocks noChangeArrowheads="1"/>
          </p:cNvSpPr>
          <p:nvPr/>
        </p:nvSpPr>
        <p:spPr bwMode="auto">
          <a:xfrm>
            <a:off x="1981200" y="1447800"/>
            <a:ext cx="2057400" cy="1600200"/>
          </a:xfrm>
          <a:prstGeom prst="ellipse">
            <a:avLst/>
          </a:prstGeom>
          <a:blipFill dpi="0" rotWithShape="0">
            <a:blip r:embed="rId2" cstate="print"/>
            <a:srcRect/>
            <a:tile tx="0" ty="0" sx="100000" sy="100000" flip="none" algn="tl"/>
          </a:blipFill>
          <a:ln w="25400" algn="ctr">
            <a:solidFill>
              <a:srgbClr val="000000"/>
            </a:solidFill>
            <a:round/>
            <a:headEnd/>
            <a:tailEnd/>
          </a:ln>
        </p:spPr>
        <p:txBody>
          <a:bodyPr/>
          <a:lstStyle/>
          <a:p>
            <a:r>
              <a:rPr lang="en-US" sz="1800" dirty="0">
                <a:solidFill>
                  <a:schemeClr val="bg1"/>
                </a:solidFill>
              </a:rPr>
              <a:t>Competitor with alliance agreement</a:t>
            </a:r>
          </a:p>
        </p:txBody>
      </p:sp>
      <p:sp>
        <p:nvSpPr>
          <p:cNvPr id="19" name="Oval 31"/>
          <p:cNvSpPr>
            <a:spLocks noChangeArrowheads="1"/>
          </p:cNvSpPr>
          <p:nvPr/>
        </p:nvSpPr>
        <p:spPr bwMode="auto">
          <a:xfrm>
            <a:off x="1676400" y="4572001"/>
            <a:ext cx="1905000" cy="1752600"/>
          </a:xfrm>
          <a:prstGeom prst="ellipse">
            <a:avLst/>
          </a:prstGeom>
          <a:blipFill dpi="0" rotWithShape="0">
            <a:blip r:embed="rId2" cstate="print"/>
            <a:srcRect/>
            <a:tile tx="0" ty="0" sx="100000" sy="100000" flip="none" algn="tl"/>
          </a:blipFill>
          <a:ln w="25400" algn="ctr">
            <a:solidFill>
              <a:srgbClr val="000000"/>
            </a:solidFill>
            <a:round/>
            <a:headEnd/>
            <a:tailEnd/>
          </a:ln>
        </p:spPr>
        <p:txBody>
          <a:bodyPr/>
          <a:lstStyle/>
          <a:p>
            <a:r>
              <a:rPr lang="en-US" sz="1800">
                <a:solidFill>
                  <a:schemeClr val="bg1"/>
                </a:solidFill>
              </a:rPr>
              <a:t>Research team at local university</a:t>
            </a:r>
          </a:p>
        </p:txBody>
      </p:sp>
      <p:sp>
        <p:nvSpPr>
          <p:cNvPr id="20" name="Oval 32"/>
          <p:cNvSpPr>
            <a:spLocks noChangeArrowheads="1"/>
          </p:cNvSpPr>
          <p:nvPr/>
        </p:nvSpPr>
        <p:spPr bwMode="auto">
          <a:xfrm>
            <a:off x="6096000" y="4876800"/>
            <a:ext cx="2133600" cy="1447800"/>
          </a:xfrm>
          <a:prstGeom prst="ellipse">
            <a:avLst/>
          </a:prstGeom>
          <a:blipFill dpi="0" rotWithShape="0">
            <a:blip r:embed="rId2" cstate="print"/>
            <a:srcRect/>
            <a:tile tx="0" ty="0" sx="100000" sy="100000" flip="none" algn="tl"/>
          </a:blipFill>
          <a:ln w="25400" algn="ctr">
            <a:solidFill>
              <a:srgbClr val="000000"/>
            </a:solidFill>
            <a:round/>
            <a:headEnd/>
            <a:tailEnd/>
          </a:ln>
        </p:spPr>
        <p:txBody>
          <a:bodyPr/>
          <a:lstStyle/>
          <a:p>
            <a:r>
              <a:rPr lang="en-US" sz="1800" dirty="0">
                <a:solidFill>
                  <a:schemeClr val="bg1"/>
                </a:solidFill>
              </a:rPr>
              <a:t>Top legal firm in intellectual property</a:t>
            </a:r>
          </a:p>
        </p:txBody>
      </p:sp>
      <p:sp>
        <p:nvSpPr>
          <p:cNvPr id="21" name="Oval 17"/>
          <p:cNvSpPr>
            <a:spLocks noChangeArrowheads="1"/>
          </p:cNvSpPr>
          <p:nvPr/>
        </p:nvSpPr>
        <p:spPr bwMode="auto">
          <a:xfrm>
            <a:off x="6781800" y="1066800"/>
            <a:ext cx="1828800" cy="1524000"/>
          </a:xfrm>
          <a:prstGeom prst="ellipse">
            <a:avLst/>
          </a:prstGeom>
          <a:blipFill dpi="0" rotWithShape="0">
            <a:blip r:embed="rId2" cstate="print"/>
            <a:srcRect/>
            <a:tile tx="0" ty="0" sx="100000" sy="100000" flip="none" algn="tl"/>
          </a:blipFill>
          <a:ln w="25400" algn="ctr">
            <a:solidFill>
              <a:srgbClr val="000000"/>
            </a:solidFill>
            <a:round/>
            <a:headEnd/>
            <a:tailEnd/>
          </a:ln>
        </p:spPr>
        <p:txBody>
          <a:bodyPr/>
          <a:lstStyle/>
          <a:p>
            <a:r>
              <a:rPr lang="en-US" sz="1800" dirty="0" smtClean="0">
                <a:solidFill>
                  <a:schemeClr val="bg1"/>
                </a:solidFill>
              </a:rPr>
              <a:t>Key </a:t>
            </a:r>
            <a:r>
              <a:rPr lang="en-US" dirty="0">
                <a:solidFill>
                  <a:schemeClr val="bg1"/>
                </a:solidFill>
              </a:rPr>
              <a:t>t</a:t>
            </a:r>
            <a:r>
              <a:rPr lang="en-US" sz="1800" dirty="0" smtClean="0">
                <a:solidFill>
                  <a:schemeClr val="bg1"/>
                </a:solidFill>
              </a:rPr>
              <a:t>echnology </a:t>
            </a:r>
            <a:r>
              <a:rPr lang="en-US" dirty="0">
                <a:solidFill>
                  <a:schemeClr val="bg1"/>
                </a:solidFill>
              </a:rPr>
              <a:t>s</a:t>
            </a:r>
            <a:r>
              <a:rPr lang="en-US" sz="1800" dirty="0" smtClean="0">
                <a:solidFill>
                  <a:schemeClr val="bg1"/>
                </a:solidFill>
              </a:rPr>
              <a:t>upplier</a:t>
            </a:r>
            <a:endParaRPr lang="en-US" sz="1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17" presetClass="entr" presetSubtype="10"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fltVal val="0"/>
                                          </p:val>
                                        </p:tav>
                                        <p:tav tm="100000">
                                          <p:val>
                                            <p:strVal val="#ppt_w"/>
                                          </p:val>
                                        </p:tav>
                                      </p:tavLst>
                                    </p:anim>
                                    <p:anim calcmode="lin" valueType="num">
                                      <p:cBhvr>
                                        <p:cTn id="23" dur="500" fill="hold"/>
                                        <p:tgtEl>
                                          <p:spTgt spid="17"/>
                                        </p:tgtEl>
                                        <p:attrNameLst>
                                          <p:attrName>ppt_h</p:attrName>
                                        </p:attrNameLst>
                                      </p:cBhvr>
                                      <p:tavLst>
                                        <p:tav tm="0">
                                          <p:val>
                                            <p:strVal val="#ppt_h"/>
                                          </p:val>
                                        </p:tav>
                                        <p:tav tm="100000">
                                          <p:val>
                                            <p:strVal val="#ppt_h"/>
                                          </p:val>
                                        </p:tav>
                                      </p:tavLst>
                                    </p:anim>
                                  </p:childTnLst>
                                </p:cTn>
                              </p:par>
                            </p:childTnLst>
                          </p:cTn>
                        </p:par>
                        <p:par>
                          <p:cTn id="24" fill="hold">
                            <p:stCondLst>
                              <p:cond delay="2000"/>
                            </p:stCondLst>
                            <p:childTnLst>
                              <p:par>
                                <p:cTn id="25" presetID="17" presetClass="entr" presetSubtype="10" fill="hold" grpId="0"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500" fill="hold"/>
                                        <p:tgtEl>
                                          <p:spTgt spid="20"/>
                                        </p:tgtEl>
                                        <p:attrNameLst>
                                          <p:attrName>ppt_w</p:attrName>
                                        </p:attrNameLst>
                                      </p:cBhvr>
                                      <p:tavLst>
                                        <p:tav tm="0">
                                          <p:val>
                                            <p:fltVal val="0"/>
                                          </p:val>
                                        </p:tav>
                                        <p:tav tm="100000">
                                          <p:val>
                                            <p:strVal val="#ppt_w"/>
                                          </p:val>
                                        </p:tav>
                                      </p:tavLst>
                                    </p:anim>
                                    <p:anim calcmode="lin" valueType="num">
                                      <p:cBhvr>
                                        <p:cTn id="28" dur="500" fill="hold"/>
                                        <p:tgtEl>
                                          <p:spTgt spid="20"/>
                                        </p:tgtEl>
                                        <p:attrNameLst>
                                          <p:attrName>ppt_h</p:attrName>
                                        </p:attrNameLst>
                                      </p:cBhvr>
                                      <p:tavLst>
                                        <p:tav tm="0">
                                          <p:val>
                                            <p:strVal val="#ppt_h"/>
                                          </p:val>
                                        </p:tav>
                                        <p:tav tm="100000">
                                          <p:val>
                                            <p:strVal val="#ppt_h"/>
                                          </p:val>
                                        </p:tav>
                                      </p:tavLst>
                                    </p:anim>
                                  </p:childTnLst>
                                </p:cTn>
                              </p:par>
                            </p:childTnLst>
                          </p:cTn>
                        </p:par>
                        <p:par>
                          <p:cTn id="29" fill="hold">
                            <p:stCondLst>
                              <p:cond delay="2500"/>
                            </p:stCondLst>
                            <p:childTnLst>
                              <p:par>
                                <p:cTn id="30" presetID="25" presetClass="entr" presetSubtype="0"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35" dur="1000" fill="hold"/>
                                        <p:tgtEl>
                                          <p:spTgt spid="10"/>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8" grpId="0" animBg="1"/>
      <p:bldP spid="19" grpId="0" animBg="1"/>
      <p:bldP spid="20" grpId="0" animBg="1"/>
      <p:bldP spid="21"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200329"/>
          </a:xfrm>
          <a:prstGeom prst="rect">
            <a:avLst/>
          </a:prstGeom>
        </p:spPr>
        <p:txBody>
          <a:bodyPr wrap="square">
            <a:spAutoFit/>
          </a:bodyPr>
          <a:lstStyle/>
          <a:p>
            <a:pPr algn="ctr"/>
            <a:r>
              <a:rPr lang="en-US" sz="3600" b="1" dirty="0" smtClean="0">
                <a:latin typeface="+mj-lt"/>
              </a:rPr>
              <a:t>IMPLEMENTING BUSINESS-LEVEL COOPERATIVE STRATEGIES</a:t>
            </a:r>
          </a:p>
        </p:txBody>
      </p:sp>
      <p:sp>
        <p:nvSpPr>
          <p:cNvPr id="5" name="Rectangle 3"/>
          <p:cNvSpPr txBox="1">
            <a:spLocks noChangeArrowheads="1"/>
          </p:cNvSpPr>
          <p:nvPr/>
        </p:nvSpPr>
        <p:spPr>
          <a:xfrm>
            <a:off x="1320801" y="1219200"/>
            <a:ext cx="7823200" cy="5638801"/>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r>
              <a:rPr kumimoji="0" lang="en-US" sz="32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3200" b="1" i="0" u="none" strike="noStrike" kern="1200" cap="none" spc="0" normalizeH="0" baseline="0" noProof="0" dirty="0" smtClean="0">
                <a:ln>
                  <a:noFill/>
                </a:ln>
                <a:solidFill>
                  <a:schemeClr val="tx2"/>
                </a:solidFill>
                <a:effectLst/>
                <a:uLnTx/>
                <a:uFillTx/>
                <a:latin typeface="+mn-lt"/>
                <a:ea typeface="+mn-ea"/>
                <a:cs typeface="+mn-cs"/>
              </a:rPr>
              <a:t>Business-level complementary alliances</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j-lt"/>
                <a:ea typeface="+mn-ea"/>
                <a:cs typeface="+mn-cs"/>
              </a:rPr>
              <a:t>Vertical:</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 partnering firms share their resources and capabilities from different stages of the value chain to create a competitive advantage</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j-lt"/>
                <a:ea typeface="+mn-ea"/>
                <a:cs typeface="+mn-cs"/>
              </a:rPr>
              <a:t>Horizontal: </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partnering firms share resources and capabilities from the same stage of the value chain to create a competitive advantage; commonly used for long-term product development and distribution opportunities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200329"/>
          </a:xfrm>
          <a:prstGeom prst="rect">
            <a:avLst/>
          </a:prstGeom>
        </p:spPr>
        <p:txBody>
          <a:bodyPr wrap="square">
            <a:spAutoFit/>
          </a:bodyPr>
          <a:lstStyle/>
          <a:p>
            <a:pPr algn="ctr"/>
            <a:r>
              <a:rPr lang="en-US" sz="3600" b="1" dirty="0" smtClean="0">
                <a:latin typeface="+mj-lt"/>
              </a:rPr>
              <a:t>IMPLEMENTING CORPORATE-LEVEL COOPERATIVE STRATEGIES</a:t>
            </a:r>
          </a:p>
        </p:txBody>
      </p:sp>
      <p:sp>
        <p:nvSpPr>
          <p:cNvPr id="5" name="Rectangle 3"/>
          <p:cNvSpPr txBox="1">
            <a:spLocks noChangeArrowheads="1"/>
          </p:cNvSpPr>
          <p:nvPr/>
        </p:nvSpPr>
        <p:spPr>
          <a:xfrm>
            <a:off x="1320801" y="1219200"/>
            <a:ext cx="7594599" cy="5638801"/>
          </a:xfrm>
          <a:prstGeom prst="rect">
            <a:avLst/>
          </a:prstGeom>
        </p:spPr>
        <p:txBody>
          <a:bodyPr/>
          <a:lstStyle/>
          <a:p>
            <a:pPr marL="2522538" lvl="0" indent="-2522538">
              <a:spcBef>
                <a:spcPct val="20000"/>
              </a:spcBef>
              <a:buClr>
                <a:schemeClr val="accent1"/>
              </a:buClr>
              <a:buSzPct val="70000"/>
              <a:tabLst>
                <a:tab pos="463550" algn="l"/>
              </a:tabLst>
              <a:defRPr/>
            </a:pPr>
            <a:r>
              <a:rPr kumimoji="0" lang="en-US" sz="3200" b="0" i="0" u="none" strike="noStrike" kern="1200" cap="none" spc="0" normalizeH="0" baseline="0" noProof="0" dirty="0" smtClean="0">
                <a:ln>
                  <a:noFill/>
                </a:ln>
                <a:solidFill>
                  <a:schemeClr val="tx2"/>
                </a:solidFill>
                <a:effectLst/>
                <a:uLnTx/>
                <a:uFillTx/>
                <a:latin typeface="+mn-lt"/>
                <a:ea typeface="+mn-ea"/>
                <a:cs typeface="+mn-cs"/>
              </a:rPr>
              <a:t>   </a:t>
            </a:r>
            <a:r>
              <a:rPr lang="en-US" sz="3200" b="1" dirty="0" smtClean="0">
                <a:solidFill>
                  <a:schemeClr val="tx2"/>
                </a:solidFill>
              </a:rPr>
              <a:t>Used to facilitate product and market                 diversification</a:t>
            </a:r>
          </a:p>
          <a:p>
            <a:pPr marL="742950" lvl="1" indent="-285750">
              <a:spcBef>
                <a:spcPct val="20000"/>
              </a:spcBef>
              <a:buClr>
                <a:srgbClr val="FF0D0D"/>
              </a:buClr>
              <a:buSzPct val="70000"/>
              <a:buFont typeface="Arial" pitchFamily="34" charset="0"/>
              <a:buChar char="•"/>
              <a:defRPr/>
            </a:pPr>
            <a:r>
              <a:rPr lang="en-US" sz="2800" b="1" dirty="0" smtClean="0">
                <a:solidFill>
                  <a:schemeClr val="tx2"/>
                </a:solidFill>
              </a:rPr>
              <a:t>EXAMPLE - Franchising: contractual relationship to describe and control the sharing of its resources and capabilities   with partners</a:t>
            </a:r>
          </a:p>
          <a:p>
            <a:pPr marL="742950" lvl="1" indent="-285750">
              <a:spcBef>
                <a:spcPct val="20000"/>
              </a:spcBef>
              <a:buClr>
                <a:srgbClr val="FF0D0D"/>
              </a:buClr>
              <a:buSzPct val="70000"/>
              <a:buFont typeface="Arial" pitchFamily="34" charset="0"/>
              <a:buChar char="•"/>
              <a:defRPr/>
            </a:pPr>
            <a:r>
              <a:rPr lang="en-US" sz="2800" b="1" dirty="0" smtClean="0">
                <a:solidFill>
                  <a:schemeClr val="tx2"/>
                </a:solidFill>
              </a:rPr>
              <a:t>Allows firms to use its competencies to extend or diversify product or market reach, without completing a merger or acquisition</a:t>
            </a:r>
          </a:p>
          <a:p>
            <a:pPr marL="742950" lvl="1" indent="-285750">
              <a:spcBef>
                <a:spcPct val="20000"/>
              </a:spcBef>
              <a:buClr>
                <a:srgbClr val="FF0D0D"/>
              </a:buClr>
              <a:buSzPct val="70000"/>
              <a:buFont typeface="Arial" pitchFamily="34" charset="0"/>
              <a:buChar char="•"/>
              <a:defRPr/>
            </a:pPr>
            <a:r>
              <a:rPr lang="en-US" sz="2800" b="1" dirty="0" smtClean="0">
                <a:solidFill>
                  <a:schemeClr val="tx2"/>
                </a:solidFill>
              </a:rPr>
              <a:t>Knowledge embedded in corporate-level cooperative strategies facilitates synergy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200329"/>
          </a:xfrm>
          <a:prstGeom prst="rect">
            <a:avLst/>
          </a:prstGeom>
        </p:spPr>
        <p:txBody>
          <a:bodyPr wrap="square">
            <a:spAutoFit/>
          </a:bodyPr>
          <a:lstStyle/>
          <a:p>
            <a:pPr algn="ctr"/>
            <a:r>
              <a:rPr lang="en-US" sz="3600" b="1" dirty="0" smtClean="0">
                <a:latin typeface="+mj-lt"/>
              </a:rPr>
              <a:t>IMPLEMENTING INTERNATIONAL COOPERATIVE STRATEGIES</a:t>
            </a:r>
          </a:p>
        </p:txBody>
      </p:sp>
      <p:sp>
        <p:nvSpPr>
          <p:cNvPr id="5" name="Rectangle 3"/>
          <p:cNvSpPr txBox="1">
            <a:spLocks noChangeArrowheads="1"/>
          </p:cNvSpPr>
          <p:nvPr/>
        </p:nvSpPr>
        <p:spPr>
          <a:xfrm>
            <a:off x="1524000" y="1295401"/>
            <a:ext cx="7391400" cy="5105400"/>
          </a:xfrm>
          <a:prstGeom prst="rect">
            <a:avLst/>
          </a:prstGeom>
        </p:spPr>
        <p:txBody>
          <a:bodyPr/>
          <a:lstStyle/>
          <a:p>
            <a:pPr marL="342900" marR="0" lvl="0" indent="-342900" algn="l" defTabSz="914400" rtl="0" eaLnBrk="1" fontAlgn="auto" latinLnBrk="0" hangingPunct="1">
              <a:lnSpc>
                <a:spcPct val="100000"/>
              </a:lnSpc>
              <a:spcBef>
                <a:spcPct val="20000"/>
              </a:spcBef>
              <a:spcAft>
                <a:spcPts val="60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Strategic networks formed to implement cooperative strategies resulting in firms competing in several different countries</a:t>
            </a:r>
          </a:p>
          <a:p>
            <a:pPr marL="342900" marR="0" lvl="0" indent="-342900" algn="l" defTabSz="914400" rtl="0" eaLnBrk="1" fontAlgn="auto" latinLnBrk="0" hangingPunct="1">
              <a:lnSpc>
                <a:spcPct val="100000"/>
              </a:lnSpc>
              <a:spcBef>
                <a:spcPct val="20000"/>
              </a:spcBef>
              <a:spcAft>
                <a:spcPts val="60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j-lt"/>
                <a:ea typeface="+mn-ea"/>
                <a:cs typeface="+mn-cs"/>
              </a:rPr>
              <a:t>Distributed strategic networks: </a:t>
            </a:r>
            <a:r>
              <a:rPr lang="en-US" sz="2800" b="1" dirty="0" smtClean="0">
                <a:solidFill>
                  <a:schemeClr val="tx2"/>
                </a:solidFill>
              </a:rPr>
              <a:t>o</a:t>
            </a:r>
            <a:r>
              <a:rPr kumimoji="0" lang="en-US" sz="2800" b="1" i="0" u="none" strike="noStrike" kern="1200" cap="none" spc="0" normalizeH="0" baseline="0" noProof="0" dirty="0" err="1" smtClean="0">
                <a:ln>
                  <a:noFill/>
                </a:ln>
                <a:solidFill>
                  <a:schemeClr val="tx2"/>
                </a:solidFill>
                <a:effectLst/>
                <a:uLnTx/>
                <a:uFillTx/>
                <a:latin typeface="+mn-lt"/>
                <a:ea typeface="+mn-ea"/>
                <a:cs typeface="+mn-cs"/>
              </a:rPr>
              <a:t>rganizational</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 structure used to manage international cooperative strategies</a:t>
            </a:r>
          </a:p>
          <a:p>
            <a:pPr marL="342900" marR="0" lvl="0" indent="-3429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Several regional strategic center firms are included in the distributed network to manage partner firms’ multiple cooperative arrangements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200329"/>
          </a:xfrm>
          <a:prstGeom prst="rect">
            <a:avLst/>
          </a:prstGeom>
        </p:spPr>
        <p:txBody>
          <a:bodyPr wrap="square">
            <a:spAutoFit/>
          </a:bodyPr>
          <a:lstStyle/>
          <a:p>
            <a:pPr algn="ctr"/>
            <a:r>
              <a:rPr lang="en-US" sz="3600" b="1" dirty="0" smtClean="0">
                <a:latin typeface="+mj-lt"/>
              </a:rPr>
              <a:t>A DISTRIBUTED STRATEGIC NETWORK</a:t>
            </a:r>
          </a:p>
        </p:txBody>
      </p:sp>
      <p:sp>
        <p:nvSpPr>
          <p:cNvPr id="7" name="Rectangle 2"/>
          <p:cNvSpPr txBox="1">
            <a:spLocks noChangeArrowheads="1"/>
          </p:cNvSpPr>
          <p:nvPr/>
        </p:nvSpPr>
        <p:spPr>
          <a:xfrm>
            <a:off x="0" y="1676400"/>
            <a:ext cx="1524000" cy="13716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11</a:t>
            </a:r>
            <a:r>
              <a:rPr kumimoji="0" lang="en-US" sz="1600" u="none" strike="noStrike" kern="1200" cap="none" spc="0" normalizeH="0" baseline="0" noProof="0" dirty="0" smtClean="0">
                <a:ln>
                  <a:noFill/>
                </a:ln>
                <a:solidFill>
                  <a:schemeClr val="bg1"/>
                </a:solidFill>
                <a:effectLst/>
                <a:uLnTx/>
                <a:uFillTx/>
                <a:latin typeface="+mj-lt"/>
                <a:ea typeface="+mj-ea"/>
                <a:cs typeface="+mj-cs"/>
              </a:rPr>
              <a:t>.12</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A Distributed Strategic Network</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12" name="Line 5"/>
          <p:cNvSpPr>
            <a:spLocks noChangeShapeType="1"/>
          </p:cNvSpPr>
          <p:nvPr/>
        </p:nvSpPr>
        <p:spPr bwMode="auto">
          <a:xfrm rot="-120000">
            <a:off x="0" y="2103120"/>
            <a:ext cx="1524000" cy="45719"/>
          </a:xfrm>
          <a:prstGeom prst="line">
            <a:avLst/>
          </a:prstGeom>
          <a:noFill/>
          <a:ln w="57150">
            <a:solidFill>
              <a:schemeClr val="bg1"/>
            </a:solidFill>
            <a:round/>
            <a:headEnd/>
            <a:tailEnd/>
          </a:ln>
          <a:effectLst/>
        </p:spPr>
        <p:txBody>
          <a:bodyPr/>
          <a:lstStyle/>
          <a:p>
            <a:endParaRPr lang="en-US"/>
          </a:p>
        </p:txBody>
      </p:sp>
      <p:pic>
        <p:nvPicPr>
          <p:cNvPr id="13314" name="Picture 2"/>
          <p:cNvPicPr>
            <a:picLocks noChangeAspect="1" noChangeArrowheads="1"/>
          </p:cNvPicPr>
          <p:nvPr/>
        </p:nvPicPr>
        <p:blipFill>
          <a:blip r:embed="rId2" cstate="print"/>
          <a:srcRect/>
          <a:stretch>
            <a:fillRect/>
          </a:stretch>
        </p:blipFill>
        <p:spPr bwMode="auto">
          <a:xfrm>
            <a:off x="2209800" y="1295400"/>
            <a:ext cx="5924550" cy="51480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1524000" y="457200"/>
            <a:ext cx="7620000" cy="533400"/>
          </a:xfrm>
        </p:spPr>
        <p:txBody>
          <a:bodyPr>
            <a:noAutofit/>
          </a:bodyPr>
          <a:lstStyle/>
          <a:p>
            <a:r>
              <a:rPr lang="en-US" sz="2200" b="1" dirty="0" smtClean="0">
                <a:latin typeface="+mj-lt"/>
              </a:rPr>
              <a:t>ANOTHER ONE BITES THE DUST: BORDERS DECLARES BANKRUPTCY</a:t>
            </a:r>
            <a:endParaRPr lang="en-US" sz="2200" b="1" dirty="0">
              <a:latin typeface="+mj-lt"/>
            </a:endParaRPr>
          </a:p>
        </p:txBody>
      </p:sp>
      <p:sp>
        <p:nvSpPr>
          <p:cNvPr id="15" name="Subtitle 14"/>
          <p:cNvSpPr>
            <a:spLocks noGrp="1"/>
          </p:cNvSpPr>
          <p:nvPr>
            <p:ph idx="1"/>
          </p:nvPr>
        </p:nvSpPr>
        <p:spPr>
          <a:xfrm>
            <a:off x="1828800" y="1295400"/>
            <a:ext cx="7086600" cy="5181600"/>
          </a:xfrm>
          <a:solidFill>
            <a:schemeClr val="accent6">
              <a:lumMod val="40000"/>
              <a:lumOff val="60000"/>
            </a:schemeClr>
          </a:solidFill>
          <a:ln w="76200">
            <a:solidFill>
              <a:schemeClr val="tx1"/>
            </a:solidFill>
          </a:ln>
        </p:spPr>
        <p:txBody>
          <a:bodyPr>
            <a:noAutofit/>
          </a:bodyPr>
          <a:lstStyle/>
          <a:p>
            <a:pPr>
              <a:spcBef>
                <a:spcPts val="0"/>
              </a:spcBef>
              <a:spcAft>
                <a:spcPts val="600"/>
              </a:spcAft>
              <a:buNone/>
            </a:pPr>
            <a:r>
              <a:rPr lang="en-US" sz="2400" dirty="0" smtClean="0">
                <a:cs typeface="Arial"/>
              </a:rPr>
              <a:t>■</a:t>
            </a:r>
            <a:r>
              <a:rPr lang="en-US" sz="2400" dirty="0" smtClean="0">
                <a:latin typeface="+mj-lt"/>
                <a:cs typeface="Arial"/>
              </a:rPr>
              <a:t>	2007- </a:t>
            </a:r>
            <a:r>
              <a:rPr lang="en-US" sz="2400" dirty="0" smtClean="0">
                <a:latin typeface="+mj-lt"/>
              </a:rPr>
              <a:t>a Borders store in Madison, Wisconsin, had no Internet! </a:t>
            </a:r>
          </a:p>
          <a:p>
            <a:pPr>
              <a:spcAft>
                <a:spcPts val="600"/>
              </a:spcAft>
              <a:buNone/>
            </a:pPr>
            <a:r>
              <a:rPr lang="en-US" sz="2400" dirty="0" smtClean="0">
                <a:latin typeface="+mj-lt"/>
                <a:cs typeface="Arial"/>
              </a:rPr>
              <a:t>■</a:t>
            </a:r>
            <a:r>
              <a:rPr lang="en-US" sz="800" dirty="0" smtClean="0">
                <a:latin typeface="+mj-lt"/>
                <a:cs typeface="Arial"/>
              </a:rPr>
              <a:t>     </a:t>
            </a:r>
            <a:r>
              <a:rPr lang="en-US" sz="2400" dirty="0" smtClean="0">
                <a:latin typeface="+mj-lt"/>
              </a:rPr>
              <a:t>Borders had incredibly bad management, especially at the higher levels of the firm </a:t>
            </a:r>
          </a:p>
          <a:p>
            <a:pPr>
              <a:buNone/>
            </a:pPr>
            <a:r>
              <a:rPr lang="en-US" sz="2400" dirty="0" smtClean="0">
                <a:cs typeface="Arial"/>
              </a:rPr>
              <a:t>■</a:t>
            </a:r>
            <a:r>
              <a:rPr lang="en-US" sz="800" dirty="0" smtClean="0">
                <a:cs typeface="Arial"/>
              </a:rPr>
              <a:t> 	</a:t>
            </a:r>
            <a:r>
              <a:rPr lang="en-US" sz="2400" dirty="0" smtClean="0">
                <a:latin typeface="+mj-lt"/>
                <a:cs typeface="Arial"/>
              </a:rPr>
              <a:t>I</a:t>
            </a:r>
            <a:r>
              <a:rPr lang="en-US" sz="2400" dirty="0" smtClean="0">
                <a:latin typeface="+mj-lt"/>
              </a:rPr>
              <a:t>t was unable to correct these problems because of an inadequate structure and a focus on financial engineering (financial controls), both of which crippled its ability to respond effectively to changes in the marketplace and to implement its strategies (e.g., international strategy) effectively</a:t>
            </a:r>
          </a:p>
          <a:p>
            <a:pPr>
              <a:spcBef>
                <a:spcPts val="0"/>
              </a:spcBef>
              <a:buNone/>
            </a:pPr>
            <a:r>
              <a:rPr lang="en-US" sz="2400" dirty="0" smtClean="0">
                <a:latin typeface="+mj-lt"/>
                <a:cs typeface="Arial"/>
              </a:rPr>
              <a:t>	</a:t>
            </a:r>
            <a:endParaRPr lang="en-US" sz="2400" dirty="0" smtClean="0">
              <a:latin typeface="+mj-lt"/>
            </a:endParaRPr>
          </a:p>
          <a:p>
            <a:pPr>
              <a:spcBef>
                <a:spcPts val="0"/>
              </a:spcBef>
              <a:buNone/>
            </a:pPr>
            <a:endParaRPr lang="en-US" sz="2400" dirty="0" smtClean="0">
              <a:solidFill>
                <a:schemeClr val="tx1"/>
              </a:solidFill>
              <a:latin typeface="+mj-lt"/>
            </a:endParaRPr>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492443"/>
          </a:xfrm>
          <a:prstGeom prst="rect">
            <a:avLst/>
          </a:prstGeom>
        </p:spPr>
        <p:txBody>
          <a:bodyPr wrap="square">
            <a:spAutoFit/>
          </a:bodyPr>
          <a:lstStyle/>
          <a:p>
            <a:pPr algn="ctr"/>
            <a:r>
              <a:rPr lang="en-US" sz="2600" b="1" dirty="0" smtClean="0">
                <a:latin typeface="+mj-lt"/>
              </a:rPr>
              <a:t>OPENING CASE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 calcmode="lin" valueType="num">
                                      <p:cBhvr additive="base">
                                        <p:cTn id="7"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5">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val 24"/>
          <p:cNvSpPr/>
          <p:nvPr/>
        </p:nvSpPr>
        <p:spPr>
          <a:xfrm>
            <a:off x="3962400" y="5181600"/>
            <a:ext cx="1828800" cy="1295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200329"/>
          </a:xfrm>
          <a:prstGeom prst="rect">
            <a:avLst/>
          </a:prstGeom>
        </p:spPr>
        <p:txBody>
          <a:bodyPr wrap="square">
            <a:spAutoFit/>
          </a:bodyPr>
          <a:lstStyle/>
          <a:p>
            <a:pPr algn="ctr"/>
            <a:r>
              <a:rPr lang="en-US" sz="3600" b="1" dirty="0" smtClean="0">
                <a:latin typeface="+mj-lt"/>
              </a:rPr>
              <a:t>EXAMPLE OF A STRATEGIC NETWORK</a:t>
            </a:r>
          </a:p>
        </p:txBody>
      </p:sp>
      <p:sp>
        <p:nvSpPr>
          <p:cNvPr id="10" name="Oval 1"/>
          <p:cNvSpPr>
            <a:spLocks noChangeArrowheads="1"/>
          </p:cNvSpPr>
          <p:nvPr/>
        </p:nvSpPr>
        <p:spPr bwMode="auto">
          <a:xfrm>
            <a:off x="3962401" y="2537240"/>
            <a:ext cx="2209799" cy="2336524"/>
          </a:xfrm>
          <a:prstGeom prst="ellipse">
            <a:avLst/>
          </a:prstGeom>
          <a:solidFill>
            <a:srgbClr val="C00000"/>
          </a:solidFill>
          <a:ln w="25400" algn="ctr">
            <a:solidFill>
              <a:schemeClr val="tx1"/>
            </a:solidFill>
            <a:round/>
            <a:headEnd/>
            <a:tailEnd/>
          </a:ln>
        </p:spPr>
        <p:txBody>
          <a:bodyPr/>
          <a:lstStyle/>
          <a:p>
            <a:pPr marL="63500" indent="-63500"/>
            <a:r>
              <a:rPr lang="en-US" sz="2400" dirty="0" smtClean="0">
                <a:solidFill>
                  <a:schemeClr val="bg1"/>
                </a:solidFill>
              </a:rPr>
              <a:t> Main      strategic </a:t>
            </a:r>
            <a:r>
              <a:rPr lang="en-US" sz="2400" dirty="0">
                <a:solidFill>
                  <a:schemeClr val="bg1"/>
                </a:solidFill>
              </a:rPr>
              <a:t>c</a:t>
            </a:r>
            <a:r>
              <a:rPr lang="en-US" sz="2400" dirty="0" smtClean="0">
                <a:solidFill>
                  <a:schemeClr val="bg1"/>
                </a:solidFill>
              </a:rPr>
              <a:t>enter </a:t>
            </a:r>
            <a:r>
              <a:rPr lang="en-US" sz="2400" dirty="0">
                <a:solidFill>
                  <a:schemeClr val="bg1"/>
                </a:solidFill>
              </a:rPr>
              <a:t>of the</a:t>
            </a:r>
            <a:r>
              <a:rPr lang="en-US" sz="2400" dirty="0" smtClean="0">
                <a:solidFill>
                  <a:schemeClr val="bg1"/>
                </a:solidFill>
              </a:rPr>
              <a:t> firm</a:t>
            </a:r>
            <a:endParaRPr lang="en-US" sz="2400" dirty="0">
              <a:solidFill>
                <a:schemeClr val="bg1"/>
              </a:solidFill>
            </a:endParaRPr>
          </a:p>
        </p:txBody>
      </p:sp>
      <p:cxnSp>
        <p:nvCxnSpPr>
          <p:cNvPr id="11" name="Straight Connector 3"/>
          <p:cNvCxnSpPr>
            <a:cxnSpLocks noChangeShapeType="1"/>
            <a:stCxn id="10" idx="7"/>
          </p:cNvCxnSpPr>
          <p:nvPr/>
        </p:nvCxnSpPr>
        <p:spPr bwMode="auto">
          <a:xfrm flipV="1">
            <a:off x="5848582" y="2286000"/>
            <a:ext cx="1238018" cy="593416"/>
          </a:xfrm>
          <a:prstGeom prst="line">
            <a:avLst/>
          </a:prstGeom>
          <a:noFill/>
          <a:ln w="25400" algn="ctr">
            <a:solidFill>
              <a:srgbClr val="000000"/>
            </a:solidFill>
            <a:round/>
            <a:headEnd/>
            <a:tailEnd/>
          </a:ln>
        </p:spPr>
      </p:cxnSp>
      <p:cxnSp>
        <p:nvCxnSpPr>
          <p:cNvPr id="13" name="Straight Connector 6"/>
          <p:cNvCxnSpPr>
            <a:cxnSpLocks noChangeShapeType="1"/>
            <a:endCxn id="10" idx="3"/>
          </p:cNvCxnSpPr>
          <p:nvPr/>
        </p:nvCxnSpPr>
        <p:spPr bwMode="auto">
          <a:xfrm flipV="1">
            <a:off x="3505200" y="4531588"/>
            <a:ext cx="780819" cy="573812"/>
          </a:xfrm>
          <a:prstGeom prst="line">
            <a:avLst/>
          </a:prstGeom>
          <a:noFill/>
          <a:ln w="25400" algn="ctr">
            <a:solidFill>
              <a:srgbClr val="000000"/>
            </a:solidFill>
            <a:round/>
            <a:headEnd/>
            <a:tailEnd/>
          </a:ln>
        </p:spPr>
      </p:cxnSp>
      <p:cxnSp>
        <p:nvCxnSpPr>
          <p:cNvPr id="14" name="Straight Connector 7"/>
          <p:cNvCxnSpPr>
            <a:cxnSpLocks noChangeShapeType="1"/>
            <a:stCxn id="10" idx="1"/>
          </p:cNvCxnSpPr>
          <p:nvPr/>
        </p:nvCxnSpPr>
        <p:spPr bwMode="auto">
          <a:xfrm flipH="1" flipV="1">
            <a:off x="3962403" y="2590800"/>
            <a:ext cx="323616" cy="288616"/>
          </a:xfrm>
          <a:prstGeom prst="line">
            <a:avLst/>
          </a:prstGeom>
          <a:noFill/>
          <a:ln w="25400" algn="ctr">
            <a:solidFill>
              <a:srgbClr val="000000"/>
            </a:solidFill>
            <a:round/>
            <a:headEnd/>
            <a:tailEnd/>
          </a:ln>
        </p:spPr>
      </p:cxnSp>
      <p:cxnSp>
        <p:nvCxnSpPr>
          <p:cNvPr id="15" name="Straight Connector 8"/>
          <p:cNvCxnSpPr>
            <a:cxnSpLocks noChangeShapeType="1"/>
            <a:stCxn id="10" idx="6"/>
          </p:cNvCxnSpPr>
          <p:nvPr/>
        </p:nvCxnSpPr>
        <p:spPr bwMode="auto">
          <a:xfrm>
            <a:off x="6172200" y="3705502"/>
            <a:ext cx="1219200" cy="28298"/>
          </a:xfrm>
          <a:prstGeom prst="line">
            <a:avLst/>
          </a:prstGeom>
          <a:noFill/>
          <a:ln w="25400" algn="ctr">
            <a:solidFill>
              <a:srgbClr val="000000"/>
            </a:solidFill>
            <a:round/>
            <a:headEnd/>
            <a:tailEnd/>
          </a:ln>
        </p:spPr>
      </p:cxnSp>
      <p:cxnSp>
        <p:nvCxnSpPr>
          <p:cNvPr id="16" name="Straight Connector 14"/>
          <p:cNvCxnSpPr>
            <a:cxnSpLocks noChangeShapeType="1"/>
            <a:stCxn id="10" idx="5"/>
          </p:cNvCxnSpPr>
          <p:nvPr/>
        </p:nvCxnSpPr>
        <p:spPr bwMode="auto">
          <a:xfrm>
            <a:off x="5848582" y="4531588"/>
            <a:ext cx="704618" cy="497612"/>
          </a:xfrm>
          <a:prstGeom prst="line">
            <a:avLst/>
          </a:prstGeom>
          <a:noFill/>
          <a:ln w="25400" algn="ctr">
            <a:solidFill>
              <a:srgbClr val="000000"/>
            </a:solidFill>
            <a:round/>
            <a:headEnd/>
            <a:tailEnd/>
          </a:ln>
        </p:spPr>
      </p:cxnSp>
      <p:sp>
        <p:nvSpPr>
          <p:cNvPr id="17" name="Oval 28"/>
          <p:cNvSpPr>
            <a:spLocks noChangeArrowheads="1"/>
          </p:cNvSpPr>
          <p:nvPr/>
        </p:nvSpPr>
        <p:spPr bwMode="auto">
          <a:xfrm>
            <a:off x="7315200" y="3048000"/>
            <a:ext cx="1524000" cy="1524000"/>
          </a:xfrm>
          <a:prstGeom prst="ellipse">
            <a:avLst/>
          </a:prstGeom>
          <a:blipFill dpi="0" rotWithShape="0">
            <a:blip r:embed="rId2" cstate="print"/>
            <a:srcRect/>
            <a:tile tx="0" ty="0" sx="100000" sy="100000" flip="none" algn="tl"/>
          </a:blipFill>
          <a:ln w="25400" algn="ctr">
            <a:solidFill>
              <a:srgbClr val="000000"/>
            </a:solidFill>
            <a:round/>
            <a:headEnd/>
            <a:tailEnd/>
          </a:ln>
        </p:spPr>
        <p:txBody>
          <a:bodyPr/>
          <a:lstStyle/>
          <a:p>
            <a:r>
              <a:rPr lang="en-US" sz="1800" dirty="0">
                <a:solidFill>
                  <a:schemeClr val="bg1"/>
                </a:solidFill>
              </a:rPr>
              <a:t>Key</a:t>
            </a:r>
            <a:r>
              <a:rPr lang="en-US" sz="1800" dirty="0" smtClean="0">
                <a:solidFill>
                  <a:schemeClr val="bg1"/>
                </a:solidFill>
              </a:rPr>
              <a:t> raw </a:t>
            </a:r>
            <a:r>
              <a:rPr lang="en-US" dirty="0">
                <a:solidFill>
                  <a:schemeClr val="bg1"/>
                </a:solidFill>
              </a:rPr>
              <a:t>m</a:t>
            </a:r>
            <a:r>
              <a:rPr lang="en-US" sz="1800" dirty="0" smtClean="0">
                <a:solidFill>
                  <a:schemeClr val="bg1"/>
                </a:solidFill>
              </a:rPr>
              <a:t>aterial </a:t>
            </a:r>
            <a:r>
              <a:rPr lang="en-US" dirty="0">
                <a:solidFill>
                  <a:schemeClr val="bg1"/>
                </a:solidFill>
              </a:rPr>
              <a:t>s</a:t>
            </a:r>
            <a:r>
              <a:rPr lang="en-US" sz="1800" dirty="0" smtClean="0">
                <a:solidFill>
                  <a:schemeClr val="bg1"/>
                </a:solidFill>
              </a:rPr>
              <a:t>upplier</a:t>
            </a:r>
            <a:endParaRPr lang="en-US" sz="1800" dirty="0">
              <a:solidFill>
                <a:schemeClr val="bg1"/>
              </a:solidFill>
            </a:endParaRPr>
          </a:p>
        </p:txBody>
      </p:sp>
      <p:sp>
        <p:nvSpPr>
          <p:cNvPr id="18" name="Oval 30"/>
          <p:cNvSpPr>
            <a:spLocks noChangeArrowheads="1"/>
          </p:cNvSpPr>
          <p:nvPr/>
        </p:nvSpPr>
        <p:spPr bwMode="auto">
          <a:xfrm>
            <a:off x="1981200" y="1447800"/>
            <a:ext cx="2057400" cy="1600200"/>
          </a:xfrm>
          <a:prstGeom prst="ellipse">
            <a:avLst/>
          </a:prstGeom>
          <a:blipFill dpi="0" rotWithShape="0">
            <a:blip r:embed="rId2" cstate="print"/>
            <a:srcRect/>
            <a:tile tx="0" ty="0" sx="100000" sy="100000" flip="none" algn="tl"/>
          </a:blipFill>
          <a:ln w="25400" algn="ctr">
            <a:solidFill>
              <a:srgbClr val="000000"/>
            </a:solidFill>
            <a:round/>
            <a:headEnd/>
            <a:tailEnd/>
          </a:ln>
        </p:spPr>
        <p:txBody>
          <a:bodyPr/>
          <a:lstStyle/>
          <a:p>
            <a:r>
              <a:rPr lang="en-US" sz="1800" dirty="0">
                <a:solidFill>
                  <a:schemeClr val="bg1"/>
                </a:solidFill>
              </a:rPr>
              <a:t>Competitor with alliance agreement</a:t>
            </a:r>
          </a:p>
        </p:txBody>
      </p:sp>
      <p:sp>
        <p:nvSpPr>
          <p:cNvPr id="19" name="Oval 31"/>
          <p:cNvSpPr>
            <a:spLocks noChangeArrowheads="1"/>
          </p:cNvSpPr>
          <p:nvPr/>
        </p:nvSpPr>
        <p:spPr bwMode="auto">
          <a:xfrm>
            <a:off x="1676400" y="4572001"/>
            <a:ext cx="1905000" cy="1752600"/>
          </a:xfrm>
          <a:prstGeom prst="ellipse">
            <a:avLst/>
          </a:prstGeom>
          <a:blipFill dpi="0" rotWithShape="0">
            <a:blip r:embed="rId2" cstate="print"/>
            <a:srcRect/>
            <a:tile tx="0" ty="0" sx="100000" sy="100000" flip="none" algn="tl"/>
          </a:blipFill>
          <a:ln w="25400" algn="ctr">
            <a:solidFill>
              <a:srgbClr val="000000"/>
            </a:solidFill>
            <a:round/>
            <a:headEnd/>
            <a:tailEnd/>
          </a:ln>
        </p:spPr>
        <p:txBody>
          <a:bodyPr/>
          <a:lstStyle/>
          <a:p>
            <a:r>
              <a:rPr lang="en-US" sz="1800" dirty="0">
                <a:solidFill>
                  <a:schemeClr val="bg1"/>
                </a:solidFill>
              </a:rPr>
              <a:t>Research team at local university</a:t>
            </a:r>
          </a:p>
        </p:txBody>
      </p:sp>
      <p:sp>
        <p:nvSpPr>
          <p:cNvPr id="20" name="Oval 32"/>
          <p:cNvSpPr>
            <a:spLocks noChangeArrowheads="1"/>
          </p:cNvSpPr>
          <p:nvPr/>
        </p:nvSpPr>
        <p:spPr bwMode="auto">
          <a:xfrm>
            <a:off x="6096000" y="4876800"/>
            <a:ext cx="2133600" cy="1447800"/>
          </a:xfrm>
          <a:prstGeom prst="ellipse">
            <a:avLst/>
          </a:prstGeom>
          <a:blipFill dpi="0" rotWithShape="0">
            <a:blip r:embed="rId2" cstate="print"/>
            <a:srcRect/>
            <a:tile tx="0" ty="0" sx="100000" sy="100000" flip="none" algn="tl"/>
          </a:blipFill>
          <a:ln w="25400" algn="ctr">
            <a:solidFill>
              <a:srgbClr val="000000"/>
            </a:solidFill>
            <a:round/>
            <a:headEnd/>
            <a:tailEnd/>
          </a:ln>
        </p:spPr>
        <p:txBody>
          <a:bodyPr/>
          <a:lstStyle/>
          <a:p>
            <a:r>
              <a:rPr lang="en-US" sz="1800" dirty="0">
                <a:solidFill>
                  <a:schemeClr val="bg1"/>
                </a:solidFill>
              </a:rPr>
              <a:t>Top legal firm in intellectual property</a:t>
            </a:r>
          </a:p>
        </p:txBody>
      </p:sp>
      <p:sp>
        <p:nvSpPr>
          <p:cNvPr id="21" name="Oval 17"/>
          <p:cNvSpPr>
            <a:spLocks noChangeArrowheads="1"/>
          </p:cNvSpPr>
          <p:nvPr/>
        </p:nvSpPr>
        <p:spPr bwMode="auto">
          <a:xfrm>
            <a:off x="6781800" y="1066800"/>
            <a:ext cx="1828800" cy="1524000"/>
          </a:xfrm>
          <a:prstGeom prst="ellipse">
            <a:avLst/>
          </a:prstGeom>
          <a:blipFill dpi="0" rotWithShape="0">
            <a:blip r:embed="rId2" cstate="print"/>
            <a:srcRect/>
            <a:tile tx="0" ty="0" sx="100000" sy="100000" flip="none" algn="tl"/>
          </a:blipFill>
          <a:ln w="25400" algn="ctr">
            <a:solidFill>
              <a:srgbClr val="000000"/>
            </a:solidFill>
            <a:round/>
            <a:headEnd/>
            <a:tailEnd/>
          </a:ln>
        </p:spPr>
        <p:txBody>
          <a:bodyPr/>
          <a:lstStyle/>
          <a:p>
            <a:r>
              <a:rPr lang="en-US" sz="1800" dirty="0" smtClean="0">
                <a:solidFill>
                  <a:schemeClr val="bg1"/>
                </a:solidFill>
              </a:rPr>
              <a:t>Key </a:t>
            </a:r>
            <a:r>
              <a:rPr lang="en-US" dirty="0">
                <a:solidFill>
                  <a:schemeClr val="bg1"/>
                </a:solidFill>
              </a:rPr>
              <a:t>t</a:t>
            </a:r>
            <a:r>
              <a:rPr lang="en-US" sz="1800" dirty="0" smtClean="0">
                <a:solidFill>
                  <a:schemeClr val="bg1"/>
                </a:solidFill>
              </a:rPr>
              <a:t>echnology </a:t>
            </a:r>
            <a:r>
              <a:rPr lang="en-US" dirty="0">
                <a:solidFill>
                  <a:schemeClr val="bg1"/>
                </a:solidFill>
              </a:rPr>
              <a:t>s</a:t>
            </a:r>
            <a:r>
              <a:rPr lang="en-US" sz="1800" dirty="0" smtClean="0">
                <a:solidFill>
                  <a:schemeClr val="bg1"/>
                </a:solidFill>
              </a:rPr>
              <a:t>upplier</a:t>
            </a:r>
            <a:endParaRPr lang="en-US" sz="1800" dirty="0">
              <a:solidFill>
                <a:schemeClr val="bg1"/>
              </a:solidFill>
            </a:endParaRPr>
          </a:p>
        </p:txBody>
      </p:sp>
      <p:sp>
        <p:nvSpPr>
          <p:cNvPr id="22" name="TextBox 36"/>
          <p:cNvSpPr txBox="1">
            <a:spLocks noChangeArrowheads="1"/>
          </p:cNvSpPr>
          <p:nvPr/>
        </p:nvSpPr>
        <p:spPr bwMode="auto">
          <a:xfrm>
            <a:off x="4114800" y="5334001"/>
            <a:ext cx="1752600" cy="923330"/>
          </a:xfrm>
          <a:prstGeom prst="rect">
            <a:avLst/>
          </a:prstGeom>
          <a:noFill/>
          <a:ln w="9525">
            <a:noFill/>
            <a:miter lim="800000"/>
            <a:headEnd/>
            <a:tailEnd/>
          </a:ln>
        </p:spPr>
        <p:txBody>
          <a:bodyPr wrap="square">
            <a:spAutoFit/>
          </a:bodyPr>
          <a:lstStyle/>
          <a:p>
            <a:r>
              <a:rPr lang="en-US" dirty="0" smtClean="0">
                <a:solidFill>
                  <a:schemeClr val="bg1"/>
                </a:solidFill>
              </a:rPr>
              <a:t>Distributed </a:t>
            </a:r>
            <a:r>
              <a:rPr lang="en-US" dirty="0">
                <a:solidFill>
                  <a:schemeClr val="bg1"/>
                </a:solidFill>
              </a:rPr>
              <a:t>s</a:t>
            </a:r>
            <a:r>
              <a:rPr lang="en-US" dirty="0" smtClean="0">
                <a:solidFill>
                  <a:schemeClr val="bg1"/>
                </a:solidFill>
              </a:rPr>
              <a:t>trategic </a:t>
            </a:r>
            <a:r>
              <a:rPr lang="en-US" dirty="0">
                <a:solidFill>
                  <a:schemeClr val="bg1"/>
                </a:solidFill>
              </a:rPr>
              <a:t>c</a:t>
            </a:r>
            <a:r>
              <a:rPr lang="en-US" dirty="0" smtClean="0">
                <a:solidFill>
                  <a:schemeClr val="bg1"/>
                </a:solidFill>
              </a:rPr>
              <a:t>enter </a:t>
            </a:r>
            <a:r>
              <a:rPr lang="en-US" dirty="0">
                <a:solidFill>
                  <a:schemeClr val="bg1"/>
                </a:solidFill>
              </a:rPr>
              <a:t>of </a:t>
            </a:r>
            <a:r>
              <a:rPr lang="en-US" dirty="0" smtClean="0">
                <a:solidFill>
                  <a:schemeClr val="bg1"/>
                </a:solidFill>
              </a:rPr>
              <a:t>the </a:t>
            </a:r>
            <a:r>
              <a:rPr lang="en-US" dirty="0">
                <a:solidFill>
                  <a:schemeClr val="bg1"/>
                </a:solidFill>
              </a:rPr>
              <a:t>f</a:t>
            </a:r>
            <a:r>
              <a:rPr lang="en-US" dirty="0" smtClean="0">
                <a:solidFill>
                  <a:schemeClr val="bg1"/>
                </a:solidFill>
              </a:rPr>
              <a:t>irm</a:t>
            </a:r>
            <a:endParaRPr lang="en-US" dirty="0">
              <a:solidFill>
                <a:schemeClr val="bg1"/>
              </a:solidFill>
            </a:endParaRPr>
          </a:p>
        </p:txBody>
      </p:sp>
      <p:cxnSp>
        <p:nvCxnSpPr>
          <p:cNvPr id="23" name="Straight Connector 18"/>
          <p:cNvCxnSpPr>
            <a:cxnSpLocks noChangeShapeType="1"/>
          </p:cNvCxnSpPr>
          <p:nvPr/>
        </p:nvCxnSpPr>
        <p:spPr bwMode="auto">
          <a:xfrm>
            <a:off x="3200400" y="3048000"/>
            <a:ext cx="1295400" cy="2286000"/>
          </a:xfrm>
          <a:prstGeom prst="line">
            <a:avLst/>
          </a:prstGeom>
          <a:noFill/>
          <a:ln w="25400" algn="ctr">
            <a:solidFill>
              <a:srgbClr val="000000"/>
            </a:solidFill>
            <a:prstDash val="dash"/>
            <a:round/>
            <a:headEnd/>
            <a:tailEnd/>
          </a:ln>
        </p:spPr>
      </p:cxnSp>
      <p:cxnSp>
        <p:nvCxnSpPr>
          <p:cNvPr id="24" name="Straight Connector 18"/>
          <p:cNvCxnSpPr>
            <a:cxnSpLocks noChangeShapeType="1"/>
          </p:cNvCxnSpPr>
          <p:nvPr/>
        </p:nvCxnSpPr>
        <p:spPr bwMode="auto">
          <a:xfrm>
            <a:off x="3581400" y="5181600"/>
            <a:ext cx="533400" cy="304800"/>
          </a:xfrm>
          <a:prstGeom prst="line">
            <a:avLst/>
          </a:prstGeom>
          <a:noFill/>
          <a:ln w="25400" algn="ctr">
            <a:solidFill>
              <a:srgbClr val="000000"/>
            </a:solidFill>
            <a:prstDash val="dash"/>
            <a:round/>
            <a:headEnd/>
            <a:tailEnd/>
          </a:ln>
        </p:spPr>
      </p:cxnSp>
      <p:cxnSp>
        <p:nvCxnSpPr>
          <p:cNvPr id="34" name="Straight Connector 18"/>
          <p:cNvCxnSpPr>
            <a:cxnSpLocks noChangeShapeType="1"/>
          </p:cNvCxnSpPr>
          <p:nvPr/>
        </p:nvCxnSpPr>
        <p:spPr bwMode="auto">
          <a:xfrm flipH="1">
            <a:off x="5562600" y="2514600"/>
            <a:ext cx="1600202" cy="2895600"/>
          </a:xfrm>
          <a:prstGeom prst="line">
            <a:avLst/>
          </a:prstGeom>
          <a:noFill/>
          <a:ln w="25400" algn="ctr">
            <a:solidFill>
              <a:srgbClr val="000000"/>
            </a:solidFill>
            <a:prstDash val="dash"/>
            <a:round/>
            <a:headEnd/>
            <a:tailEnd/>
          </a:ln>
        </p:spPr>
      </p:cxnSp>
      <p:cxnSp>
        <p:nvCxnSpPr>
          <p:cNvPr id="39" name="Straight Connector 18"/>
          <p:cNvCxnSpPr>
            <a:cxnSpLocks noChangeShapeType="1"/>
          </p:cNvCxnSpPr>
          <p:nvPr/>
        </p:nvCxnSpPr>
        <p:spPr bwMode="auto">
          <a:xfrm flipH="1">
            <a:off x="5638800" y="3962400"/>
            <a:ext cx="1676400" cy="1524000"/>
          </a:xfrm>
          <a:prstGeom prst="line">
            <a:avLst/>
          </a:prstGeom>
          <a:noFill/>
          <a:ln w="25400" algn="ctr">
            <a:solidFill>
              <a:srgbClr val="000000"/>
            </a:solidFill>
            <a:prstDash val="dash"/>
            <a:round/>
            <a:headEnd/>
            <a:tailEnd/>
          </a:ln>
        </p:spPr>
      </p:cxnSp>
      <p:cxnSp>
        <p:nvCxnSpPr>
          <p:cNvPr id="42" name="Straight Connector 18"/>
          <p:cNvCxnSpPr>
            <a:cxnSpLocks noChangeShapeType="1"/>
          </p:cNvCxnSpPr>
          <p:nvPr/>
        </p:nvCxnSpPr>
        <p:spPr bwMode="auto">
          <a:xfrm flipH="1">
            <a:off x="5715000" y="5486400"/>
            <a:ext cx="381000" cy="228600"/>
          </a:xfrm>
          <a:prstGeom prst="line">
            <a:avLst/>
          </a:prstGeom>
          <a:noFill/>
          <a:ln w="25400" algn="ctr">
            <a:solidFill>
              <a:srgbClr val="000000"/>
            </a:solidFill>
            <a:prstDash val="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17" presetClass="entr" presetSubtype="10"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fltVal val="0"/>
                                          </p:val>
                                        </p:tav>
                                        <p:tav tm="100000">
                                          <p:val>
                                            <p:strVal val="#ppt_w"/>
                                          </p:val>
                                        </p:tav>
                                      </p:tavLst>
                                    </p:anim>
                                    <p:anim calcmode="lin" valueType="num">
                                      <p:cBhvr>
                                        <p:cTn id="23" dur="500" fill="hold"/>
                                        <p:tgtEl>
                                          <p:spTgt spid="17"/>
                                        </p:tgtEl>
                                        <p:attrNameLst>
                                          <p:attrName>ppt_h</p:attrName>
                                        </p:attrNameLst>
                                      </p:cBhvr>
                                      <p:tavLst>
                                        <p:tav tm="0">
                                          <p:val>
                                            <p:strVal val="#ppt_h"/>
                                          </p:val>
                                        </p:tav>
                                        <p:tav tm="100000">
                                          <p:val>
                                            <p:strVal val="#ppt_h"/>
                                          </p:val>
                                        </p:tav>
                                      </p:tavLst>
                                    </p:anim>
                                  </p:childTnLst>
                                </p:cTn>
                              </p:par>
                            </p:childTnLst>
                          </p:cTn>
                        </p:par>
                        <p:par>
                          <p:cTn id="24" fill="hold">
                            <p:stCondLst>
                              <p:cond delay="2000"/>
                            </p:stCondLst>
                            <p:childTnLst>
                              <p:par>
                                <p:cTn id="25" presetID="17" presetClass="entr" presetSubtype="10" fill="hold" grpId="0"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500" fill="hold"/>
                                        <p:tgtEl>
                                          <p:spTgt spid="20"/>
                                        </p:tgtEl>
                                        <p:attrNameLst>
                                          <p:attrName>ppt_w</p:attrName>
                                        </p:attrNameLst>
                                      </p:cBhvr>
                                      <p:tavLst>
                                        <p:tav tm="0">
                                          <p:val>
                                            <p:fltVal val="0"/>
                                          </p:val>
                                        </p:tav>
                                        <p:tav tm="100000">
                                          <p:val>
                                            <p:strVal val="#ppt_w"/>
                                          </p:val>
                                        </p:tav>
                                      </p:tavLst>
                                    </p:anim>
                                    <p:anim calcmode="lin" valueType="num">
                                      <p:cBhvr>
                                        <p:cTn id="28" dur="500" fill="hold"/>
                                        <p:tgtEl>
                                          <p:spTgt spid="20"/>
                                        </p:tgtEl>
                                        <p:attrNameLst>
                                          <p:attrName>ppt_h</p:attrName>
                                        </p:attrNameLst>
                                      </p:cBhvr>
                                      <p:tavLst>
                                        <p:tav tm="0">
                                          <p:val>
                                            <p:strVal val="#ppt_h"/>
                                          </p:val>
                                        </p:tav>
                                        <p:tav tm="100000">
                                          <p:val>
                                            <p:strVal val="#ppt_h"/>
                                          </p:val>
                                        </p:tav>
                                      </p:tavLst>
                                    </p:anim>
                                  </p:childTnLst>
                                </p:cTn>
                              </p:par>
                            </p:childTnLst>
                          </p:cTn>
                        </p:par>
                        <p:par>
                          <p:cTn id="29" fill="hold">
                            <p:stCondLst>
                              <p:cond delay="2500"/>
                            </p:stCondLst>
                            <p:childTnLst>
                              <p:par>
                                <p:cTn id="30" presetID="25" presetClass="entr" presetSubtype="0"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35" dur="1000" fill="hold"/>
                                        <p:tgtEl>
                                          <p:spTgt spid="10"/>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10"/>
                                        </p:tgtEl>
                                      </p:cBhvr>
                                    </p:animEffect>
                                  </p:childTnLst>
                                </p:cTn>
                              </p:par>
                            </p:childTnLst>
                          </p:cTn>
                        </p:par>
                        <p:par>
                          <p:cTn id="40" fill="hold">
                            <p:stCondLst>
                              <p:cond delay="3500"/>
                            </p:stCondLst>
                            <p:childTnLst>
                              <p:par>
                                <p:cTn id="41" presetID="25" presetClass="entr" presetSubtype="0"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46" dur="1000" fill="hold"/>
                                        <p:tgtEl>
                                          <p:spTgt spid="25"/>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25"/>
                                        </p:tgtEl>
                                      </p:cBhvr>
                                    </p:animEffect>
                                  </p:childTnLst>
                                </p:cTn>
                              </p:par>
                              <p:par>
                                <p:cTn id="51" presetID="25" presetClass="entr" presetSubtype="0" fill="hold" nodeType="withEffect">
                                  <p:stCondLst>
                                    <p:cond delay="0"/>
                                  </p:stCondLst>
                                  <p:childTnLst>
                                    <p:set>
                                      <p:cBhvr>
                                        <p:cTn id="52" dur="1" fill="hold">
                                          <p:stCondLst>
                                            <p:cond delay="0"/>
                                          </p:stCondLst>
                                        </p:cTn>
                                        <p:tgtEl>
                                          <p:spTgt spid="22">
                                            <p:txEl>
                                              <p:pRg st="0" end="0"/>
                                            </p:txEl>
                                          </p:spTgt>
                                        </p:tgtEl>
                                        <p:attrNameLst>
                                          <p:attrName>style.visibility</p:attrName>
                                        </p:attrNameLst>
                                      </p:cBhvr>
                                      <p:to>
                                        <p:strVal val="visible"/>
                                      </p:to>
                                    </p:set>
                                    <p:anim calcmode="lin" valueType="num">
                                      <p:cBhvr>
                                        <p:cTn id="53" dur="500" decel="50000" fill="hold">
                                          <p:stCondLst>
                                            <p:cond delay="0"/>
                                          </p:stCondLst>
                                        </p:cTn>
                                        <p:tgtEl>
                                          <p:spTgt spid="22">
                                            <p:txEl>
                                              <p:pRg st="0" end="0"/>
                                            </p:txEl>
                                          </p:spTgt>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22">
                                            <p:txEl>
                                              <p:pRg st="0" end="0"/>
                                            </p:txEl>
                                          </p:spTgt>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22">
                                            <p:txEl>
                                              <p:pRg st="0" end="0"/>
                                            </p:txEl>
                                          </p:spTgt>
                                        </p:tgtEl>
                                        <p:attrNameLst>
                                          <p:attrName>ppt_w</p:attrName>
                                        </p:attrNameLst>
                                      </p:cBhvr>
                                      <p:tavLst>
                                        <p:tav tm="0">
                                          <p:val>
                                            <p:strVal val="#ppt_w*.05"/>
                                          </p:val>
                                        </p:tav>
                                        <p:tav tm="100000">
                                          <p:val>
                                            <p:strVal val="#ppt_w"/>
                                          </p:val>
                                        </p:tav>
                                      </p:tavLst>
                                    </p:anim>
                                    <p:anim calcmode="lin" valueType="num">
                                      <p:cBhvr>
                                        <p:cTn id="56" dur="1000" fill="hold"/>
                                        <p:tgtEl>
                                          <p:spTgt spid="22">
                                            <p:txEl>
                                              <p:pRg st="0" end="0"/>
                                            </p:txEl>
                                          </p:spTgt>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22">
                                            <p:txEl>
                                              <p:pRg st="0" end="0"/>
                                            </p:txEl>
                                          </p:spTgt>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22">
                                            <p:txEl>
                                              <p:pRg st="0" end="0"/>
                                            </p:txEl>
                                          </p:spTgt>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22">
                                            <p:txEl>
                                              <p:pRg st="0" end="0"/>
                                            </p:txEl>
                                          </p:spTgt>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0" grpId="0" animBg="1"/>
      <p:bldP spid="17" grpId="0" animBg="1"/>
      <p:bldP spid="18" grpId="0" animBg="1"/>
      <p:bldP spid="19" grpId="0" animBg="1"/>
      <p:bldP spid="20"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INTRODUCTION </a:t>
            </a:r>
          </a:p>
        </p:txBody>
      </p:sp>
      <p:sp>
        <p:nvSpPr>
          <p:cNvPr id="8" name="Rectangle 5"/>
          <p:cNvSpPr>
            <a:spLocks noGrp="1" noChangeArrowheads="1"/>
          </p:cNvSpPr>
          <p:nvPr>
            <p:ph idx="1"/>
          </p:nvPr>
        </p:nvSpPr>
        <p:spPr>
          <a:xfrm>
            <a:off x="1600200" y="762000"/>
            <a:ext cx="7162800" cy="5715000"/>
          </a:xfrm>
          <a:solidFill>
            <a:schemeClr val="tx2"/>
          </a:solidFill>
        </p:spPr>
        <p:txBody>
          <a:bodyPr>
            <a:normAutofit fontScale="92500" lnSpcReduction="10000"/>
          </a:bodyPr>
          <a:lstStyle/>
          <a:p>
            <a:pPr>
              <a:spcBef>
                <a:spcPct val="50000"/>
              </a:spcBef>
              <a:buNone/>
            </a:pPr>
            <a:r>
              <a:rPr lang="en-US" sz="3800" b="1" dirty="0" smtClean="0">
                <a:solidFill>
                  <a:schemeClr val="bg1"/>
                </a:solidFill>
                <a:latin typeface="+mj-lt"/>
              </a:rPr>
              <a:t>Strategy may be implemented via:</a:t>
            </a:r>
          </a:p>
          <a:p>
            <a:pPr marL="342900" lvl="1" indent="-342900">
              <a:spcBef>
                <a:spcPct val="50000"/>
              </a:spcBef>
            </a:pPr>
            <a:r>
              <a:rPr lang="en-US" sz="3200" dirty="0" smtClean="0">
                <a:solidFill>
                  <a:schemeClr val="bg1"/>
                </a:solidFill>
                <a:latin typeface="+mj-lt"/>
              </a:rPr>
              <a:t>Structure</a:t>
            </a:r>
            <a:r>
              <a:rPr lang="en-US" altLang="zh-CN" sz="3200" dirty="0" smtClean="0">
                <a:solidFill>
                  <a:schemeClr val="bg1"/>
                </a:solidFill>
                <a:latin typeface="+mj-lt"/>
                <a:ea typeface="SimSun" pitchFamily="2" charset="-122"/>
              </a:rPr>
              <a:t> </a:t>
            </a:r>
            <a:endParaRPr lang="en-US" sz="3200" dirty="0" smtClean="0">
              <a:solidFill>
                <a:schemeClr val="bg1"/>
              </a:solidFill>
              <a:latin typeface="+mj-lt"/>
            </a:endParaRPr>
          </a:p>
          <a:p>
            <a:pPr marL="346075" lvl="1" indent="-346075">
              <a:spcBef>
                <a:spcPct val="50000"/>
              </a:spcBef>
            </a:pPr>
            <a:r>
              <a:rPr lang="en-US" sz="3200" dirty="0" smtClean="0">
                <a:solidFill>
                  <a:schemeClr val="bg1"/>
                </a:solidFill>
                <a:latin typeface="+mj-lt"/>
              </a:rPr>
              <a:t>Reward mechanisms</a:t>
            </a:r>
          </a:p>
          <a:p>
            <a:pPr marL="346075" lvl="1" indent="-346075">
              <a:spcBef>
                <a:spcPct val="50000"/>
              </a:spcBef>
            </a:pPr>
            <a:r>
              <a:rPr lang="en-US" sz="3200" dirty="0" smtClean="0">
                <a:solidFill>
                  <a:schemeClr val="bg1"/>
                </a:solidFill>
                <a:latin typeface="+mj-lt"/>
              </a:rPr>
              <a:t>Organizational culture</a:t>
            </a:r>
          </a:p>
          <a:p>
            <a:pPr marL="346075" lvl="1" indent="-346075">
              <a:spcBef>
                <a:spcPct val="50000"/>
              </a:spcBef>
            </a:pPr>
            <a:r>
              <a:rPr lang="en-US" sz="3200" dirty="0" smtClean="0">
                <a:solidFill>
                  <a:schemeClr val="bg1"/>
                </a:solidFill>
                <a:latin typeface="+mj-lt"/>
              </a:rPr>
              <a:t>Leadership</a:t>
            </a:r>
          </a:p>
          <a:p>
            <a:pPr marL="346075" lvl="1" indent="-346075">
              <a:spcBef>
                <a:spcPct val="50000"/>
              </a:spcBef>
              <a:buNone/>
            </a:pPr>
            <a:r>
              <a:rPr lang="en-US" sz="3200" dirty="0" smtClean="0">
                <a:solidFill>
                  <a:schemeClr val="bg1"/>
                </a:solidFill>
                <a:latin typeface="+mj-lt"/>
              </a:rPr>
              <a:t>This chapter focuses on structure.</a:t>
            </a:r>
          </a:p>
          <a:p>
            <a:pPr marL="0" lvl="1" indent="0">
              <a:spcBef>
                <a:spcPct val="50000"/>
              </a:spcBef>
              <a:buNone/>
            </a:pPr>
            <a:r>
              <a:rPr lang="en-US" sz="3200" dirty="0" smtClean="0">
                <a:solidFill>
                  <a:schemeClr val="bg1"/>
                </a:solidFill>
                <a:latin typeface="+mj-lt"/>
                <a:cs typeface="Arial"/>
              </a:rPr>
              <a:t>IMPORTANT: </a:t>
            </a:r>
            <a:r>
              <a:rPr lang="en-US" sz="3200" dirty="0" smtClean="0">
                <a:solidFill>
                  <a:schemeClr val="bg1"/>
                </a:solidFill>
                <a:latin typeface="+mj-lt"/>
              </a:rPr>
              <a:t>The match or degree of fit between strategy and structure influences the firm’s ability to earn above-average return.</a:t>
            </a:r>
          </a:p>
          <a:p>
            <a:pPr marL="346075" lvl="1" indent="-346075">
              <a:spcBef>
                <a:spcPct val="50000"/>
              </a:spcBef>
              <a:buNone/>
            </a:pPr>
            <a:endParaRPr lang="en-US" sz="3200" dirty="0" smtClean="0">
              <a:solidFill>
                <a:schemeClr val="bg1"/>
              </a:solidFill>
              <a:latin typeface="+mj-lt"/>
            </a:endParaRPr>
          </a:p>
          <a:p>
            <a:pPr marL="346075" lvl="1" indent="-346075">
              <a:spcBef>
                <a:spcPct val="50000"/>
              </a:spcBef>
              <a:buNone/>
            </a:pPr>
            <a:endParaRPr lang="en-US" sz="3200" dirty="0">
              <a:solidFill>
                <a:schemeClr val="bg1"/>
              </a:solidFill>
              <a:latin typeface="+mj-l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left)">
                                      <p:cBhvr>
                                        <p:cTn id="11" dur="500"/>
                                        <p:tgtEl>
                                          <p:spTgt spid="8">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left)">
                                      <p:cBhvr>
                                        <p:cTn id="15" dur="500"/>
                                        <p:tgtEl>
                                          <p:spTgt spid="8">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wipe(left)">
                                      <p:cBhvr>
                                        <p:cTn id="19" dur="500"/>
                                        <p:tgtEl>
                                          <p:spTgt spid="8">
                                            <p:txEl>
                                              <p:pRg st="3" end="3"/>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wipe(left)">
                                      <p:cBhvr>
                                        <p:cTn id="23" dur="500"/>
                                        <p:tgtEl>
                                          <p:spTgt spid="8">
                                            <p:txEl>
                                              <p:pRg st="4" end="4"/>
                                            </p:txEl>
                                          </p:spTgt>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wipe(left)">
                                      <p:cBhvr>
                                        <p:cTn id="27" dur="500"/>
                                        <p:tgtEl>
                                          <p:spTgt spid="8">
                                            <p:txEl>
                                              <p:pRg st="5" end="5"/>
                                            </p:txEl>
                                          </p:spTgt>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animEffect transition="in" filter="wipe(left)">
                                      <p:cBhvr>
                                        <p:cTn id="31"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INTRODUCTION </a:t>
            </a:r>
          </a:p>
        </p:txBody>
      </p:sp>
      <p:sp>
        <p:nvSpPr>
          <p:cNvPr id="8" name="Rectangle 5"/>
          <p:cNvSpPr>
            <a:spLocks noGrp="1" noChangeArrowheads="1"/>
          </p:cNvSpPr>
          <p:nvPr>
            <p:ph idx="1"/>
          </p:nvPr>
        </p:nvSpPr>
        <p:spPr>
          <a:xfrm>
            <a:off x="1676400" y="609600"/>
            <a:ext cx="7086600" cy="5867400"/>
          </a:xfrm>
          <a:solidFill>
            <a:schemeClr val="tx2"/>
          </a:solidFill>
        </p:spPr>
        <p:txBody>
          <a:bodyPr>
            <a:noAutofit/>
          </a:bodyPr>
          <a:lstStyle/>
          <a:p>
            <a:pPr>
              <a:spcBef>
                <a:spcPts val="0"/>
              </a:spcBef>
              <a:buNone/>
            </a:pPr>
            <a:r>
              <a:rPr lang="en-US" sz="2900" dirty="0" smtClean="0">
                <a:solidFill>
                  <a:schemeClr val="bg1"/>
                </a:solidFill>
                <a:latin typeface="+mj-lt"/>
                <a:cs typeface="Arial"/>
              </a:rPr>
              <a:t>● </a:t>
            </a:r>
            <a:r>
              <a:rPr lang="en-US" sz="2900" dirty="0" smtClean="0">
                <a:solidFill>
                  <a:schemeClr val="bg1"/>
                </a:solidFill>
                <a:latin typeface="+mj-lt"/>
              </a:rPr>
              <a:t>Organizational structure and controls provide the framework within which strategies (business, corporate, international and cooperative) are used</a:t>
            </a:r>
          </a:p>
          <a:p>
            <a:pPr>
              <a:spcBef>
                <a:spcPts val="0"/>
              </a:spcBef>
              <a:buNone/>
            </a:pPr>
            <a:r>
              <a:rPr lang="en-US" sz="2900" dirty="0" smtClean="0">
                <a:solidFill>
                  <a:schemeClr val="bg1"/>
                </a:solidFill>
                <a:latin typeface="+mj-lt"/>
                <a:cs typeface="Arial"/>
              </a:rPr>
              <a:t>● </a:t>
            </a:r>
            <a:r>
              <a:rPr lang="en-US" sz="2900" dirty="0" smtClean="0">
                <a:solidFill>
                  <a:schemeClr val="bg1"/>
                </a:solidFill>
                <a:latin typeface="+mj-lt"/>
              </a:rPr>
              <a:t>No one structure is the best for all organizations</a:t>
            </a:r>
          </a:p>
          <a:p>
            <a:pPr>
              <a:spcBef>
                <a:spcPts val="0"/>
              </a:spcBef>
              <a:buNone/>
            </a:pPr>
            <a:r>
              <a:rPr lang="en-US" sz="2900" dirty="0" smtClean="0">
                <a:solidFill>
                  <a:schemeClr val="bg1"/>
                </a:solidFill>
                <a:latin typeface="+mj-lt"/>
                <a:cs typeface="Arial"/>
              </a:rPr>
              <a:t>● </a:t>
            </a:r>
            <a:r>
              <a:rPr lang="en-US" sz="2900" dirty="0" smtClean="0">
                <a:solidFill>
                  <a:schemeClr val="bg1"/>
                </a:solidFill>
                <a:latin typeface="+mj-lt"/>
              </a:rPr>
              <a:t>The choice of structure and controls should support the strategic goals of the firm</a:t>
            </a:r>
          </a:p>
          <a:p>
            <a:pPr>
              <a:spcBef>
                <a:spcPts val="0"/>
              </a:spcBef>
              <a:buNone/>
            </a:pPr>
            <a:r>
              <a:rPr lang="en-US" sz="2900" dirty="0" smtClean="0">
                <a:solidFill>
                  <a:schemeClr val="bg1"/>
                </a:solidFill>
                <a:latin typeface="+mj-lt"/>
                <a:cs typeface="Arial"/>
              </a:rPr>
              <a:t>● S</a:t>
            </a:r>
            <a:r>
              <a:rPr lang="en-US" sz="2900" dirty="0" smtClean="0">
                <a:solidFill>
                  <a:schemeClr val="bg1"/>
                </a:solidFill>
                <a:latin typeface="+mj-lt"/>
              </a:rPr>
              <a:t>tructure will change as the strategy of the organization changes</a:t>
            </a:r>
          </a:p>
          <a:p>
            <a:pPr marL="346075" lvl="1" indent="-346075">
              <a:spcBef>
                <a:spcPts val="0"/>
              </a:spcBef>
              <a:buNone/>
            </a:pPr>
            <a:r>
              <a:rPr lang="en-US" sz="2900" dirty="0" smtClean="0">
                <a:solidFill>
                  <a:schemeClr val="bg1"/>
                </a:solidFill>
                <a:latin typeface="+mj-lt"/>
                <a:cs typeface="Arial"/>
              </a:rPr>
              <a:t>● </a:t>
            </a:r>
            <a:r>
              <a:rPr lang="en-US" sz="2900" dirty="0" smtClean="0">
                <a:solidFill>
                  <a:schemeClr val="bg1"/>
                </a:solidFill>
                <a:latin typeface="+mj-lt"/>
              </a:rPr>
              <a:t>Effective strategic leadership means selecting the appropriate structure.</a:t>
            </a:r>
          </a:p>
          <a:p>
            <a:pPr marL="346075" lvl="1" indent="-346075">
              <a:spcBef>
                <a:spcPts val="0"/>
              </a:spcBef>
              <a:buNone/>
            </a:pPr>
            <a:endParaRPr lang="en-US" sz="2900" dirty="0">
              <a:solidFill>
                <a:schemeClr val="bg1"/>
              </a:solidFill>
              <a:latin typeface="+mj-l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left)">
                                      <p:cBhvr>
                                        <p:cTn id="11" dur="500"/>
                                        <p:tgtEl>
                                          <p:spTgt spid="8">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left)">
                                      <p:cBhvr>
                                        <p:cTn id="15" dur="500"/>
                                        <p:tgtEl>
                                          <p:spTgt spid="8">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wipe(left)">
                                      <p:cBhvr>
                                        <p:cTn id="19" dur="500"/>
                                        <p:tgtEl>
                                          <p:spTgt spid="8">
                                            <p:txEl>
                                              <p:pRg st="3" end="3"/>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wipe(left)">
                                      <p:cBhvr>
                                        <p:cTn id="23"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IH">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HIH</Template>
  <TotalTime>17591</TotalTime>
  <Words>3375</Words>
  <Application>Microsoft Office PowerPoint</Application>
  <PresentationFormat>On-screen Show (4:3)</PresentationFormat>
  <Paragraphs>574</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HIH</vt:lpstr>
      <vt:lpstr>    </vt:lpstr>
      <vt:lpstr>THE STRATEGIC MANAGEMENT PROCESS</vt:lpstr>
      <vt:lpstr>PowerPoint Presentation</vt:lpstr>
      <vt:lpstr>PowerPoint Presentation</vt:lpstr>
      <vt:lpstr>ANOTHER ONE BITES THE DUST: BORDERS DECLARES BANKRUPTCY</vt:lpstr>
      <vt:lpstr>ANOTHER ONE BITES THE DUST: BORDERS DECLARES BANKRUPTCY</vt:lpstr>
      <vt:lpstr>ANOTHER ONE BITES THE DUST: BORDERS DECLARES BANKRUPTCY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Table 11.1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Robinson College of Business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MANAGEMENT- CHAPTER ELEVEN</dc:title>
  <dc:creator>marta szabo white</dc:creator>
  <cp:lastModifiedBy>Gray, Glen L</cp:lastModifiedBy>
  <cp:revision>1690</cp:revision>
  <dcterms:created xsi:type="dcterms:W3CDTF">2011-09-29T00:32:01Z</dcterms:created>
  <dcterms:modified xsi:type="dcterms:W3CDTF">2013-11-20T21:54:42Z</dcterms:modified>
</cp:coreProperties>
</file>