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6" r:id="rId2"/>
    <p:sldId id="275" r:id="rId3"/>
    <p:sldId id="260" r:id="rId4"/>
    <p:sldId id="276" r:id="rId5"/>
    <p:sldId id="277" r:id="rId6"/>
    <p:sldId id="257" r:id="rId7"/>
    <p:sldId id="261" r:id="rId8"/>
    <p:sldId id="258" r:id="rId9"/>
    <p:sldId id="263" r:id="rId10"/>
    <p:sldId id="278" r:id="rId11"/>
    <p:sldId id="259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F77E30B-43F9-4153-A4F4-2CC9E2F9CD2F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7AB82B1-F9EA-4A43-85E0-1805FD5DA2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1B494E-B30E-4D28-892C-25D139FC9BD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7613D-F7DB-4F99-A605-F5F919EB43C1}" type="slidenum">
              <a:rPr lang="en-US"/>
              <a:pPr/>
              <a:t>2</a:t>
            </a:fld>
            <a:endParaRPr lang="en-US"/>
          </a:p>
        </p:txBody>
      </p:sp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8BB48E-54AF-4E02-8FAD-03E7EF7BA0A0}" type="slidenum">
              <a:rPr lang="en-US"/>
              <a:pPr/>
              <a:t>4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A5682C-79AB-4AF7-8A5E-38F82ABB26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B82B1-F9EA-4A43-85E0-1805FD5DA24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93F14-9CB0-4537-8EE3-B4B955B8B1BA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D2516DD-EE71-4BD2-AABF-766D8F681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BC8FA-6E9B-477F-B895-A11F9C4AC505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4A62C-8E5B-4EED-89ED-7D5690B515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A4474-1F75-43AF-82D2-47BD1C3F80C4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EC09F-9B11-40AC-B23C-5149CD472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B7C11-DA6F-497C-AB28-1248ABF2D3C1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D85A6-A3BA-4163-8EE4-E110D9E01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2304D-CC3B-4BC1-B5DA-98EAB8E83A7C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BC92C-6BE0-47C2-BA61-EC35546EC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249DC-0F6D-4FF6-BBCD-2BEBA1C125A6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618AF-BBB0-4060-AAB4-FFED6F2D9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124A6-7725-421A-8BDD-6DE773E0C632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B3744-5EEF-4C6B-A8E7-5162EE27A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E8D72-B33B-429E-BE6F-EA52E39A5DD9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5BE2B-A2CA-4CEF-9C3D-FBCC16BA4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E7997-BB4A-4B02-81E0-B59518EAF7EC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0BD7A-A768-4C8E-94E1-C20C017B56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79BF8-CE7E-45CD-A90A-1D8D99900594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73D9E-CEAD-4EDD-9B0D-B2B0EC2D10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93864-7A58-40C3-BF4C-F509CD52AE0F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2865E-633B-4D14-A6D1-3F0B3A29E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D31487-A56D-4673-BCDE-AA629693F5D5}" type="datetimeFigureOut">
              <a:rPr lang="en-US"/>
              <a:pPr>
                <a:defRPr/>
              </a:pPr>
              <a:t>9/28/2009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C5609E0A-F807-4C2E-B013-1E1C05BF1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4" r:id="rId2"/>
    <p:sldLayoutId id="2147483756" r:id="rId3"/>
    <p:sldLayoutId id="2147483753" r:id="rId4"/>
    <p:sldLayoutId id="2147483752" r:id="rId5"/>
    <p:sldLayoutId id="2147483751" r:id="rId6"/>
    <p:sldLayoutId id="2147483750" r:id="rId7"/>
    <p:sldLayoutId id="2147483757" r:id="rId8"/>
    <p:sldLayoutId id="2147483758" r:id="rId9"/>
    <p:sldLayoutId id="2147483749" r:id="rId10"/>
    <p:sldLayoutId id="214748374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b="1" kern="1200">
          <a:solidFill>
            <a:schemeClr val="tx2"/>
          </a:solidFill>
          <a:latin typeface="Cambria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fontAlgn="base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b="1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547688" indent="-228600" algn="l" rtl="0" fontAlgn="base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b="1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822325" indent="-228600" algn="l" rtl="0" fontAlgn="base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b="1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096963" indent="-228600" algn="l" rtl="0" fontAlgn="base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b="1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371600" indent="-228600" algn="l" rtl="0" fontAlgn="base">
        <a:spcBef>
          <a:spcPts val="375"/>
        </a:spcBef>
        <a:spcAft>
          <a:spcPct val="0"/>
        </a:spcAft>
        <a:buClr>
          <a:srgbClr val="A28E6A"/>
        </a:buClr>
        <a:buChar char="o"/>
        <a:defRPr sz="2000" b="1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un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352800"/>
            <a:ext cx="6400800" cy="2590800"/>
          </a:xfrm>
        </p:spPr>
        <p:txBody>
          <a:bodyPr>
            <a:normAutofit/>
          </a:bodyPr>
          <a:lstStyle/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Roger S. Debreceny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>
                <a:solidFill>
                  <a:schemeClr val="tx1"/>
                </a:solidFill>
              </a:rPr>
              <a:t>Shidler College of Business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>
                <a:solidFill>
                  <a:schemeClr val="tx1"/>
                </a:solidFill>
              </a:rPr>
              <a:t>University of </a:t>
            </a:r>
            <a:r>
              <a:rPr lang="en-US" sz="1900" dirty="0">
                <a:solidFill>
                  <a:schemeClr val="tx1"/>
                </a:solidFill>
              </a:rPr>
              <a:t>Hawai‘i </a:t>
            </a:r>
            <a:r>
              <a:rPr lang="en-US" sz="1900" dirty="0">
                <a:solidFill>
                  <a:schemeClr val="tx1"/>
                </a:solidFill>
              </a:rPr>
              <a:t>at </a:t>
            </a:r>
            <a:r>
              <a:rPr lang="en-US" sz="1900" dirty="0">
                <a:solidFill>
                  <a:schemeClr val="tx1"/>
                </a:solidFill>
              </a:rPr>
              <a:t>M</a:t>
            </a:r>
            <a:r>
              <a:rPr lang="en-US" sz="1900" dirty="0">
                <a:solidFill>
                  <a:schemeClr val="tx1"/>
                </a:solidFill>
                <a:latin typeface="Calibri"/>
              </a:rPr>
              <a:t>ā</a:t>
            </a:r>
            <a:r>
              <a:rPr lang="en-US" sz="1900" dirty="0">
                <a:solidFill>
                  <a:schemeClr val="tx1"/>
                </a:solidFill>
              </a:rPr>
              <a:t>noa</a:t>
            </a:r>
            <a:endParaRPr lang="en-US" dirty="0">
              <a:solidFill>
                <a:schemeClr val="tx1"/>
              </a:solidFill>
            </a:endParaRP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Glen L. Gray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>
                <a:solidFill>
                  <a:schemeClr val="tx1"/>
                </a:solidFill>
              </a:rPr>
              <a:t>College of Business &amp; Economics</a:t>
            </a:r>
          </a:p>
          <a:p>
            <a:pPr fontAlgn="auto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1900" dirty="0">
                <a:solidFill>
                  <a:schemeClr val="tx1"/>
                </a:solidFill>
              </a:rPr>
              <a:t>California State University, Northridge</a:t>
            </a:r>
          </a:p>
        </p:txBody>
      </p:sp>
      <p:sp>
        <p:nvSpPr>
          <p:cNvPr id="6147" name="Title 1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r>
              <a:rPr sz="3600" b="1">
                <a:latin typeface="Cambria" pitchFamily="18" charset="0"/>
              </a:rPr>
              <a:t>Data Mining Journal Entries for Fraud Detection: A Pilot Study</a:t>
            </a: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1371600" y="457200"/>
            <a:ext cx="6248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 dirty="0">
                <a:latin typeface="Calibri" pitchFamily="34" charset="0"/>
              </a:rPr>
              <a:t>Symposium on Information Systems Assurance</a:t>
            </a:r>
          </a:p>
          <a:p>
            <a:pPr algn="ctr"/>
            <a:r>
              <a:rPr lang="en-GB" b="1" dirty="0">
                <a:latin typeface="Calibri" pitchFamily="34" charset="0"/>
              </a:rPr>
              <a:t>October 1-3, 2009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6155" name="Picture 11" descr="California State University Northridge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5943600"/>
            <a:ext cx="2676525" cy="714375"/>
          </a:xfrm>
          <a:prstGeom prst="rect">
            <a:avLst/>
          </a:prstGeom>
          <a:noFill/>
        </p:spPr>
      </p:pic>
      <p:pic>
        <p:nvPicPr>
          <p:cNvPr id="7" name="Picture 6" descr="logoUHM_stacked_web_color_sma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3022" y="5846023"/>
            <a:ext cx="1732378" cy="8595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Learning from History</a:t>
            </a:r>
          </a:p>
        </p:txBody>
      </p:sp>
      <p:pic>
        <p:nvPicPr>
          <p:cNvPr id="2293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1750" y="4308475"/>
            <a:ext cx="14001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938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495800"/>
            <a:ext cx="1752600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9383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87688" y="4270375"/>
            <a:ext cx="1373187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9384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2800" y="4384675"/>
            <a:ext cx="17319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Bad Boys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WorldCom</a:t>
            </a:r>
          </a:p>
          <a:p>
            <a:pPr lvl="1"/>
            <a:r>
              <a:rPr lang="en-US"/>
              <a:t>Many adjusting journal entries from expense accounts to capital expenditure accounts</a:t>
            </a:r>
          </a:p>
          <a:p>
            <a:pPr lvl="1"/>
            <a:r>
              <a:rPr lang="en-US"/>
              <a:t>Amounts large and well known in organization</a:t>
            </a:r>
          </a:p>
          <a:p>
            <a:pPr lvl="1"/>
            <a:r>
              <a:rPr lang="en-US"/>
              <a:t>Not well hidden—large, round amounts</a:t>
            </a:r>
          </a:p>
          <a:p>
            <a:pPr lvl="1"/>
            <a:r>
              <a:rPr lang="en-US"/>
              <a:t>Designed to influence disclosure rather than recognition</a:t>
            </a:r>
          </a:p>
          <a:p>
            <a:pPr lvl="1"/>
            <a:r>
              <a:rPr lang="en-US"/>
              <a:t>JEs made at corporate level</a:t>
            </a:r>
          </a:p>
          <a:p>
            <a:r>
              <a:rPr lang="en-US"/>
              <a:t>Cendant Corporation</a:t>
            </a:r>
          </a:p>
          <a:p>
            <a:pPr lvl="1"/>
            <a:r>
              <a:rPr lang="en-US"/>
              <a:t>Many small JEs</a:t>
            </a:r>
          </a:p>
          <a:p>
            <a:r>
              <a:rPr lang="en-US"/>
              <a:t>Xerox, Enron, and Adelphia…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80288"/>
            <a:ext cx="8229600" cy="51511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Learning from History -Cendant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“shows to have been a carefully planned exercise” </a:t>
            </a:r>
          </a:p>
          <a:p>
            <a:pPr>
              <a:lnSpc>
                <a:spcPct val="80000"/>
              </a:lnSpc>
            </a:pPr>
            <a:r>
              <a:rPr lang="en-US" sz="2800"/>
              <a:t>.. with a large number of “unsupported journal entries to reduce reserves and increase income were made after year-end and backdated to prior months; merger reserves were transferred via inter-company accounts from corporate headquarters to various subsidiaries and then reversed into income; and reserves were transferred from one subsidiary to another before being taken into income” 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Special report to Audit Committee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Background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/>
              <a:t>Financial statement manipulations 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Journal entry manipulations </a:t>
            </a:r>
          </a:p>
          <a:p>
            <a:r>
              <a:rPr lang="en-US" sz="2800" dirty="0"/>
              <a:t>Increased emphasis on fraud detection as element of financial audit</a:t>
            </a:r>
          </a:p>
          <a:p>
            <a:pPr lvl="1"/>
            <a:r>
              <a:rPr lang="en-US" sz="2800" dirty="0"/>
              <a:t>SAS 99 &amp; IAS 240</a:t>
            </a:r>
          </a:p>
          <a:p>
            <a:pPr lvl="1"/>
            <a:r>
              <a:rPr lang="en-US" sz="2800" dirty="0"/>
              <a:t>Sarbanes-Oxley Act 2002</a:t>
            </a:r>
          </a:p>
        </p:txBody>
      </p:sp>
      <p:sp>
        <p:nvSpPr>
          <p:cNvPr id="5" name="Left-Right Arrow 4"/>
          <p:cNvSpPr>
            <a:spLocks noChangeArrowheads="1"/>
          </p:cNvSpPr>
          <p:nvPr/>
        </p:nvSpPr>
        <p:spPr bwMode="auto">
          <a:xfrm rot="5400000">
            <a:off x="2819400" y="2005013"/>
            <a:ext cx="533400" cy="228600"/>
          </a:xfrm>
          <a:prstGeom prst="leftRightArrow">
            <a:avLst>
              <a:gd name="adj1" fmla="val 50000"/>
              <a:gd name="adj2" fmla="val 50005"/>
            </a:avLst>
          </a:prstGeom>
          <a:solidFill>
            <a:schemeClr val="accent1"/>
          </a:solidFill>
          <a:ln w="12700" algn="ctr">
            <a:solidFill>
              <a:srgbClr val="9B320E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Recommended SAS 99 tests:</a:t>
            </a:r>
          </a:p>
          <a:p>
            <a:pPr lvl="1"/>
            <a:r>
              <a:rPr lang="en-US"/>
              <a:t>Non-standard journal entries</a:t>
            </a:r>
          </a:p>
          <a:p>
            <a:pPr lvl="1"/>
            <a:r>
              <a:rPr lang="en-US"/>
              <a:t>Entries posted by unauthorized individuals or individuals who while authorized do not normally post journal entries </a:t>
            </a:r>
          </a:p>
          <a:p>
            <a:pPr lvl="1"/>
            <a:r>
              <a:rPr lang="en-US"/>
              <a:t>Unusual account combinations</a:t>
            </a:r>
          </a:p>
          <a:p>
            <a:pPr lvl="1"/>
            <a:r>
              <a:rPr lang="en-US"/>
              <a:t>Round number</a:t>
            </a:r>
          </a:p>
          <a:p>
            <a:pPr lvl="1"/>
            <a:r>
              <a:rPr lang="en-US"/>
              <a:t>Entries posted after the period-end </a:t>
            </a:r>
          </a:p>
          <a:p>
            <a:pPr lvl="1"/>
            <a:r>
              <a:rPr lang="en-US"/>
              <a:t>Differences from previous activity</a:t>
            </a:r>
          </a:p>
          <a:p>
            <a:pPr lvl="1"/>
            <a:r>
              <a:rPr lang="en-US"/>
              <a:t>Random sampling of journal entries for further testing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4495800"/>
            <a:ext cx="8458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JE data mining literature = 0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Audit firms </a:t>
            </a:r>
            <a:r>
              <a:rPr lang="en-US" sz="2800" i="1" dirty="0"/>
              <a:t>are</a:t>
            </a:r>
            <a:r>
              <a:rPr lang="en-US" sz="2800" dirty="0"/>
              <a:t> doing JE data analysis with IDEA/</a:t>
            </a:r>
            <a:r>
              <a:rPr lang="en-US" sz="2800" dirty="0"/>
              <a:t>ACL</a:t>
            </a:r>
            <a:r>
              <a:rPr lang="en-US" sz="2800" dirty="0"/>
              <a:t>/Excel/Access [Frequency &amp; depth?]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Challenge: JEs = Too much evidence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Atomic level JEs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Jumbo JEs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Potential for massive false positives 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RQ1: </a:t>
            </a:r>
            <a:r>
              <a:rPr lang="en-US" sz="2800" dirty="0">
                <a:solidFill>
                  <a:schemeClr val="bg1"/>
                </a:solidFill>
              </a:rPr>
              <a:t>What is the potential of JE data mining?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RQ2: </a:t>
            </a:r>
            <a:r>
              <a:rPr lang="en-US" sz="2800" dirty="0">
                <a:solidFill>
                  <a:schemeClr val="bg1"/>
                </a:solidFill>
              </a:rPr>
              <a:t>What are the general characteristics of a JE data set? (e.g., Does </a:t>
            </a:r>
            <a:r>
              <a:rPr lang="en-US" sz="2800" dirty="0" err="1">
                <a:solidFill>
                  <a:schemeClr val="bg1"/>
                </a:solidFill>
              </a:rPr>
              <a:t>Benford’s</a:t>
            </a:r>
            <a:r>
              <a:rPr lang="en-US" sz="2800" dirty="0">
                <a:solidFill>
                  <a:schemeClr val="bg1"/>
                </a:solidFill>
              </a:rPr>
              <a:t> Law apply?)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 Data Mining Questions</a:t>
            </a:r>
          </a:p>
        </p:txBody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>
          <a:xfrm>
            <a:off x="304800" y="1447800"/>
            <a:ext cx="8382000" cy="4572000"/>
          </a:xfrm>
        </p:spPr>
        <p:txBody>
          <a:bodyPr/>
          <a:lstStyle/>
          <a:p>
            <a:r>
              <a:rPr lang="en-US" sz="2500" dirty="0"/>
              <a:t>What are the </a:t>
            </a:r>
            <a:r>
              <a:rPr lang="en-US" sz="2500" i="1" dirty="0"/>
              <a:t>sources</a:t>
            </a:r>
            <a:r>
              <a:rPr lang="en-US" sz="2500" dirty="0"/>
              <a:t> of the JEs? How do those sources influence data mining? For the particular enterprise?</a:t>
            </a:r>
          </a:p>
          <a:p>
            <a:r>
              <a:rPr lang="en-US" sz="2500" dirty="0"/>
              <a:t>Are there unusual patterns in the JEs between classes of accounts?  </a:t>
            </a:r>
          </a:p>
          <a:p>
            <a:r>
              <a:rPr lang="en-US" sz="2500" dirty="0"/>
              <a:t>Does the class of JE influence the nature of the JE? For example, do adjusting JEs carry a greater probability of fraud? </a:t>
            </a:r>
          </a:p>
          <a:p>
            <a:r>
              <a:rPr lang="en-US" sz="2500" dirty="0"/>
              <a:t>Is there evidence of unusual patterns in the amount of the JEs either from the left most digits (</a:t>
            </a:r>
            <a:r>
              <a:rPr lang="en-US" sz="2500" dirty="0" err="1"/>
              <a:t>Benford’s</a:t>
            </a:r>
            <a:r>
              <a:rPr lang="en-US" sz="2500" dirty="0"/>
              <a:t> Law) or from the right most digits (Hartigan and Hartigan’s dip test)?</a:t>
            </a:r>
          </a:p>
          <a:p>
            <a:r>
              <a:rPr lang="en-US" sz="2500" dirty="0"/>
              <a:t>How can we triangulate and combine these various possible drivers of fraud in the JEs to allow directed data mining?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Data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Journal Entry Dataset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36 real organizations—only names changed</a:t>
            </a:r>
          </a:p>
          <a:p>
            <a:r>
              <a:rPr lang="en-US" dirty="0"/>
              <a:t>29 organizations = Balanced JEs for 12 months</a:t>
            </a:r>
          </a:p>
          <a:p>
            <a:r>
              <a:rPr lang="en-US" dirty="0"/>
              <a:t>Variety of…</a:t>
            </a:r>
          </a:p>
          <a:p>
            <a:pPr lvl="1"/>
            <a:r>
              <a:rPr lang="en-US" dirty="0"/>
              <a:t>Size</a:t>
            </a:r>
            <a:endParaRPr lang="en-US" dirty="0"/>
          </a:p>
          <a:p>
            <a:pPr lvl="1"/>
            <a:r>
              <a:rPr lang="en-US" dirty="0"/>
              <a:t>Industries</a:t>
            </a:r>
          </a:p>
          <a:p>
            <a:pPr lvl="1"/>
            <a:r>
              <a:rPr lang="en-US" dirty="0"/>
              <a:t>Mix of public, private, not-for-profit</a:t>
            </a:r>
          </a:p>
          <a:p>
            <a:r>
              <a:rPr lang="en-US" dirty="0"/>
              <a:t>Good news/bad news: JEs are messy real-world JEs</a:t>
            </a:r>
            <a:br>
              <a:rPr lang="en-US" dirty="0"/>
            </a:br>
            <a:r>
              <a:rPr lang="en-US" dirty="0"/>
              <a:t>(e.g., compound JE where a specific debit has no relationship to specific credit)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 Dataset Preparation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Created master (standardized) chart of accounts w/ 5-4 structure</a:t>
            </a:r>
          </a:p>
          <a:p>
            <a:pPr lvl="1"/>
            <a:r>
              <a:rPr lang="en-US" dirty="0"/>
              <a:t>1,672 accounts in the master Chart of Accounts, with 343 primary (five digits) accounts</a:t>
            </a:r>
          </a:p>
          <a:p>
            <a:r>
              <a:rPr lang="en-US" dirty="0"/>
              <a:t>Converted existing chart of accounts to master chart of accounts</a:t>
            </a:r>
          </a:p>
          <a:p>
            <a:pPr lvl="1"/>
            <a:r>
              <a:rPr lang="en-US" dirty="0"/>
              <a:t>496,182 line items converted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Active Accounts in Organizational Chart of Accounts </a:t>
            </a:r>
          </a:p>
        </p:txBody>
      </p:sp>
      <p:graphicFrame>
        <p:nvGraphicFramePr>
          <p:cNvPr id="29747" name="Group 51"/>
          <p:cNvGraphicFramePr>
            <a:graphicFrameLocks noGrp="1"/>
          </p:cNvGraphicFramePr>
          <p:nvPr/>
        </p:nvGraphicFramePr>
        <p:xfrm>
          <a:off x="1219200" y="2286000"/>
          <a:ext cx="6324600" cy="2438400"/>
        </p:xfrm>
        <a:graphic>
          <a:graphicData uri="http://schemas.openxmlformats.org/drawingml/2006/table">
            <a:tbl>
              <a:tblPr/>
              <a:tblGrid>
                <a:gridCol w="3900170"/>
                <a:gridCol w="2424430"/>
              </a:tblGrid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Minimum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43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Maximum Active Accounts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1036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Median Active Accounts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107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Average Active Accounts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164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Transactions Per Five Digit Accounts </a:t>
            </a:r>
          </a:p>
        </p:txBody>
      </p:sp>
      <p:graphicFrame>
        <p:nvGraphicFramePr>
          <p:cNvPr id="31804" name="Group 60"/>
          <p:cNvGraphicFramePr>
            <a:graphicFrameLocks noGrp="1"/>
          </p:cNvGraphicFramePr>
          <p:nvPr/>
        </p:nvGraphicFramePr>
        <p:xfrm>
          <a:off x="1219200" y="1981200"/>
          <a:ext cx="6553200" cy="2362201"/>
        </p:xfrm>
        <a:graphic>
          <a:graphicData uri="http://schemas.openxmlformats.org/drawingml/2006/table">
            <a:tbl>
              <a:tblPr/>
              <a:tblGrid>
                <a:gridCol w="3159579"/>
                <a:gridCol w="3393621"/>
              </a:tblGrid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Minimum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Maximum 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44,916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Median 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86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Mean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1,401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Standard Deviation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4,784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Expected Digit Distribution under Benford’s Law </a:t>
            </a:r>
          </a:p>
        </p:txBody>
      </p:sp>
      <p:graphicFrame>
        <p:nvGraphicFramePr>
          <p:cNvPr id="33952" name="Group 160"/>
          <p:cNvGraphicFramePr>
            <a:graphicFrameLocks noGrp="1"/>
          </p:cNvGraphicFramePr>
          <p:nvPr/>
        </p:nvGraphicFramePr>
        <p:xfrm>
          <a:off x="1371600" y="1905000"/>
          <a:ext cx="6324600" cy="3048002"/>
        </p:xfrm>
        <a:graphic>
          <a:graphicData uri="http://schemas.openxmlformats.org/drawingml/2006/table">
            <a:tbl>
              <a:tblPr/>
              <a:tblGrid>
                <a:gridCol w="1581150"/>
                <a:gridCol w="1581150"/>
                <a:gridCol w="1581150"/>
                <a:gridCol w="1581150"/>
              </a:tblGrid>
              <a:tr h="493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Digit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Probability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Digit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Probability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30.1%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6.7%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17.6%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5.8%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12.5%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8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5.1%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9.7%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4.6%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7.9%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75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erpetua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Benford’s Law Results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distributions for all 29 organization was statistically different than expected distribution</a:t>
            </a:r>
          </a:p>
          <a:p>
            <a:r>
              <a:rPr lang="en-US"/>
              <a:t>Now what?</a:t>
            </a:r>
          </a:p>
          <a:p>
            <a:pPr lvl="1"/>
            <a:r>
              <a:rPr lang="en-US"/>
              <a:t>Auditor: Investigate why certain numbers are occurring more frequently. (e.g., storage units rent for $100, $200, or $300)</a:t>
            </a:r>
          </a:p>
          <a:p>
            <a:pPr lvl="1"/>
            <a:r>
              <a:rPr lang="en-US"/>
              <a:t>Researcher: Investigate if JEs violate one or more underlying Benford’s Law assumptions.</a:t>
            </a:r>
          </a:p>
          <a:p>
            <a:pPr lvl="1"/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Last (Right-most) Digits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Should be random (uniform) distributions with the same number of 0's, 1's, etc.</a:t>
            </a:r>
          </a:p>
          <a:p>
            <a:r>
              <a:rPr lang="en-US"/>
              <a:t>However, even the 4</a:t>
            </a:r>
            <a:r>
              <a:rPr lang="en-US" baseline="30000"/>
              <a:t>th</a:t>
            </a:r>
            <a:r>
              <a:rPr lang="en-US"/>
              <a:t> digit left of the decimal point did not have uniform distributions</a:t>
            </a:r>
          </a:p>
          <a:p>
            <a:pPr lvl="1"/>
            <a:r>
              <a:rPr lang="en-US"/>
              <a:t>8 organizations had at least one number that appeared 3 times the expected distribution</a:t>
            </a:r>
          </a:p>
          <a:p>
            <a:r>
              <a:rPr lang="en-US"/>
              <a:t>Looking at the 3 last digits (to the left of the decimal point)</a:t>
            </a:r>
          </a:p>
          <a:p>
            <a:pPr lvl="1"/>
            <a:r>
              <a:rPr lang="en-US"/>
              <a:t>For 4 organizations, the top-5 most frequent combinations appears in 30% to 60% of the lines vs. the expected 0.5%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Unusual Temporal Patterns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Most common forms of financial fraud center on revenue recognition</a:t>
            </a:r>
          </a:p>
          <a:p>
            <a:r>
              <a:rPr lang="en-US"/>
              <a:t>Red flag = </a:t>
            </a:r>
            <a:r>
              <a:rPr lang="en-US" i="1"/>
              <a:t>unusual</a:t>
            </a:r>
            <a:r>
              <a:rPr lang="en-US"/>
              <a:t> activity at quarter end and/or year end</a:t>
            </a:r>
          </a:p>
          <a:p>
            <a:r>
              <a:rPr lang="en-US"/>
              <a:t>But first must determine </a:t>
            </a:r>
            <a:r>
              <a:rPr lang="en-US" i="1"/>
              <a:t>normal</a:t>
            </a:r>
            <a:r>
              <a:rPr lang="en-US"/>
              <a:t> activity</a:t>
            </a:r>
          </a:p>
          <a:p>
            <a:r>
              <a:rPr lang="en-US"/>
              <a:t>2 of 29 organizations had highest </a:t>
            </a:r>
            <a:r>
              <a:rPr lang="en-US" i="1"/>
              <a:t>volume</a:t>
            </a:r>
            <a:r>
              <a:rPr lang="en-US"/>
              <a:t> in last month</a:t>
            </a:r>
          </a:p>
          <a:p>
            <a:r>
              <a:rPr lang="en-US"/>
              <a:t>1 of 29 organizations had highest </a:t>
            </a:r>
            <a:r>
              <a:rPr lang="en-US" i="1"/>
              <a:t>average dollar values</a:t>
            </a:r>
            <a:r>
              <a:rPr lang="en-US"/>
              <a:t> in last month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Unusual Temporal Patterns</a:t>
            </a:r>
          </a:p>
        </p:txBody>
      </p:sp>
      <p:pic>
        <p:nvPicPr>
          <p:cNvPr id="37892" name="Picture 1" descr="EagelInsuranceCompany_c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371600"/>
            <a:ext cx="3810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2" descr="EagelInsuranceCompany_m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1447800"/>
            <a:ext cx="373380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3" descr="Kassers2005_cn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137025"/>
            <a:ext cx="38100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4" descr="Kassers2005_m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14800" y="4114800"/>
            <a:ext cx="373380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real world is messy.</a:t>
            </a:r>
          </a:p>
          <a:p>
            <a:r>
              <a:rPr lang="en-US"/>
              <a:t>For all 29 entities, the Chi-square distribution indicates that the first digits of journal dollar amounts differs from that expected by Benford's Law. Why? </a:t>
            </a:r>
          </a:p>
          <a:p>
            <a:r>
              <a:rPr lang="en-US"/>
              <a:t>8 of the 29 entities had one of the fourth digits being three times more than expected. Why?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Regarding the distribution of last 3 digits…</a:t>
            </a:r>
          </a:p>
          <a:p>
            <a:pPr lvl="1"/>
            <a:r>
              <a:rPr lang="en-US"/>
              <a:t>4 entities had a very </a:t>
            </a:r>
            <a:r>
              <a:rPr lang="en-US">
                <a:solidFill>
                  <a:srgbClr val="E40000"/>
                </a:solidFill>
              </a:rPr>
              <a:t>high occurrences</a:t>
            </a:r>
            <a:r>
              <a:rPr lang="en-US"/>
              <a:t> of the top-five three-digit combination involving only a </a:t>
            </a:r>
            <a:r>
              <a:rPr lang="en-US">
                <a:solidFill>
                  <a:srgbClr val="E40000"/>
                </a:solidFill>
              </a:rPr>
              <a:t>small set of accounts</a:t>
            </a:r>
            <a:r>
              <a:rPr lang="en-US"/>
              <a:t>, </a:t>
            </a:r>
          </a:p>
          <a:p>
            <a:pPr lvl="1"/>
            <a:r>
              <a:rPr lang="en-US"/>
              <a:t>1 had a </a:t>
            </a:r>
            <a:r>
              <a:rPr lang="en-US">
                <a:solidFill>
                  <a:srgbClr val="E40000"/>
                </a:solidFill>
              </a:rPr>
              <a:t>low occurrences</a:t>
            </a:r>
            <a:r>
              <a:rPr lang="en-US"/>
              <a:t> of the top-five three-digit combination involving a </a:t>
            </a:r>
            <a:r>
              <a:rPr lang="en-US">
                <a:solidFill>
                  <a:srgbClr val="E40000"/>
                </a:solidFill>
              </a:rPr>
              <a:t>large set of accounts</a:t>
            </a:r>
            <a:r>
              <a:rPr lang="en-US"/>
              <a:t>, and </a:t>
            </a:r>
          </a:p>
          <a:p>
            <a:pPr lvl="1"/>
            <a:r>
              <a:rPr lang="en-US"/>
              <a:t>24 had a </a:t>
            </a:r>
            <a:r>
              <a:rPr lang="en-US">
                <a:solidFill>
                  <a:srgbClr val="E40000"/>
                </a:solidFill>
              </a:rPr>
              <a:t>low occurrences</a:t>
            </a:r>
            <a:r>
              <a:rPr lang="en-US"/>
              <a:t> of the top-five three-digit combination involving a </a:t>
            </a:r>
            <a:r>
              <a:rPr lang="en-US">
                <a:solidFill>
                  <a:srgbClr val="E40000"/>
                </a:solidFill>
              </a:rPr>
              <a:t>small set of accounts</a:t>
            </a:r>
            <a:r>
              <a:rPr lang="en-US"/>
              <a:t> </a:t>
            </a:r>
          </a:p>
          <a:p>
            <a:pPr lvl="1"/>
            <a:r>
              <a:rPr lang="en-US"/>
              <a:t>All else being equal, the first 4 firms probably pose the highest risk of fraud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Apply many more data mining techniques to discover other patterns and relationships in the data sets. </a:t>
            </a:r>
          </a:p>
          <a:p>
            <a:r>
              <a:rPr lang="en-US" dirty="0"/>
              <a:t>Seed the dataset with fraud indicators (e.g., pairs of accounts that would not be expected in a journal entry) and compare the sensitivity of the different data mining techniques to find these seeded indicators </a:t>
            </a:r>
            <a:endParaRPr lang="en-US" dirty="0"/>
          </a:p>
          <a:p>
            <a:r>
              <a:rPr lang="en-US" dirty="0"/>
              <a:t>Leverage the Matrix relationships of Journal Entries systematically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439</TotalTime>
  <Words>1008</Words>
  <Application>Microsoft Office PowerPoint</Application>
  <PresentationFormat>On-screen Show (4:3)</PresentationFormat>
  <Paragraphs>165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Perpetua</vt:lpstr>
      <vt:lpstr>Arial</vt:lpstr>
      <vt:lpstr>Franklin Gothic Book</vt:lpstr>
      <vt:lpstr>Wingdings 2</vt:lpstr>
      <vt:lpstr>Calibri</vt:lpstr>
      <vt:lpstr>Cambria</vt:lpstr>
      <vt:lpstr>Times New Roman</vt:lpstr>
      <vt:lpstr>Equity</vt:lpstr>
      <vt:lpstr>Data Mining Journal Entries for Fraud Detection: A Pilot Study</vt:lpstr>
      <vt:lpstr>Learning from History</vt:lpstr>
      <vt:lpstr>Some Bad Boys</vt:lpstr>
      <vt:lpstr>Learning from History -Cendant</vt:lpstr>
      <vt:lpstr>Research Background</vt:lpstr>
      <vt:lpstr>Background</vt:lpstr>
      <vt:lpstr>Background</vt:lpstr>
      <vt:lpstr>Background</vt:lpstr>
      <vt:lpstr>JE Data Mining Questions</vt:lpstr>
      <vt:lpstr>The Data</vt:lpstr>
      <vt:lpstr>Journal Entry Dataset</vt:lpstr>
      <vt:lpstr>JE Dataset Preparation</vt:lpstr>
      <vt:lpstr>Active Accounts in Organizational Chart of Accounts </vt:lpstr>
      <vt:lpstr>Transactions Per Five Digit Accounts </vt:lpstr>
      <vt:lpstr>Expected Digit Distribution under Benford’s Law </vt:lpstr>
      <vt:lpstr>Benford’s Law Results</vt:lpstr>
      <vt:lpstr>Last (Right-most) Digits</vt:lpstr>
      <vt:lpstr>Unusual Temporal Patterns</vt:lpstr>
      <vt:lpstr>Unusual Temporal Patterns</vt:lpstr>
      <vt:lpstr>Conclusions</vt:lpstr>
      <vt:lpstr>Conclusions</vt:lpstr>
      <vt:lpstr>Future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 Journal Entries for Fraud Detection: A Pilot Study</dc:title>
  <dc:creator>Glen</dc:creator>
  <cp:lastModifiedBy>Roger Debreceny</cp:lastModifiedBy>
  <cp:revision>35</cp:revision>
  <dcterms:created xsi:type="dcterms:W3CDTF">2009-09-26T03:33:26Z</dcterms:created>
  <dcterms:modified xsi:type="dcterms:W3CDTF">2009-09-28T15:11:53Z</dcterms:modified>
</cp:coreProperties>
</file>