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6" r:id="rId1"/>
  </p:sldMasterIdLst>
  <p:notesMasterIdLst>
    <p:notesMasterId r:id="rId31"/>
  </p:notesMasterIdLst>
  <p:handoutMasterIdLst>
    <p:handoutMasterId r:id="rId32"/>
  </p:handoutMasterIdLst>
  <p:sldIdLst>
    <p:sldId id="320" r:id="rId2"/>
    <p:sldId id="321" r:id="rId3"/>
    <p:sldId id="322" r:id="rId4"/>
    <p:sldId id="323" r:id="rId5"/>
    <p:sldId id="324" r:id="rId6"/>
    <p:sldId id="325" r:id="rId7"/>
    <p:sldId id="326" r:id="rId8"/>
    <p:sldId id="327" r:id="rId9"/>
    <p:sldId id="328" r:id="rId10"/>
    <p:sldId id="329" r:id="rId11"/>
    <p:sldId id="330" r:id="rId12"/>
    <p:sldId id="331" r:id="rId13"/>
    <p:sldId id="332" r:id="rId14"/>
    <p:sldId id="333" r:id="rId15"/>
    <p:sldId id="334" r:id="rId16"/>
    <p:sldId id="335" r:id="rId17"/>
    <p:sldId id="336" r:id="rId18"/>
    <p:sldId id="337" r:id="rId19"/>
    <p:sldId id="339" r:id="rId20"/>
    <p:sldId id="340" r:id="rId21"/>
    <p:sldId id="341" r:id="rId22"/>
    <p:sldId id="342" r:id="rId23"/>
    <p:sldId id="343" r:id="rId24"/>
    <p:sldId id="344" r:id="rId25"/>
    <p:sldId id="347" r:id="rId26"/>
    <p:sldId id="350" r:id="rId27"/>
    <p:sldId id="352" r:id="rId28"/>
    <p:sldId id="353" r:id="rId29"/>
    <p:sldId id="354" r:id="rId30"/>
  </p:sldIdLst>
  <p:sldSz cx="9144000" cy="6858000" type="screen4x3"/>
  <p:notesSz cx="6881813" cy="9296400"/>
  <p:defaultTextStyle>
    <a:defPPr>
      <a:defRPr lang="en-US"/>
    </a:defPPr>
    <a:lvl1pPr algn="l" rtl="0" eaLnBrk="0" fontAlgn="base" hangingPunct="0">
      <a:spcBef>
        <a:spcPct val="0"/>
      </a:spcBef>
      <a:spcAft>
        <a:spcPct val="0"/>
      </a:spcAft>
      <a:defRPr sz="2400" kern="1200">
        <a:solidFill>
          <a:schemeClr val="bg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bg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bg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bg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bg1"/>
        </a:solidFill>
        <a:latin typeface="Times New Roman" pitchFamily="18" charset="0"/>
        <a:ea typeface="+mn-ea"/>
        <a:cs typeface="+mn-cs"/>
      </a:defRPr>
    </a:lvl5pPr>
    <a:lvl6pPr marL="2286000" algn="l" defTabSz="914400" rtl="0" eaLnBrk="1" latinLnBrk="0" hangingPunct="1">
      <a:defRPr sz="2400" kern="1200">
        <a:solidFill>
          <a:schemeClr val="bg1"/>
        </a:solidFill>
        <a:latin typeface="Times New Roman" pitchFamily="18" charset="0"/>
        <a:ea typeface="+mn-ea"/>
        <a:cs typeface="+mn-cs"/>
      </a:defRPr>
    </a:lvl6pPr>
    <a:lvl7pPr marL="2743200" algn="l" defTabSz="914400" rtl="0" eaLnBrk="1" latinLnBrk="0" hangingPunct="1">
      <a:defRPr sz="2400" kern="1200">
        <a:solidFill>
          <a:schemeClr val="bg1"/>
        </a:solidFill>
        <a:latin typeface="Times New Roman" pitchFamily="18" charset="0"/>
        <a:ea typeface="+mn-ea"/>
        <a:cs typeface="+mn-cs"/>
      </a:defRPr>
    </a:lvl7pPr>
    <a:lvl8pPr marL="3200400" algn="l" defTabSz="914400" rtl="0" eaLnBrk="1" latinLnBrk="0" hangingPunct="1">
      <a:defRPr sz="2400" kern="1200">
        <a:solidFill>
          <a:schemeClr val="bg1"/>
        </a:solidFill>
        <a:latin typeface="Times New Roman" pitchFamily="18" charset="0"/>
        <a:ea typeface="+mn-ea"/>
        <a:cs typeface="+mn-cs"/>
      </a:defRPr>
    </a:lvl8pPr>
    <a:lvl9pPr marL="3657600" algn="l" defTabSz="914400" rtl="0" eaLnBrk="1" latinLnBrk="0" hangingPunct="1">
      <a:defRPr sz="2400" kern="1200">
        <a:solidFill>
          <a:schemeClr val="bg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CC"/>
    <a:srgbClr val="FF3300"/>
    <a:srgbClr val="800080"/>
    <a:srgbClr val="990099"/>
    <a:srgbClr val="CC0099"/>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18" autoAdjust="0"/>
    <p:restoredTop sz="99507" autoAdjust="0"/>
  </p:normalViewPr>
  <p:slideViewPr>
    <p:cSldViewPr>
      <p:cViewPr varScale="1">
        <p:scale>
          <a:sx n="108" d="100"/>
          <a:sy n="108" d="100"/>
        </p:scale>
        <p:origin x="684" y="114"/>
      </p:cViewPr>
      <p:guideLst>
        <p:guide orient="horz" pos="2160"/>
        <p:guide pos="2880"/>
      </p:guideLst>
    </p:cSldViewPr>
  </p:slideViewPr>
  <p:outlineViewPr>
    <p:cViewPr>
      <p:scale>
        <a:sx n="45" d="100"/>
        <a:sy n="45" d="100"/>
      </p:scale>
      <p:origin x="0" y="0"/>
    </p:cViewPr>
  </p:outlineViewPr>
  <p:notesTextViewPr>
    <p:cViewPr>
      <p:scale>
        <a:sx n="100" d="100"/>
        <a:sy n="100" d="100"/>
      </p:scale>
      <p:origin x="0" y="0"/>
    </p:cViewPr>
  </p:notesTextViewPr>
  <p:sorterViewPr>
    <p:cViewPr>
      <p:scale>
        <a:sx n="66" d="100"/>
        <a:sy n="66" d="100"/>
      </p:scale>
      <p:origin x="0" y="300"/>
    </p:cViewPr>
  </p:sorterViewPr>
  <p:notesViewPr>
    <p:cSldViewPr>
      <p:cViewPr varScale="1">
        <p:scale>
          <a:sx n="81" d="100"/>
          <a:sy n="81" d="100"/>
        </p:scale>
        <p:origin x="-1464" y="-96"/>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1" y="0"/>
            <a:ext cx="2982742"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eaLnBrk="0" hangingPunct="0">
              <a:defRPr sz="1200">
                <a:solidFill>
                  <a:schemeClr val="tx1"/>
                </a:solidFill>
              </a:defRPr>
            </a:lvl1pPr>
          </a:lstStyle>
          <a:p>
            <a:pPr>
              <a:defRPr/>
            </a:pPr>
            <a:endParaRPr lang="en-US"/>
          </a:p>
        </p:txBody>
      </p:sp>
      <p:sp>
        <p:nvSpPr>
          <p:cNvPr id="35843" name="Rectangle 3"/>
          <p:cNvSpPr>
            <a:spLocks noGrp="1" noChangeArrowheads="1"/>
          </p:cNvSpPr>
          <p:nvPr>
            <p:ph type="dt" sz="quarter" idx="1"/>
          </p:nvPr>
        </p:nvSpPr>
        <p:spPr bwMode="auto">
          <a:xfrm>
            <a:off x="3899071" y="0"/>
            <a:ext cx="2982742"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0" hangingPunct="0">
              <a:defRPr sz="1200">
                <a:solidFill>
                  <a:schemeClr val="tx1"/>
                </a:solidFill>
              </a:defRPr>
            </a:lvl1pPr>
          </a:lstStyle>
          <a:p>
            <a:pPr>
              <a:defRPr/>
            </a:pPr>
            <a:endParaRPr lang="en-US"/>
          </a:p>
        </p:txBody>
      </p:sp>
      <p:sp>
        <p:nvSpPr>
          <p:cNvPr id="35844" name="Rectangle 4"/>
          <p:cNvSpPr>
            <a:spLocks noGrp="1" noChangeArrowheads="1"/>
          </p:cNvSpPr>
          <p:nvPr>
            <p:ph type="ftr" sz="quarter" idx="2"/>
          </p:nvPr>
        </p:nvSpPr>
        <p:spPr bwMode="auto">
          <a:xfrm>
            <a:off x="1" y="8831264"/>
            <a:ext cx="2982742"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eaLnBrk="0" hangingPunct="0">
              <a:defRPr sz="1200">
                <a:solidFill>
                  <a:schemeClr val="tx1"/>
                </a:solidFill>
              </a:defRPr>
            </a:lvl1pPr>
          </a:lstStyle>
          <a:p>
            <a:pPr>
              <a:defRPr/>
            </a:pPr>
            <a:endParaRPr lang="en-US"/>
          </a:p>
        </p:txBody>
      </p:sp>
      <p:sp>
        <p:nvSpPr>
          <p:cNvPr id="35845" name="Rectangle 5"/>
          <p:cNvSpPr>
            <a:spLocks noGrp="1" noChangeArrowheads="1"/>
          </p:cNvSpPr>
          <p:nvPr>
            <p:ph type="sldNum" sz="quarter" idx="3"/>
          </p:nvPr>
        </p:nvSpPr>
        <p:spPr bwMode="auto">
          <a:xfrm>
            <a:off x="3899071" y="8831264"/>
            <a:ext cx="2982742"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solidFill>
                  <a:schemeClr val="tx1"/>
                </a:solidFill>
              </a:defRPr>
            </a:lvl1pPr>
          </a:lstStyle>
          <a:p>
            <a:pPr>
              <a:defRPr/>
            </a:pPr>
            <a:fld id="{51A2B636-E3D5-42AC-9F1A-943F5AC18522}" type="slidenum">
              <a:rPr lang="en-US" altLang="en-US"/>
              <a:pPr>
                <a:defRPr/>
              </a:pPr>
              <a:t>‹#›</a:t>
            </a:fld>
            <a:endParaRPr lang="en-US" altLang="en-US"/>
          </a:p>
        </p:txBody>
      </p:sp>
    </p:spTree>
    <p:extLst>
      <p:ext uri="{BB962C8B-B14F-4D97-AF65-F5344CB8AC3E}">
        <p14:creationId xmlns:p14="http://schemas.microsoft.com/office/powerpoint/2010/main" val="8996668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2982742"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eaLnBrk="0" hangingPunct="0">
              <a:defRPr sz="1200">
                <a:solidFill>
                  <a:schemeClr val="tx1"/>
                </a:solidFill>
              </a:defRPr>
            </a:lvl1pPr>
          </a:lstStyle>
          <a:p>
            <a:pPr>
              <a:defRPr/>
            </a:pPr>
            <a:endParaRPr lang="en-US"/>
          </a:p>
        </p:txBody>
      </p:sp>
      <p:sp>
        <p:nvSpPr>
          <p:cNvPr id="3075" name="Rectangle 3"/>
          <p:cNvSpPr>
            <a:spLocks noGrp="1" noChangeArrowheads="1"/>
          </p:cNvSpPr>
          <p:nvPr>
            <p:ph type="dt" idx="1"/>
          </p:nvPr>
        </p:nvSpPr>
        <p:spPr bwMode="auto">
          <a:xfrm>
            <a:off x="3899071" y="0"/>
            <a:ext cx="2982742"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0" hangingPunct="0">
              <a:defRPr sz="1200">
                <a:solidFill>
                  <a:schemeClr val="tx1"/>
                </a:solidFill>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117600" y="696913"/>
            <a:ext cx="4646613"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17887" y="4416426"/>
            <a:ext cx="504604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3078" name="Rectangle 6"/>
          <p:cNvSpPr>
            <a:spLocks noGrp="1" noChangeArrowheads="1"/>
          </p:cNvSpPr>
          <p:nvPr>
            <p:ph type="ftr" sz="quarter" idx="4"/>
          </p:nvPr>
        </p:nvSpPr>
        <p:spPr bwMode="auto">
          <a:xfrm>
            <a:off x="1" y="8831264"/>
            <a:ext cx="2982742"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eaLnBrk="0" hangingPunct="0">
              <a:defRPr sz="1200">
                <a:solidFill>
                  <a:schemeClr val="tx1"/>
                </a:solidFill>
              </a:defRPr>
            </a:lvl1pPr>
          </a:lstStyle>
          <a:p>
            <a:pPr>
              <a:defRPr/>
            </a:pPr>
            <a:endParaRPr lang="en-US"/>
          </a:p>
        </p:txBody>
      </p:sp>
      <p:sp>
        <p:nvSpPr>
          <p:cNvPr id="3079" name="Rectangle 7"/>
          <p:cNvSpPr>
            <a:spLocks noGrp="1" noChangeArrowheads="1"/>
          </p:cNvSpPr>
          <p:nvPr>
            <p:ph type="sldNum" sz="quarter" idx="5"/>
          </p:nvPr>
        </p:nvSpPr>
        <p:spPr bwMode="auto">
          <a:xfrm>
            <a:off x="3899071" y="8831264"/>
            <a:ext cx="2982742"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solidFill>
                  <a:schemeClr val="tx1"/>
                </a:solidFill>
              </a:defRPr>
            </a:lvl1pPr>
          </a:lstStyle>
          <a:p>
            <a:pPr>
              <a:defRPr/>
            </a:pPr>
            <a:fld id="{3A52A5AB-DE37-4157-835E-3B4CCD32FC44}" type="slidenum">
              <a:rPr lang="en-US" altLang="en-US"/>
              <a:pPr>
                <a:defRPr/>
              </a:pPr>
              <a:t>‹#›</a:t>
            </a:fld>
            <a:endParaRPr lang="en-US" altLang="en-US"/>
          </a:p>
        </p:txBody>
      </p:sp>
    </p:spTree>
    <p:extLst>
      <p:ext uri="{BB962C8B-B14F-4D97-AF65-F5344CB8AC3E}">
        <p14:creationId xmlns:p14="http://schemas.microsoft.com/office/powerpoint/2010/main" val="41798788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CEB225C-5BC1-4C06-90D8-9F547B7F9FF2}" type="slidenum">
              <a:rPr lang="en-US" altLang="en-US" sz="1200" smtClean="0"/>
              <a:pPr/>
              <a:t>2</a:t>
            </a:fld>
            <a:endParaRPr lang="en-US" altLang="en-US" sz="1200"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181061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2BE84E6-33A2-443D-BDE2-83987DCD8887}" type="slidenum">
              <a:rPr lang="en-US" altLang="en-US" sz="1200" smtClean="0"/>
              <a:pPr/>
              <a:t>3</a:t>
            </a:fld>
            <a:endParaRPr lang="en-US" altLang="en-US" sz="1200"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9841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36A3B63-17AC-45E0-97B7-551ECEB03A34}" type="slidenum">
              <a:rPr lang="en-US" altLang="en-US" sz="1200" smtClean="0"/>
              <a:pPr/>
              <a:t>4</a:t>
            </a:fld>
            <a:endParaRPr lang="en-US" altLang="en-US" sz="1200"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938659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42AF1E0-EAB0-41FB-8824-DB730D7401A0}" type="slidenum">
              <a:rPr lang="en-US" altLang="en-US" sz="1200" smtClean="0"/>
              <a:pPr/>
              <a:t>7</a:t>
            </a:fld>
            <a:endParaRPr lang="en-US" altLang="en-US" sz="1200"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13277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A73C68C-FE2B-4E5F-802B-41AD6B00FB53}" type="slidenum">
              <a:rPr lang="en-US" altLang="en-US" sz="1200" smtClean="0"/>
              <a:pPr/>
              <a:t>8</a:t>
            </a:fld>
            <a:endParaRPr lang="en-US" altLang="en-US" sz="1200"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02807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EE21317-C686-4400-AE2D-334EA0423CE4}" type="slidenum">
              <a:rPr lang="en-US" altLang="en-US" sz="1200" smtClean="0"/>
              <a:pPr/>
              <a:t>11</a:t>
            </a:fld>
            <a:endParaRPr lang="en-US" altLang="en-US" sz="1200"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99762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E685BA5-F747-4D53-9039-B9B09C4B20A3}" type="slidenum">
              <a:rPr lang="en-US" altLang="en-US" sz="1200" smtClean="0"/>
              <a:pPr/>
              <a:t>17</a:t>
            </a:fld>
            <a:endParaRPr lang="en-US" altLang="en-US" sz="1200"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602956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4EA2A12-5980-4B25-A350-2EC1B57E375E}" type="slidenum">
              <a:rPr lang="en-US" altLang="en-US" sz="1200" smtClean="0"/>
              <a:pPr/>
              <a:t>23</a:t>
            </a:fld>
            <a:endParaRPr lang="en-US" altLang="en-US" sz="1200"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927002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5DCFC43-EE60-41BA-9405-1221CA9C08C9}" type="slidenum">
              <a:rPr lang="en-US" altLang="en-US" sz="1200" smtClean="0"/>
              <a:pPr/>
              <a:t>27</a:t>
            </a:fld>
            <a:endParaRPr lang="en-US" altLang="en-US" sz="1200"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11910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513109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09252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631148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010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Tree>
    <p:extLst>
      <p:ext uri="{BB962C8B-B14F-4D97-AF65-F5344CB8AC3E}">
        <p14:creationId xmlns:p14="http://schemas.microsoft.com/office/powerpoint/2010/main" val="1910169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2640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54607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83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63859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618866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71189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p:nvPr userDrawn="1"/>
        </p:nvSpPr>
        <p:spPr>
          <a:xfrm>
            <a:off x="117233" y="6629400"/>
            <a:ext cx="8909535" cy="400110"/>
          </a:xfrm>
          <a:prstGeom prst="rect">
            <a:avLst/>
          </a:prstGeom>
        </p:spPr>
        <p:txBody>
          <a:bodyPr>
            <a:spAutoFit/>
          </a:bodyPr>
          <a:lstStyle/>
          <a:p>
            <a:pPr algn="ctr" eaLnBrk="1" hangingPunct="1"/>
            <a:r>
              <a:rPr lang="en-IN" altLang="en-US" sz="1000" dirty="0" smtClean="0">
                <a:solidFill>
                  <a:schemeClr val="tx1"/>
                </a:solidFill>
                <a:latin typeface="Times New Roman" pitchFamily="18" charset="0"/>
                <a:cs typeface="Times New Roman" pitchFamily="18" charset="0"/>
              </a:rPr>
              <a:t>Copyright © 2015 McGraw-Hill Education. All rights reserved. No reproduction or distribution without the prior written consent of McGraw-Hill Education.</a:t>
            </a:r>
            <a:endParaRPr lang="en-IN" altLang="en-US" sz="1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774901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57355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010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Text Box 7"/>
          <p:cNvSpPr txBox="1">
            <a:spLocks noChangeArrowheads="1"/>
          </p:cNvSpPr>
          <p:nvPr userDrawn="1"/>
        </p:nvSpPr>
        <p:spPr bwMode="auto">
          <a:xfrm>
            <a:off x="7772400" y="1524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sz="2400">
                <a:solidFill>
                  <a:schemeClr val="bg1"/>
                </a:solidFill>
                <a:latin typeface="Times New Roman" pitchFamily="18" charset="0"/>
              </a:defRPr>
            </a:lvl1pPr>
            <a:lvl2pPr marL="742950" indent="-285750" algn="ctr" eaLnBrk="0" hangingPunct="0">
              <a:defRPr sz="2400">
                <a:solidFill>
                  <a:schemeClr val="bg1"/>
                </a:solidFill>
                <a:latin typeface="Times New Roman" pitchFamily="18" charset="0"/>
              </a:defRPr>
            </a:lvl2pPr>
            <a:lvl3pPr marL="1143000" indent="-228600" algn="ctr" eaLnBrk="0" hangingPunct="0">
              <a:defRPr sz="2400">
                <a:solidFill>
                  <a:schemeClr val="bg1"/>
                </a:solidFill>
                <a:latin typeface="Times New Roman" pitchFamily="18" charset="0"/>
              </a:defRPr>
            </a:lvl3pPr>
            <a:lvl4pPr marL="1600200" indent="-228600" algn="ctr" eaLnBrk="0" hangingPunct="0">
              <a:defRPr sz="2400">
                <a:solidFill>
                  <a:schemeClr val="bg1"/>
                </a:solidFill>
                <a:latin typeface="Times New Roman" pitchFamily="18" charset="0"/>
              </a:defRPr>
            </a:lvl4pPr>
            <a:lvl5pPr marL="2057400" indent="-228600" algn="ctr" eaLnBrk="0" hangingPunct="0">
              <a:defRPr sz="2400">
                <a:solidFill>
                  <a:schemeClr val="bg1"/>
                </a:solidFill>
                <a:latin typeface="Times New Roman" pitchFamily="18" charset="0"/>
              </a:defRPr>
            </a:lvl5pPr>
            <a:lvl6pPr marL="2514600" indent="-228600" algn="ctr" eaLnBrk="0" fontAlgn="base" hangingPunct="0">
              <a:spcBef>
                <a:spcPct val="0"/>
              </a:spcBef>
              <a:spcAft>
                <a:spcPct val="0"/>
              </a:spcAft>
              <a:defRPr sz="2400">
                <a:solidFill>
                  <a:schemeClr val="bg1"/>
                </a:solidFill>
                <a:latin typeface="Times New Roman" pitchFamily="18" charset="0"/>
              </a:defRPr>
            </a:lvl6pPr>
            <a:lvl7pPr marL="2971800" indent="-228600" algn="ctr" eaLnBrk="0" fontAlgn="base" hangingPunct="0">
              <a:spcBef>
                <a:spcPct val="0"/>
              </a:spcBef>
              <a:spcAft>
                <a:spcPct val="0"/>
              </a:spcAft>
              <a:defRPr sz="2400">
                <a:solidFill>
                  <a:schemeClr val="bg1"/>
                </a:solidFill>
                <a:latin typeface="Times New Roman" pitchFamily="18" charset="0"/>
              </a:defRPr>
            </a:lvl7pPr>
            <a:lvl8pPr marL="3429000" indent="-228600" algn="ctr" eaLnBrk="0" fontAlgn="base" hangingPunct="0">
              <a:spcBef>
                <a:spcPct val="0"/>
              </a:spcBef>
              <a:spcAft>
                <a:spcPct val="0"/>
              </a:spcAft>
              <a:defRPr sz="2400">
                <a:solidFill>
                  <a:schemeClr val="bg1"/>
                </a:solidFill>
                <a:latin typeface="Times New Roman" pitchFamily="18" charset="0"/>
              </a:defRPr>
            </a:lvl8pPr>
            <a:lvl9pPr marL="3886200" indent="-228600" algn="ctr" eaLnBrk="0" fontAlgn="base" hangingPunct="0">
              <a:spcBef>
                <a:spcPct val="0"/>
              </a:spcBef>
              <a:spcAft>
                <a:spcPct val="0"/>
              </a:spcAft>
              <a:defRPr sz="2400">
                <a:solidFill>
                  <a:schemeClr val="bg1"/>
                </a:solidFill>
                <a:latin typeface="Times New Roman" pitchFamily="18" charset="0"/>
              </a:defRPr>
            </a:lvl9pPr>
          </a:lstStyle>
          <a:p>
            <a:pPr algn="l" eaLnBrk="1" hangingPunct="1">
              <a:defRPr/>
            </a:pPr>
            <a:endParaRPr lang="en-US" smtClean="0">
              <a:solidFill>
                <a:schemeClr val="tx1"/>
              </a:solidFill>
            </a:endParaRPr>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Lst>
  <p:txStyles>
    <p:titleStyle>
      <a:lvl1pPr algn="ctr" rtl="0" eaLnBrk="0" fontAlgn="base" hangingPunct="0">
        <a:spcBef>
          <a:spcPct val="0"/>
        </a:spcBef>
        <a:spcAft>
          <a:spcPct val="0"/>
        </a:spcAft>
        <a:defRPr sz="4400">
          <a:solidFill>
            <a:schemeClr val="tx2"/>
          </a:solidFill>
          <a:latin typeface="Calibri" pitchFamily="34" charset="0"/>
          <a:ea typeface="+mj-ea"/>
          <a:cs typeface="+mj-cs"/>
        </a:defRPr>
      </a:lvl1pPr>
      <a:lvl2pPr algn="ctr" rtl="0" eaLnBrk="0" fontAlgn="base" hangingPunct="0">
        <a:spcBef>
          <a:spcPct val="0"/>
        </a:spcBef>
        <a:spcAft>
          <a:spcPct val="0"/>
        </a:spcAft>
        <a:defRPr sz="4400">
          <a:solidFill>
            <a:schemeClr val="tx2"/>
          </a:solidFill>
          <a:latin typeface="Calibri" pitchFamily="34" charset="0"/>
        </a:defRPr>
      </a:lvl2pPr>
      <a:lvl3pPr algn="ctr" rtl="0" eaLnBrk="0" fontAlgn="base" hangingPunct="0">
        <a:spcBef>
          <a:spcPct val="0"/>
        </a:spcBef>
        <a:spcAft>
          <a:spcPct val="0"/>
        </a:spcAft>
        <a:defRPr sz="4400">
          <a:solidFill>
            <a:schemeClr val="tx2"/>
          </a:solidFill>
          <a:latin typeface="Calibri" pitchFamily="34" charset="0"/>
        </a:defRPr>
      </a:lvl3pPr>
      <a:lvl4pPr algn="ctr" rtl="0" eaLnBrk="0" fontAlgn="base" hangingPunct="0">
        <a:spcBef>
          <a:spcPct val="0"/>
        </a:spcBef>
        <a:spcAft>
          <a:spcPct val="0"/>
        </a:spcAft>
        <a:defRPr sz="4400">
          <a:solidFill>
            <a:schemeClr val="tx2"/>
          </a:solidFill>
          <a:latin typeface="Calibri" pitchFamily="34" charset="0"/>
        </a:defRPr>
      </a:lvl4pPr>
      <a:lvl5pPr algn="ctr" rtl="0" eaLnBrk="0" fontAlgn="base" hangingPunct="0">
        <a:spcBef>
          <a:spcPct val="0"/>
        </a:spcBef>
        <a:spcAft>
          <a:spcPct val="0"/>
        </a:spcAft>
        <a:defRPr sz="4400">
          <a:solidFill>
            <a:schemeClr val="tx2"/>
          </a:solidFill>
          <a:latin typeface="Calibri" pitchFamily="34"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Calibri"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ChangeArrowheads="1"/>
          </p:cNvSpPr>
          <p:nvPr/>
        </p:nvSpPr>
        <p:spPr bwMode="auto">
          <a:xfrm>
            <a:off x="3019425" y="2327275"/>
            <a:ext cx="2603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a:spcBef>
                <a:spcPct val="0"/>
              </a:spcBef>
              <a:buFontTx/>
              <a:buNone/>
            </a:pPr>
            <a:r>
              <a:rPr lang="en-US" altLang="en-US" sz="2400">
                <a:solidFill>
                  <a:schemeClr val="bg1"/>
                </a:solidFill>
                <a:latin typeface="Times New Roman" pitchFamily="18" charset="0"/>
              </a:rPr>
              <a:t> </a:t>
            </a:r>
          </a:p>
        </p:txBody>
      </p:sp>
      <p:sp>
        <p:nvSpPr>
          <p:cNvPr id="2051" name="Title 2"/>
          <p:cNvSpPr>
            <a:spLocks noGrp="1"/>
          </p:cNvSpPr>
          <p:nvPr>
            <p:ph type="title"/>
          </p:nvPr>
        </p:nvSpPr>
        <p:spPr>
          <a:xfrm>
            <a:off x="381000" y="228600"/>
            <a:ext cx="3008313" cy="1162050"/>
          </a:xfrm>
        </p:spPr>
        <p:txBody>
          <a:bodyPr/>
          <a:lstStyle/>
          <a:p>
            <a:endParaRPr lang="en-US" altLang="en-US" smtClean="0"/>
          </a:p>
        </p:txBody>
      </p:sp>
      <p:sp>
        <p:nvSpPr>
          <p:cNvPr id="2052" name="Content Placeholder 3"/>
          <p:cNvSpPr>
            <a:spLocks noGrp="1"/>
          </p:cNvSpPr>
          <p:nvPr>
            <p:ph idx="1"/>
          </p:nvPr>
        </p:nvSpPr>
        <p:spPr>
          <a:xfrm>
            <a:off x="5105400" y="261938"/>
            <a:ext cx="3657600" cy="5853112"/>
          </a:xfrm>
        </p:spPr>
        <p:txBody>
          <a:bodyPr/>
          <a:lstStyle/>
          <a:p>
            <a:pPr marL="0" indent="0">
              <a:buFontTx/>
              <a:buNone/>
            </a:pPr>
            <a:r>
              <a:rPr lang="en-US" altLang="en-US" sz="5400" smtClean="0">
                <a:latin typeface="Arial" charset="0"/>
                <a:cs typeface="Arial" charset="0"/>
              </a:rPr>
              <a:t>Auditing &amp; Assurance Services, 6e</a:t>
            </a:r>
          </a:p>
        </p:txBody>
      </p:sp>
      <p:pic>
        <p:nvPicPr>
          <p:cNvPr id="2053" name="Picture 3" descr="C:\Users\gail_korosa\AppData\Local\Microsoft\Windows\Temporary Internet Files\Content.Outlook\6C1P23NS\Louwers6e15md_nm3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4525963"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l" eaLnBrk="1" hangingPunct="1"/>
            <a:r>
              <a:rPr lang="en-US" altLang="en-US" sz="4000" smtClean="0"/>
              <a:t>Program Development Controls</a:t>
            </a:r>
          </a:p>
        </p:txBody>
      </p:sp>
      <p:sp>
        <p:nvSpPr>
          <p:cNvPr id="30722" name="Rectangle 3"/>
          <p:cNvSpPr>
            <a:spLocks noGrp="1" noChangeArrowheads="1"/>
          </p:cNvSpPr>
          <p:nvPr>
            <p:ph type="body" idx="1"/>
          </p:nvPr>
        </p:nvSpPr>
        <p:spPr/>
        <p:txBody>
          <a:bodyPr>
            <a:normAutofit lnSpcReduction="10000"/>
          </a:bodyPr>
          <a:lstStyle/>
          <a:p>
            <a:pPr eaLnBrk="1" hangingPunct="1">
              <a:defRPr/>
            </a:pPr>
            <a:r>
              <a:rPr lang="en-US" b="1" dirty="0" smtClean="0">
                <a:solidFill>
                  <a:srgbClr val="C00000"/>
                </a:solidFill>
              </a:rPr>
              <a:t>Acquisition and development </a:t>
            </a:r>
            <a:r>
              <a:rPr lang="en-US" dirty="0" smtClean="0"/>
              <a:t>of new programs is properly authorized and conducted with organization policies</a:t>
            </a:r>
          </a:p>
          <a:p>
            <a:pPr eaLnBrk="1" hangingPunct="1">
              <a:defRPr/>
            </a:pPr>
            <a:r>
              <a:rPr lang="en-US" dirty="0" smtClean="0"/>
              <a:t>Appropriate users participate in process</a:t>
            </a:r>
          </a:p>
          <a:p>
            <a:pPr eaLnBrk="1" hangingPunct="1">
              <a:defRPr/>
            </a:pPr>
            <a:r>
              <a:rPr lang="en-US" dirty="0" smtClean="0"/>
              <a:t>Programs and software are tested and validated prior to use</a:t>
            </a:r>
          </a:p>
          <a:p>
            <a:pPr eaLnBrk="1" hangingPunct="1">
              <a:defRPr/>
            </a:pPr>
            <a:r>
              <a:rPr lang="en-US" dirty="0" smtClean="0"/>
              <a:t>Programs and software have appropriate documentation</a:t>
            </a:r>
          </a:p>
          <a:p>
            <a:pPr eaLnBrk="1" hangingPunct="1">
              <a:defRPr/>
            </a:pPr>
            <a:endParaRPr lang="en-US" dirty="0" smtClean="0"/>
          </a:p>
        </p:txBody>
      </p:sp>
      <p:sp>
        <p:nvSpPr>
          <p:cNvPr id="13316"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7A127FA2-EF52-4DDB-9352-F5E6E1F0B782}" type="slidenum">
              <a:rPr lang="en-US" altLang="en-US" sz="1000">
                <a:solidFill>
                  <a:srgbClr val="091019"/>
                </a:solidFill>
                <a:ea typeface="ＭＳ Ｐゴシック" pitchFamily="34" charset="-128"/>
                <a:cs typeface="Arial" charset="0"/>
              </a:rPr>
              <a:pPr eaLnBrk="1" hangingPunct="1"/>
              <a:t>10</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pPr algn="l" eaLnBrk="1" hangingPunct="1"/>
            <a:r>
              <a:rPr lang="en-US" altLang="en-US" sz="3600" smtClean="0"/>
              <a:t>Systems Development Life Cycle</a:t>
            </a:r>
          </a:p>
        </p:txBody>
      </p:sp>
      <p:sp>
        <p:nvSpPr>
          <p:cNvPr id="31746" name="Rectangle 3" descr="This slide has a picture of textbook Exhibit H.2, which illustrates the Systems Development Life Cycle discussed in the “Program Development Controls” section of the chapter.&#10;&#10;It includes ten text boxes that describe each step in the cycle. An arrow points from one text box to the next and the last text box has an arrow that points back to the first text box.&#10;&#10;The text boxes read as follows:&#10;Identify Requirements&#10;Feasibility Analysis&#10;Determine System Specifications&#10;Develop Programs&#10;Design Procedures&#10;Conversion/Implementation&#10;Employee Training&#10;Daily Operations&#10;Maintenance/System Auditing&#10;System Analysis&#10;&#10;"/>
          <p:cNvSpPr>
            <a:spLocks noChangeArrowheads="1"/>
          </p:cNvSpPr>
          <p:nvPr/>
        </p:nvSpPr>
        <p:spPr bwMode="auto">
          <a:xfrm>
            <a:off x="1828800" y="2066925"/>
            <a:ext cx="1600200" cy="533400"/>
          </a:xfrm>
          <a:prstGeom prst="rect">
            <a:avLst/>
          </a:prstGeom>
          <a:solidFill>
            <a:schemeClr val="accent2">
              <a:lumMod val="50000"/>
            </a:schemeClr>
          </a:solidFill>
          <a:ln w="12700">
            <a:solidFill>
              <a:schemeClr val="tx1"/>
            </a:solidFill>
            <a:miter lim="800000"/>
            <a:headEnd type="none" w="sm" len="sm"/>
            <a:tailEnd type="none" w="sm" len="sm"/>
          </a:ln>
        </p:spPr>
        <p:txBody>
          <a:bodyPr wrap="none" anchor="ctr"/>
          <a:lstStyle/>
          <a:p>
            <a:pPr algn="ctr" eaLnBrk="0" hangingPunct="0">
              <a:defRPr/>
            </a:pPr>
            <a:r>
              <a:rPr lang="en-US" sz="1600" b="1" dirty="0">
                <a:solidFill>
                  <a:schemeClr val="bg1"/>
                </a:solidFill>
                <a:latin typeface="Calibri" pitchFamily="34" charset="0"/>
              </a:rPr>
              <a:t>Identify</a:t>
            </a:r>
          </a:p>
          <a:p>
            <a:pPr algn="ctr" eaLnBrk="0" hangingPunct="0">
              <a:defRPr/>
            </a:pPr>
            <a:r>
              <a:rPr lang="en-US" sz="1600" b="1" dirty="0">
                <a:solidFill>
                  <a:schemeClr val="bg1"/>
                </a:solidFill>
                <a:latin typeface="Calibri" pitchFamily="34" charset="0"/>
              </a:rPr>
              <a:t>Requirements</a:t>
            </a:r>
          </a:p>
        </p:txBody>
      </p:sp>
      <p:sp>
        <p:nvSpPr>
          <p:cNvPr id="31747" name="Rectangle 4"/>
          <p:cNvSpPr>
            <a:spLocks noChangeArrowheads="1"/>
          </p:cNvSpPr>
          <p:nvPr/>
        </p:nvSpPr>
        <p:spPr bwMode="auto">
          <a:xfrm>
            <a:off x="1828800" y="2819400"/>
            <a:ext cx="1600200" cy="533400"/>
          </a:xfrm>
          <a:prstGeom prst="rect">
            <a:avLst/>
          </a:prstGeom>
          <a:solidFill>
            <a:schemeClr val="accent2">
              <a:lumMod val="50000"/>
            </a:schemeClr>
          </a:solidFill>
          <a:ln w="12700">
            <a:solidFill>
              <a:schemeClr val="tx1"/>
            </a:solidFill>
            <a:miter lim="800000"/>
            <a:headEnd type="none" w="sm" len="sm"/>
            <a:tailEnd type="none" w="sm" len="sm"/>
          </a:ln>
        </p:spPr>
        <p:txBody>
          <a:bodyPr wrap="none" anchor="ctr"/>
          <a:lstStyle/>
          <a:p>
            <a:pPr algn="ctr" eaLnBrk="0" hangingPunct="0">
              <a:defRPr/>
            </a:pPr>
            <a:r>
              <a:rPr lang="en-US" sz="1600" b="1" dirty="0">
                <a:solidFill>
                  <a:schemeClr val="bg1"/>
                </a:solidFill>
                <a:latin typeface="Calibri" pitchFamily="34" charset="0"/>
              </a:rPr>
              <a:t>Feasibility</a:t>
            </a:r>
          </a:p>
          <a:p>
            <a:pPr algn="ctr" eaLnBrk="0" hangingPunct="0">
              <a:defRPr/>
            </a:pPr>
            <a:r>
              <a:rPr lang="en-US" sz="1600" b="1" dirty="0">
                <a:solidFill>
                  <a:schemeClr val="bg1"/>
                </a:solidFill>
                <a:latin typeface="Calibri" pitchFamily="34" charset="0"/>
              </a:rPr>
              <a:t>Analysis</a:t>
            </a:r>
            <a:endParaRPr lang="en-US" b="1" dirty="0">
              <a:solidFill>
                <a:schemeClr val="bg1"/>
              </a:solidFill>
              <a:latin typeface="Calibri" pitchFamily="34" charset="0"/>
            </a:endParaRPr>
          </a:p>
        </p:txBody>
      </p:sp>
      <p:sp>
        <p:nvSpPr>
          <p:cNvPr id="31748" name="Rectangle 5"/>
          <p:cNvSpPr>
            <a:spLocks noChangeArrowheads="1"/>
          </p:cNvSpPr>
          <p:nvPr/>
        </p:nvSpPr>
        <p:spPr bwMode="auto">
          <a:xfrm>
            <a:off x="1828800" y="3657600"/>
            <a:ext cx="1600200" cy="1066800"/>
          </a:xfrm>
          <a:prstGeom prst="rect">
            <a:avLst/>
          </a:prstGeom>
          <a:solidFill>
            <a:schemeClr val="accent2">
              <a:lumMod val="50000"/>
            </a:schemeClr>
          </a:solidFill>
          <a:ln w="12700">
            <a:solidFill>
              <a:schemeClr val="tx1"/>
            </a:solidFill>
            <a:miter lim="800000"/>
            <a:headEnd type="none" w="sm" len="sm"/>
            <a:tailEnd type="none" w="sm" len="sm"/>
          </a:ln>
        </p:spPr>
        <p:txBody>
          <a:bodyPr wrap="none" anchor="ctr"/>
          <a:lstStyle/>
          <a:p>
            <a:pPr algn="ctr" eaLnBrk="0" hangingPunct="0">
              <a:defRPr/>
            </a:pPr>
            <a:r>
              <a:rPr lang="en-US" sz="1600" b="1" dirty="0">
                <a:solidFill>
                  <a:schemeClr val="bg1"/>
                </a:solidFill>
                <a:latin typeface="Calibri" pitchFamily="34" charset="0"/>
              </a:rPr>
              <a:t>Determine</a:t>
            </a:r>
          </a:p>
          <a:p>
            <a:pPr algn="ctr" eaLnBrk="0" hangingPunct="0">
              <a:defRPr/>
            </a:pPr>
            <a:r>
              <a:rPr lang="en-US" sz="1600" b="1" dirty="0">
                <a:solidFill>
                  <a:schemeClr val="bg1"/>
                </a:solidFill>
                <a:latin typeface="Calibri" pitchFamily="34" charset="0"/>
              </a:rPr>
              <a:t>System</a:t>
            </a:r>
          </a:p>
          <a:p>
            <a:pPr algn="ctr" eaLnBrk="0" hangingPunct="0">
              <a:defRPr/>
            </a:pPr>
            <a:r>
              <a:rPr lang="en-US" sz="1600" b="1" dirty="0">
                <a:solidFill>
                  <a:schemeClr val="bg1"/>
                </a:solidFill>
                <a:latin typeface="Calibri" pitchFamily="34" charset="0"/>
              </a:rPr>
              <a:t>Specifications</a:t>
            </a:r>
          </a:p>
        </p:txBody>
      </p:sp>
      <p:sp>
        <p:nvSpPr>
          <p:cNvPr id="31749" name="Rectangle 6"/>
          <p:cNvSpPr>
            <a:spLocks noChangeArrowheads="1"/>
          </p:cNvSpPr>
          <p:nvPr/>
        </p:nvSpPr>
        <p:spPr bwMode="auto">
          <a:xfrm>
            <a:off x="1828800" y="4953000"/>
            <a:ext cx="1600200" cy="609600"/>
          </a:xfrm>
          <a:prstGeom prst="rect">
            <a:avLst/>
          </a:prstGeom>
          <a:solidFill>
            <a:schemeClr val="accent2">
              <a:lumMod val="50000"/>
            </a:schemeClr>
          </a:solidFill>
          <a:ln w="12700">
            <a:solidFill>
              <a:schemeClr val="tx1"/>
            </a:solidFill>
            <a:miter lim="800000"/>
            <a:headEnd type="none" w="sm" len="sm"/>
            <a:tailEnd type="none" w="sm" len="sm"/>
          </a:ln>
        </p:spPr>
        <p:txBody>
          <a:bodyPr wrap="none" anchor="ctr"/>
          <a:lstStyle/>
          <a:p>
            <a:pPr algn="ctr" eaLnBrk="0" hangingPunct="0">
              <a:defRPr/>
            </a:pPr>
            <a:r>
              <a:rPr lang="en-US" sz="1600" b="1" dirty="0">
                <a:solidFill>
                  <a:schemeClr val="bg1"/>
                </a:solidFill>
                <a:latin typeface="Calibri" pitchFamily="34" charset="0"/>
              </a:rPr>
              <a:t>Develop</a:t>
            </a:r>
          </a:p>
          <a:p>
            <a:pPr algn="ctr" eaLnBrk="0" hangingPunct="0">
              <a:defRPr/>
            </a:pPr>
            <a:r>
              <a:rPr lang="en-US" sz="1600" b="1" dirty="0">
                <a:solidFill>
                  <a:schemeClr val="bg1"/>
                </a:solidFill>
                <a:latin typeface="Calibri" pitchFamily="34" charset="0"/>
              </a:rPr>
              <a:t>Programs</a:t>
            </a:r>
            <a:endParaRPr lang="en-US" b="1" dirty="0">
              <a:solidFill>
                <a:schemeClr val="bg1"/>
              </a:solidFill>
              <a:latin typeface="Calibri" pitchFamily="34" charset="0"/>
            </a:endParaRPr>
          </a:p>
        </p:txBody>
      </p:sp>
      <p:sp>
        <p:nvSpPr>
          <p:cNvPr id="31750" name="Rectangle 7"/>
          <p:cNvSpPr>
            <a:spLocks noChangeArrowheads="1"/>
          </p:cNvSpPr>
          <p:nvPr/>
        </p:nvSpPr>
        <p:spPr bwMode="auto">
          <a:xfrm>
            <a:off x="1828800" y="5867400"/>
            <a:ext cx="1600200" cy="533400"/>
          </a:xfrm>
          <a:prstGeom prst="rect">
            <a:avLst/>
          </a:prstGeom>
          <a:solidFill>
            <a:schemeClr val="accent2">
              <a:lumMod val="50000"/>
            </a:schemeClr>
          </a:solidFill>
          <a:ln w="12700">
            <a:solidFill>
              <a:schemeClr val="tx1"/>
            </a:solidFill>
            <a:miter lim="800000"/>
            <a:headEnd type="none" w="sm" len="sm"/>
            <a:tailEnd type="none" w="sm" len="sm"/>
          </a:ln>
        </p:spPr>
        <p:txBody>
          <a:bodyPr wrap="none" anchor="ctr"/>
          <a:lstStyle/>
          <a:p>
            <a:pPr algn="ctr" eaLnBrk="0" hangingPunct="0">
              <a:defRPr/>
            </a:pPr>
            <a:r>
              <a:rPr lang="en-US" sz="1600" b="1" dirty="0">
                <a:solidFill>
                  <a:schemeClr val="bg1"/>
                </a:solidFill>
                <a:latin typeface="Calibri" pitchFamily="34" charset="0"/>
              </a:rPr>
              <a:t>Design</a:t>
            </a:r>
          </a:p>
          <a:p>
            <a:pPr algn="ctr" eaLnBrk="0" hangingPunct="0">
              <a:defRPr/>
            </a:pPr>
            <a:r>
              <a:rPr lang="en-US" sz="1600" b="1" dirty="0">
                <a:solidFill>
                  <a:schemeClr val="bg1"/>
                </a:solidFill>
                <a:latin typeface="Calibri" pitchFamily="34" charset="0"/>
              </a:rPr>
              <a:t>Procedures</a:t>
            </a:r>
            <a:endParaRPr lang="en-US" b="1" dirty="0">
              <a:solidFill>
                <a:schemeClr val="bg1"/>
              </a:solidFill>
              <a:latin typeface="Calibri" pitchFamily="34" charset="0"/>
            </a:endParaRPr>
          </a:p>
        </p:txBody>
      </p:sp>
      <p:sp>
        <p:nvSpPr>
          <p:cNvPr id="31751" name="Rectangle 8"/>
          <p:cNvSpPr>
            <a:spLocks noChangeArrowheads="1"/>
          </p:cNvSpPr>
          <p:nvPr/>
        </p:nvSpPr>
        <p:spPr bwMode="auto">
          <a:xfrm>
            <a:off x="5791200" y="5715000"/>
            <a:ext cx="1752600" cy="609600"/>
          </a:xfrm>
          <a:prstGeom prst="rect">
            <a:avLst/>
          </a:prstGeom>
          <a:solidFill>
            <a:schemeClr val="accent2">
              <a:lumMod val="50000"/>
            </a:schemeClr>
          </a:solidFill>
          <a:ln w="12700">
            <a:solidFill>
              <a:schemeClr val="tx1"/>
            </a:solidFill>
            <a:miter lim="800000"/>
            <a:headEnd type="none" w="sm" len="sm"/>
            <a:tailEnd type="none" w="sm" len="sm"/>
          </a:ln>
        </p:spPr>
        <p:txBody>
          <a:bodyPr wrap="none" anchor="ctr"/>
          <a:lstStyle/>
          <a:p>
            <a:pPr algn="ctr" eaLnBrk="0" hangingPunct="0">
              <a:defRPr/>
            </a:pPr>
            <a:r>
              <a:rPr lang="en-US" sz="1600" b="1" dirty="0">
                <a:solidFill>
                  <a:schemeClr val="bg1"/>
                </a:solidFill>
                <a:latin typeface="Calibri" pitchFamily="34" charset="0"/>
              </a:rPr>
              <a:t>System Analysis</a:t>
            </a:r>
            <a:endParaRPr lang="en-US" sz="2800" b="1" dirty="0">
              <a:solidFill>
                <a:schemeClr val="bg1"/>
              </a:solidFill>
              <a:latin typeface="Calibri" pitchFamily="34" charset="0"/>
            </a:endParaRPr>
          </a:p>
        </p:txBody>
      </p:sp>
      <p:sp>
        <p:nvSpPr>
          <p:cNvPr id="31752" name="Rectangle 9"/>
          <p:cNvSpPr>
            <a:spLocks noChangeArrowheads="1"/>
          </p:cNvSpPr>
          <p:nvPr/>
        </p:nvSpPr>
        <p:spPr bwMode="auto">
          <a:xfrm>
            <a:off x="5791200" y="4953000"/>
            <a:ext cx="1752600" cy="609600"/>
          </a:xfrm>
          <a:prstGeom prst="rect">
            <a:avLst/>
          </a:prstGeom>
          <a:solidFill>
            <a:schemeClr val="accent2">
              <a:lumMod val="50000"/>
            </a:schemeClr>
          </a:solidFill>
          <a:ln w="12700">
            <a:solidFill>
              <a:schemeClr val="tx1"/>
            </a:solidFill>
            <a:miter lim="800000"/>
            <a:headEnd type="none" w="sm" len="sm"/>
            <a:tailEnd type="none" w="sm" len="sm"/>
          </a:ln>
        </p:spPr>
        <p:txBody>
          <a:bodyPr wrap="none" anchor="ctr"/>
          <a:lstStyle/>
          <a:p>
            <a:pPr algn="ctr" eaLnBrk="0" hangingPunct="0">
              <a:defRPr/>
            </a:pPr>
            <a:r>
              <a:rPr lang="en-US" sz="1600" b="1" dirty="0">
                <a:solidFill>
                  <a:schemeClr val="bg1"/>
                </a:solidFill>
                <a:latin typeface="Calibri" pitchFamily="34" charset="0"/>
              </a:rPr>
              <a:t>Maintenance/</a:t>
            </a:r>
          </a:p>
          <a:p>
            <a:pPr algn="ctr" eaLnBrk="0" hangingPunct="0">
              <a:defRPr/>
            </a:pPr>
            <a:r>
              <a:rPr lang="en-US" sz="1600" b="1" dirty="0">
                <a:solidFill>
                  <a:schemeClr val="bg1"/>
                </a:solidFill>
                <a:latin typeface="Calibri" pitchFamily="34" charset="0"/>
              </a:rPr>
              <a:t>System Auditing</a:t>
            </a:r>
            <a:endParaRPr lang="en-US" sz="2800" b="1" dirty="0">
              <a:solidFill>
                <a:schemeClr val="bg1"/>
              </a:solidFill>
              <a:latin typeface="Calibri" pitchFamily="34" charset="0"/>
            </a:endParaRPr>
          </a:p>
        </p:txBody>
      </p:sp>
      <p:sp>
        <p:nvSpPr>
          <p:cNvPr id="31753" name="Rectangle 10"/>
          <p:cNvSpPr>
            <a:spLocks noChangeArrowheads="1"/>
          </p:cNvSpPr>
          <p:nvPr/>
        </p:nvSpPr>
        <p:spPr bwMode="auto">
          <a:xfrm>
            <a:off x="5791200" y="4114800"/>
            <a:ext cx="1752600" cy="609600"/>
          </a:xfrm>
          <a:prstGeom prst="rect">
            <a:avLst/>
          </a:prstGeom>
          <a:solidFill>
            <a:schemeClr val="accent2">
              <a:lumMod val="50000"/>
            </a:schemeClr>
          </a:solidFill>
          <a:ln w="12700">
            <a:solidFill>
              <a:schemeClr val="tx1"/>
            </a:solidFill>
            <a:miter lim="800000"/>
            <a:headEnd type="none" w="sm" len="sm"/>
            <a:tailEnd type="none" w="sm" len="sm"/>
          </a:ln>
        </p:spPr>
        <p:txBody>
          <a:bodyPr wrap="none" anchor="ctr"/>
          <a:lstStyle/>
          <a:p>
            <a:pPr algn="ctr" eaLnBrk="0" hangingPunct="0">
              <a:defRPr/>
            </a:pPr>
            <a:r>
              <a:rPr lang="en-US" sz="1600" b="1" dirty="0">
                <a:solidFill>
                  <a:schemeClr val="bg1"/>
                </a:solidFill>
                <a:latin typeface="Calibri" pitchFamily="34" charset="0"/>
              </a:rPr>
              <a:t>Daily </a:t>
            </a:r>
          </a:p>
          <a:p>
            <a:pPr algn="ctr" eaLnBrk="0" hangingPunct="0">
              <a:defRPr/>
            </a:pPr>
            <a:r>
              <a:rPr lang="en-US" sz="1600" b="1" dirty="0">
                <a:solidFill>
                  <a:schemeClr val="bg1"/>
                </a:solidFill>
                <a:latin typeface="Calibri" pitchFamily="34" charset="0"/>
              </a:rPr>
              <a:t>Operations</a:t>
            </a:r>
            <a:endParaRPr lang="en-US" b="1" dirty="0">
              <a:solidFill>
                <a:schemeClr val="bg1"/>
              </a:solidFill>
              <a:latin typeface="Calibri" pitchFamily="34" charset="0"/>
            </a:endParaRPr>
          </a:p>
        </p:txBody>
      </p:sp>
      <p:sp>
        <p:nvSpPr>
          <p:cNvPr id="31754" name="Rectangle 11"/>
          <p:cNvSpPr>
            <a:spLocks noChangeArrowheads="1"/>
          </p:cNvSpPr>
          <p:nvPr/>
        </p:nvSpPr>
        <p:spPr bwMode="auto">
          <a:xfrm>
            <a:off x="5867400" y="2209800"/>
            <a:ext cx="1676400" cy="762000"/>
          </a:xfrm>
          <a:prstGeom prst="rect">
            <a:avLst/>
          </a:prstGeom>
          <a:solidFill>
            <a:schemeClr val="accent2">
              <a:lumMod val="50000"/>
            </a:schemeClr>
          </a:solidFill>
          <a:ln w="12700">
            <a:solidFill>
              <a:schemeClr val="tx1"/>
            </a:solidFill>
            <a:miter lim="800000"/>
            <a:headEnd type="none" w="sm" len="sm"/>
            <a:tailEnd type="none" w="sm" len="sm"/>
          </a:ln>
        </p:spPr>
        <p:txBody>
          <a:bodyPr wrap="none" anchor="ctr"/>
          <a:lstStyle/>
          <a:p>
            <a:pPr algn="ctr" eaLnBrk="0" hangingPunct="0">
              <a:defRPr/>
            </a:pPr>
            <a:r>
              <a:rPr lang="en-US" sz="1600" b="1" dirty="0">
                <a:solidFill>
                  <a:schemeClr val="bg1"/>
                </a:solidFill>
                <a:latin typeface="Calibri" pitchFamily="34" charset="0"/>
              </a:rPr>
              <a:t>Conversion/</a:t>
            </a:r>
          </a:p>
          <a:p>
            <a:pPr algn="ctr" eaLnBrk="0" hangingPunct="0">
              <a:defRPr/>
            </a:pPr>
            <a:r>
              <a:rPr lang="en-US" sz="1600" b="1" dirty="0">
                <a:solidFill>
                  <a:schemeClr val="bg1"/>
                </a:solidFill>
                <a:latin typeface="Calibri" pitchFamily="34" charset="0"/>
              </a:rPr>
              <a:t>Implementation</a:t>
            </a:r>
            <a:endParaRPr lang="en-US" sz="2800" b="1" dirty="0">
              <a:solidFill>
                <a:schemeClr val="bg1"/>
              </a:solidFill>
              <a:latin typeface="Calibri" pitchFamily="34" charset="0"/>
            </a:endParaRPr>
          </a:p>
        </p:txBody>
      </p:sp>
      <p:sp>
        <p:nvSpPr>
          <p:cNvPr id="31755" name="Rectangle 12"/>
          <p:cNvSpPr>
            <a:spLocks noChangeArrowheads="1"/>
          </p:cNvSpPr>
          <p:nvPr/>
        </p:nvSpPr>
        <p:spPr bwMode="auto">
          <a:xfrm>
            <a:off x="5791200" y="3200400"/>
            <a:ext cx="1752600" cy="685800"/>
          </a:xfrm>
          <a:prstGeom prst="rect">
            <a:avLst/>
          </a:prstGeom>
          <a:solidFill>
            <a:schemeClr val="accent2">
              <a:lumMod val="50000"/>
            </a:schemeClr>
          </a:solidFill>
          <a:ln w="12700">
            <a:solidFill>
              <a:schemeClr val="tx1"/>
            </a:solidFill>
            <a:miter lim="800000"/>
            <a:headEnd type="none" w="sm" len="sm"/>
            <a:tailEnd type="none" w="sm" len="sm"/>
          </a:ln>
        </p:spPr>
        <p:txBody>
          <a:bodyPr wrap="none" anchor="ctr"/>
          <a:lstStyle/>
          <a:p>
            <a:pPr algn="ctr" eaLnBrk="0" hangingPunct="0">
              <a:defRPr/>
            </a:pPr>
            <a:r>
              <a:rPr lang="en-US" sz="1600" b="1" dirty="0">
                <a:solidFill>
                  <a:schemeClr val="bg1"/>
                </a:solidFill>
                <a:latin typeface="Calibri" pitchFamily="34" charset="0"/>
              </a:rPr>
              <a:t>Employee</a:t>
            </a:r>
          </a:p>
          <a:p>
            <a:pPr algn="ctr" eaLnBrk="0" hangingPunct="0">
              <a:defRPr/>
            </a:pPr>
            <a:r>
              <a:rPr lang="en-US" sz="1600" b="1" dirty="0">
                <a:solidFill>
                  <a:schemeClr val="bg1"/>
                </a:solidFill>
                <a:latin typeface="Calibri" pitchFamily="34" charset="0"/>
              </a:rPr>
              <a:t>Training</a:t>
            </a:r>
            <a:endParaRPr lang="en-US" b="1" dirty="0">
              <a:solidFill>
                <a:schemeClr val="bg1"/>
              </a:solidFill>
              <a:latin typeface="Calibri" pitchFamily="34" charset="0"/>
            </a:endParaRPr>
          </a:p>
        </p:txBody>
      </p:sp>
      <p:cxnSp>
        <p:nvCxnSpPr>
          <p:cNvPr id="14349" name="AutoShape 13"/>
          <p:cNvCxnSpPr>
            <a:cxnSpLocks noChangeShapeType="1"/>
            <a:stCxn id="31746" idx="2"/>
            <a:endCxn id="31747" idx="0"/>
          </p:cNvCxnSpPr>
          <p:nvPr/>
        </p:nvCxnSpPr>
        <p:spPr bwMode="auto">
          <a:xfrm>
            <a:off x="2628900" y="2600325"/>
            <a:ext cx="0" cy="21907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4350" name="AutoShape 14"/>
          <p:cNvCxnSpPr>
            <a:cxnSpLocks noChangeShapeType="1"/>
            <a:stCxn id="31747" idx="2"/>
            <a:endCxn id="31748" idx="0"/>
          </p:cNvCxnSpPr>
          <p:nvPr/>
        </p:nvCxnSpPr>
        <p:spPr bwMode="auto">
          <a:xfrm>
            <a:off x="2628900" y="3352800"/>
            <a:ext cx="0" cy="3048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4351" name="AutoShape 15"/>
          <p:cNvCxnSpPr>
            <a:cxnSpLocks noChangeShapeType="1"/>
            <a:stCxn id="31749" idx="2"/>
            <a:endCxn id="31750" idx="0"/>
          </p:cNvCxnSpPr>
          <p:nvPr/>
        </p:nvCxnSpPr>
        <p:spPr bwMode="auto">
          <a:xfrm>
            <a:off x="2628900" y="5562600"/>
            <a:ext cx="0" cy="3048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4352" name="AutoShape 17"/>
          <p:cNvCxnSpPr>
            <a:cxnSpLocks noChangeShapeType="1"/>
            <a:stCxn id="31750" idx="3"/>
            <a:endCxn id="31754" idx="1"/>
          </p:cNvCxnSpPr>
          <p:nvPr/>
        </p:nvCxnSpPr>
        <p:spPr bwMode="auto">
          <a:xfrm flipV="1">
            <a:off x="3429000" y="2590800"/>
            <a:ext cx="2438400" cy="3543300"/>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4353" name="AutoShape 19"/>
          <p:cNvCxnSpPr>
            <a:cxnSpLocks noChangeShapeType="1"/>
            <a:stCxn id="31755" idx="2"/>
            <a:endCxn id="31753" idx="0"/>
          </p:cNvCxnSpPr>
          <p:nvPr/>
        </p:nvCxnSpPr>
        <p:spPr bwMode="auto">
          <a:xfrm>
            <a:off x="6667500" y="3886200"/>
            <a:ext cx="0" cy="2286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4354" name="AutoShape 20"/>
          <p:cNvCxnSpPr>
            <a:cxnSpLocks noChangeShapeType="1"/>
            <a:stCxn id="31753" idx="2"/>
            <a:endCxn id="31752" idx="0"/>
          </p:cNvCxnSpPr>
          <p:nvPr/>
        </p:nvCxnSpPr>
        <p:spPr bwMode="auto">
          <a:xfrm>
            <a:off x="6667500" y="4724400"/>
            <a:ext cx="0" cy="2286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4355" name="AutoShape 21"/>
          <p:cNvCxnSpPr>
            <a:cxnSpLocks noChangeShapeType="1"/>
            <a:stCxn id="31752" idx="2"/>
            <a:endCxn id="31751" idx="0"/>
          </p:cNvCxnSpPr>
          <p:nvPr/>
        </p:nvCxnSpPr>
        <p:spPr bwMode="auto">
          <a:xfrm>
            <a:off x="6667500" y="5562600"/>
            <a:ext cx="0" cy="1524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4356" name="AutoShape 22"/>
          <p:cNvCxnSpPr>
            <a:cxnSpLocks noChangeShapeType="1"/>
            <a:stCxn id="31748" idx="2"/>
            <a:endCxn id="31749" idx="0"/>
          </p:cNvCxnSpPr>
          <p:nvPr/>
        </p:nvCxnSpPr>
        <p:spPr bwMode="auto">
          <a:xfrm>
            <a:off x="2628900" y="4724400"/>
            <a:ext cx="0" cy="2286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4357" name="AutoShape 13"/>
          <p:cNvCxnSpPr>
            <a:cxnSpLocks noChangeShapeType="1"/>
          </p:cNvCxnSpPr>
          <p:nvPr/>
        </p:nvCxnSpPr>
        <p:spPr bwMode="auto">
          <a:xfrm>
            <a:off x="6629400" y="2971800"/>
            <a:ext cx="0" cy="2286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4358" name="AutoShape 17"/>
          <p:cNvCxnSpPr>
            <a:cxnSpLocks noChangeShapeType="1"/>
          </p:cNvCxnSpPr>
          <p:nvPr/>
        </p:nvCxnSpPr>
        <p:spPr bwMode="auto">
          <a:xfrm rot="10800000">
            <a:off x="2514600" y="1600200"/>
            <a:ext cx="5029200" cy="4381500"/>
          </a:xfrm>
          <a:prstGeom prst="bentConnector3">
            <a:avLst>
              <a:gd name="adj1" fmla="val -125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4359" name="Straight Connector 106"/>
          <p:cNvCxnSpPr>
            <a:cxnSpLocks noChangeShapeType="1"/>
          </p:cNvCxnSpPr>
          <p:nvPr/>
        </p:nvCxnSpPr>
        <p:spPr bwMode="auto">
          <a:xfrm>
            <a:off x="2514600" y="1600200"/>
            <a:ext cx="0" cy="381000"/>
          </a:xfrm>
          <a:prstGeom prst="line">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4360"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A1409AF9-BB68-4EBB-95F7-675251BFD0AA}" type="slidenum">
              <a:rPr lang="en-US" altLang="en-US" sz="1000">
                <a:solidFill>
                  <a:srgbClr val="091019"/>
                </a:solidFill>
                <a:ea typeface="ＭＳ Ｐゴシック" pitchFamily="34" charset="-128"/>
                <a:cs typeface="Arial" charset="0"/>
              </a:rPr>
              <a:pPr eaLnBrk="1" hangingPunct="1"/>
              <a:t>11</a:t>
            </a:fld>
            <a:endParaRPr lang="en-US" altLang="en-US" sz="1000">
              <a:solidFill>
                <a:srgbClr val="091019"/>
              </a:solidFill>
              <a:ea typeface="ＭＳ Ｐゴシック" pitchFamily="34" charset="-128"/>
              <a:cs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l" eaLnBrk="1" hangingPunct="1"/>
            <a:r>
              <a:rPr lang="en-US" altLang="en-US" smtClean="0"/>
              <a:t>Program Change Controls</a:t>
            </a:r>
          </a:p>
        </p:txBody>
      </p:sp>
      <p:sp>
        <p:nvSpPr>
          <p:cNvPr id="33794" name="Rectangle 3"/>
          <p:cNvSpPr>
            <a:spLocks noGrp="1" noChangeArrowheads="1"/>
          </p:cNvSpPr>
          <p:nvPr>
            <p:ph type="body" idx="1"/>
          </p:nvPr>
        </p:nvSpPr>
        <p:spPr/>
        <p:txBody>
          <a:bodyPr>
            <a:normAutofit fontScale="92500" lnSpcReduction="20000"/>
          </a:bodyPr>
          <a:lstStyle/>
          <a:p>
            <a:pPr eaLnBrk="1" hangingPunct="1">
              <a:defRPr/>
            </a:pPr>
            <a:r>
              <a:rPr lang="en-US" b="1" dirty="0" smtClean="0">
                <a:solidFill>
                  <a:srgbClr val="C00000"/>
                </a:solidFill>
              </a:rPr>
              <a:t>Modifications to existing programs</a:t>
            </a:r>
            <a:r>
              <a:rPr lang="en-US" dirty="0" smtClean="0"/>
              <a:t> are properly authorized and conducted with entity policies</a:t>
            </a:r>
          </a:p>
          <a:p>
            <a:pPr eaLnBrk="1" hangingPunct="1">
              <a:defRPr/>
            </a:pPr>
            <a:r>
              <a:rPr lang="en-US" dirty="0" smtClean="0"/>
              <a:t>Appropriate users participate in process</a:t>
            </a:r>
          </a:p>
          <a:p>
            <a:pPr eaLnBrk="1" hangingPunct="1">
              <a:defRPr/>
            </a:pPr>
            <a:r>
              <a:rPr lang="en-US" dirty="0" smtClean="0"/>
              <a:t>Programs are tested and validated prior to use</a:t>
            </a:r>
          </a:p>
          <a:p>
            <a:pPr eaLnBrk="1" hangingPunct="1">
              <a:defRPr/>
            </a:pPr>
            <a:r>
              <a:rPr lang="en-US" dirty="0" smtClean="0"/>
              <a:t>Programs have appropriate documentation</a:t>
            </a:r>
          </a:p>
          <a:p>
            <a:pPr eaLnBrk="1" hangingPunct="1">
              <a:defRPr/>
            </a:pPr>
            <a:r>
              <a:rPr lang="en-US" dirty="0" smtClean="0"/>
              <a:t>Additional controls related to “emergency” change requests and migrating new programs into operations</a:t>
            </a:r>
          </a:p>
          <a:p>
            <a:pPr eaLnBrk="1" hangingPunct="1">
              <a:buFontTx/>
              <a:buNone/>
              <a:defRPr/>
            </a:pPr>
            <a:endParaRPr lang="en-US" dirty="0" smtClean="0"/>
          </a:p>
        </p:txBody>
      </p:sp>
      <p:sp>
        <p:nvSpPr>
          <p:cNvPr id="15364"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7B6DCF69-F43C-4806-A207-11BE0189DE89}" type="slidenum">
              <a:rPr lang="en-US" altLang="en-US" sz="1000">
                <a:solidFill>
                  <a:srgbClr val="091019"/>
                </a:solidFill>
                <a:ea typeface="ＭＳ Ｐゴシック" pitchFamily="34" charset="-128"/>
                <a:cs typeface="Arial" charset="0"/>
              </a:rPr>
              <a:pPr eaLnBrk="1" hangingPunct="1"/>
              <a:t>12</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l" eaLnBrk="1" hangingPunct="1"/>
            <a:r>
              <a:rPr lang="en-US" altLang="en-US" sz="4000" smtClean="0"/>
              <a:t>Computer Operations Controls</a:t>
            </a:r>
          </a:p>
        </p:txBody>
      </p:sp>
      <p:sp>
        <p:nvSpPr>
          <p:cNvPr id="16387" name="Rectangle 3"/>
          <p:cNvSpPr>
            <a:spLocks noGrp="1" noChangeArrowheads="1"/>
          </p:cNvSpPr>
          <p:nvPr>
            <p:ph type="body" idx="1"/>
          </p:nvPr>
        </p:nvSpPr>
        <p:spPr/>
        <p:txBody>
          <a:bodyPr/>
          <a:lstStyle/>
          <a:p>
            <a:pPr eaLnBrk="1" hangingPunct="1"/>
            <a:r>
              <a:rPr lang="en-US" altLang="en-US" smtClean="0"/>
              <a:t>Relate to processing of transactions and backup and recovery of data</a:t>
            </a:r>
          </a:p>
          <a:p>
            <a:pPr eaLnBrk="1" hangingPunct="1"/>
            <a:r>
              <a:rPr lang="en-US" altLang="en-US" smtClean="0"/>
              <a:t>Processing environments</a:t>
            </a:r>
          </a:p>
          <a:p>
            <a:pPr lvl="1" eaLnBrk="1" hangingPunct="1"/>
            <a:r>
              <a:rPr lang="en-US" altLang="en-US" b="1" u="sng" smtClean="0">
                <a:solidFill>
                  <a:srgbClr val="C00000"/>
                </a:solidFill>
              </a:rPr>
              <a:t>Batch processing</a:t>
            </a:r>
            <a:r>
              <a:rPr lang="en-US" altLang="en-US" smtClean="0"/>
              <a:t>: Similar transactions collected and processed simultaneously </a:t>
            </a:r>
          </a:p>
          <a:p>
            <a:pPr lvl="1" eaLnBrk="1" hangingPunct="1"/>
            <a:r>
              <a:rPr lang="en-US" altLang="en-US" b="1" u="sng" smtClean="0">
                <a:solidFill>
                  <a:srgbClr val="C00000"/>
                </a:solidFill>
              </a:rPr>
              <a:t>Real-time processing</a:t>
            </a:r>
            <a:r>
              <a:rPr lang="en-US" altLang="en-US" smtClean="0"/>
              <a:t>: Transactions processed as they occur without delay</a:t>
            </a:r>
          </a:p>
        </p:txBody>
      </p:sp>
      <p:sp>
        <p:nvSpPr>
          <p:cNvPr id="16388"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3D80C762-56DE-4A8E-89BF-2FAAB73B5A3C}" type="slidenum">
              <a:rPr lang="en-US" altLang="en-US" sz="1000">
                <a:solidFill>
                  <a:srgbClr val="091019"/>
                </a:solidFill>
                <a:ea typeface="ＭＳ Ｐゴシック" pitchFamily="34" charset="-128"/>
                <a:cs typeface="Arial" charset="0"/>
              </a:rPr>
              <a:pPr eaLnBrk="1" hangingPunct="1"/>
              <a:t>13</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l" eaLnBrk="1" hangingPunct="1"/>
            <a:r>
              <a:rPr lang="en-US" altLang="en-US" sz="4000" smtClean="0"/>
              <a:t>Examples of Computer Operations Controls </a:t>
            </a:r>
          </a:p>
        </p:txBody>
      </p:sp>
      <p:sp>
        <p:nvSpPr>
          <p:cNvPr id="147459" name="Rectangle 3"/>
          <p:cNvSpPr>
            <a:spLocks noGrp="1" noChangeArrowheads="1"/>
          </p:cNvSpPr>
          <p:nvPr>
            <p:ph type="body" idx="1"/>
          </p:nvPr>
        </p:nvSpPr>
        <p:spPr/>
        <p:txBody>
          <a:bodyPr>
            <a:normAutofit fontScale="92500"/>
          </a:bodyPr>
          <a:lstStyle/>
          <a:p>
            <a:pPr eaLnBrk="1" hangingPunct="1">
              <a:defRPr/>
            </a:pPr>
            <a:r>
              <a:rPr lang="en-US" sz="2800" dirty="0"/>
              <a:t>Methods of resolving processing failures</a:t>
            </a:r>
          </a:p>
          <a:p>
            <a:pPr eaLnBrk="1" hangingPunct="1">
              <a:defRPr/>
            </a:pPr>
            <a:r>
              <a:rPr lang="en-US" sz="2800" dirty="0"/>
              <a:t>Separation of duties</a:t>
            </a:r>
          </a:p>
          <a:p>
            <a:pPr lvl="1" eaLnBrk="1" hangingPunct="1">
              <a:defRPr/>
            </a:pPr>
            <a:r>
              <a:rPr lang="en-US" sz="2400" dirty="0"/>
              <a:t>Systems analysts</a:t>
            </a:r>
          </a:p>
          <a:p>
            <a:pPr lvl="1" eaLnBrk="1" hangingPunct="1">
              <a:defRPr/>
            </a:pPr>
            <a:r>
              <a:rPr lang="en-US" sz="2400" dirty="0"/>
              <a:t>Programmers</a:t>
            </a:r>
          </a:p>
          <a:p>
            <a:pPr lvl="1" eaLnBrk="1" hangingPunct="1">
              <a:defRPr/>
            </a:pPr>
            <a:r>
              <a:rPr lang="en-US" sz="2400" dirty="0"/>
              <a:t>Computer operators</a:t>
            </a:r>
          </a:p>
          <a:p>
            <a:pPr eaLnBrk="1" hangingPunct="1">
              <a:defRPr/>
            </a:pPr>
            <a:r>
              <a:rPr lang="en-US" sz="2800" dirty="0" smtClean="0"/>
              <a:t>Files and data</a:t>
            </a:r>
            <a:endParaRPr lang="en-US" sz="2800" dirty="0"/>
          </a:p>
          <a:p>
            <a:pPr lvl="1" eaLnBrk="1" hangingPunct="1">
              <a:defRPr/>
            </a:pPr>
            <a:r>
              <a:rPr lang="en-US" sz="2400" dirty="0"/>
              <a:t>Labels to ensure use of appropriate file</a:t>
            </a:r>
          </a:p>
          <a:p>
            <a:pPr lvl="1" eaLnBrk="1" hangingPunct="1">
              <a:defRPr/>
            </a:pPr>
            <a:r>
              <a:rPr lang="en-US" sz="2400" dirty="0"/>
              <a:t>Storage in remote, protected </a:t>
            </a:r>
            <a:r>
              <a:rPr lang="en-US" sz="2400" dirty="0" smtClean="0"/>
              <a:t>locations (</a:t>
            </a:r>
            <a:r>
              <a:rPr lang="en-US" sz="2400" b="1" u="sng" dirty="0" smtClean="0">
                <a:solidFill>
                  <a:srgbClr val="C00000"/>
                </a:solidFill>
              </a:rPr>
              <a:t>disaster recovery</a:t>
            </a:r>
            <a:r>
              <a:rPr lang="en-US" sz="2400" dirty="0" smtClean="0"/>
              <a:t>)</a:t>
            </a:r>
            <a:endParaRPr lang="en-US" sz="2400" dirty="0"/>
          </a:p>
          <a:p>
            <a:pPr lvl="1" eaLnBrk="1" hangingPunct="1">
              <a:defRPr/>
            </a:pPr>
            <a:r>
              <a:rPr lang="en-US" sz="2400" dirty="0"/>
              <a:t>Grandfather-father-son</a:t>
            </a:r>
          </a:p>
        </p:txBody>
      </p:sp>
      <p:sp>
        <p:nvSpPr>
          <p:cNvPr id="17412"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9DAD1ABA-7729-4D03-A44A-FA9F3EEFCE81}" type="slidenum">
              <a:rPr lang="en-US" altLang="en-US" sz="1000">
                <a:solidFill>
                  <a:srgbClr val="091019"/>
                </a:solidFill>
                <a:ea typeface="ＭＳ Ｐゴシック" pitchFamily="34" charset="-128"/>
                <a:cs typeface="Arial" charset="0"/>
              </a:rPr>
              <a:pPr eaLnBrk="1" hangingPunct="1"/>
              <a:t>14</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l" eaLnBrk="1" hangingPunct="1"/>
            <a:r>
              <a:rPr lang="en-US" altLang="en-US" sz="4000" smtClean="0"/>
              <a:t>Access to Programs and Data Controls</a:t>
            </a:r>
          </a:p>
        </p:txBody>
      </p:sp>
      <p:sp>
        <p:nvSpPr>
          <p:cNvPr id="18435" name="Rectangle 3"/>
          <p:cNvSpPr>
            <a:spLocks noGrp="1" noChangeArrowheads="1"/>
          </p:cNvSpPr>
          <p:nvPr>
            <p:ph type="body" idx="1"/>
          </p:nvPr>
        </p:nvSpPr>
        <p:spPr/>
        <p:txBody>
          <a:bodyPr/>
          <a:lstStyle/>
          <a:p>
            <a:pPr eaLnBrk="1" hangingPunct="1"/>
            <a:r>
              <a:rPr lang="en-US" altLang="en-US" smtClean="0"/>
              <a:t>Relate to restricting use of programs and data to authorized users</a:t>
            </a:r>
          </a:p>
          <a:p>
            <a:pPr eaLnBrk="1" hangingPunct="1"/>
            <a:r>
              <a:rPr lang="en-US" altLang="en-US" smtClean="0"/>
              <a:t>Examples</a:t>
            </a:r>
          </a:p>
          <a:p>
            <a:pPr lvl="1" eaLnBrk="1" hangingPunct="1"/>
            <a:r>
              <a:rPr lang="en-US" altLang="en-US" smtClean="0"/>
              <a:t>Passwords</a:t>
            </a:r>
          </a:p>
          <a:p>
            <a:pPr lvl="1" eaLnBrk="1" hangingPunct="1"/>
            <a:r>
              <a:rPr lang="en-US" altLang="en-US" smtClean="0"/>
              <a:t>Automatic terminal logoff</a:t>
            </a:r>
          </a:p>
          <a:p>
            <a:pPr lvl="1" eaLnBrk="1" hangingPunct="1"/>
            <a:r>
              <a:rPr lang="en-US" altLang="en-US" smtClean="0"/>
              <a:t>Review access rights and compare to usage (through logs)</a:t>
            </a:r>
          </a:p>
          <a:p>
            <a:pPr lvl="1" eaLnBrk="1" hangingPunct="1"/>
            <a:r>
              <a:rPr lang="en-US" altLang="en-US" smtClean="0"/>
              <a:t>Report and communicate security breaches</a:t>
            </a:r>
          </a:p>
        </p:txBody>
      </p:sp>
      <p:sp>
        <p:nvSpPr>
          <p:cNvPr id="18436"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9DD30809-7A87-4442-B7BD-24FED94CB959}" type="slidenum">
              <a:rPr lang="en-US" altLang="en-US" sz="1000">
                <a:solidFill>
                  <a:srgbClr val="091019"/>
                </a:solidFill>
                <a:ea typeface="ＭＳ Ｐゴシック" pitchFamily="34" charset="-128"/>
                <a:cs typeface="Arial" charset="0"/>
              </a:rPr>
              <a:pPr eaLnBrk="1" hangingPunct="1"/>
              <a:t>15</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descr="This slide has a table with the heading: general controls and assertions. It sets forth the following information:&#10;&#10;"/>
          <p:cNvSpPr>
            <a:spLocks noGrp="1"/>
          </p:cNvSpPr>
          <p:nvPr>
            <p:ph type="title"/>
          </p:nvPr>
        </p:nvSpPr>
        <p:spPr>
          <a:xfrm>
            <a:off x="685800" y="609600"/>
            <a:ext cx="7696200" cy="1143000"/>
          </a:xfrm>
        </p:spPr>
        <p:txBody>
          <a:bodyPr/>
          <a:lstStyle/>
          <a:p>
            <a:pPr algn="l"/>
            <a:r>
              <a:rPr lang="en-US" altLang="en-US" dirty="0" smtClean="0"/>
              <a:t>General Controls and Assertions</a:t>
            </a:r>
          </a:p>
        </p:txBody>
      </p:sp>
      <p:graphicFrame>
        <p:nvGraphicFramePr>
          <p:cNvPr id="4" name="Content Placeholder 3" descr="This slide has a table that addresses general controls and assertions.&#10;&#10;For the Accuracy assertion, the example provided is Ensure accuracy of data and testing computer programs prior to implementation; examples include Hardware controls,  Program development controls, Program change controls, and  Computer operations controls.&#10;&#10;For the Occurrence accuracy, the example given is Restricting inappropriate access reduces probability of fictitious transactions; examples include Computer operations controls, Access to programs, and data controls.&#10;"/>
          <p:cNvGraphicFramePr>
            <a:graphicFrameLocks noGrp="1"/>
          </p:cNvGraphicFramePr>
          <p:nvPr>
            <p:ph idx="1"/>
          </p:nvPr>
        </p:nvGraphicFramePr>
        <p:xfrm>
          <a:off x="685800" y="1981200"/>
          <a:ext cx="7772400" cy="3627438"/>
        </p:xfrm>
        <a:graphic>
          <a:graphicData uri="http://schemas.openxmlformats.org/drawingml/2006/table">
            <a:tbl>
              <a:tblPr/>
              <a:tblGrid>
                <a:gridCol w="1828800"/>
                <a:gridCol w="2819400"/>
                <a:gridCol w="3124200"/>
              </a:tblGrid>
              <a:tr h="3962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FFFF"/>
                          </a:solidFill>
                          <a:effectLst/>
                          <a:latin typeface="Calibri" pitchFamily="34" charset="0"/>
                        </a:rPr>
                        <a:t>Assertion </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FFFF"/>
                          </a:solidFill>
                          <a:effectLst/>
                          <a:latin typeface="Calibri" pitchFamily="34" charset="0"/>
                        </a:rPr>
                        <a:t>Explanation</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FFFF"/>
                          </a:solidFill>
                          <a:effectLst/>
                          <a:latin typeface="Calibri" pitchFamily="34" charset="0"/>
                        </a:rPr>
                        <a:t>Examples</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r>
              <a:tr h="192040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Calibri" pitchFamily="34" charset="0"/>
                        </a:rPr>
                        <a:t>Accuracy</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Calibri" pitchFamily="34" charset="0"/>
                        </a:rPr>
                        <a:t>Ensure accuracy of data and testing computer programs prior to implementation</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228600" marR="0" lvl="0" indent="-22860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smtClean="0">
                          <a:ln>
                            <a:noFill/>
                          </a:ln>
                          <a:solidFill>
                            <a:srgbClr val="000000"/>
                          </a:solidFill>
                          <a:effectLst/>
                          <a:latin typeface="Calibri" pitchFamily="34" charset="0"/>
                        </a:rPr>
                        <a:t>Hardware controls</a:t>
                      </a:r>
                    </a:p>
                    <a:p>
                      <a:pPr marL="228600" marR="0" lvl="0" indent="-22860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smtClean="0">
                          <a:ln>
                            <a:noFill/>
                          </a:ln>
                          <a:solidFill>
                            <a:srgbClr val="000000"/>
                          </a:solidFill>
                          <a:effectLst/>
                          <a:latin typeface="Calibri" pitchFamily="34" charset="0"/>
                        </a:rPr>
                        <a:t>Program development controls</a:t>
                      </a:r>
                    </a:p>
                    <a:p>
                      <a:pPr marL="228600" marR="0" lvl="0" indent="-22860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smtClean="0">
                          <a:ln>
                            <a:noFill/>
                          </a:ln>
                          <a:solidFill>
                            <a:srgbClr val="000000"/>
                          </a:solidFill>
                          <a:effectLst/>
                          <a:latin typeface="Calibri" pitchFamily="34" charset="0"/>
                        </a:rPr>
                        <a:t>Program change controls</a:t>
                      </a:r>
                    </a:p>
                    <a:p>
                      <a:pPr marL="228600" marR="0" lvl="0" indent="-22860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smtClean="0">
                          <a:ln>
                            <a:noFill/>
                          </a:ln>
                          <a:solidFill>
                            <a:srgbClr val="000000"/>
                          </a:solidFill>
                          <a:effectLst/>
                          <a:latin typeface="Calibri" pitchFamily="34" charset="0"/>
                        </a:rPr>
                        <a:t>Computer operations controls </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131075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Calibri" pitchFamily="34" charset="0"/>
                        </a:rPr>
                        <a:t>Occurrence</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Calibri" pitchFamily="34" charset="0"/>
                        </a:rPr>
                        <a:t>Restricting inappropriate access reduces probability of fictitious transactions</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228600" marR="0" lvl="0" indent="-228600" algn="l" defTabSz="914400" rtl="0" eaLnBrk="1" fontAlgn="base" latinLnBrk="0" hangingPunct="1">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rgbClr val="000000"/>
                          </a:solidFill>
                          <a:effectLst/>
                          <a:latin typeface="Calibri" pitchFamily="34" charset="0"/>
                        </a:rPr>
                        <a:t>Computer operations controls</a:t>
                      </a:r>
                    </a:p>
                    <a:p>
                      <a:pPr marL="228600" marR="0" lvl="0" indent="-228600" algn="l" defTabSz="914400" rtl="0" eaLnBrk="1" fontAlgn="base" latinLnBrk="0" hangingPunct="1">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rgbClr val="000000"/>
                          </a:solidFill>
                          <a:effectLst/>
                          <a:latin typeface="Calibri" pitchFamily="34" charset="0"/>
                        </a:rPr>
                        <a:t>Access to programs and data controls</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bl>
          </a:graphicData>
        </a:graphic>
      </p:graphicFrame>
      <p:sp>
        <p:nvSpPr>
          <p:cNvPr id="19477"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A03C4506-6DFD-4AA0-BF70-691C6DE553CC}" type="slidenum">
              <a:rPr lang="en-US" altLang="en-US" sz="1000">
                <a:solidFill>
                  <a:srgbClr val="091019"/>
                </a:solidFill>
                <a:ea typeface="ＭＳ Ｐゴシック" pitchFamily="34" charset="-128"/>
                <a:cs typeface="Arial" charset="0"/>
              </a:rPr>
              <a:pPr eaLnBrk="1" hangingPunct="1"/>
              <a:t>16</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p:txBody>
          <a:bodyPr/>
          <a:lstStyle/>
          <a:p>
            <a:pPr algn="l" eaLnBrk="1" hangingPunct="1"/>
            <a:r>
              <a:rPr lang="en-US" altLang="en-US" smtClean="0"/>
              <a:t>Major Topics</a:t>
            </a:r>
          </a:p>
        </p:txBody>
      </p:sp>
      <p:sp>
        <p:nvSpPr>
          <p:cNvPr id="20483" name="Rectangle 3"/>
          <p:cNvSpPr>
            <a:spLocks noGrp="1" noChangeArrowheads="1"/>
          </p:cNvSpPr>
          <p:nvPr>
            <p:ph idx="1"/>
          </p:nvPr>
        </p:nvSpPr>
        <p:spPr/>
        <p:txBody>
          <a:bodyPr/>
          <a:lstStyle/>
          <a:p>
            <a:pPr marL="571500" indent="-571500" eaLnBrk="1" hangingPunct="1">
              <a:buFontTx/>
              <a:buAutoNum type="romanUcPeriod"/>
            </a:pPr>
            <a:r>
              <a:rPr lang="en-US" altLang="en-US" dirty="0" smtClean="0"/>
              <a:t>Background</a:t>
            </a:r>
          </a:p>
          <a:p>
            <a:pPr marL="571500" indent="-571500" eaLnBrk="1" hangingPunct="1">
              <a:buFont typeface="Times New Roman" pitchFamily="18" charset="0"/>
              <a:buAutoNum type="romanUcPeriod"/>
            </a:pPr>
            <a:r>
              <a:rPr lang="en-US" altLang="en-US" dirty="0" smtClean="0"/>
              <a:t>General Controls</a:t>
            </a:r>
          </a:p>
          <a:p>
            <a:pPr marL="571500" indent="-571500" eaLnBrk="1" hangingPunct="1">
              <a:buFont typeface="Times New Roman" pitchFamily="18" charset="0"/>
              <a:buAutoNum type="romanUcPeriod"/>
            </a:pPr>
            <a:r>
              <a:rPr lang="en-US" altLang="en-US" b="1" dirty="0" smtClean="0">
                <a:solidFill>
                  <a:srgbClr val="C00000"/>
                </a:solidFill>
              </a:rPr>
              <a:t>Automated Application </a:t>
            </a:r>
            <a:r>
              <a:rPr lang="en-US" altLang="en-US" b="1" dirty="0" smtClean="0">
                <a:solidFill>
                  <a:srgbClr val="C00000"/>
                </a:solidFill>
              </a:rPr>
              <a:t>Controls (I-P-O)</a:t>
            </a:r>
            <a:endParaRPr lang="en-US" altLang="en-US" b="1" dirty="0" smtClean="0">
              <a:solidFill>
                <a:srgbClr val="C00000"/>
              </a:solidFill>
            </a:endParaRPr>
          </a:p>
          <a:p>
            <a:pPr marL="571500" indent="-571500" eaLnBrk="1" hangingPunct="1">
              <a:buFont typeface="Times New Roman" pitchFamily="18" charset="0"/>
              <a:buAutoNum type="romanUcPeriod"/>
            </a:pPr>
            <a:r>
              <a:rPr lang="en-US" altLang="en-US" dirty="0" smtClean="0"/>
              <a:t>Tests of Computer Controls</a:t>
            </a:r>
          </a:p>
          <a:p>
            <a:pPr marL="571500" indent="-571500" eaLnBrk="1" hangingPunct="1">
              <a:buFont typeface="Times New Roman" pitchFamily="18" charset="0"/>
              <a:buAutoNum type="romanUcPeriod"/>
            </a:pPr>
            <a:r>
              <a:rPr lang="en-US" altLang="en-US" dirty="0" smtClean="0"/>
              <a:t>End-Use Computing and Other</a:t>
            </a:r>
          </a:p>
        </p:txBody>
      </p:sp>
      <p:sp>
        <p:nvSpPr>
          <p:cNvPr id="20484"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1E74B5E6-7FCF-462E-9DED-103A6E1E5B7A}" type="slidenum">
              <a:rPr lang="en-US" altLang="en-US" sz="1000">
                <a:solidFill>
                  <a:srgbClr val="091019"/>
                </a:solidFill>
                <a:ea typeface="ＭＳ Ｐゴシック" pitchFamily="34" charset="-128"/>
                <a:cs typeface="Arial" charset="0"/>
              </a:rPr>
              <a:pPr eaLnBrk="1" hangingPunct="1"/>
              <a:t>17</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l" eaLnBrk="1" hangingPunct="1"/>
            <a:r>
              <a:rPr lang="en-US" altLang="en-US" smtClean="0"/>
              <a:t>Input Controls</a:t>
            </a:r>
          </a:p>
        </p:txBody>
      </p:sp>
      <p:sp>
        <p:nvSpPr>
          <p:cNvPr id="21507" name="Rectangle 3"/>
          <p:cNvSpPr>
            <a:spLocks noGrp="1" noChangeArrowheads="1"/>
          </p:cNvSpPr>
          <p:nvPr>
            <p:ph type="body" idx="1"/>
          </p:nvPr>
        </p:nvSpPr>
        <p:spPr/>
        <p:txBody>
          <a:bodyPr/>
          <a:lstStyle/>
          <a:p>
            <a:pPr eaLnBrk="1" hangingPunct="1">
              <a:lnSpc>
                <a:spcPct val="80000"/>
              </a:lnSpc>
            </a:pPr>
            <a:r>
              <a:rPr lang="en-US" altLang="en-US" sz="3600" smtClean="0"/>
              <a:t>Provide reasonable assurance that input is properly authorized and accurately entered for processing</a:t>
            </a:r>
          </a:p>
          <a:p>
            <a:pPr lvl="1" eaLnBrk="1" hangingPunct="1">
              <a:lnSpc>
                <a:spcPct val="80000"/>
              </a:lnSpc>
            </a:pPr>
            <a:r>
              <a:rPr lang="en-US" altLang="en-US" sz="3200" smtClean="0"/>
              <a:t>All transactions input</a:t>
            </a:r>
          </a:p>
          <a:p>
            <a:pPr lvl="1" eaLnBrk="1" hangingPunct="1">
              <a:lnSpc>
                <a:spcPct val="80000"/>
              </a:lnSpc>
            </a:pPr>
            <a:r>
              <a:rPr lang="en-US" altLang="en-US" sz="3200" smtClean="0"/>
              <a:t>Transactions input once and only once</a:t>
            </a:r>
          </a:p>
          <a:p>
            <a:pPr lvl="1" eaLnBrk="1" hangingPunct="1">
              <a:lnSpc>
                <a:spcPct val="80000"/>
              </a:lnSpc>
            </a:pPr>
            <a:r>
              <a:rPr lang="en-US" altLang="en-US" sz="3200" smtClean="0"/>
              <a:t>Transactions input accurately</a:t>
            </a:r>
          </a:p>
        </p:txBody>
      </p:sp>
      <p:sp>
        <p:nvSpPr>
          <p:cNvPr id="21508"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E712354B-FAFF-4347-BC01-5E7F9A5D3CD0}" type="slidenum">
              <a:rPr lang="en-US" altLang="en-US" sz="1000">
                <a:solidFill>
                  <a:srgbClr val="091019"/>
                </a:solidFill>
                <a:ea typeface="ＭＳ Ｐゴシック" pitchFamily="34" charset="-128"/>
                <a:cs typeface="Arial" charset="0"/>
              </a:rPr>
              <a:pPr eaLnBrk="1" hangingPunct="1"/>
              <a:t>18</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685800" y="304800"/>
            <a:ext cx="7010400" cy="1143000"/>
          </a:xfrm>
        </p:spPr>
        <p:txBody>
          <a:bodyPr/>
          <a:lstStyle/>
          <a:p>
            <a:pPr algn="l" eaLnBrk="1" hangingPunct="1"/>
            <a:r>
              <a:rPr lang="en-US" altLang="en-US" smtClean="0"/>
              <a:t>Summary of Input Controls</a:t>
            </a:r>
          </a:p>
        </p:txBody>
      </p:sp>
      <p:sp>
        <p:nvSpPr>
          <p:cNvPr id="23555" name="Rectangle 3"/>
          <p:cNvSpPr>
            <a:spLocks noGrp="1" noChangeArrowheads="1"/>
          </p:cNvSpPr>
          <p:nvPr>
            <p:ph type="body" sz="half" idx="4294967295"/>
          </p:nvPr>
        </p:nvSpPr>
        <p:spPr>
          <a:xfrm>
            <a:off x="685800" y="1981200"/>
            <a:ext cx="3810000" cy="4114800"/>
          </a:xfrm>
        </p:spPr>
        <p:txBody>
          <a:bodyPr/>
          <a:lstStyle/>
          <a:p>
            <a:pPr eaLnBrk="1" hangingPunct="1"/>
            <a:endParaRPr lang="en-US" altLang="en-US" sz="2800" smtClean="0">
              <a:latin typeface="Times New Roman" pitchFamily="18" charset="0"/>
            </a:endParaRPr>
          </a:p>
          <a:p>
            <a:pPr eaLnBrk="1" hangingPunct="1"/>
            <a:endParaRPr lang="en-US" altLang="en-US" sz="2800" smtClean="0">
              <a:latin typeface="Times New Roman" pitchFamily="18" charset="0"/>
            </a:endParaRPr>
          </a:p>
          <a:p>
            <a:pPr eaLnBrk="1" hangingPunct="1"/>
            <a:endParaRPr lang="en-US" altLang="en-US" sz="2800" smtClean="0">
              <a:latin typeface="Times New Roman" pitchFamily="18" charset="0"/>
            </a:endParaRPr>
          </a:p>
          <a:p>
            <a:pPr eaLnBrk="1" hangingPunct="1"/>
            <a:endParaRPr lang="en-US" altLang="en-US" sz="2800" smtClean="0">
              <a:latin typeface="Times New Roman" pitchFamily="18" charset="0"/>
            </a:endParaRPr>
          </a:p>
        </p:txBody>
      </p:sp>
      <p:graphicFrame>
        <p:nvGraphicFramePr>
          <p:cNvPr id="155756" name="Group 108" descr="This slide contains a table with the heading: Summary of Input Controls. Eight controls are listed and, with x's in the appropriate columns, each contol is identifed as ensuring that input is accurate, all transactions are entered, and/or transactions are entered only once.&#10;&#10;The controls are as follows:&#10;Data entry and formatting control ensures that input is accurate.&#10;Check digits control ensures that input is accurate.&#10;Record counts control ensures that all transactions are entered and transactions are entered only once.&#10;Batch totals control ensures that input is accurate, all transactions are entered, and transactions are entered only once.&#10;Hash totals control ensures that input is accurate, all transactions are entered, and transactions are entered only once.&#10;Valid character test control ensures that input is accurate.&#10;Valid sign tests control ensures that input is accurate.&#10;Missing data tests control ensures that input is accurate.&#10;&#10;This table continues on the next slide.&#10;&#10;"/>
          <p:cNvGraphicFramePr>
            <a:graphicFrameLocks noGrp="1"/>
          </p:cNvGraphicFramePr>
          <p:nvPr>
            <p:ph sz="half" idx="4294967295"/>
            <p:extLst>
              <p:ext uri="{D42A27DB-BD31-4B8C-83A1-F6EECF244321}">
                <p14:modId xmlns:p14="http://schemas.microsoft.com/office/powerpoint/2010/main" val="3250577590"/>
              </p:ext>
            </p:extLst>
          </p:nvPr>
        </p:nvGraphicFramePr>
        <p:xfrm>
          <a:off x="990600" y="1295400"/>
          <a:ext cx="7162800" cy="4584700"/>
        </p:xfrm>
        <a:graphic>
          <a:graphicData uri="http://schemas.openxmlformats.org/drawingml/2006/table">
            <a:tbl>
              <a:tblPr>
                <a:effectLst>
                  <a:innerShdw blurRad="63500" dist="50800" dir="13500000">
                    <a:prstClr val="black">
                      <a:alpha val="50000"/>
                    </a:prstClr>
                  </a:innerShdw>
                </a:effectLst>
              </a:tblPr>
              <a:tblGrid>
                <a:gridCol w="2895600"/>
                <a:gridCol w="1371600"/>
                <a:gridCol w="1447800"/>
                <a:gridCol w="1447800"/>
              </a:tblGrid>
              <a:tr h="9694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Input accurate</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All transactions</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entered</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Transactions entered only once</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5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Data entry and formatting</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X</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4525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Check digits</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X</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91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Record counts</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X</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X</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4525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Batch totals</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X</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X</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X</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91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Hash totals</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X</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X</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X</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4525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Valid character test</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X</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91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Valid sign tests</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X</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4525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Missing data tests</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X</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608"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38AEDC83-5CFD-4A5F-89BF-D9841A2DC3BB}" type="slidenum">
              <a:rPr lang="en-US" altLang="en-US" sz="1000">
                <a:solidFill>
                  <a:srgbClr val="091019"/>
                </a:solidFill>
                <a:ea typeface="ＭＳ Ｐゴシック" pitchFamily="34" charset="-128"/>
                <a:cs typeface="Arial" charset="0"/>
              </a:rPr>
              <a:pPr eaLnBrk="1" hangingPunct="1"/>
              <a:t>19</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idx="4294967295"/>
          </p:nvPr>
        </p:nvSpPr>
        <p:spPr>
          <a:xfrm>
            <a:off x="609600" y="1143000"/>
            <a:ext cx="7772400" cy="1143000"/>
          </a:xfrm>
        </p:spPr>
        <p:txBody>
          <a:bodyPr/>
          <a:lstStyle/>
          <a:p>
            <a:pPr eaLnBrk="1" hangingPunct="1"/>
            <a:r>
              <a:rPr lang="en-US" altLang="en-US" dirty="0" smtClean="0"/>
              <a:t>Module H</a:t>
            </a:r>
          </a:p>
        </p:txBody>
      </p:sp>
      <p:sp>
        <p:nvSpPr>
          <p:cNvPr id="4099" name="Rectangle 3"/>
          <p:cNvSpPr>
            <a:spLocks noGrp="1" noChangeArrowheads="1"/>
          </p:cNvSpPr>
          <p:nvPr>
            <p:ph type="subTitle" idx="4294967295"/>
          </p:nvPr>
        </p:nvSpPr>
        <p:spPr>
          <a:xfrm>
            <a:off x="1371600" y="2209800"/>
            <a:ext cx="6400800" cy="1752600"/>
          </a:xfrm>
        </p:spPr>
        <p:txBody>
          <a:bodyPr/>
          <a:lstStyle/>
          <a:p>
            <a:pPr marL="0" indent="0" algn="ctr" eaLnBrk="1" hangingPunct="1">
              <a:buFontTx/>
              <a:buNone/>
            </a:pPr>
            <a:r>
              <a:rPr lang="en-US" altLang="en-US" dirty="0" smtClean="0"/>
              <a:t>Auditing and Information Technology </a:t>
            </a:r>
          </a:p>
          <a:p>
            <a:pPr marL="0" indent="0" eaLnBrk="1" hangingPunct="1">
              <a:buFontTx/>
              <a:buNone/>
            </a:pPr>
            <a:r>
              <a:rPr lang="en-US" altLang="en-US" sz="1800" dirty="0" smtClean="0">
                <a:cs typeface="Times New Roman" pitchFamily="18" charset="0"/>
              </a:rPr>
              <a:t>"To err is human, but to really foul things up you need a computer.“</a:t>
            </a:r>
          </a:p>
          <a:p>
            <a:pPr marL="0" indent="0" algn="ctr" eaLnBrk="1" hangingPunct="1">
              <a:buFontTx/>
              <a:buNone/>
            </a:pPr>
            <a:r>
              <a:rPr lang="en-US" altLang="en-US" sz="1800" dirty="0" smtClean="0">
                <a:cs typeface="Times New Roman" pitchFamily="18" charset="0"/>
              </a:rPr>
              <a:t> --</a:t>
            </a:r>
            <a:r>
              <a:rPr lang="en-US" altLang="en-US" sz="1800" i="1" dirty="0" smtClean="0">
                <a:cs typeface="Times New Roman" pitchFamily="18" charset="0"/>
              </a:rPr>
              <a:t>Paul Ehrlich, American biologist, author, and technology commentator</a:t>
            </a:r>
            <a:r>
              <a:rPr lang="en-US" altLang="en-US" sz="1800" dirty="0" smtClean="0"/>
              <a:t> </a:t>
            </a:r>
          </a:p>
          <a:p>
            <a:pPr marL="0" indent="0" algn="ctr" eaLnBrk="1" hangingPunct="1">
              <a:buFontTx/>
              <a:buNone/>
            </a:pPr>
            <a:endParaRPr lang="en-US" altLang="en-US" sz="1800" dirty="0" smtClean="0"/>
          </a:p>
          <a:p>
            <a:pPr marL="0" indent="0" eaLnBrk="1" hangingPunct="1">
              <a:buNone/>
            </a:pPr>
            <a:r>
              <a:rPr lang="en-US" sz="1800" dirty="0" smtClean="0">
                <a:cs typeface="Times New Roman" pitchFamily="18" charset="0"/>
              </a:rPr>
              <a:t>“A </a:t>
            </a:r>
            <a:r>
              <a:rPr lang="en-US" sz="1800" dirty="0">
                <a:cs typeface="Times New Roman" pitchFamily="18" charset="0"/>
              </a:rPr>
              <a:t>common mistake people make with trying to design</a:t>
            </a:r>
          </a:p>
          <a:p>
            <a:pPr marL="0" indent="0" eaLnBrk="1" hangingPunct="1">
              <a:buNone/>
            </a:pPr>
            <a:r>
              <a:rPr lang="en-US" sz="1800" dirty="0">
                <a:cs typeface="Times New Roman" pitchFamily="18" charset="0"/>
              </a:rPr>
              <a:t>something completely foolproof is to underestimate the ingenuity</a:t>
            </a:r>
          </a:p>
          <a:p>
            <a:pPr marL="0" indent="0" eaLnBrk="1" hangingPunct="1">
              <a:buNone/>
            </a:pPr>
            <a:r>
              <a:rPr lang="en-US" sz="1800" dirty="0">
                <a:cs typeface="Times New Roman" pitchFamily="18" charset="0"/>
              </a:rPr>
              <a:t>of complete fools</a:t>
            </a:r>
            <a:r>
              <a:rPr lang="en-US" sz="1800" dirty="0" smtClean="0">
                <a:cs typeface="Times New Roman" pitchFamily="18" charset="0"/>
              </a:rPr>
              <a:t>.”</a:t>
            </a:r>
            <a:endParaRPr lang="en-US" sz="1800" dirty="0">
              <a:cs typeface="Times New Roman" pitchFamily="18" charset="0"/>
            </a:endParaRPr>
          </a:p>
          <a:p>
            <a:pPr marL="0" indent="0" algn="ctr">
              <a:buNone/>
            </a:pPr>
            <a:r>
              <a:rPr lang="en-US" sz="1800" i="1" dirty="0" smtClean="0"/>
              <a:t>--Douglas </a:t>
            </a:r>
            <a:r>
              <a:rPr lang="en-US" sz="1800" i="1" dirty="0"/>
              <a:t>Adams , author of </a:t>
            </a:r>
            <a:r>
              <a:rPr lang="en-US" sz="1800" dirty="0"/>
              <a:t>The Hitchhiker’s Guide</a:t>
            </a:r>
          </a:p>
          <a:p>
            <a:pPr marL="0" indent="0" algn="ctr">
              <a:buNone/>
            </a:pPr>
            <a:r>
              <a:rPr lang="en-US" sz="1800" dirty="0"/>
              <a:t>to the Galaxy</a:t>
            </a:r>
            <a:endParaRPr lang="en-US" altLang="en-US" sz="1800" dirty="0" smtClean="0"/>
          </a:p>
        </p:txBody>
      </p:sp>
      <p:sp>
        <p:nvSpPr>
          <p:cNvPr id="4100"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2373EE32-31D0-4846-9342-7A46583D751D}" type="slidenum">
              <a:rPr lang="en-US" altLang="en-US" sz="1000">
                <a:solidFill>
                  <a:srgbClr val="091019"/>
                </a:solidFill>
                <a:ea typeface="ＭＳ Ｐゴシック" pitchFamily="34" charset="-128"/>
                <a:cs typeface="Arial" charset="0"/>
              </a:rPr>
              <a:pPr eaLnBrk="1" hangingPunct="1"/>
              <a:t>2</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685800" y="228600"/>
            <a:ext cx="7010400" cy="1143000"/>
          </a:xfrm>
        </p:spPr>
        <p:txBody>
          <a:bodyPr/>
          <a:lstStyle/>
          <a:p>
            <a:pPr algn="l" eaLnBrk="1" hangingPunct="1"/>
            <a:r>
              <a:rPr lang="en-US" altLang="en-US" sz="4000" smtClean="0"/>
              <a:t>Summary of Input Controls (Continued)</a:t>
            </a:r>
          </a:p>
        </p:txBody>
      </p:sp>
      <p:graphicFrame>
        <p:nvGraphicFramePr>
          <p:cNvPr id="158793" name="Group 73" descr="This table is a continuation of the table on the previous slide.&#10;&#10;This slide contains a table with the heading: Summary of Input Controls. Three controls are listed and, with x's in the appropriate columns, each contol is identifed as ensuring that input is accurate, all transactions are entered, and/or transactions are entered only once.&#10;&#10;The controls are as follows:&#10;The controls are as follows:&#10;Sequence tests control ensures that all transactions are entered.&#10;Limit and reasonableness tests control ensures that input is accurate.&#10;Error correction and resubmission control ensures that input is accurate.&#10;&#10;"/>
          <p:cNvGraphicFramePr>
            <a:graphicFrameLocks noGrp="1"/>
          </p:cNvGraphicFramePr>
          <p:nvPr>
            <p:ph sz="half" idx="4294967295"/>
          </p:nvPr>
        </p:nvGraphicFramePr>
        <p:xfrm>
          <a:off x="838200" y="1824038"/>
          <a:ext cx="7239001" cy="2701926"/>
        </p:xfrm>
        <a:graphic>
          <a:graphicData uri="http://schemas.openxmlformats.org/drawingml/2006/table">
            <a:tbl>
              <a:tblPr/>
              <a:tblGrid>
                <a:gridCol w="2971800"/>
                <a:gridCol w="1447800"/>
                <a:gridCol w="1447800"/>
                <a:gridCol w="1371601"/>
              </a:tblGrid>
              <a:tr h="96928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ndParaRP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Input accurate</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All transactions</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entered</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Transactions entered only once</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Sequence tests</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 </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X</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64009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Limit and reasonableness tests</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X</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 </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 </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09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Error correction and resubmission</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X</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 </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 </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bl>
          </a:graphicData>
        </a:graphic>
      </p:graphicFrame>
      <p:sp>
        <p:nvSpPr>
          <p:cNvPr id="24606"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4301D3E9-9F49-4938-A008-81777CD3EE3A}" type="slidenum">
              <a:rPr lang="en-US" altLang="en-US" sz="1000">
                <a:solidFill>
                  <a:srgbClr val="091019"/>
                </a:solidFill>
                <a:ea typeface="ＭＳ Ｐゴシック" pitchFamily="34" charset="-128"/>
                <a:cs typeface="Arial" charset="0"/>
              </a:rPr>
              <a:pPr eaLnBrk="1" hangingPunct="1"/>
              <a:t>20</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l" eaLnBrk="1" hangingPunct="1"/>
            <a:r>
              <a:rPr lang="en-US" altLang="en-US" smtClean="0"/>
              <a:t>Processing Controls</a:t>
            </a:r>
          </a:p>
        </p:txBody>
      </p:sp>
      <p:sp>
        <p:nvSpPr>
          <p:cNvPr id="153603" name="Rectangle 3"/>
          <p:cNvSpPr>
            <a:spLocks noGrp="1" noChangeArrowheads="1"/>
          </p:cNvSpPr>
          <p:nvPr>
            <p:ph type="body" idx="1"/>
          </p:nvPr>
        </p:nvSpPr>
        <p:spPr/>
        <p:txBody>
          <a:bodyPr>
            <a:normAutofit fontScale="92500" lnSpcReduction="20000"/>
          </a:bodyPr>
          <a:lstStyle/>
          <a:p>
            <a:pPr eaLnBrk="1" hangingPunct="1">
              <a:defRPr/>
            </a:pPr>
            <a:r>
              <a:rPr lang="en-US" sz="2800" dirty="0"/>
              <a:t>Provide reasonable assurance that</a:t>
            </a:r>
          </a:p>
          <a:p>
            <a:pPr lvl="1" eaLnBrk="1" hangingPunct="1">
              <a:defRPr/>
            </a:pPr>
            <a:r>
              <a:rPr lang="en-US" sz="2400" dirty="0"/>
              <a:t>Transactions are processed accurately</a:t>
            </a:r>
          </a:p>
          <a:p>
            <a:pPr lvl="1" eaLnBrk="1" hangingPunct="1">
              <a:defRPr/>
            </a:pPr>
            <a:r>
              <a:rPr lang="en-US" sz="2400" dirty="0"/>
              <a:t>All transactions are processed</a:t>
            </a:r>
          </a:p>
          <a:p>
            <a:pPr lvl="1" eaLnBrk="1" hangingPunct="1">
              <a:defRPr/>
            </a:pPr>
            <a:r>
              <a:rPr lang="en-US" sz="2400" dirty="0"/>
              <a:t>Transactions are processed once and only once</a:t>
            </a:r>
          </a:p>
          <a:p>
            <a:pPr eaLnBrk="1" hangingPunct="1">
              <a:defRPr/>
            </a:pPr>
            <a:r>
              <a:rPr lang="en-US" sz="2800" dirty="0"/>
              <a:t>Examples</a:t>
            </a:r>
          </a:p>
          <a:p>
            <a:pPr lvl="1" eaLnBrk="1" hangingPunct="1">
              <a:defRPr/>
            </a:pPr>
            <a:r>
              <a:rPr lang="en-US" sz="2400" dirty="0" smtClean="0"/>
              <a:t>Test processing accuracy of programs</a:t>
            </a:r>
          </a:p>
          <a:p>
            <a:pPr lvl="1" eaLnBrk="1" hangingPunct="1">
              <a:defRPr/>
            </a:pPr>
            <a:r>
              <a:rPr lang="en-US" sz="2400" dirty="0" smtClean="0"/>
              <a:t>File and operator controls</a:t>
            </a:r>
          </a:p>
          <a:p>
            <a:pPr lvl="1" eaLnBrk="1" hangingPunct="1">
              <a:defRPr/>
            </a:pPr>
            <a:r>
              <a:rPr lang="en-US" sz="2400" dirty="0" smtClean="0"/>
              <a:t>Run-to-run </a:t>
            </a:r>
            <a:r>
              <a:rPr lang="en-US" sz="2400" dirty="0"/>
              <a:t>totals</a:t>
            </a:r>
          </a:p>
          <a:p>
            <a:pPr lvl="1" eaLnBrk="1" hangingPunct="1">
              <a:defRPr/>
            </a:pPr>
            <a:r>
              <a:rPr lang="en-US" sz="2400" dirty="0"/>
              <a:t>Control total reports</a:t>
            </a:r>
          </a:p>
          <a:p>
            <a:pPr lvl="1" eaLnBrk="1" hangingPunct="1">
              <a:defRPr/>
            </a:pPr>
            <a:r>
              <a:rPr lang="en-US" sz="2400" dirty="0" smtClean="0"/>
              <a:t>Limit </a:t>
            </a:r>
            <a:r>
              <a:rPr lang="en-US" sz="2400" dirty="0"/>
              <a:t>and reasonableness </a:t>
            </a:r>
            <a:r>
              <a:rPr lang="en-US" sz="2400" dirty="0" smtClean="0"/>
              <a:t>tests</a:t>
            </a:r>
          </a:p>
          <a:p>
            <a:pPr lvl="1" eaLnBrk="1" hangingPunct="1">
              <a:defRPr/>
            </a:pPr>
            <a:r>
              <a:rPr lang="en-US" sz="2400" dirty="0" smtClean="0"/>
              <a:t>Error correction and resubmission</a:t>
            </a:r>
            <a:endParaRPr lang="en-US" sz="2400" dirty="0"/>
          </a:p>
        </p:txBody>
      </p:sp>
      <p:sp>
        <p:nvSpPr>
          <p:cNvPr id="25604"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DC52CAEC-5468-465C-A204-2B0F94BDE45A}" type="slidenum">
              <a:rPr lang="en-US" altLang="en-US" sz="1000">
                <a:solidFill>
                  <a:srgbClr val="091019"/>
                </a:solidFill>
                <a:ea typeface="ＭＳ Ｐゴシック" pitchFamily="34" charset="-128"/>
                <a:cs typeface="Arial" charset="0"/>
              </a:rPr>
              <a:pPr eaLnBrk="1" hangingPunct="1"/>
              <a:t>21</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l" eaLnBrk="1" hangingPunct="1"/>
            <a:r>
              <a:rPr lang="en-US" altLang="en-US" smtClean="0"/>
              <a:t>Output Controls</a:t>
            </a:r>
          </a:p>
        </p:txBody>
      </p:sp>
      <p:sp>
        <p:nvSpPr>
          <p:cNvPr id="41986" name="Rectangle 3"/>
          <p:cNvSpPr>
            <a:spLocks noGrp="1" noChangeArrowheads="1"/>
          </p:cNvSpPr>
          <p:nvPr>
            <p:ph type="body" idx="1"/>
          </p:nvPr>
        </p:nvSpPr>
        <p:spPr/>
        <p:txBody>
          <a:bodyPr>
            <a:normAutofit fontScale="92500" lnSpcReduction="20000"/>
          </a:bodyPr>
          <a:lstStyle/>
          <a:p>
            <a:pPr eaLnBrk="1" hangingPunct="1">
              <a:lnSpc>
                <a:spcPct val="100000"/>
              </a:lnSpc>
              <a:defRPr/>
            </a:pPr>
            <a:r>
              <a:rPr lang="en-US" dirty="0" smtClean="0"/>
              <a:t>Provide reasonable assurance that</a:t>
            </a:r>
          </a:p>
          <a:p>
            <a:pPr lvl="1" eaLnBrk="1" hangingPunct="1">
              <a:lnSpc>
                <a:spcPct val="100000"/>
              </a:lnSpc>
              <a:defRPr/>
            </a:pPr>
            <a:r>
              <a:rPr lang="en-US" dirty="0" smtClean="0"/>
              <a:t>Output reflects accurate processing</a:t>
            </a:r>
          </a:p>
          <a:p>
            <a:pPr lvl="1" eaLnBrk="1" hangingPunct="1">
              <a:lnSpc>
                <a:spcPct val="100000"/>
              </a:lnSpc>
              <a:defRPr/>
            </a:pPr>
            <a:r>
              <a:rPr lang="en-US" dirty="0" smtClean="0"/>
              <a:t>Only authorized persons receive output or have access to files generated from processing</a:t>
            </a:r>
          </a:p>
          <a:p>
            <a:pPr eaLnBrk="1" hangingPunct="1">
              <a:lnSpc>
                <a:spcPct val="100000"/>
              </a:lnSpc>
              <a:defRPr/>
            </a:pPr>
            <a:r>
              <a:rPr lang="en-US" dirty="0" smtClean="0"/>
              <a:t>Examples</a:t>
            </a:r>
          </a:p>
          <a:p>
            <a:pPr lvl="1" eaLnBrk="1" hangingPunct="1">
              <a:lnSpc>
                <a:spcPct val="100000"/>
              </a:lnSpc>
              <a:defRPr/>
            </a:pPr>
            <a:r>
              <a:rPr lang="en-US" dirty="0" smtClean="0"/>
              <a:t>Review of output for reasonableness</a:t>
            </a:r>
          </a:p>
          <a:p>
            <a:pPr lvl="1" eaLnBrk="1" hangingPunct="1">
              <a:lnSpc>
                <a:spcPct val="100000"/>
              </a:lnSpc>
              <a:defRPr/>
            </a:pPr>
            <a:r>
              <a:rPr lang="en-US" dirty="0" smtClean="0"/>
              <a:t>Control total reports</a:t>
            </a:r>
          </a:p>
          <a:p>
            <a:pPr lvl="1" eaLnBrk="1" hangingPunct="1">
              <a:lnSpc>
                <a:spcPct val="100000"/>
              </a:lnSpc>
              <a:defRPr/>
            </a:pPr>
            <a:r>
              <a:rPr lang="en-US" dirty="0" smtClean="0"/>
              <a:t>Master file changes</a:t>
            </a:r>
          </a:p>
          <a:p>
            <a:pPr lvl="1" eaLnBrk="1" hangingPunct="1">
              <a:lnSpc>
                <a:spcPct val="100000"/>
              </a:lnSpc>
              <a:defRPr/>
            </a:pPr>
            <a:r>
              <a:rPr lang="en-US" dirty="0" smtClean="0"/>
              <a:t>Output distribution limited to appropriate person(s)</a:t>
            </a:r>
          </a:p>
        </p:txBody>
      </p:sp>
      <p:sp>
        <p:nvSpPr>
          <p:cNvPr id="26628"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B55E688A-A139-4F5D-B238-887FF5CEF2C5}" type="slidenum">
              <a:rPr lang="en-US" altLang="en-US" sz="1000">
                <a:solidFill>
                  <a:srgbClr val="091019"/>
                </a:solidFill>
                <a:ea typeface="ＭＳ Ｐゴシック" pitchFamily="34" charset="-128"/>
                <a:cs typeface="Arial" charset="0"/>
              </a:rPr>
              <a:pPr eaLnBrk="1" hangingPunct="1"/>
              <a:t>22</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3"/>
          <p:cNvSpPr>
            <a:spLocks noGrp="1"/>
          </p:cNvSpPr>
          <p:nvPr>
            <p:ph type="title"/>
          </p:nvPr>
        </p:nvSpPr>
        <p:spPr/>
        <p:txBody>
          <a:bodyPr/>
          <a:lstStyle/>
          <a:p>
            <a:pPr algn="l" eaLnBrk="1" hangingPunct="1"/>
            <a:r>
              <a:rPr lang="en-US" altLang="en-US" smtClean="0"/>
              <a:t>Major Topics</a:t>
            </a:r>
          </a:p>
        </p:txBody>
      </p:sp>
      <p:sp>
        <p:nvSpPr>
          <p:cNvPr id="27651" name="Rectangle 3"/>
          <p:cNvSpPr>
            <a:spLocks noGrp="1" noChangeArrowheads="1"/>
          </p:cNvSpPr>
          <p:nvPr>
            <p:ph idx="1"/>
          </p:nvPr>
        </p:nvSpPr>
        <p:spPr/>
        <p:txBody>
          <a:bodyPr/>
          <a:lstStyle/>
          <a:p>
            <a:pPr marL="571500" indent="-571500" eaLnBrk="1" hangingPunct="1">
              <a:buFontTx/>
              <a:buAutoNum type="romanUcPeriod"/>
            </a:pPr>
            <a:r>
              <a:rPr lang="en-US" altLang="en-US" smtClean="0"/>
              <a:t>Background</a:t>
            </a:r>
          </a:p>
          <a:p>
            <a:pPr marL="571500" indent="-571500" eaLnBrk="1" hangingPunct="1">
              <a:buFont typeface="Times New Roman" pitchFamily="18" charset="0"/>
              <a:buAutoNum type="romanUcPeriod"/>
            </a:pPr>
            <a:r>
              <a:rPr lang="en-US" altLang="en-US" smtClean="0"/>
              <a:t>General Controls</a:t>
            </a:r>
          </a:p>
          <a:p>
            <a:pPr marL="571500" indent="-571500" eaLnBrk="1" hangingPunct="1">
              <a:buFont typeface="Times New Roman" pitchFamily="18" charset="0"/>
              <a:buAutoNum type="romanUcPeriod"/>
            </a:pPr>
            <a:r>
              <a:rPr lang="en-US" altLang="en-US" smtClean="0"/>
              <a:t>Automated Application Controls</a:t>
            </a:r>
          </a:p>
          <a:p>
            <a:pPr marL="571500" indent="-571500" eaLnBrk="1" hangingPunct="1">
              <a:buFont typeface="Times New Roman" pitchFamily="18" charset="0"/>
              <a:buAutoNum type="romanUcPeriod"/>
            </a:pPr>
            <a:r>
              <a:rPr lang="en-US" altLang="en-US" b="1" smtClean="0">
                <a:solidFill>
                  <a:srgbClr val="C00000"/>
                </a:solidFill>
              </a:rPr>
              <a:t>Tests of Computer Controls</a:t>
            </a:r>
          </a:p>
          <a:p>
            <a:pPr marL="571500" indent="-571500" eaLnBrk="1" hangingPunct="1">
              <a:buFont typeface="Times New Roman" pitchFamily="18" charset="0"/>
              <a:buAutoNum type="romanUcPeriod"/>
            </a:pPr>
            <a:r>
              <a:rPr lang="en-US" altLang="en-US" smtClean="0"/>
              <a:t>End-Use Computing and Other</a:t>
            </a:r>
          </a:p>
        </p:txBody>
      </p:sp>
      <p:sp>
        <p:nvSpPr>
          <p:cNvPr id="27652"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210C486D-0FE8-4594-865B-38E71B24586C}" type="slidenum">
              <a:rPr lang="en-US" altLang="en-US" sz="1000">
                <a:solidFill>
                  <a:srgbClr val="091019"/>
                </a:solidFill>
                <a:ea typeface="ＭＳ Ｐゴシック" pitchFamily="34" charset="-128"/>
                <a:cs typeface="Arial" charset="0"/>
              </a:rPr>
              <a:pPr eaLnBrk="1" hangingPunct="1"/>
              <a:t>23</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algn="l"/>
            <a:r>
              <a:rPr lang="en-US" altLang="en-US" smtClean="0"/>
              <a:t>Forming an Assessment of Control Risk</a:t>
            </a:r>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defRPr/>
            </a:pPr>
            <a:r>
              <a:rPr lang="en-US" dirty="0" smtClean="0"/>
              <a:t>Identify specific types of misstatement that could occur</a:t>
            </a:r>
          </a:p>
          <a:p>
            <a:pPr marL="514350" indent="-514350">
              <a:buFont typeface="+mj-lt"/>
              <a:buAutoNum type="arabicPeriod"/>
              <a:defRPr/>
            </a:pPr>
            <a:r>
              <a:rPr lang="en-US" dirty="0" smtClean="0"/>
              <a:t>Identify points where misstatements could occur</a:t>
            </a:r>
          </a:p>
          <a:p>
            <a:pPr marL="514350" indent="-514350">
              <a:buFont typeface="+mj-lt"/>
              <a:buAutoNum type="arabicPeriod"/>
              <a:defRPr/>
            </a:pPr>
            <a:r>
              <a:rPr lang="en-US" dirty="0" smtClean="0"/>
              <a:t>Identify control procedures designed to prevent or detect misstatements</a:t>
            </a:r>
          </a:p>
          <a:p>
            <a:pPr marL="914400" lvl="1" indent="-457200">
              <a:buFont typeface="Calibri" pitchFamily="34" charset="0"/>
              <a:buChar char="–"/>
              <a:defRPr/>
            </a:pPr>
            <a:r>
              <a:rPr lang="en-US" b="1" dirty="0" smtClean="0">
                <a:solidFill>
                  <a:srgbClr val="C00000"/>
                </a:solidFill>
              </a:rPr>
              <a:t>General controls </a:t>
            </a:r>
            <a:r>
              <a:rPr lang="en-US" dirty="0" smtClean="0"/>
              <a:t>and </a:t>
            </a:r>
            <a:r>
              <a:rPr lang="en-US" b="1" dirty="0" smtClean="0">
                <a:solidFill>
                  <a:srgbClr val="C00000"/>
                </a:solidFill>
              </a:rPr>
              <a:t>automated application controls</a:t>
            </a:r>
          </a:p>
          <a:p>
            <a:pPr marL="514350" indent="-514350">
              <a:buFont typeface="+mj-lt"/>
              <a:buAutoNum type="arabicPeriod"/>
              <a:defRPr/>
            </a:pPr>
            <a:r>
              <a:rPr lang="en-US" dirty="0" smtClean="0"/>
              <a:t>Evaluate design of control procedures</a:t>
            </a:r>
          </a:p>
          <a:p>
            <a:pPr marL="914400" lvl="1" indent="-342900">
              <a:buFont typeface="Calibri" pitchFamily="34" charset="0"/>
              <a:buChar char="–"/>
              <a:defRPr/>
            </a:pPr>
            <a:r>
              <a:rPr lang="en-US" dirty="0" smtClean="0"/>
              <a:t>Are tests of controls cost-effective?</a:t>
            </a:r>
            <a:endParaRPr lang="en-US" dirty="0"/>
          </a:p>
        </p:txBody>
      </p:sp>
      <p:sp>
        <p:nvSpPr>
          <p:cNvPr id="28676"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C78099C1-84F1-42AC-A15B-CF1CB807F505}" type="slidenum">
              <a:rPr lang="en-US" altLang="en-US" sz="1000">
                <a:solidFill>
                  <a:srgbClr val="091019"/>
                </a:solidFill>
                <a:ea typeface="ＭＳ Ｐゴシック" pitchFamily="34" charset="-128"/>
                <a:cs typeface="Arial" charset="0"/>
              </a:rPr>
              <a:pPr eaLnBrk="1" hangingPunct="1"/>
              <a:t>24</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algn="l"/>
            <a:r>
              <a:rPr lang="en-US" altLang="en-US" smtClean="0"/>
              <a:t>Testing Computer Controls</a:t>
            </a:r>
          </a:p>
        </p:txBody>
      </p:sp>
      <p:sp>
        <p:nvSpPr>
          <p:cNvPr id="3" name="Content Placeholder 2"/>
          <p:cNvSpPr>
            <a:spLocks noGrp="1"/>
          </p:cNvSpPr>
          <p:nvPr>
            <p:ph idx="1"/>
          </p:nvPr>
        </p:nvSpPr>
        <p:spPr/>
        <p:txBody>
          <a:bodyPr>
            <a:normAutofit fontScale="92500"/>
          </a:bodyPr>
          <a:lstStyle/>
          <a:p>
            <a:pPr>
              <a:defRPr/>
            </a:pPr>
            <a:r>
              <a:rPr lang="en-US" dirty="0" smtClean="0"/>
              <a:t>Testing controls</a:t>
            </a:r>
          </a:p>
          <a:p>
            <a:pPr lvl="1">
              <a:defRPr/>
            </a:pPr>
            <a:r>
              <a:rPr lang="en-US" dirty="0" smtClean="0"/>
              <a:t>Inquiry</a:t>
            </a:r>
          </a:p>
          <a:p>
            <a:pPr lvl="1">
              <a:defRPr/>
            </a:pPr>
            <a:r>
              <a:rPr lang="en-US" dirty="0" smtClean="0"/>
              <a:t>Observation</a:t>
            </a:r>
          </a:p>
          <a:p>
            <a:pPr lvl="1">
              <a:defRPr/>
            </a:pPr>
            <a:r>
              <a:rPr lang="en-US" dirty="0" smtClean="0"/>
              <a:t>Inspect documentary evidence</a:t>
            </a:r>
          </a:p>
          <a:p>
            <a:pPr lvl="1">
              <a:defRPr/>
            </a:pPr>
            <a:r>
              <a:rPr lang="en-US" dirty="0" err="1" smtClean="0"/>
              <a:t>Reperformance</a:t>
            </a:r>
            <a:r>
              <a:rPr lang="en-US" dirty="0" smtClean="0"/>
              <a:t> (including test data)</a:t>
            </a:r>
          </a:p>
          <a:p>
            <a:pPr>
              <a:defRPr/>
            </a:pPr>
            <a:r>
              <a:rPr lang="en-US" dirty="0" smtClean="0"/>
              <a:t>Evaluating computer processing and programs</a:t>
            </a:r>
          </a:p>
          <a:p>
            <a:pPr lvl="1">
              <a:defRPr/>
            </a:pPr>
            <a:r>
              <a:rPr lang="en-US" dirty="0" smtClean="0"/>
              <a:t>Test processing of </a:t>
            </a:r>
            <a:r>
              <a:rPr lang="en-US" u="sng" dirty="0" smtClean="0">
                <a:solidFill>
                  <a:srgbClr val="FF0000"/>
                </a:solidFill>
              </a:rPr>
              <a:t>actual</a:t>
            </a:r>
            <a:r>
              <a:rPr lang="en-US" dirty="0" smtClean="0"/>
              <a:t> transactions</a:t>
            </a:r>
          </a:p>
          <a:p>
            <a:pPr lvl="1">
              <a:defRPr/>
            </a:pPr>
            <a:r>
              <a:rPr lang="en-US" dirty="0" smtClean="0"/>
              <a:t>Test processing of </a:t>
            </a:r>
            <a:r>
              <a:rPr lang="en-US" u="sng" dirty="0" smtClean="0">
                <a:solidFill>
                  <a:srgbClr val="FF0000"/>
                </a:solidFill>
              </a:rPr>
              <a:t>simulated</a:t>
            </a:r>
            <a:r>
              <a:rPr lang="en-US" dirty="0" smtClean="0"/>
              <a:t> transactions</a:t>
            </a:r>
          </a:p>
          <a:p>
            <a:pPr lvl="1">
              <a:defRPr/>
            </a:pPr>
            <a:endParaRPr lang="en-US" dirty="0"/>
          </a:p>
        </p:txBody>
      </p:sp>
      <p:sp>
        <p:nvSpPr>
          <p:cNvPr id="31748"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36922420-A6CB-4969-A692-EE8BA51432B8}" type="slidenum">
              <a:rPr lang="en-US" altLang="en-US" sz="1000">
                <a:solidFill>
                  <a:srgbClr val="091019"/>
                </a:solidFill>
                <a:ea typeface="ＭＳ Ｐゴシック" pitchFamily="34" charset="-128"/>
                <a:cs typeface="Arial" charset="0"/>
              </a:rPr>
              <a:pPr eaLnBrk="1" hangingPunct="1"/>
              <a:t>25</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algn="l" eaLnBrk="1" hangingPunct="1"/>
            <a:r>
              <a:rPr lang="en-US" altLang="en-US" sz="4000" dirty="0" smtClean="0"/>
              <a:t>Test Data</a:t>
            </a:r>
          </a:p>
        </p:txBody>
      </p:sp>
      <p:sp>
        <p:nvSpPr>
          <p:cNvPr id="51202" name="Rectangle 3"/>
          <p:cNvSpPr>
            <a:spLocks noGrp="1" noChangeArrowheads="1"/>
          </p:cNvSpPr>
          <p:nvPr>
            <p:ph type="body" idx="1"/>
          </p:nvPr>
        </p:nvSpPr>
        <p:spPr/>
        <p:txBody>
          <a:bodyPr>
            <a:normAutofit lnSpcReduction="10000"/>
          </a:bodyPr>
          <a:lstStyle/>
          <a:p>
            <a:pPr eaLnBrk="1" hangingPunct="1">
              <a:defRPr/>
            </a:pPr>
            <a:r>
              <a:rPr lang="en-US" b="1" dirty="0" smtClean="0">
                <a:solidFill>
                  <a:srgbClr val="C00000"/>
                </a:solidFill>
              </a:rPr>
              <a:t>Test data</a:t>
            </a:r>
            <a:r>
              <a:rPr lang="en-US" dirty="0" smtClean="0"/>
              <a:t>: Simulated transactions containing known errors to test the client’s controls</a:t>
            </a:r>
          </a:p>
          <a:p>
            <a:pPr eaLnBrk="1" hangingPunct="1">
              <a:defRPr/>
            </a:pPr>
            <a:endParaRPr lang="en-US" dirty="0"/>
          </a:p>
          <a:p>
            <a:pPr eaLnBrk="1" hangingPunct="1">
              <a:defRPr/>
            </a:pPr>
            <a:endParaRPr lang="en-US" dirty="0" smtClean="0"/>
          </a:p>
          <a:p>
            <a:pPr eaLnBrk="1" hangingPunct="1">
              <a:defRPr/>
            </a:pPr>
            <a:endParaRPr lang="en-US" dirty="0" smtClean="0"/>
          </a:p>
          <a:p>
            <a:pPr eaLnBrk="1" hangingPunct="1">
              <a:defRPr/>
            </a:pPr>
            <a:r>
              <a:rPr lang="en-US" dirty="0" smtClean="0"/>
              <a:t>Only one type of each kind of transaction error needs to be tested.</a:t>
            </a:r>
          </a:p>
        </p:txBody>
      </p:sp>
      <p:sp>
        <p:nvSpPr>
          <p:cNvPr id="34824"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B030E338-BDBA-44A4-A174-8A15BBA1286C}" type="slidenum">
              <a:rPr lang="en-US" altLang="en-US" sz="1000">
                <a:solidFill>
                  <a:srgbClr val="091019"/>
                </a:solidFill>
                <a:ea typeface="ＭＳ Ｐゴシック" pitchFamily="34" charset="-128"/>
                <a:cs typeface="Arial" charset="0"/>
              </a:rPr>
              <a:pPr eaLnBrk="1" hangingPunct="1"/>
              <a:t>26</a:t>
            </a:fld>
            <a:endParaRPr lang="en-US" altLang="en-US" sz="1000">
              <a:solidFill>
                <a:srgbClr val="091019"/>
              </a:solidFill>
              <a:ea typeface="ＭＳ Ｐゴシック" pitchFamily="34" charset="-128"/>
              <a:cs typeface="Arial" charset="0"/>
            </a:endParaRPr>
          </a:p>
        </p:txBody>
      </p:sp>
      <p:sp>
        <p:nvSpPr>
          <p:cNvPr id="9" name="Rectangle 4" descr="There are two blue text boxes Above the three bullet points on this slide. &#10;&#10;The first text box reads: Auditors' manual processing.&#10;The second text box reads: Client system processing.&#10;&#10;There is an arrow that points both ways between the two text boxes with the word &quot;compare&quot; above it."/>
          <p:cNvSpPr>
            <a:spLocks noChangeArrowheads="1"/>
          </p:cNvSpPr>
          <p:nvPr/>
        </p:nvSpPr>
        <p:spPr bwMode="auto">
          <a:xfrm>
            <a:off x="1143000" y="3429000"/>
            <a:ext cx="1828800" cy="1447800"/>
          </a:xfrm>
          <a:prstGeom prst="rect">
            <a:avLst/>
          </a:prstGeom>
          <a:solidFill>
            <a:srgbClr val="0000FF"/>
          </a:solidFill>
          <a:ln w="9525">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altLang="en-US" b="1" dirty="0">
                <a:solidFill>
                  <a:schemeClr val="bg1"/>
                </a:solidFill>
                <a:latin typeface="Calibri" pitchFamily="34" charset="0"/>
              </a:rPr>
              <a:t>Auditors’</a:t>
            </a:r>
          </a:p>
          <a:p>
            <a:pPr algn="ctr" eaLnBrk="1" hangingPunct="1"/>
            <a:r>
              <a:rPr lang="en-US" altLang="en-US" b="1" dirty="0">
                <a:solidFill>
                  <a:schemeClr val="bg1"/>
                </a:solidFill>
                <a:latin typeface="Calibri" pitchFamily="34" charset="0"/>
              </a:rPr>
              <a:t>Manual </a:t>
            </a:r>
          </a:p>
          <a:p>
            <a:pPr algn="ctr" eaLnBrk="1" hangingPunct="1"/>
            <a:r>
              <a:rPr lang="en-US" altLang="en-US" b="1" dirty="0">
                <a:solidFill>
                  <a:schemeClr val="bg1"/>
                </a:solidFill>
                <a:latin typeface="Calibri" pitchFamily="34" charset="0"/>
              </a:rPr>
              <a:t>Processing</a:t>
            </a:r>
          </a:p>
        </p:txBody>
      </p:sp>
      <p:sp>
        <p:nvSpPr>
          <p:cNvPr id="10" name="Rectangle 5"/>
          <p:cNvSpPr>
            <a:spLocks noChangeArrowheads="1"/>
          </p:cNvSpPr>
          <p:nvPr/>
        </p:nvSpPr>
        <p:spPr bwMode="auto">
          <a:xfrm>
            <a:off x="5638800" y="3429000"/>
            <a:ext cx="1828800" cy="1447800"/>
          </a:xfrm>
          <a:prstGeom prst="rect">
            <a:avLst/>
          </a:prstGeom>
          <a:solidFill>
            <a:srgbClr val="0000FF"/>
          </a:solidFill>
          <a:ln w="9525">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altLang="en-US" b="1">
                <a:solidFill>
                  <a:schemeClr val="bg1"/>
                </a:solidFill>
                <a:latin typeface="Calibri" pitchFamily="34" charset="0"/>
              </a:rPr>
              <a:t>Client</a:t>
            </a:r>
          </a:p>
          <a:p>
            <a:pPr algn="ctr" eaLnBrk="1" hangingPunct="1"/>
            <a:r>
              <a:rPr lang="en-US" altLang="en-US" b="1">
                <a:solidFill>
                  <a:schemeClr val="bg1"/>
                </a:solidFill>
                <a:latin typeface="Calibri" pitchFamily="34" charset="0"/>
              </a:rPr>
              <a:t>System</a:t>
            </a:r>
          </a:p>
          <a:p>
            <a:pPr algn="ctr" eaLnBrk="1" hangingPunct="1"/>
            <a:r>
              <a:rPr lang="en-US" altLang="en-US" b="1">
                <a:solidFill>
                  <a:schemeClr val="bg1"/>
                </a:solidFill>
                <a:latin typeface="Calibri" pitchFamily="34" charset="0"/>
              </a:rPr>
              <a:t>Processing</a:t>
            </a:r>
          </a:p>
        </p:txBody>
      </p:sp>
      <p:sp>
        <p:nvSpPr>
          <p:cNvPr id="11" name="Text Box 6"/>
          <p:cNvSpPr txBox="1">
            <a:spLocks noChangeArrowheads="1"/>
          </p:cNvSpPr>
          <p:nvPr/>
        </p:nvSpPr>
        <p:spPr bwMode="auto">
          <a:xfrm>
            <a:off x="3429000" y="3810000"/>
            <a:ext cx="182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a:latin typeface="Calibri" pitchFamily="34" charset="0"/>
              </a:rPr>
              <a:t>Compare</a:t>
            </a:r>
          </a:p>
        </p:txBody>
      </p:sp>
      <p:sp>
        <p:nvSpPr>
          <p:cNvPr id="12" name="Line 7"/>
          <p:cNvSpPr>
            <a:spLocks noChangeShapeType="1"/>
          </p:cNvSpPr>
          <p:nvPr/>
        </p:nvSpPr>
        <p:spPr bwMode="auto">
          <a:xfrm>
            <a:off x="3124200" y="4343400"/>
            <a:ext cx="2286000" cy="0"/>
          </a:xfrm>
          <a:prstGeom prst="line">
            <a:avLst/>
          </a:prstGeom>
          <a:noFill/>
          <a:ln w="317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3"/>
          <p:cNvSpPr>
            <a:spLocks noGrp="1"/>
          </p:cNvSpPr>
          <p:nvPr>
            <p:ph type="title"/>
          </p:nvPr>
        </p:nvSpPr>
        <p:spPr/>
        <p:txBody>
          <a:bodyPr/>
          <a:lstStyle/>
          <a:p>
            <a:pPr algn="l" eaLnBrk="1" hangingPunct="1"/>
            <a:r>
              <a:rPr lang="en-US" altLang="en-US" smtClean="0"/>
              <a:t>Major Topics</a:t>
            </a:r>
          </a:p>
        </p:txBody>
      </p:sp>
      <p:sp>
        <p:nvSpPr>
          <p:cNvPr id="36867" name="Rectangle 3"/>
          <p:cNvSpPr>
            <a:spLocks noGrp="1" noChangeArrowheads="1"/>
          </p:cNvSpPr>
          <p:nvPr>
            <p:ph idx="1"/>
          </p:nvPr>
        </p:nvSpPr>
        <p:spPr/>
        <p:txBody>
          <a:bodyPr/>
          <a:lstStyle/>
          <a:p>
            <a:pPr marL="571500" indent="-571500" eaLnBrk="1" hangingPunct="1">
              <a:buFontTx/>
              <a:buAutoNum type="romanUcPeriod"/>
            </a:pPr>
            <a:r>
              <a:rPr lang="en-US" altLang="en-US" smtClean="0"/>
              <a:t>Background</a:t>
            </a:r>
          </a:p>
          <a:p>
            <a:pPr marL="571500" indent="-571500" eaLnBrk="1" hangingPunct="1">
              <a:buFontTx/>
              <a:buAutoNum type="romanUcPeriod"/>
            </a:pPr>
            <a:r>
              <a:rPr lang="en-US" altLang="en-US" smtClean="0"/>
              <a:t>General Controls</a:t>
            </a:r>
          </a:p>
          <a:p>
            <a:pPr marL="571500" indent="-571500" eaLnBrk="1" hangingPunct="1">
              <a:buFontTx/>
              <a:buAutoNum type="romanUcPeriod"/>
            </a:pPr>
            <a:r>
              <a:rPr lang="en-US" altLang="en-US" smtClean="0"/>
              <a:t>Automated Application Controls</a:t>
            </a:r>
          </a:p>
          <a:p>
            <a:pPr marL="571500" indent="-571500" eaLnBrk="1" hangingPunct="1">
              <a:buFontTx/>
              <a:buAutoNum type="romanUcPeriod"/>
            </a:pPr>
            <a:r>
              <a:rPr lang="en-US" altLang="en-US" smtClean="0"/>
              <a:t>Tests of Computer Controls</a:t>
            </a:r>
          </a:p>
          <a:p>
            <a:pPr marL="571500" indent="-571500" eaLnBrk="1" hangingPunct="1">
              <a:buFontTx/>
              <a:buAutoNum type="romanUcPeriod"/>
            </a:pPr>
            <a:r>
              <a:rPr lang="en-US" altLang="en-US" b="1" smtClean="0">
                <a:solidFill>
                  <a:srgbClr val="C00000"/>
                </a:solidFill>
              </a:rPr>
              <a:t>End-Use Computing and Other</a:t>
            </a:r>
          </a:p>
        </p:txBody>
      </p:sp>
      <p:sp>
        <p:nvSpPr>
          <p:cNvPr id="36868"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D54F571C-F417-4EDC-A87D-21395253A198}" type="slidenum">
              <a:rPr lang="en-US" altLang="en-US" sz="1000">
                <a:solidFill>
                  <a:srgbClr val="091019"/>
                </a:solidFill>
                <a:ea typeface="ＭＳ Ｐゴシック" pitchFamily="34" charset="-128"/>
                <a:cs typeface="Arial" charset="0"/>
              </a:rPr>
              <a:pPr eaLnBrk="1" hangingPunct="1"/>
              <a:t>27</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algn="l" eaLnBrk="1" hangingPunct="1"/>
            <a:r>
              <a:rPr lang="en-US" altLang="en-US" smtClean="0"/>
              <a:t>End-User Environments</a:t>
            </a:r>
          </a:p>
        </p:txBody>
      </p:sp>
      <p:sp>
        <p:nvSpPr>
          <p:cNvPr id="37891" name="Rectangle 3"/>
          <p:cNvSpPr>
            <a:spLocks noGrp="1" noChangeArrowheads="1"/>
          </p:cNvSpPr>
          <p:nvPr>
            <p:ph type="body" idx="1"/>
          </p:nvPr>
        </p:nvSpPr>
        <p:spPr/>
        <p:txBody>
          <a:bodyPr/>
          <a:lstStyle/>
          <a:p>
            <a:pPr eaLnBrk="1" hangingPunct="1"/>
            <a:r>
              <a:rPr lang="en-US" altLang="en-US" sz="2800" dirty="0" smtClean="0"/>
              <a:t>Control issues</a:t>
            </a:r>
          </a:p>
          <a:p>
            <a:pPr lvl="1" eaLnBrk="1" hangingPunct="1"/>
            <a:r>
              <a:rPr lang="en-US" altLang="en-US" sz="2400" dirty="0" smtClean="0"/>
              <a:t>Lack of separation of duties</a:t>
            </a:r>
          </a:p>
          <a:p>
            <a:pPr lvl="1" eaLnBrk="1" hangingPunct="1"/>
            <a:r>
              <a:rPr lang="en-US" altLang="en-US" sz="2400" dirty="0" smtClean="0"/>
              <a:t>Lack of </a:t>
            </a:r>
            <a:r>
              <a:rPr lang="en-US" altLang="en-US" sz="2400" dirty="0" smtClean="0">
                <a:solidFill>
                  <a:srgbClr val="FF0000"/>
                </a:solidFill>
              </a:rPr>
              <a:t>physical security</a:t>
            </a:r>
          </a:p>
          <a:p>
            <a:pPr lvl="1" eaLnBrk="1" hangingPunct="1"/>
            <a:r>
              <a:rPr lang="en-US" altLang="en-US" sz="2400" dirty="0" smtClean="0">
                <a:solidFill>
                  <a:srgbClr val="FF0000"/>
                </a:solidFill>
              </a:rPr>
              <a:t>Lack of documentation and testing</a:t>
            </a:r>
          </a:p>
          <a:p>
            <a:pPr lvl="1" eaLnBrk="1" hangingPunct="1"/>
            <a:r>
              <a:rPr lang="en-US" altLang="en-US" sz="2400" dirty="0" smtClean="0"/>
              <a:t>Limited computer knowledge of personnel</a:t>
            </a:r>
          </a:p>
          <a:p>
            <a:pPr eaLnBrk="1" hangingPunct="1"/>
            <a:r>
              <a:rPr lang="en-US" altLang="en-US" sz="2800" dirty="0" smtClean="0"/>
              <a:t>Implications</a:t>
            </a:r>
          </a:p>
          <a:p>
            <a:pPr lvl="1" eaLnBrk="1" hangingPunct="1"/>
            <a:r>
              <a:rPr lang="en-US" altLang="en-US" sz="2400" dirty="0" smtClean="0"/>
              <a:t>Limit concentration of functions and increase supervision</a:t>
            </a:r>
          </a:p>
          <a:p>
            <a:pPr lvl="1" eaLnBrk="1" hangingPunct="1"/>
            <a:r>
              <a:rPr lang="en-US" altLang="en-US" sz="2400" dirty="0" smtClean="0"/>
              <a:t>Access to program and data controls are critical</a:t>
            </a:r>
          </a:p>
          <a:p>
            <a:pPr lvl="1" eaLnBrk="1" hangingPunct="1"/>
            <a:endParaRPr lang="en-US" altLang="en-US" sz="2400" dirty="0" smtClean="0"/>
          </a:p>
          <a:p>
            <a:pPr eaLnBrk="1" hangingPunct="1"/>
            <a:endParaRPr lang="en-US" altLang="en-US" sz="2800" dirty="0" smtClean="0"/>
          </a:p>
        </p:txBody>
      </p:sp>
      <p:sp>
        <p:nvSpPr>
          <p:cNvPr id="37892"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46604547-7BFA-4B3E-966D-B805DDADD4DC}" type="slidenum">
              <a:rPr lang="en-US" altLang="en-US" sz="1000">
                <a:solidFill>
                  <a:srgbClr val="091019"/>
                </a:solidFill>
                <a:ea typeface="ＭＳ Ｐゴシック" pitchFamily="34" charset="-128"/>
                <a:cs typeface="Arial" charset="0"/>
              </a:rPr>
              <a:pPr eaLnBrk="1" hangingPunct="1"/>
              <a:t>28</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l" eaLnBrk="1" hangingPunct="1"/>
            <a:r>
              <a:rPr lang="en-US" altLang="en-US" smtClean="0"/>
              <a:t>Computer Abuse/Fraud</a:t>
            </a:r>
          </a:p>
        </p:txBody>
      </p:sp>
      <p:sp>
        <p:nvSpPr>
          <p:cNvPr id="38915" name="Rectangle 3"/>
          <p:cNvSpPr>
            <a:spLocks noGrp="1" noChangeArrowheads="1"/>
          </p:cNvSpPr>
          <p:nvPr>
            <p:ph type="body" idx="1"/>
          </p:nvPr>
        </p:nvSpPr>
        <p:spPr/>
        <p:txBody>
          <a:bodyPr/>
          <a:lstStyle/>
          <a:p>
            <a:pPr eaLnBrk="1" hangingPunct="1"/>
            <a:r>
              <a:rPr lang="en-US" altLang="en-US" smtClean="0"/>
              <a:t>Use of computer technology by perpetrator to achieve gains at the expense of a victim</a:t>
            </a:r>
          </a:p>
          <a:p>
            <a:pPr eaLnBrk="1" hangingPunct="1"/>
            <a:r>
              <a:rPr lang="en-US" altLang="en-US" smtClean="0"/>
              <a:t>Controls</a:t>
            </a:r>
          </a:p>
          <a:p>
            <a:pPr lvl="1" eaLnBrk="1" hangingPunct="1"/>
            <a:r>
              <a:rPr lang="en-US" altLang="en-US" smtClean="0"/>
              <a:t>Preventative: Stop fraud from entering system</a:t>
            </a:r>
          </a:p>
          <a:p>
            <a:pPr lvl="1" eaLnBrk="1" hangingPunct="1"/>
            <a:r>
              <a:rPr lang="en-US" altLang="en-US" smtClean="0"/>
              <a:t>Detective: Identify fraud when it enters system</a:t>
            </a:r>
          </a:p>
          <a:p>
            <a:pPr lvl="1" eaLnBrk="1" hangingPunct="1"/>
            <a:r>
              <a:rPr lang="en-US" altLang="en-US" smtClean="0"/>
              <a:t>Damage-limiting: Reduce monetary impacts of fraud and control to specified levels</a:t>
            </a:r>
          </a:p>
        </p:txBody>
      </p:sp>
      <p:sp>
        <p:nvSpPr>
          <p:cNvPr id="38916"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F4E240E8-BE8B-4273-9A32-FCC87CE115E8}" type="slidenum">
              <a:rPr lang="en-US" altLang="en-US" sz="1000">
                <a:solidFill>
                  <a:srgbClr val="091019"/>
                </a:solidFill>
                <a:ea typeface="ＭＳ Ｐゴシック" pitchFamily="34" charset="-128"/>
                <a:cs typeface="Arial" charset="0"/>
              </a:rPr>
              <a:pPr eaLnBrk="1" hangingPunct="1"/>
              <a:t>29</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l" eaLnBrk="1" hangingPunct="1"/>
            <a:r>
              <a:rPr lang="en-US" altLang="en-US" smtClean="0"/>
              <a:t>Module H Objectives</a:t>
            </a:r>
          </a:p>
        </p:txBody>
      </p:sp>
      <p:sp>
        <p:nvSpPr>
          <p:cNvPr id="5123" name="Rectangle 3"/>
          <p:cNvSpPr>
            <a:spLocks noGrp="1" noChangeArrowheads="1"/>
          </p:cNvSpPr>
          <p:nvPr>
            <p:ph type="body" idx="1"/>
          </p:nvPr>
        </p:nvSpPr>
        <p:spPr>
          <a:xfrm>
            <a:off x="685800" y="1676400"/>
            <a:ext cx="7543800" cy="4114800"/>
          </a:xfrm>
        </p:spPr>
        <p:txBody>
          <a:bodyPr/>
          <a:lstStyle/>
          <a:p>
            <a:pPr marL="609600" indent="-609600">
              <a:lnSpc>
                <a:spcPct val="80000"/>
              </a:lnSpc>
              <a:buFontTx/>
              <a:buAutoNum type="arabicPeriod"/>
            </a:pPr>
            <a:r>
              <a:rPr lang="en-US" altLang="en-US" sz="2000" dirty="0" smtClean="0">
                <a:cs typeface="Times New Roman" pitchFamily="18" charset="0"/>
              </a:rPr>
              <a:t>Identify how the use of a automated transaction processing system impacts the audit examination.</a:t>
            </a:r>
          </a:p>
          <a:p>
            <a:pPr marL="609600" indent="-609600">
              <a:lnSpc>
                <a:spcPct val="80000"/>
              </a:lnSpc>
              <a:buFontTx/>
              <a:buAutoNum type="arabicPeriod"/>
            </a:pPr>
            <a:r>
              <a:rPr lang="en-US" altLang="en-US" sz="2000" dirty="0" smtClean="0">
                <a:cs typeface="Times New Roman" pitchFamily="18" charset="0"/>
              </a:rPr>
              <a:t>Provide examples of general controls and understand how these controls relate to transaction processing in an accounting information system.</a:t>
            </a:r>
          </a:p>
          <a:p>
            <a:pPr marL="609600" indent="-609600">
              <a:lnSpc>
                <a:spcPct val="80000"/>
              </a:lnSpc>
              <a:buFontTx/>
              <a:buAutoNum type="arabicPeriod"/>
            </a:pPr>
            <a:r>
              <a:rPr lang="en-US" altLang="en-US" sz="2000" dirty="0" smtClean="0">
                <a:cs typeface="Times New Roman" pitchFamily="18" charset="0"/>
              </a:rPr>
              <a:t>Provide examples of automated application controls and understand how these controls relate to transaction processing in an accounting information system.</a:t>
            </a:r>
          </a:p>
          <a:p>
            <a:pPr marL="609600" indent="-609600">
              <a:lnSpc>
                <a:spcPct val="80000"/>
              </a:lnSpc>
              <a:buFontTx/>
              <a:buAutoNum type="arabicPeriod"/>
            </a:pPr>
            <a:r>
              <a:rPr lang="en-US" altLang="en-US" sz="2000" dirty="0" smtClean="0">
                <a:cs typeface="Times New Roman" pitchFamily="18" charset="0"/>
              </a:rPr>
              <a:t>Describe how the audit team assesses control risk in a IT environment.</a:t>
            </a:r>
          </a:p>
          <a:p>
            <a:pPr marL="609600" indent="-609600">
              <a:lnSpc>
                <a:spcPct val="80000"/>
              </a:lnSpc>
              <a:buFontTx/>
              <a:buAutoNum type="arabicPeriod"/>
            </a:pPr>
            <a:r>
              <a:rPr lang="en-US" altLang="en-US" sz="2000" dirty="0" smtClean="0">
                <a:cs typeface="Times New Roman" pitchFamily="18" charset="0"/>
              </a:rPr>
              <a:t>Identify how audit teams perform tests of controls in a IT environment.</a:t>
            </a:r>
          </a:p>
          <a:p>
            <a:pPr marL="609600" indent="-609600">
              <a:lnSpc>
                <a:spcPct val="80000"/>
              </a:lnSpc>
              <a:buFontTx/>
              <a:buAutoNum type="arabicPeriod"/>
            </a:pPr>
            <a:r>
              <a:rPr lang="en-US" altLang="en-US" sz="2000" dirty="0" smtClean="0">
                <a:cs typeface="Times New Roman" pitchFamily="18" charset="0"/>
              </a:rPr>
              <a:t>Describe the characteristics and control issues associated with end-user and other computing environments.</a:t>
            </a:r>
          </a:p>
          <a:p>
            <a:pPr marL="609600" indent="-609600">
              <a:lnSpc>
                <a:spcPct val="80000"/>
              </a:lnSpc>
              <a:buFontTx/>
              <a:buAutoNum type="arabicPeriod"/>
            </a:pPr>
            <a:r>
              <a:rPr lang="en-US" altLang="en-US" sz="2000" dirty="0" smtClean="0">
                <a:cs typeface="Times New Roman" pitchFamily="18" charset="0"/>
              </a:rPr>
              <a:t>Define and describe computer fraud and the controls that can be used to prevent it.</a:t>
            </a:r>
            <a:endParaRPr lang="en-US" altLang="en-US" sz="2000" dirty="0" smtClean="0"/>
          </a:p>
        </p:txBody>
      </p:sp>
      <p:sp>
        <p:nvSpPr>
          <p:cNvPr id="5124"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76A3E501-9F85-4DAD-AA59-DFED1492AE12}" type="slidenum">
              <a:rPr lang="en-US" altLang="en-US" sz="1000">
                <a:solidFill>
                  <a:srgbClr val="091019"/>
                </a:solidFill>
                <a:ea typeface="ＭＳ Ｐゴシック" pitchFamily="34" charset="-128"/>
                <a:cs typeface="Arial" charset="0"/>
              </a:rPr>
              <a:pPr eaLnBrk="1" hangingPunct="1"/>
              <a:t>3</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p:txBody>
          <a:bodyPr/>
          <a:lstStyle/>
          <a:p>
            <a:pPr algn="l" eaLnBrk="1" hangingPunct="1"/>
            <a:r>
              <a:rPr lang="en-US" altLang="en-US" smtClean="0"/>
              <a:t>Major Topics</a:t>
            </a:r>
          </a:p>
        </p:txBody>
      </p:sp>
      <p:sp>
        <p:nvSpPr>
          <p:cNvPr id="6147" name="Rectangle 3"/>
          <p:cNvSpPr>
            <a:spLocks noGrp="1" noChangeArrowheads="1"/>
          </p:cNvSpPr>
          <p:nvPr>
            <p:ph idx="1"/>
          </p:nvPr>
        </p:nvSpPr>
        <p:spPr/>
        <p:txBody>
          <a:bodyPr/>
          <a:lstStyle/>
          <a:p>
            <a:pPr marL="571500" indent="-571500" eaLnBrk="1" hangingPunct="1">
              <a:buFontTx/>
              <a:buAutoNum type="romanUcPeriod"/>
            </a:pPr>
            <a:r>
              <a:rPr lang="en-US" altLang="en-US" b="1" smtClean="0">
                <a:solidFill>
                  <a:srgbClr val="C00000"/>
                </a:solidFill>
              </a:rPr>
              <a:t>Background</a:t>
            </a:r>
          </a:p>
          <a:p>
            <a:pPr marL="571500" indent="-571500" eaLnBrk="1" hangingPunct="1">
              <a:buFont typeface="Times New Roman" pitchFamily="18" charset="0"/>
              <a:buAutoNum type="romanUcPeriod"/>
            </a:pPr>
            <a:r>
              <a:rPr lang="en-US" altLang="en-US" smtClean="0"/>
              <a:t>General Controls</a:t>
            </a:r>
          </a:p>
          <a:p>
            <a:pPr marL="571500" indent="-571500" eaLnBrk="1" hangingPunct="1">
              <a:buFont typeface="Times New Roman" pitchFamily="18" charset="0"/>
              <a:buAutoNum type="romanUcPeriod"/>
            </a:pPr>
            <a:r>
              <a:rPr lang="en-US" altLang="en-US" smtClean="0"/>
              <a:t>Automated Application Controls</a:t>
            </a:r>
          </a:p>
          <a:p>
            <a:pPr marL="571500" indent="-571500" eaLnBrk="1" hangingPunct="1">
              <a:buFont typeface="Times New Roman" pitchFamily="18" charset="0"/>
              <a:buAutoNum type="romanUcPeriod"/>
            </a:pPr>
            <a:r>
              <a:rPr lang="en-US" altLang="en-US" smtClean="0"/>
              <a:t>Tests of Computer Controls</a:t>
            </a:r>
          </a:p>
          <a:p>
            <a:pPr marL="571500" indent="-571500" eaLnBrk="1" hangingPunct="1">
              <a:buFont typeface="Times New Roman" pitchFamily="18" charset="0"/>
              <a:buAutoNum type="romanUcPeriod"/>
            </a:pPr>
            <a:r>
              <a:rPr lang="en-US" altLang="en-US" smtClean="0"/>
              <a:t>End-Use Computing and Other</a:t>
            </a:r>
          </a:p>
        </p:txBody>
      </p:sp>
      <p:sp>
        <p:nvSpPr>
          <p:cNvPr id="6148"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C8AD6294-E9F9-4541-A80F-C23EC967CD6B}" type="slidenum">
              <a:rPr lang="en-US" altLang="en-US" sz="1000">
                <a:solidFill>
                  <a:srgbClr val="091019"/>
                </a:solidFill>
                <a:ea typeface="ＭＳ Ｐゴシック" pitchFamily="34" charset="-128"/>
                <a:cs typeface="Arial" charset="0"/>
              </a:rPr>
              <a:pPr eaLnBrk="1" hangingPunct="1"/>
              <a:t>4</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l"/>
            <a:r>
              <a:rPr lang="en-US" altLang="en-US" dirty="0" smtClean="0"/>
              <a:t>Issues Introduced in a IT environment</a:t>
            </a:r>
          </a:p>
        </p:txBody>
      </p:sp>
      <p:sp>
        <p:nvSpPr>
          <p:cNvPr id="7171" name="Content Placeholder 2"/>
          <p:cNvSpPr>
            <a:spLocks noGrp="1"/>
          </p:cNvSpPr>
          <p:nvPr>
            <p:ph idx="1"/>
          </p:nvPr>
        </p:nvSpPr>
        <p:spPr/>
        <p:txBody>
          <a:bodyPr/>
          <a:lstStyle/>
          <a:p>
            <a:pPr marL="514350" indent="-514350">
              <a:buFontTx/>
              <a:buAutoNum type="arabicPeriod"/>
            </a:pPr>
            <a:r>
              <a:rPr lang="en-US" altLang="en-US" smtClean="0"/>
              <a:t>Input errors</a:t>
            </a:r>
          </a:p>
          <a:p>
            <a:pPr marL="514350" indent="-514350">
              <a:buFontTx/>
              <a:buAutoNum type="arabicPeriod"/>
            </a:pPr>
            <a:r>
              <a:rPr lang="en-US" altLang="en-US" smtClean="0"/>
              <a:t>Systematic vs. random processing errors</a:t>
            </a:r>
          </a:p>
          <a:p>
            <a:pPr marL="514350" indent="-514350">
              <a:buFontTx/>
              <a:buAutoNum type="arabicPeriod"/>
            </a:pPr>
            <a:r>
              <a:rPr lang="en-US" altLang="en-US" smtClean="0"/>
              <a:t>Lack of an audit trail</a:t>
            </a:r>
          </a:p>
          <a:p>
            <a:pPr marL="514350" indent="-514350">
              <a:buFontTx/>
              <a:buAutoNum type="arabicPeriod"/>
            </a:pPr>
            <a:r>
              <a:rPr lang="en-US" altLang="en-US" smtClean="0"/>
              <a:t>Inappropriate access to computer files and programs</a:t>
            </a:r>
          </a:p>
          <a:p>
            <a:pPr marL="514350" indent="-514350">
              <a:buFontTx/>
              <a:buAutoNum type="arabicPeriod"/>
            </a:pPr>
            <a:r>
              <a:rPr lang="en-US" altLang="en-US" smtClean="0"/>
              <a:t>Reduced human involvement in processing transactions</a:t>
            </a:r>
          </a:p>
        </p:txBody>
      </p:sp>
      <p:sp>
        <p:nvSpPr>
          <p:cNvPr id="7172"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9871A8EB-4544-48A1-97CB-90766E22E2A8}" type="slidenum">
              <a:rPr lang="en-US" altLang="en-US" sz="1000">
                <a:solidFill>
                  <a:srgbClr val="091019"/>
                </a:solidFill>
                <a:ea typeface="ＭＳ Ｐゴシック" pitchFamily="34" charset="-128"/>
                <a:cs typeface="Arial" charset="0"/>
              </a:rPr>
              <a:pPr eaLnBrk="1" hangingPunct="1"/>
              <a:t>5</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algn="l"/>
            <a:r>
              <a:rPr lang="en-US" altLang="en-US" sz="3600" dirty="0" smtClean="0"/>
              <a:t>Impact of Automated Transaction Processing on the Evaluation of I/C</a:t>
            </a:r>
          </a:p>
        </p:txBody>
      </p:sp>
      <p:graphicFrame>
        <p:nvGraphicFramePr>
          <p:cNvPr id="4" name="Content Placeholder 3" descr="This slide contains a table that summarizes the Impact of Computerized Processing on the Evaluation of Internal Control as follows:&#10;&#10;First row:&#10;Understanding Phase – Computerized Processing affects the following steps: Understand and document controls related to computerized processing of transactions&#10;Second row:&#10;Assessment Phase - Computerized Processing affects the following steps: Consider controls related to computerized processing of transactions in preliminary assessment of control risk&#10;Third row:&#10;Testing Phase - Computerized Processing affects the following steps: Identify, test, and evaluate degree of compliance of controls related to computerized processing of transactions&#10;&#10;"/>
          <p:cNvGraphicFramePr>
            <a:graphicFrameLocks noGrp="1"/>
          </p:cNvGraphicFramePr>
          <p:nvPr>
            <p:ph idx="1"/>
            <p:extLst>
              <p:ext uri="{D42A27DB-BD31-4B8C-83A1-F6EECF244321}">
                <p14:modId xmlns:p14="http://schemas.microsoft.com/office/powerpoint/2010/main" val="275652483"/>
              </p:ext>
            </p:extLst>
          </p:nvPr>
        </p:nvGraphicFramePr>
        <p:xfrm>
          <a:off x="533400" y="1981200"/>
          <a:ext cx="7924800" cy="4267200"/>
        </p:xfrm>
        <a:graphic>
          <a:graphicData uri="http://schemas.openxmlformats.org/drawingml/2006/table">
            <a:tbl>
              <a:tblPr firstRow="1" bandRow="1">
                <a:tableStyleId>{93296810-A885-4BE3-A3E7-6D5BEEA58F35}</a:tableStyleId>
              </a:tblPr>
              <a:tblGrid>
                <a:gridCol w="2175435"/>
                <a:gridCol w="5749365"/>
              </a:tblGrid>
              <a:tr h="533400">
                <a:tc>
                  <a:txBody>
                    <a:bodyPr/>
                    <a:lstStyle/>
                    <a:p>
                      <a:r>
                        <a:rPr lang="en-US" sz="2400" dirty="0" smtClean="0">
                          <a:latin typeface="Calibri" pitchFamily="34" charset="0"/>
                        </a:rPr>
                        <a:t>Phase</a:t>
                      </a:r>
                      <a:endParaRPr lang="en-US" sz="2400" dirty="0">
                        <a:latin typeface="Calibri" pitchFamily="34" charset="0"/>
                      </a:endParaRPr>
                    </a:p>
                  </a:txBody>
                  <a:tcPr/>
                </a:tc>
                <a:tc>
                  <a:txBody>
                    <a:bodyPr/>
                    <a:lstStyle/>
                    <a:p>
                      <a:r>
                        <a:rPr lang="en-US" sz="2400" dirty="0" smtClean="0">
                          <a:latin typeface="Calibri" pitchFamily="34" charset="0"/>
                        </a:rPr>
                        <a:t>Effect(s)</a:t>
                      </a:r>
                      <a:endParaRPr lang="en-US" sz="2400" dirty="0">
                        <a:latin typeface="Calibri" pitchFamily="34" charset="0"/>
                      </a:endParaRPr>
                    </a:p>
                  </a:txBody>
                  <a:tcPr/>
                </a:tc>
              </a:tr>
              <a:tr h="960120">
                <a:tc>
                  <a:txBody>
                    <a:bodyPr/>
                    <a:lstStyle/>
                    <a:p>
                      <a:r>
                        <a:rPr lang="en-US" sz="2400" dirty="0" smtClean="0">
                          <a:latin typeface="Calibri" pitchFamily="34" charset="0"/>
                        </a:rPr>
                        <a:t>Understanding</a:t>
                      </a:r>
                      <a:endParaRPr lang="en-US" sz="2400" dirty="0">
                        <a:latin typeface="Calibri" pitchFamily="34" charset="0"/>
                      </a:endParaRPr>
                    </a:p>
                  </a:txBody>
                  <a:tcPr/>
                </a:tc>
                <a:tc>
                  <a:txBody>
                    <a:bodyPr/>
                    <a:lstStyle/>
                    <a:p>
                      <a:r>
                        <a:rPr lang="en-US" sz="2400" dirty="0" smtClean="0">
                          <a:latin typeface="Calibri" pitchFamily="34" charset="0"/>
                        </a:rPr>
                        <a:t>Understand and document controls related to automated processing of transactions</a:t>
                      </a:r>
                      <a:endParaRPr lang="en-US" sz="2400" dirty="0">
                        <a:latin typeface="Calibri" pitchFamily="34" charset="0"/>
                      </a:endParaRPr>
                    </a:p>
                  </a:txBody>
                  <a:tcPr/>
                </a:tc>
              </a:tr>
              <a:tr h="1386840">
                <a:tc>
                  <a:txBody>
                    <a:bodyPr/>
                    <a:lstStyle/>
                    <a:p>
                      <a:r>
                        <a:rPr lang="en-US" sz="2400" dirty="0" smtClean="0">
                          <a:latin typeface="Calibri" pitchFamily="34" charset="0"/>
                        </a:rPr>
                        <a:t>Assessment</a:t>
                      </a:r>
                      <a:endParaRPr lang="en-US" sz="2400" dirty="0">
                        <a:latin typeface="Calibri" pitchFamily="34" charset="0"/>
                      </a:endParaRPr>
                    </a:p>
                  </a:txBody>
                  <a:tcPr/>
                </a:tc>
                <a:tc>
                  <a:txBody>
                    <a:bodyPr/>
                    <a:lstStyle/>
                    <a:p>
                      <a:r>
                        <a:rPr lang="en-US" sz="2400" dirty="0" smtClean="0">
                          <a:latin typeface="Calibri" pitchFamily="34" charset="0"/>
                        </a:rPr>
                        <a:t>Consider</a:t>
                      </a:r>
                      <a:r>
                        <a:rPr lang="en-US" sz="2400" baseline="0" dirty="0" smtClean="0">
                          <a:latin typeface="Calibri" pitchFamily="34" charset="0"/>
                        </a:rPr>
                        <a:t> controls related to automated processing of transactions in preliminary assessment of control risk</a:t>
                      </a:r>
                      <a:endParaRPr lang="en-US" sz="2400" dirty="0">
                        <a:latin typeface="Calibri" pitchFamily="34" charset="0"/>
                      </a:endParaRPr>
                    </a:p>
                  </a:txBody>
                  <a:tcPr/>
                </a:tc>
              </a:tr>
              <a:tr h="1386840">
                <a:tc>
                  <a:txBody>
                    <a:bodyPr/>
                    <a:lstStyle/>
                    <a:p>
                      <a:r>
                        <a:rPr lang="en-US" sz="2400" dirty="0" smtClean="0">
                          <a:latin typeface="Calibri" pitchFamily="34" charset="0"/>
                        </a:rPr>
                        <a:t>Testing</a:t>
                      </a:r>
                      <a:endParaRPr lang="en-US" sz="2400" dirty="0">
                        <a:latin typeface="Calibri" pitchFamily="34" charset="0"/>
                      </a:endParaRPr>
                    </a:p>
                  </a:txBody>
                  <a:tcPr/>
                </a:tc>
                <a:tc>
                  <a:txBody>
                    <a:bodyPr/>
                    <a:lstStyle/>
                    <a:p>
                      <a:r>
                        <a:rPr lang="en-US" sz="2400" dirty="0" smtClean="0">
                          <a:latin typeface="Calibri" pitchFamily="34" charset="0"/>
                        </a:rPr>
                        <a:t>Identify ,</a:t>
                      </a:r>
                      <a:r>
                        <a:rPr lang="en-US" sz="2400" baseline="0" dirty="0" smtClean="0">
                          <a:latin typeface="Calibri" pitchFamily="34" charset="0"/>
                        </a:rPr>
                        <a:t> test, and evaluate degree of compliance of controls related to automated processing of transactions</a:t>
                      </a:r>
                      <a:endParaRPr lang="en-US" sz="2400" dirty="0">
                        <a:latin typeface="Calibri" pitchFamily="34" charset="0"/>
                      </a:endParaRPr>
                    </a:p>
                  </a:txBody>
                  <a:tcPr/>
                </a:tc>
              </a:tr>
            </a:tbl>
          </a:graphicData>
        </a:graphic>
      </p:graphicFrame>
      <p:sp>
        <p:nvSpPr>
          <p:cNvPr id="8212"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F7E775C7-7913-4C78-B27D-7FEE6DF8B437}" type="slidenum">
              <a:rPr lang="en-US" altLang="en-US" sz="1000">
                <a:solidFill>
                  <a:srgbClr val="091019"/>
                </a:solidFill>
                <a:ea typeface="ＭＳ Ｐゴシック" pitchFamily="34" charset="-128"/>
                <a:cs typeface="Arial" charset="0"/>
              </a:rPr>
              <a:pPr eaLnBrk="1" hangingPunct="1"/>
              <a:t>6</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lIns="90488" tIns="44450" rIns="90488" bIns="44450"/>
          <a:lstStyle/>
          <a:p>
            <a:pPr algn="l" eaLnBrk="1" hangingPunct="1"/>
            <a:r>
              <a:rPr lang="en-US" altLang="en-US" sz="3600" smtClean="0"/>
              <a:t>Types of Computer Controls</a:t>
            </a:r>
          </a:p>
        </p:txBody>
      </p:sp>
      <p:sp>
        <p:nvSpPr>
          <p:cNvPr id="9219" name="Rectangle 3"/>
          <p:cNvSpPr>
            <a:spLocks noGrp="1" noChangeArrowheads="1"/>
          </p:cNvSpPr>
          <p:nvPr>
            <p:ph type="body" idx="1"/>
          </p:nvPr>
        </p:nvSpPr>
        <p:spPr/>
        <p:txBody>
          <a:bodyPr lIns="90488" tIns="44450" rIns="90488" bIns="44450"/>
          <a:lstStyle/>
          <a:p>
            <a:pPr marL="609600" indent="-609600" eaLnBrk="1" hangingPunct="1">
              <a:buSzPct val="120000"/>
            </a:pPr>
            <a:r>
              <a:rPr lang="en-US" altLang="en-US" sz="2800" dirty="0" smtClean="0"/>
              <a:t>General Controls</a:t>
            </a:r>
          </a:p>
          <a:p>
            <a:pPr marL="990600" lvl="1" indent="-533400" eaLnBrk="1" hangingPunct="1">
              <a:buSzPct val="120000"/>
            </a:pPr>
            <a:r>
              <a:rPr lang="en-US" altLang="en-US" sz="2400" dirty="0" smtClean="0"/>
              <a:t>Relate to all applications of an accounting information system (</a:t>
            </a:r>
            <a:r>
              <a:rPr lang="en-US" altLang="en-US" sz="2400" b="1" dirty="0" smtClean="0">
                <a:solidFill>
                  <a:srgbClr val="C00000"/>
                </a:solidFill>
              </a:rPr>
              <a:t>pervasive</a:t>
            </a:r>
            <a:r>
              <a:rPr lang="en-US" altLang="en-US" sz="2400" dirty="0" smtClean="0"/>
              <a:t>)</a:t>
            </a:r>
          </a:p>
          <a:p>
            <a:pPr marL="990600" lvl="1" indent="-533400" eaLnBrk="1" hangingPunct="1">
              <a:buSzPct val="120000"/>
            </a:pPr>
            <a:r>
              <a:rPr lang="en-US" altLang="en-US" sz="2400" dirty="0" smtClean="0"/>
              <a:t>Deficiencies will affect processing of various types of transactions</a:t>
            </a:r>
          </a:p>
          <a:p>
            <a:pPr marL="609600" indent="-609600" eaLnBrk="1" hangingPunct="1">
              <a:buSzPct val="120000"/>
            </a:pPr>
            <a:r>
              <a:rPr lang="en-US" altLang="en-US" sz="2800" dirty="0" smtClean="0"/>
              <a:t>Automated Application Controls</a:t>
            </a:r>
          </a:p>
          <a:p>
            <a:pPr marL="990600" lvl="1" indent="-533400" eaLnBrk="1" hangingPunct="1">
              <a:buSzPct val="120000"/>
            </a:pPr>
            <a:r>
              <a:rPr lang="en-US" altLang="en-US" sz="2400" dirty="0" smtClean="0"/>
              <a:t>Relate to specific business activities</a:t>
            </a:r>
          </a:p>
          <a:p>
            <a:pPr marL="990600" lvl="1" indent="-533400" eaLnBrk="1" hangingPunct="1">
              <a:buSzPct val="120000"/>
            </a:pPr>
            <a:r>
              <a:rPr lang="en-US" altLang="en-US" sz="2400" dirty="0" smtClean="0"/>
              <a:t>Directly address management assertions</a:t>
            </a:r>
          </a:p>
          <a:p>
            <a:pPr marL="609600" indent="-609600" eaLnBrk="1" hangingPunct="1"/>
            <a:endParaRPr lang="en-US" altLang="en-US" sz="2800" dirty="0" smtClean="0"/>
          </a:p>
        </p:txBody>
      </p:sp>
      <p:sp>
        <p:nvSpPr>
          <p:cNvPr id="9220"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DF7A3391-50EA-48B8-A949-E05B67AF9730}" type="slidenum">
              <a:rPr lang="en-US" altLang="en-US" sz="1000">
                <a:solidFill>
                  <a:srgbClr val="091019"/>
                </a:solidFill>
                <a:ea typeface="ＭＳ Ｐゴシック" pitchFamily="34" charset="-128"/>
                <a:cs typeface="Arial" charset="0"/>
              </a:rPr>
              <a:pPr eaLnBrk="1" hangingPunct="1"/>
              <a:t>7</a:t>
            </a:fld>
            <a:endParaRPr lang="en-US" altLang="en-US" sz="1000">
              <a:solidFill>
                <a:srgbClr val="091019"/>
              </a:solidFill>
              <a:ea typeface="ＭＳ Ｐゴシック" pitchFamily="34" charset="-128"/>
              <a:cs typeface="Arial" charset="0"/>
            </a:endParaRP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3"/>
          <p:cNvSpPr>
            <a:spLocks noGrp="1"/>
          </p:cNvSpPr>
          <p:nvPr>
            <p:ph type="title"/>
          </p:nvPr>
        </p:nvSpPr>
        <p:spPr/>
        <p:txBody>
          <a:bodyPr/>
          <a:lstStyle/>
          <a:p>
            <a:pPr algn="l" eaLnBrk="1" hangingPunct="1"/>
            <a:r>
              <a:rPr lang="en-US" altLang="en-US" smtClean="0"/>
              <a:t>Major Topics</a:t>
            </a:r>
          </a:p>
        </p:txBody>
      </p:sp>
      <p:sp>
        <p:nvSpPr>
          <p:cNvPr id="10243" name="Rectangle 3"/>
          <p:cNvSpPr>
            <a:spLocks noGrp="1" noChangeArrowheads="1"/>
          </p:cNvSpPr>
          <p:nvPr>
            <p:ph idx="1"/>
          </p:nvPr>
        </p:nvSpPr>
        <p:spPr/>
        <p:txBody>
          <a:bodyPr/>
          <a:lstStyle/>
          <a:p>
            <a:pPr marL="571500" indent="-571500" eaLnBrk="1" hangingPunct="1">
              <a:buFontTx/>
              <a:buAutoNum type="romanUcPeriod"/>
            </a:pPr>
            <a:r>
              <a:rPr lang="en-US" altLang="en-US" smtClean="0"/>
              <a:t>Background</a:t>
            </a:r>
          </a:p>
          <a:p>
            <a:pPr marL="571500" indent="-571500" eaLnBrk="1" hangingPunct="1">
              <a:buFont typeface="Times New Roman" pitchFamily="18" charset="0"/>
              <a:buAutoNum type="romanUcPeriod"/>
            </a:pPr>
            <a:r>
              <a:rPr lang="en-US" altLang="en-US" b="1" smtClean="0">
                <a:solidFill>
                  <a:srgbClr val="C00000"/>
                </a:solidFill>
              </a:rPr>
              <a:t>General Controls</a:t>
            </a:r>
          </a:p>
          <a:p>
            <a:pPr marL="571500" indent="-571500" eaLnBrk="1" hangingPunct="1">
              <a:buFont typeface="Times New Roman" pitchFamily="18" charset="0"/>
              <a:buAutoNum type="romanUcPeriod"/>
            </a:pPr>
            <a:r>
              <a:rPr lang="en-US" altLang="en-US" smtClean="0"/>
              <a:t>Automated Application Controls</a:t>
            </a:r>
          </a:p>
          <a:p>
            <a:pPr marL="571500" indent="-571500" eaLnBrk="1" hangingPunct="1">
              <a:buFont typeface="Times New Roman" pitchFamily="18" charset="0"/>
              <a:buAutoNum type="romanUcPeriod"/>
            </a:pPr>
            <a:r>
              <a:rPr lang="en-US" altLang="en-US" smtClean="0"/>
              <a:t>Tests of Computer Controls</a:t>
            </a:r>
          </a:p>
          <a:p>
            <a:pPr marL="571500" indent="-571500" eaLnBrk="1" hangingPunct="1">
              <a:buFont typeface="Times New Roman" pitchFamily="18" charset="0"/>
              <a:buAutoNum type="romanUcPeriod"/>
            </a:pPr>
            <a:r>
              <a:rPr lang="en-US" altLang="en-US" smtClean="0"/>
              <a:t>End-Use Computing and Other</a:t>
            </a:r>
          </a:p>
        </p:txBody>
      </p:sp>
      <p:sp>
        <p:nvSpPr>
          <p:cNvPr id="10244"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5EAA2D36-5083-40BA-9001-B283E996890E}" type="slidenum">
              <a:rPr lang="en-US" altLang="en-US" sz="1000">
                <a:solidFill>
                  <a:srgbClr val="091019"/>
                </a:solidFill>
                <a:ea typeface="ＭＳ Ｐゴシック" pitchFamily="34" charset="-128"/>
                <a:cs typeface="Arial" charset="0"/>
              </a:rPr>
              <a:pPr eaLnBrk="1" hangingPunct="1"/>
              <a:t>8</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09600"/>
            <a:ext cx="7696200" cy="1143000"/>
          </a:xfrm>
        </p:spPr>
        <p:txBody>
          <a:bodyPr/>
          <a:lstStyle/>
          <a:p>
            <a:pPr algn="l" eaLnBrk="1" hangingPunct="1"/>
            <a:r>
              <a:rPr lang="en-US" altLang="en-US" dirty="0" smtClean="0"/>
              <a:t>Categories of General Controls</a:t>
            </a:r>
          </a:p>
        </p:txBody>
      </p:sp>
      <p:sp>
        <p:nvSpPr>
          <p:cNvPr id="11267" name="Rectangle 3"/>
          <p:cNvSpPr>
            <a:spLocks noGrp="1" noChangeArrowheads="1"/>
          </p:cNvSpPr>
          <p:nvPr>
            <p:ph type="body" idx="1"/>
          </p:nvPr>
        </p:nvSpPr>
        <p:spPr/>
        <p:txBody>
          <a:bodyPr/>
          <a:lstStyle/>
          <a:p>
            <a:pPr marL="609600" indent="-609600" eaLnBrk="1" hangingPunct="1">
              <a:buFontTx/>
              <a:buAutoNum type="arabicPeriod"/>
            </a:pPr>
            <a:r>
              <a:rPr lang="en-US" altLang="en-US" dirty="0" smtClean="0"/>
              <a:t>Program development controls</a:t>
            </a:r>
          </a:p>
          <a:p>
            <a:pPr marL="609600" indent="-609600" eaLnBrk="1" hangingPunct="1">
              <a:buFontTx/>
              <a:buAutoNum type="arabicPeriod"/>
            </a:pPr>
            <a:r>
              <a:rPr lang="en-US" altLang="en-US" dirty="0" smtClean="0"/>
              <a:t>Program change controls</a:t>
            </a:r>
          </a:p>
          <a:p>
            <a:pPr marL="609600" indent="-609600" eaLnBrk="1" hangingPunct="1">
              <a:buFontTx/>
              <a:buAutoNum type="arabicPeriod"/>
            </a:pPr>
            <a:r>
              <a:rPr lang="en-US" altLang="en-US" dirty="0" smtClean="0"/>
              <a:t>Computer operations controls</a:t>
            </a:r>
          </a:p>
          <a:p>
            <a:pPr marL="609600" indent="-609600" eaLnBrk="1" hangingPunct="1">
              <a:buFontTx/>
              <a:buAutoNum type="arabicPeriod"/>
            </a:pPr>
            <a:r>
              <a:rPr lang="en-US" altLang="en-US" dirty="0" smtClean="0"/>
              <a:t>Access to programs and data controls</a:t>
            </a:r>
          </a:p>
        </p:txBody>
      </p:sp>
      <p:sp>
        <p:nvSpPr>
          <p:cNvPr id="11268" name="Text Box 10"/>
          <p:cNvSpPr txBox="1">
            <a:spLocks noChangeArrowheads="1"/>
          </p:cNvSpPr>
          <p:nvPr/>
        </p:nvSpPr>
        <p:spPr bwMode="auto">
          <a:xfrm>
            <a:off x="8382000" y="6613525"/>
            <a:ext cx="838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sz="2400">
                <a:solidFill>
                  <a:schemeClr val="tx1"/>
                </a:solidFill>
                <a:latin typeface="Times New Roman" pitchFamily="18" charset="0"/>
              </a:defRPr>
            </a:lvl1pPr>
            <a:lvl2pPr marL="742950" indent="-285750" defTabSz="457200" eaLnBrk="0" hangingPunct="0">
              <a:defRPr sz="2400">
                <a:solidFill>
                  <a:schemeClr val="tx1"/>
                </a:solidFill>
                <a:latin typeface="Times New Roman" pitchFamily="18" charset="0"/>
              </a:defRPr>
            </a:lvl2pPr>
            <a:lvl3pPr marL="1143000" indent="-228600" defTabSz="457200" eaLnBrk="0" hangingPunct="0">
              <a:defRPr sz="2400">
                <a:solidFill>
                  <a:schemeClr val="tx1"/>
                </a:solidFill>
                <a:latin typeface="Times New Roman" pitchFamily="18" charset="0"/>
              </a:defRPr>
            </a:lvl3pPr>
            <a:lvl4pPr marL="1600200" indent="-228600" defTabSz="457200" eaLnBrk="0" hangingPunct="0">
              <a:defRPr sz="2400">
                <a:solidFill>
                  <a:schemeClr val="tx1"/>
                </a:solidFill>
                <a:latin typeface="Times New Roman" pitchFamily="18" charset="0"/>
              </a:defRPr>
            </a:lvl4pPr>
            <a:lvl5pPr marL="2057400" indent="-228600" defTabSz="457200" eaLnBrk="0" hangingPunct="0">
              <a:defRPr sz="2400">
                <a:solidFill>
                  <a:schemeClr val="tx1"/>
                </a:solidFill>
                <a:latin typeface="Times New Roman" pitchFamily="18" charset="0"/>
              </a:defRPr>
            </a:lvl5pPr>
            <a:lvl6pPr marL="2514600" indent="-228600" defTabSz="457200" eaLnBrk="0" fontAlgn="base" hangingPunct="0">
              <a:spcBef>
                <a:spcPct val="0"/>
              </a:spcBef>
              <a:spcAft>
                <a:spcPct val="0"/>
              </a:spcAft>
              <a:defRPr sz="2400">
                <a:solidFill>
                  <a:schemeClr val="tx1"/>
                </a:solidFill>
                <a:latin typeface="Times New Roman" pitchFamily="18" charset="0"/>
              </a:defRPr>
            </a:lvl6pPr>
            <a:lvl7pPr marL="2971800" indent="-228600" defTabSz="457200" eaLnBrk="0" fontAlgn="base" hangingPunct="0">
              <a:spcBef>
                <a:spcPct val="0"/>
              </a:spcBef>
              <a:spcAft>
                <a:spcPct val="0"/>
              </a:spcAft>
              <a:defRPr sz="2400">
                <a:solidFill>
                  <a:schemeClr val="tx1"/>
                </a:solidFill>
                <a:latin typeface="Times New Roman" pitchFamily="18" charset="0"/>
              </a:defRPr>
            </a:lvl7pPr>
            <a:lvl8pPr marL="3429000" indent="-228600" defTabSz="457200" eaLnBrk="0" fontAlgn="base" hangingPunct="0">
              <a:spcBef>
                <a:spcPct val="0"/>
              </a:spcBef>
              <a:spcAft>
                <a:spcPct val="0"/>
              </a:spcAft>
              <a:defRPr sz="2400">
                <a:solidFill>
                  <a:schemeClr val="tx1"/>
                </a:solidFill>
                <a:latin typeface="Times New Roman" pitchFamily="18" charset="0"/>
              </a:defRPr>
            </a:lvl8pPr>
            <a:lvl9pPr marL="3886200" indent="-228600" defTabSz="4572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000">
                <a:solidFill>
                  <a:srgbClr val="091019"/>
                </a:solidFill>
                <a:ea typeface="ＭＳ Ｐゴシック" pitchFamily="34" charset="-128"/>
                <a:cs typeface="Arial" charset="0"/>
              </a:rPr>
              <a:t>Mod H-</a:t>
            </a:r>
            <a:fld id="{40964B53-6B48-45FE-8FB4-79FB69C530D7}" type="slidenum">
              <a:rPr lang="en-US" altLang="en-US" sz="1000">
                <a:solidFill>
                  <a:srgbClr val="091019"/>
                </a:solidFill>
                <a:ea typeface="ＭＳ Ｐゴシック" pitchFamily="34" charset="-128"/>
                <a:cs typeface="Arial" charset="0"/>
              </a:rPr>
              <a:pPr eaLnBrk="1" hangingPunct="1"/>
              <a:t>9</a:t>
            </a:fld>
            <a:endParaRPr lang="en-US" altLang="en-US" sz="1000">
              <a:solidFill>
                <a:srgbClr val="091019"/>
              </a:solidFill>
              <a:ea typeface="ＭＳ Ｐゴシック" pitchFamily="34" charset="-128"/>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McGraw-Hill">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0000"/>
      </a:hlink>
      <a:folHlink>
        <a:srgbClr val="B2B2B2"/>
      </a:folHlink>
    </a:clrScheme>
    <a:fontScheme name="McGraw-Hil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0099"/>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CC0099"/>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McGraw-Hill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cGraw-Hill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cGraw-Hill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cGraw-Hill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cGraw-Hil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cGraw-Hil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cGraw-Hil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Settings\louwers\Application Data\Microsoft\Templates\McGraw-Hill.pot</Template>
  <TotalTime>1485</TotalTime>
  <Words>1152</Words>
  <Application>Microsoft Office PowerPoint</Application>
  <PresentationFormat>On-screen Show (4:3)</PresentationFormat>
  <Paragraphs>298</Paragraphs>
  <Slides>29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ＭＳ Ｐゴシック</vt:lpstr>
      <vt:lpstr>Arial</vt:lpstr>
      <vt:lpstr>Calibri</vt:lpstr>
      <vt:lpstr>Times New Roman</vt:lpstr>
      <vt:lpstr>McGraw-Hill</vt:lpstr>
      <vt:lpstr>PowerPoint Presentation</vt:lpstr>
      <vt:lpstr>Module H</vt:lpstr>
      <vt:lpstr>Module H Objectives</vt:lpstr>
      <vt:lpstr>Major Topics</vt:lpstr>
      <vt:lpstr>Issues Introduced in a IT environment</vt:lpstr>
      <vt:lpstr>Impact of Automated Transaction Processing on the Evaluation of I/C</vt:lpstr>
      <vt:lpstr>Types of Computer Controls</vt:lpstr>
      <vt:lpstr>Major Topics</vt:lpstr>
      <vt:lpstr>Categories of General Controls</vt:lpstr>
      <vt:lpstr>Program Development Controls</vt:lpstr>
      <vt:lpstr>Systems Development Life Cycle</vt:lpstr>
      <vt:lpstr>Program Change Controls</vt:lpstr>
      <vt:lpstr>Computer Operations Controls</vt:lpstr>
      <vt:lpstr>Examples of Computer Operations Controls </vt:lpstr>
      <vt:lpstr>Access to Programs and Data Controls</vt:lpstr>
      <vt:lpstr>General Controls and Assertions</vt:lpstr>
      <vt:lpstr>Major Topics</vt:lpstr>
      <vt:lpstr>Input Controls</vt:lpstr>
      <vt:lpstr>Summary of Input Controls</vt:lpstr>
      <vt:lpstr>Summary of Input Controls (Continued)</vt:lpstr>
      <vt:lpstr>Processing Controls</vt:lpstr>
      <vt:lpstr>Output Controls</vt:lpstr>
      <vt:lpstr>Major Topics</vt:lpstr>
      <vt:lpstr>Forming an Assessment of Control Risk</vt:lpstr>
      <vt:lpstr>Testing Computer Controls</vt:lpstr>
      <vt:lpstr>Test Data</vt:lpstr>
      <vt:lpstr>Major Topics</vt:lpstr>
      <vt:lpstr>End-User Environments</vt:lpstr>
      <vt:lpstr>Computer Abuse/Fraud</vt:lpstr>
    </vt:vector>
  </TitlesOfParts>
  <Company>Ourso College of Business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dc:title>
  <dc:creator>Tim Louwers</dc:creator>
  <cp:lastModifiedBy>Gray, Glen L</cp:lastModifiedBy>
  <cp:revision>134</cp:revision>
  <cp:lastPrinted>2015-02-23T22:27:16Z</cp:lastPrinted>
  <dcterms:created xsi:type="dcterms:W3CDTF">1998-11-15T19:37:34Z</dcterms:created>
  <dcterms:modified xsi:type="dcterms:W3CDTF">2015-02-25T20:59:23Z</dcterms:modified>
</cp:coreProperties>
</file>