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43"/>
  </p:notesMasterIdLst>
  <p:handoutMasterIdLst>
    <p:handoutMasterId r:id="rId44"/>
  </p:handoutMasterIdLst>
  <p:sldIdLst>
    <p:sldId id="320" r:id="rId2"/>
    <p:sldId id="321" r:id="rId3"/>
    <p:sldId id="322" r:id="rId4"/>
    <p:sldId id="323" r:id="rId5"/>
    <p:sldId id="324" r:id="rId6"/>
    <p:sldId id="325" r:id="rId7"/>
    <p:sldId id="326" r:id="rId8"/>
    <p:sldId id="327" r:id="rId9"/>
    <p:sldId id="328" r:id="rId10"/>
    <p:sldId id="329" r:id="rId11"/>
    <p:sldId id="360" r:id="rId12"/>
    <p:sldId id="330" r:id="rId13"/>
    <p:sldId id="331" r:id="rId14"/>
    <p:sldId id="332" r:id="rId15"/>
    <p:sldId id="333" r:id="rId16"/>
    <p:sldId id="334" r:id="rId17"/>
    <p:sldId id="335" r:id="rId18"/>
    <p:sldId id="336" r:id="rId19"/>
    <p:sldId id="338" r:id="rId20"/>
    <p:sldId id="337"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a:srgbClr val="FF3300"/>
    <a:srgbClr val="800080"/>
    <a:srgbClr val="990099"/>
    <a:srgbClr val="CC00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99507" autoAdjust="0"/>
  </p:normalViewPr>
  <p:slideViewPr>
    <p:cSldViewPr>
      <p:cViewPr>
        <p:scale>
          <a:sx n="50" d="100"/>
          <a:sy n="50" d="100"/>
        </p:scale>
        <p:origin x="-2256" y="-912"/>
      </p:cViewPr>
      <p:guideLst>
        <p:guide orient="horz" pos="2160"/>
        <p:guide pos="2880"/>
      </p:guideLst>
    </p:cSldViewPr>
  </p:slideViewPr>
  <p:outlineViewPr>
    <p:cViewPr>
      <p:scale>
        <a:sx n="45" d="100"/>
        <a:sy n="45" d="100"/>
      </p:scale>
      <p:origin x="0" y="0"/>
    </p:cViewPr>
  </p:outlineViewPr>
  <p:notesTextViewPr>
    <p:cViewPr>
      <p:scale>
        <a:sx n="100" d="100"/>
        <a:sy n="100" d="100"/>
      </p:scale>
      <p:origin x="0" y="0"/>
    </p:cViewPr>
  </p:notesTextViewPr>
  <p:sorterViewPr>
    <p:cViewPr>
      <p:scale>
        <a:sx n="66" d="100"/>
        <a:sy n="66" d="100"/>
      </p:scale>
      <p:origin x="0" y="300"/>
    </p:cViewPr>
  </p:sorterViewPr>
  <p:notesViewPr>
    <p:cSldViewPr>
      <p:cViewPr varScale="1">
        <p:scale>
          <a:sx n="81" d="100"/>
          <a:sy n="81" d="100"/>
        </p:scale>
        <p:origin x="-146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584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solidFill>
                  <a:schemeClr val="tx1"/>
                </a:solidFill>
              </a:defRPr>
            </a:lvl1pPr>
          </a:lstStyle>
          <a:p>
            <a:pPr>
              <a:defRPr/>
            </a:pPr>
            <a:endParaRPr lang="en-US"/>
          </a:p>
        </p:txBody>
      </p:sp>
      <p:sp>
        <p:nvSpPr>
          <p:cNvPr id="3584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584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solidFill>
                  <a:schemeClr val="tx1"/>
                </a:solidFill>
              </a:defRPr>
            </a:lvl1pPr>
          </a:lstStyle>
          <a:p>
            <a:pPr>
              <a:defRPr/>
            </a:pPr>
            <a:fld id="{BC4F6204-A960-4C08-925A-50538570F267}" type="slidenum">
              <a:rPr lang="en-US" altLang="en-US"/>
              <a:pPr>
                <a:defRPr/>
              </a:pPr>
              <a:t>‹#›</a:t>
            </a:fld>
            <a:endParaRPr lang="en-US" altLang="en-US"/>
          </a:p>
        </p:txBody>
      </p:sp>
    </p:spTree>
    <p:extLst>
      <p:ext uri="{BB962C8B-B14F-4D97-AF65-F5344CB8AC3E}">
        <p14:creationId xmlns:p14="http://schemas.microsoft.com/office/powerpoint/2010/main" val="1679561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solidFill>
                  <a:schemeClr val="tx1"/>
                </a:solidFill>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solidFill>
                  <a:schemeClr val="tx1"/>
                </a:solidFill>
              </a:defRPr>
            </a:lvl1pPr>
          </a:lstStyle>
          <a:p>
            <a:pPr>
              <a:defRPr/>
            </a:pPr>
            <a:fld id="{3E885D36-B1E7-4FB4-B24E-3CF7685ABD60}" type="slidenum">
              <a:rPr lang="en-US" altLang="en-US"/>
              <a:pPr>
                <a:defRPr/>
              </a:pPr>
              <a:t>‹#›</a:t>
            </a:fld>
            <a:endParaRPr lang="en-US" altLang="en-US"/>
          </a:p>
        </p:txBody>
      </p:sp>
    </p:spTree>
    <p:extLst>
      <p:ext uri="{BB962C8B-B14F-4D97-AF65-F5344CB8AC3E}">
        <p14:creationId xmlns:p14="http://schemas.microsoft.com/office/powerpoint/2010/main" val="3523995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20C7976-6E62-415D-AC18-5E07664CED0C}" type="slidenum">
              <a:rPr lang="en-US" altLang="en-US" smtClean="0"/>
              <a:pPr>
                <a:spcBef>
                  <a:spcPct val="0"/>
                </a:spcBef>
              </a:pPr>
              <a:t>2</a:t>
            </a:fld>
            <a:endParaRPr lang="en-US" alt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F72EAEA-26A7-4EE3-962D-ADE90302A3E8}" type="slidenum">
              <a:rPr lang="en-US" altLang="en-US" smtClean="0"/>
              <a:pPr>
                <a:spcBef>
                  <a:spcPct val="0"/>
                </a:spcBef>
              </a:pPr>
              <a:t>13</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F9B3442-58DD-4CDB-9335-AA16BA5650B5}" type="slidenum">
              <a:rPr lang="en-US" altLang="en-US" smtClean="0"/>
              <a:pPr>
                <a:spcBef>
                  <a:spcPct val="0"/>
                </a:spcBef>
              </a:pPr>
              <a:t>14</a:t>
            </a:fld>
            <a:endParaRPr lang="en-US"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80CABA5-E43B-4A65-9032-C9EC6B46EE01}" type="slidenum">
              <a:rPr lang="en-US" altLang="en-US" smtClean="0"/>
              <a:pPr>
                <a:spcBef>
                  <a:spcPct val="0"/>
                </a:spcBef>
              </a:pPr>
              <a:t>15</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E69C3785-2DD5-4AF0-BF18-C96D5B2D8AA6}" type="slidenum">
              <a:rPr lang="en-US" altLang="en-US" smtClean="0"/>
              <a:pPr>
                <a:spcBef>
                  <a:spcPct val="0"/>
                </a:spcBef>
              </a:pPr>
              <a:t>16</a:t>
            </a:fld>
            <a:endParaRPr lang="en-US"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DD5CF7C4-3525-4FCC-8137-9539E5E5172B}" type="slidenum">
              <a:rPr lang="en-US" altLang="en-US" smtClean="0"/>
              <a:pPr>
                <a:spcBef>
                  <a:spcPct val="0"/>
                </a:spcBef>
              </a:pPr>
              <a:t>17</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81CB4EA-E761-4C5A-B6FC-88F2AA3F631B}" type="slidenum">
              <a:rPr lang="en-US" altLang="en-US" smtClean="0"/>
              <a:pPr>
                <a:spcBef>
                  <a:spcPct val="0"/>
                </a:spcBef>
              </a:pPr>
              <a:t>18</a:t>
            </a:fld>
            <a:endParaRPr lang="en-US" alt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C2DB177-FCEE-4853-A473-509061892A33}" type="slidenum">
              <a:rPr lang="en-US" altLang="en-US" smtClean="0"/>
              <a:pPr>
                <a:spcBef>
                  <a:spcPct val="0"/>
                </a:spcBef>
              </a:pPr>
              <a:t>21</a:t>
            </a:fld>
            <a:endParaRPr lang="en-US" alt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B54EE55-9A20-4B01-B82D-0B11786394A6}" type="slidenum">
              <a:rPr lang="en-US" altLang="en-US" smtClean="0"/>
              <a:pPr>
                <a:spcBef>
                  <a:spcPct val="0"/>
                </a:spcBef>
              </a:pPr>
              <a:t>22</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AEA5404-F22F-4914-97F6-A8EBB6507C57}" type="slidenum">
              <a:rPr lang="en-US" altLang="en-US" smtClean="0"/>
              <a:pPr>
                <a:spcBef>
                  <a:spcPct val="0"/>
                </a:spcBef>
              </a:pPr>
              <a:t>23</a:t>
            </a:fld>
            <a:endParaRPr lang="en-US" alt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351DAE61-F816-45AF-ABCD-FAB8C8FB59B5}" type="slidenum">
              <a:rPr lang="en-US" altLang="en-US" smtClean="0"/>
              <a:pPr>
                <a:spcBef>
                  <a:spcPct val="0"/>
                </a:spcBef>
              </a:pPr>
              <a:t>24</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5E772DBA-EC0C-417A-B048-06E5F45FDC50}" type="slidenum">
              <a:rPr lang="en-US" altLang="en-US" smtClean="0"/>
              <a:pPr>
                <a:spcBef>
                  <a:spcPct val="0"/>
                </a:spcBef>
              </a:pPr>
              <a:t>4</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3D6C13D-37FE-4D32-AA3B-9E8225D88E6A}" type="slidenum">
              <a:rPr lang="en-US" altLang="en-US" smtClean="0"/>
              <a:pPr>
                <a:spcBef>
                  <a:spcPct val="0"/>
                </a:spcBef>
              </a:pPr>
              <a:t>25</a:t>
            </a:fld>
            <a:endParaRPr lang="en-US" alt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E503523-187F-4DB7-8B27-DD55D847038C}" type="slidenum">
              <a:rPr lang="en-US" altLang="en-US" smtClean="0"/>
              <a:pPr>
                <a:spcBef>
                  <a:spcPct val="0"/>
                </a:spcBef>
              </a:pPr>
              <a:t>26</a:t>
            </a:fld>
            <a:endParaRPr lang="en-US" alt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0E8436A-F73C-48AD-9B32-1AA44CC03CFC}" type="slidenum">
              <a:rPr lang="en-US" altLang="en-US" smtClean="0"/>
              <a:pPr>
                <a:spcBef>
                  <a:spcPct val="0"/>
                </a:spcBef>
              </a:pPr>
              <a:t>27</a:t>
            </a:fld>
            <a:endParaRPr lang="en-US" alt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FA651CC-3718-43E1-AC21-FC84A2207DD6}" type="slidenum">
              <a:rPr lang="en-US" altLang="en-US" smtClean="0"/>
              <a:pPr>
                <a:spcBef>
                  <a:spcPct val="0"/>
                </a:spcBef>
              </a:pPr>
              <a:t>28</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E62F988-00AF-48BC-BE7D-2468B00830F2}" type="slidenum">
              <a:rPr lang="en-US" altLang="en-US" smtClean="0"/>
              <a:pPr>
                <a:spcBef>
                  <a:spcPct val="0"/>
                </a:spcBef>
              </a:pPr>
              <a:t>29</a:t>
            </a:fld>
            <a:endParaRPr lang="en-US" alt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37226CCF-8FE2-4ACB-AF9D-9ACDDDC191FB}" type="slidenum">
              <a:rPr lang="en-US" altLang="en-US" smtClean="0"/>
              <a:pPr>
                <a:spcBef>
                  <a:spcPct val="0"/>
                </a:spcBef>
              </a:pPr>
              <a:t>30</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B06A127-9D6F-4621-BA12-954D9309B254}" type="slidenum">
              <a:rPr lang="en-US" altLang="en-US" smtClean="0"/>
              <a:pPr>
                <a:spcBef>
                  <a:spcPct val="0"/>
                </a:spcBef>
              </a:pPr>
              <a:t>31</a:t>
            </a:fld>
            <a:endParaRPr lang="en-US" alt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424D1D78-723C-4883-8CF7-534CDD58778B}" type="slidenum">
              <a:rPr lang="en-US" altLang="en-US" smtClean="0"/>
              <a:pPr>
                <a:spcBef>
                  <a:spcPct val="0"/>
                </a:spcBef>
              </a:pPr>
              <a:t>32</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ECF475E3-382C-459F-AFC1-60B7141C0F86}" type="slidenum">
              <a:rPr lang="en-US" altLang="en-US" smtClean="0"/>
              <a:pPr>
                <a:spcBef>
                  <a:spcPct val="0"/>
                </a:spcBef>
              </a:pPr>
              <a:t>33</a:t>
            </a:fld>
            <a:endParaRPr lang="en-US" alt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E832859-5E05-41FA-801D-467146A4A503}" type="slidenum">
              <a:rPr lang="en-US" altLang="en-US" smtClean="0"/>
              <a:pPr>
                <a:spcBef>
                  <a:spcPct val="0"/>
                </a:spcBef>
              </a:pPr>
              <a:t>34</a:t>
            </a:fld>
            <a:endParaRPr lang="en-US" alt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5ADED17A-7A67-493C-BF7C-72BB0F2EEC70}" type="slidenum">
              <a:rPr lang="en-US" altLang="en-US" smtClean="0"/>
              <a:pPr>
                <a:spcBef>
                  <a:spcPct val="0"/>
                </a:spcBef>
              </a:pPr>
              <a:t>5</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A8EB8FC-755D-4901-BAE3-6DBDE1D84FB1}" type="slidenum">
              <a:rPr lang="en-US" altLang="en-US" smtClean="0"/>
              <a:pPr>
                <a:spcBef>
                  <a:spcPct val="0"/>
                </a:spcBef>
              </a:pPr>
              <a:t>35</a:t>
            </a:fld>
            <a:endParaRPr lang="en-US" alt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4876F018-8C5A-4733-8F17-4D5FB0B54B20}" type="slidenum">
              <a:rPr lang="en-US" altLang="en-US" smtClean="0"/>
              <a:pPr>
                <a:spcBef>
                  <a:spcPct val="0"/>
                </a:spcBef>
              </a:pPr>
              <a:t>36</a:t>
            </a:fld>
            <a:endParaRPr lang="en-US" alt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14CD3F76-4CC0-45FD-8A6F-470CAA7373EC}" type="slidenum">
              <a:rPr lang="en-US" altLang="en-US" smtClean="0"/>
              <a:pPr>
                <a:spcBef>
                  <a:spcPct val="0"/>
                </a:spcBef>
              </a:pPr>
              <a:t>37</a:t>
            </a:fld>
            <a:endParaRPr lang="en-US" alt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CB11605-580F-419E-9B37-9976D1DF5B80}" type="slidenum">
              <a:rPr lang="en-US" altLang="en-US" smtClean="0"/>
              <a:pPr>
                <a:spcBef>
                  <a:spcPct val="0"/>
                </a:spcBef>
              </a:pPr>
              <a:t>38</a:t>
            </a:fld>
            <a:endParaRPr lang="en-US" alt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608B984-A440-4E58-BB7A-B03E294AFBF3}" type="slidenum">
              <a:rPr lang="en-US" altLang="en-US" smtClean="0"/>
              <a:pPr>
                <a:spcBef>
                  <a:spcPct val="0"/>
                </a:spcBef>
              </a:pPr>
              <a:t>39</a:t>
            </a:fld>
            <a:endParaRPr lang="en-US" alt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D3F83C18-B693-4994-A6D2-35BD2DAEE47F}" type="slidenum">
              <a:rPr lang="en-US" altLang="en-US" smtClean="0"/>
              <a:pPr>
                <a:spcBef>
                  <a:spcPct val="0"/>
                </a:spcBef>
              </a:pPr>
              <a:t>40</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2210885-AE92-4AED-8F8F-1B9101B433EC}" type="slidenum">
              <a:rPr lang="en-US" altLang="en-US" smtClean="0"/>
              <a:pPr>
                <a:spcBef>
                  <a:spcPct val="0"/>
                </a:spcBef>
              </a:pPr>
              <a:t>41</a:t>
            </a:fld>
            <a:endParaRPr lang="en-US" alt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F7C75AE-618F-4244-8B8C-5FAD17737FAF}" type="slidenum">
              <a:rPr lang="en-US" altLang="en-US" smtClean="0"/>
              <a:pPr>
                <a:spcBef>
                  <a:spcPct val="0"/>
                </a:spcBef>
              </a:pPr>
              <a:t>6</a:t>
            </a:fld>
            <a:endParaRPr lang="en-US" alt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1C0D5AA-95D1-4374-A851-46FE54A787E3}" type="slidenum">
              <a:rPr lang="en-US" altLang="en-US" smtClean="0"/>
              <a:pPr>
                <a:spcBef>
                  <a:spcPct val="0"/>
                </a:spcBef>
              </a:pPr>
              <a:t>7</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E443AA7-FDFF-40D4-819B-10D83B6186C9}" type="slidenum">
              <a:rPr lang="en-US" altLang="en-US" smtClean="0"/>
              <a:pPr>
                <a:spcBef>
                  <a:spcPct val="0"/>
                </a:spcBef>
              </a:pPr>
              <a:t>8</a:t>
            </a:fld>
            <a:endParaRPr lang="en-US" alt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7CAB83E-3D92-45B2-802A-E7E88EBD51B3}" type="slidenum">
              <a:rPr lang="en-US" altLang="en-US" smtClean="0"/>
              <a:pPr>
                <a:spcBef>
                  <a:spcPct val="0"/>
                </a:spcBef>
              </a:pPr>
              <a:t>9</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F9F310A-F72D-442F-83BF-DA207247FE8C}" type="slidenum">
              <a:rPr lang="en-US" altLang="en-US" smtClean="0"/>
              <a:pPr>
                <a:spcBef>
                  <a:spcPct val="0"/>
                </a:spcBef>
              </a:pPr>
              <a:t>10</a:t>
            </a:fld>
            <a:endParaRPr lang="en-US" alt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55650" indent="-290513">
              <a:spcBef>
                <a:spcPct val="30000"/>
              </a:spcBef>
              <a:defRPr sz="1200">
                <a:solidFill>
                  <a:schemeClr val="tx1"/>
                </a:solidFill>
                <a:latin typeface="Times New Roman" pitchFamily="18" charset="0"/>
              </a:defRPr>
            </a:lvl2pPr>
            <a:lvl3pPr marL="1163638" indent="-231775">
              <a:spcBef>
                <a:spcPct val="30000"/>
              </a:spcBef>
              <a:defRPr sz="1200">
                <a:solidFill>
                  <a:schemeClr val="tx1"/>
                </a:solidFill>
                <a:latin typeface="Times New Roman" pitchFamily="18" charset="0"/>
              </a:defRPr>
            </a:lvl3pPr>
            <a:lvl4pPr marL="1630363" indent="-231775">
              <a:spcBef>
                <a:spcPct val="30000"/>
              </a:spcBef>
              <a:defRPr sz="1200">
                <a:solidFill>
                  <a:schemeClr val="tx1"/>
                </a:solidFill>
                <a:latin typeface="Times New Roman" pitchFamily="18" charset="0"/>
              </a:defRPr>
            </a:lvl4pPr>
            <a:lvl5pPr marL="2095500" indent="-231775">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53C6C0C-4EDF-4448-A376-611C14D3D43C}" type="slidenum">
              <a:rPr lang="en-US" altLang="en-US" smtClean="0"/>
              <a:pPr>
                <a:spcBef>
                  <a:spcPct val="0"/>
                </a:spcBef>
              </a:pPr>
              <a:t>12</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0014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9569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644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010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Tree>
    <p:extLst>
      <p:ext uri="{BB962C8B-B14F-4D97-AF65-F5344CB8AC3E}">
        <p14:creationId xmlns:p14="http://schemas.microsoft.com/office/powerpoint/2010/main" val="329911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010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dirty="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7020922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977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37743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7521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0467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9312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911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p:nvPr userDrawn="1"/>
        </p:nvSpPr>
        <p:spPr>
          <a:xfrm>
            <a:off x="117233" y="6629400"/>
            <a:ext cx="8909535" cy="400110"/>
          </a:xfrm>
          <a:prstGeom prst="rect">
            <a:avLst/>
          </a:prstGeom>
        </p:spPr>
        <p:txBody>
          <a:bodyPr>
            <a:spAutoFit/>
          </a:bodyPr>
          <a:lstStyle/>
          <a:p>
            <a:pPr algn="ctr" eaLnBrk="1" hangingPunct="1"/>
            <a:r>
              <a:rPr lang="en-IN" altLang="en-US" sz="1000" dirty="0" smtClean="0">
                <a:solidFill>
                  <a:schemeClr val="tx1"/>
                </a:solidFill>
                <a:latin typeface="Times New Roman" pitchFamily="18" charset="0"/>
                <a:cs typeface="Times New Roman" pitchFamily="18" charset="0"/>
              </a:rPr>
              <a:t>Copyright © 2015 McGraw-Hill Education. All rights reserved. No reproduction or distribution without the prior written consent of McGraw-Hill Education.</a:t>
            </a:r>
            <a:endParaRPr lang="en-IN" altLang="en-US" sz="1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7823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09927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010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Text Box 7"/>
          <p:cNvSpPr txBox="1">
            <a:spLocks noChangeArrowheads="1"/>
          </p:cNvSpPr>
          <p:nvPr userDrawn="1"/>
        </p:nvSpPr>
        <p:spPr bwMode="auto">
          <a:xfrm>
            <a:off x="7772400" y="1524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sz="2400">
                <a:solidFill>
                  <a:schemeClr val="bg1"/>
                </a:solidFill>
                <a:latin typeface="Times New Roman" pitchFamily="18" charset="0"/>
              </a:defRPr>
            </a:lvl1pPr>
            <a:lvl2pPr marL="742950" indent="-285750" algn="ctr" eaLnBrk="0" hangingPunct="0">
              <a:defRPr sz="2400">
                <a:solidFill>
                  <a:schemeClr val="bg1"/>
                </a:solidFill>
                <a:latin typeface="Times New Roman" pitchFamily="18" charset="0"/>
              </a:defRPr>
            </a:lvl2pPr>
            <a:lvl3pPr marL="1143000" indent="-228600" algn="ctr" eaLnBrk="0" hangingPunct="0">
              <a:defRPr sz="2400">
                <a:solidFill>
                  <a:schemeClr val="bg1"/>
                </a:solidFill>
                <a:latin typeface="Times New Roman" pitchFamily="18" charset="0"/>
              </a:defRPr>
            </a:lvl3pPr>
            <a:lvl4pPr marL="1600200" indent="-228600" algn="ctr" eaLnBrk="0" hangingPunct="0">
              <a:defRPr sz="2400">
                <a:solidFill>
                  <a:schemeClr val="bg1"/>
                </a:solidFill>
                <a:latin typeface="Times New Roman" pitchFamily="18" charset="0"/>
              </a:defRPr>
            </a:lvl4pPr>
            <a:lvl5pPr marL="2057400" indent="-228600" algn="ctr" eaLnBrk="0" hangingPunct="0">
              <a:defRPr sz="2400">
                <a:solidFill>
                  <a:schemeClr val="bg1"/>
                </a:solidFill>
                <a:latin typeface="Times New Roman" pitchFamily="18" charset="0"/>
              </a:defRPr>
            </a:lvl5pPr>
            <a:lvl6pPr marL="2514600" indent="-228600" algn="ctr" eaLnBrk="0" fontAlgn="base" hangingPunct="0">
              <a:spcBef>
                <a:spcPct val="0"/>
              </a:spcBef>
              <a:spcAft>
                <a:spcPct val="0"/>
              </a:spcAft>
              <a:defRPr sz="2400">
                <a:solidFill>
                  <a:schemeClr val="bg1"/>
                </a:solidFill>
                <a:latin typeface="Times New Roman" pitchFamily="18" charset="0"/>
              </a:defRPr>
            </a:lvl6pPr>
            <a:lvl7pPr marL="2971800" indent="-228600" algn="ctr" eaLnBrk="0" fontAlgn="base" hangingPunct="0">
              <a:spcBef>
                <a:spcPct val="0"/>
              </a:spcBef>
              <a:spcAft>
                <a:spcPct val="0"/>
              </a:spcAft>
              <a:defRPr sz="2400">
                <a:solidFill>
                  <a:schemeClr val="bg1"/>
                </a:solidFill>
                <a:latin typeface="Times New Roman" pitchFamily="18" charset="0"/>
              </a:defRPr>
            </a:lvl7pPr>
            <a:lvl8pPr marL="3429000" indent="-228600" algn="ctr" eaLnBrk="0" fontAlgn="base" hangingPunct="0">
              <a:spcBef>
                <a:spcPct val="0"/>
              </a:spcBef>
              <a:spcAft>
                <a:spcPct val="0"/>
              </a:spcAft>
              <a:defRPr sz="2400">
                <a:solidFill>
                  <a:schemeClr val="bg1"/>
                </a:solidFill>
                <a:latin typeface="Times New Roman" pitchFamily="18" charset="0"/>
              </a:defRPr>
            </a:lvl8pPr>
            <a:lvl9pPr marL="3886200" indent="-228600" algn="ctr" eaLnBrk="0" fontAlgn="base" hangingPunct="0">
              <a:spcBef>
                <a:spcPct val="0"/>
              </a:spcBef>
              <a:spcAft>
                <a:spcPct val="0"/>
              </a:spcAft>
              <a:defRPr sz="2400">
                <a:solidFill>
                  <a:schemeClr val="bg1"/>
                </a:solidFill>
                <a:latin typeface="Times New Roman" pitchFamily="18" charset="0"/>
              </a:defRPr>
            </a:lvl9pPr>
          </a:lstStyle>
          <a:p>
            <a:pPr algn="l" eaLnBrk="1" hangingPunct="1">
              <a:defRPr/>
            </a:pPr>
            <a:endParaRPr lang="en-US"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ctr" rtl="0" eaLnBrk="0" fontAlgn="base" hangingPunct="0">
        <a:spcBef>
          <a:spcPct val="0"/>
        </a:spcBef>
        <a:spcAft>
          <a:spcPct val="0"/>
        </a:spcAft>
        <a:defRPr sz="4400">
          <a:solidFill>
            <a:schemeClr val="tx2"/>
          </a:solidFill>
          <a:latin typeface="Calibri" pitchFamily="34" charset="0"/>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3019425" y="2327275"/>
            <a:ext cx="2603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a:spcBef>
                <a:spcPct val="0"/>
              </a:spcBef>
              <a:buFontTx/>
              <a:buNone/>
            </a:pPr>
            <a:r>
              <a:rPr lang="en-US" altLang="en-US" sz="2400">
                <a:solidFill>
                  <a:schemeClr val="bg1"/>
                </a:solidFill>
                <a:latin typeface="Times New Roman" pitchFamily="18" charset="0"/>
              </a:rPr>
              <a:t> </a:t>
            </a:r>
          </a:p>
        </p:txBody>
      </p:sp>
      <p:sp>
        <p:nvSpPr>
          <p:cNvPr id="3075" name="Title 2"/>
          <p:cNvSpPr>
            <a:spLocks noGrp="1"/>
          </p:cNvSpPr>
          <p:nvPr>
            <p:ph type="title"/>
          </p:nvPr>
        </p:nvSpPr>
        <p:spPr>
          <a:xfrm>
            <a:off x="381000" y="228600"/>
            <a:ext cx="3008313" cy="1162050"/>
          </a:xfrm>
        </p:spPr>
        <p:txBody>
          <a:bodyPr/>
          <a:lstStyle/>
          <a:p>
            <a:endParaRPr lang="en-US" altLang="en-US" smtClean="0"/>
          </a:p>
        </p:txBody>
      </p:sp>
      <p:sp>
        <p:nvSpPr>
          <p:cNvPr id="3076" name="Content Placeholder 3"/>
          <p:cNvSpPr>
            <a:spLocks noGrp="1"/>
          </p:cNvSpPr>
          <p:nvPr>
            <p:ph idx="1"/>
          </p:nvPr>
        </p:nvSpPr>
        <p:spPr>
          <a:xfrm>
            <a:off x="5105400" y="261938"/>
            <a:ext cx="3657600" cy="5853112"/>
          </a:xfrm>
        </p:spPr>
        <p:txBody>
          <a:bodyPr/>
          <a:lstStyle/>
          <a:p>
            <a:pPr marL="0" indent="0">
              <a:buFontTx/>
              <a:buNone/>
            </a:pPr>
            <a:r>
              <a:rPr lang="en-US" altLang="en-US" sz="5400" smtClean="0">
                <a:latin typeface="Arial" charset="0"/>
                <a:cs typeface="Arial" charset="0"/>
              </a:rPr>
              <a:t>Auditing &amp; Assurance Services, 6e</a:t>
            </a:r>
          </a:p>
        </p:txBody>
      </p:sp>
      <p:pic>
        <p:nvPicPr>
          <p:cNvPr id="3077" name="Picture 3" descr="C:\Users\gail_korosa\AppData\Local\Microsoft\Windows\Temporary Internet Files\Content.Outlook\6C1P23NS\Louwers6e15md_nm3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4525963"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4000" smtClean="0"/>
              <a:t>The Generalization Argument</a:t>
            </a:r>
          </a:p>
        </p:txBody>
      </p:sp>
      <p:sp>
        <p:nvSpPr>
          <p:cNvPr id="12291" name="Rectangle 3"/>
          <p:cNvSpPr>
            <a:spLocks noGrp="1" noChangeArrowheads="1"/>
          </p:cNvSpPr>
          <p:nvPr>
            <p:ph type="body" idx="4294967295"/>
          </p:nvPr>
        </p:nvSpPr>
        <p:spPr>
          <a:xfrm>
            <a:off x="685800" y="1600200"/>
            <a:ext cx="7772400" cy="4495800"/>
          </a:xfrm>
        </p:spPr>
        <p:txBody>
          <a:bodyPr/>
          <a:lstStyle/>
          <a:p>
            <a:pPr eaLnBrk="1" hangingPunct="1">
              <a:lnSpc>
                <a:spcPct val="80000"/>
              </a:lnSpc>
            </a:pPr>
            <a:r>
              <a:rPr lang="en-US" altLang="en-US" sz="2800" smtClean="0"/>
              <a:t>A judicious combination of the imperative and utilitarian principles</a:t>
            </a:r>
          </a:p>
          <a:p>
            <a:pPr eaLnBrk="1" hangingPunct="1">
              <a:lnSpc>
                <a:spcPct val="80000"/>
              </a:lnSpc>
            </a:pPr>
            <a:r>
              <a:rPr lang="en-US" altLang="en-US" sz="2800" smtClean="0"/>
              <a:t>Considers the consequences of a decision made by similar persons acting under similar circumstances</a:t>
            </a:r>
          </a:p>
          <a:p>
            <a:pPr eaLnBrk="1" hangingPunct="1">
              <a:lnSpc>
                <a:spcPct val="80000"/>
              </a:lnSpc>
            </a:pPr>
            <a:r>
              <a:rPr lang="en-US" altLang="en-US" sz="2800" smtClean="0"/>
              <a:t>“What would happen if everyone acted in that certain way?”</a:t>
            </a:r>
          </a:p>
          <a:p>
            <a:pPr eaLnBrk="1" hangingPunct="1">
              <a:lnSpc>
                <a:spcPct val="80000"/>
              </a:lnSpc>
            </a:pPr>
            <a:r>
              <a:rPr lang="en-US" altLang="en-US" sz="2800" smtClean="0"/>
              <a:t>If the answer to the question is that the consequences would be undesirable, the conclusion is that the way of acting is unethical and should not be done. </a:t>
            </a:r>
          </a:p>
        </p:txBody>
      </p:sp>
      <p:sp>
        <p:nvSpPr>
          <p:cNvPr id="1229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474DA473-145E-446F-998A-252B7220A767}"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10</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lvl="3" algn="l"/>
            <a:r>
              <a:rPr lang="en-US" altLang="en-US" dirty="0" smtClean="0"/>
              <a:t>Virtue Ethics </a:t>
            </a:r>
            <a:r>
              <a:rPr lang="en-US" altLang="en-US" dirty="0"/>
              <a:t>(</a:t>
            </a:r>
            <a:r>
              <a:rPr lang="en-US" dirty="0" smtClean="0"/>
              <a:t>Aristotle)</a:t>
            </a:r>
            <a:endParaRPr lang="en-US" altLang="en-US" dirty="0"/>
          </a:p>
        </p:txBody>
      </p:sp>
      <p:sp>
        <p:nvSpPr>
          <p:cNvPr id="13315" name="Content Placeholder 2"/>
          <p:cNvSpPr>
            <a:spLocks noGrp="1"/>
          </p:cNvSpPr>
          <p:nvPr>
            <p:ph idx="1"/>
          </p:nvPr>
        </p:nvSpPr>
        <p:spPr/>
        <p:txBody>
          <a:bodyPr/>
          <a:lstStyle/>
          <a:p>
            <a:pPr marL="346075" indent="-346075">
              <a:defRPr/>
            </a:pPr>
            <a:r>
              <a:rPr lang="en-US" dirty="0" smtClean="0"/>
              <a:t>Setting </a:t>
            </a:r>
            <a:r>
              <a:rPr lang="en-US" b="1" dirty="0">
                <a:solidFill>
                  <a:srgbClr val="FF0000"/>
                </a:solidFill>
              </a:rPr>
              <a:t>self-focused</a:t>
            </a:r>
            <a:r>
              <a:rPr lang="en-US" dirty="0">
                <a:solidFill>
                  <a:srgbClr val="FF0000"/>
                </a:solidFill>
              </a:rPr>
              <a:t> </a:t>
            </a:r>
            <a:r>
              <a:rPr lang="en-US" dirty="0"/>
              <a:t>standards </a:t>
            </a:r>
            <a:r>
              <a:rPr lang="en-US" dirty="0" smtClean="0"/>
              <a:t>for instilling </a:t>
            </a:r>
            <a:r>
              <a:rPr lang="en-US" i="1" dirty="0"/>
              <a:t>intra</a:t>
            </a:r>
            <a:r>
              <a:rPr lang="en-US" dirty="0"/>
              <a:t>-personal excellence and </a:t>
            </a:r>
            <a:r>
              <a:rPr lang="en-US" dirty="0" smtClean="0"/>
              <a:t>building </a:t>
            </a:r>
            <a:r>
              <a:rPr lang="en-US" dirty="0"/>
              <a:t>character: </a:t>
            </a:r>
          </a:p>
          <a:p>
            <a:pPr marL="711835" lvl="3" indent="-346075">
              <a:defRPr/>
            </a:pPr>
            <a:r>
              <a:rPr lang="en-US" sz="2800" b="1" dirty="0">
                <a:solidFill>
                  <a:srgbClr val="FF0000"/>
                </a:solidFill>
              </a:rPr>
              <a:t>Virtues</a:t>
            </a:r>
            <a:r>
              <a:rPr lang="en-US" sz="2800" dirty="0"/>
              <a:t> such as </a:t>
            </a:r>
            <a:r>
              <a:rPr lang="en-US" sz="2800" i="1" dirty="0"/>
              <a:t>honesty</a:t>
            </a:r>
            <a:r>
              <a:rPr lang="en-US" sz="2800" dirty="0"/>
              <a:t>, </a:t>
            </a:r>
            <a:r>
              <a:rPr lang="en-US" sz="2800" i="1" dirty="0"/>
              <a:t>openness</a:t>
            </a:r>
            <a:r>
              <a:rPr lang="en-US" sz="2800" dirty="0"/>
              <a:t>, </a:t>
            </a:r>
            <a:r>
              <a:rPr lang="en-US" sz="2800" i="1" dirty="0" smtClean="0"/>
              <a:t>integrity</a:t>
            </a:r>
            <a:r>
              <a:rPr lang="en-US" sz="2800" dirty="0" smtClean="0"/>
              <a:t>, etc</a:t>
            </a:r>
            <a:r>
              <a:rPr lang="en-US" sz="2800" dirty="0"/>
              <a:t>. </a:t>
            </a:r>
          </a:p>
          <a:p>
            <a:pPr marL="711835" lvl="3" indent="-346075">
              <a:defRPr/>
            </a:pPr>
            <a:r>
              <a:rPr lang="en-US" sz="2800" dirty="0"/>
              <a:t>Behavior you would be </a:t>
            </a:r>
            <a:r>
              <a:rPr lang="en-US" sz="2800" b="1" dirty="0">
                <a:solidFill>
                  <a:srgbClr val="FF0000"/>
                </a:solidFill>
              </a:rPr>
              <a:t>proud to have widely reported</a:t>
            </a:r>
            <a:r>
              <a:rPr lang="en-US" sz="2800" dirty="0" smtClean="0"/>
              <a:t>.</a:t>
            </a:r>
            <a:endParaRPr lang="en-US" sz="2800" dirty="0"/>
          </a:p>
        </p:txBody>
      </p:sp>
      <p:sp>
        <p:nvSpPr>
          <p:cNvPr id="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474DA473-145E-446F-998A-252B7220A767}"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11</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4000" smtClean="0"/>
              <a:t>Ethical Codes of Conduct</a:t>
            </a:r>
          </a:p>
        </p:txBody>
      </p:sp>
      <p:sp>
        <p:nvSpPr>
          <p:cNvPr id="14339" name="Rectangle 3"/>
          <p:cNvSpPr>
            <a:spLocks noGrp="1" noChangeArrowheads="1"/>
          </p:cNvSpPr>
          <p:nvPr>
            <p:ph type="body" idx="4294967295"/>
          </p:nvPr>
        </p:nvSpPr>
        <p:spPr>
          <a:xfrm>
            <a:off x="685800" y="1600200"/>
            <a:ext cx="7772400" cy="4495800"/>
          </a:xfrm>
        </p:spPr>
        <p:txBody>
          <a:bodyPr/>
          <a:lstStyle/>
          <a:p>
            <a:pPr eaLnBrk="1" hangingPunct="1">
              <a:lnSpc>
                <a:spcPct val="80000"/>
              </a:lnSpc>
            </a:pPr>
            <a:r>
              <a:rPr lang="en-US" altLang="en-US" sz="2800" smtClean="0"/>
              <a:t>U.S. Securities and Exchange Commission (SEC)</a:t>
            </a:r>
          </a:p>
          <a:p>
            <a:pPr eaLnBrk="1" hangingPunct="1">
              <a:lnSpc>
                <a:spcPct val="80000"/>
              </a:lnSpc>
            </a:pPr>
            <a:r>
              <a:rPr lang="en-US" altLang="en-US" sz="2800" smtClean="0"/>
              <a:t>The Public Company Accounting Oversight Board (PCAOB)</a:t>
            </a:r>
          </a:p>
          <a:p>
            <a:pPr eaLnBrk="1" hangingPunct="1">
              <a:lnSpc>
                <a:spcPct val="80000"/>
              </a:lnSpc>
            </a:pPr>
            <a:r>
              <a:rPr lang="en-US" altLang="en-US" sz="2800" smtClean="0"/>
              <a:t>The International Federation of Accountants (IFAC)</a:t>
            </a:r>
          </a:p>
          <a:p>
            <a:pPr eaLnBrk="1" hangingPunct="1">
              <a:lnSpc>
                <a:spcPct val="80000"/>
              </a:lnSpc>
            </a:pPr>
            <a:r>
              <a:rPr lang="en-US" altLang="en-US" sz="2800" smtClean="0"/>
              <a:t>The Professional Ethics Executive Committee (PEEC) of the American Institute of Certified Public Accountants (AICPA)</a:t>
            </a:r>
          </a:p>
          <a:p>
            <a:pPr eaLnBrk="1" hangingPunct="1">
              <a:lnSpc>
                <a:spcPct val="80000"/>
              </a:lnSpc>
            </a:pPr>
            <a:r>
              <a:rPr lang="en-US" altLang="en-US" sz="2800" smtClean="0"/>
              <a:t>Applicable State Society of CPAs</a:t>
            </a:r>
          </a:p>
          <a:p>
            <a:pPr eaLnBrk="1" hangingPunct="1">
              <a:lnSpc>
                <a:spcPct val="80000"/>
              </a:lnSpc>
            </a:pPr>
            <a:r>
              <a:rPr lang="en-US" altLang="en-US" sz="2800" smtClean="0"/>
              <a:t>Applicable State Board of Accountancy</a:t>
            </a:r>
          </a:p>
        </p:txBody>
      </p:sp>
      <p:sp>
        <p:nvSpPr>
          <p:cNvPr id="1434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56549E35-AEFE-40B4-B6AA-65945713AD9A}"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12</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4000" smtClean="0"/>
              <a:t>Ethical Codes of Conduct</a:t>
            </a:r>
          </a:p>
        </p:txBody>
      </p:sp>
      <p:pic>
        <p:nvPicPr>
          <p:cNvPr id="15363" name="Picture 3" descr="The table on this slide appears within the &quot;ETHICAL CODES OF CONDUCT&quot;section of the textbook. It sets forth selected organizations that have rules of conduct and describes who the rules apply to. The contents of the table are set forth below in anumbered list (to better distinguish each. (They are not number in the table in the textboo.) &#10;&#10;(1) U.S. Securities and Exchange Commission (SEC) - Persons who practice before the SEC as accountants and auditors for SEC-registered companies&#10;(2) Public Company Oversight Accounting Board (PCAOB) - Registered firms and individuals who perform audits of companies under the jurisdiction of the PCAOB&#10;(3) International Federation of Accountants (IFAC) - Public accounting firms and CPAs performing audits of&#10;multinational companies&#10;(4) American Institute of CPAs (AICPA) Members of AICPA - Applicable state society of CPAs Members of a state society of CPAs&#10;(5) Applicable state board of accountancy - Persons licensed by the state to practice accoun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350" y="2057400"/>
            <a:ext cx="76073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8852D78A-4BEC-4D18-BD01-ADDD5608B0FA}"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13</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685800" y="609600"/>
            <a:ext cx="7467600" cy="1143000"/>
          </a:xfrm>
        </p:spPr>
        <p:txBody>
          <a:bodyPr/>
          <a:lstStyle/>
          <a:p>
            <a:pPr algn="l" eaLnBrk="1" hangingPunct="1"/>
            <a:r>
              <a:rPr lang="en-US" altLang="en-US" sz="3600" smtClean="0"/>
              <a:t>AICPA Code of Professional Conduct</a:t>
            </a:r>
          </a:p>
        </p:txBody>
      </p:sp>
      <p:sp>
        <p:nvSpPr>
          <p:cNvPr id="16387" name="Rectangle 1027"/>
          <p:cNvSpPr>
            <a:spLocks noGrp="1" noChangeArrowheads="1"/>
          </p:cNvSpPr>
          <p:nvPr>
            <p:ph type="body" sz="half" idx="1"/>
          </p:nvPr>
        </p:nvSpPr>
        <p:spPr>
          <a:xfrm>
            <a:off x="381000" y="1752600"/>
            <a:ext cx="3657600" cy="4343400"/>
          </a:xfrm>
        </p:spPr>
        <p:txBody>
          <a:bodyPr/>
          <a:lstStyle/>
          <a:p>
            <a:pPr eaLnBrk="1" hangingPunct="1">
              <a:buFontTx/>
              <a:buNone/>
            </a:pPr>
            <a:r>
              <a:rPr lang="en-US" altLang="en-US" smtClean="0"/>
              <a:t> </a:t>
            </a:r>
          </a:p>
        </p:txBody>
      </p:sp>
      <p:sp>
        <p:nvSpPr>
          <p:cNvPr id="16388" name="Rectangle 1028"/>
          <p:cNvSpPr>
            <a:spLocks noGrp="1" noChangeArrowheads="1"/>
          </p:cNvSpPr>
          <p:nvPr>
            <p:ph type="body" sz="half" idx="2"/>
          </p:nvPr>
        </p:nvSpPr>
        <p:spPr>
          <a:xfrm>
            <a:off x="3276600" y="1905000"/>
            <a:ext cx="5410200" cy="4191000"/>
          </a:xfrm>
        </p:spPr>
        <p:txBody>
          <a:bodyPr/>
          <a:lstStyle/>
          <a:p>
            <a:pPr eaLnBrk="1" hangingPunct="1"/>
            <a:r>
              <a:rPr lang="en-US" altLang="en-US" sz="2400" smtClean="0"/>
              <a:t>Ideal standards of ethical conduct</a:t>
            </a:r>
          </a:p>
          <a:p>
            <a:pPr eaLnBrk="1" hangingPunct="1">
              <a:buFontTx/>
              <a:buNone/>
            </a:pPr>
            <a:endParaRPr lang="en-US" altLang="en-US" sz="2400" smtClean="0"/>
          </a:p>
          <a:p>
            <a:pPr eaLnBrk="1" hangingPunct="1"/>
            <a:r>
              <a:rPr lang="en-US" altLang="en-US" sz="2400" smtClean="0"/>
              <a:t>Minimum standards of ethical conduct stated as specific rules</a:t>
            </a:r>
          </a:p>
          <a:p>
            <a:pPr eaLnBrk="1" hangingPunct="1"/>
            <a:endParaRPr lang="en-US" altLang="en-US" sz="2400" smtClean="0"/>
          </a:p>
          <a:p>
            <a:pPr eaLnBrk="1" hangingPunct="1"/>
            <a:r>
              <a:rPr lang="en-US" altLang="en-US" sz="2400" smtClean="0"/>
              <a:t>Interpretations of the rules by the AICPA division of professional ethics</a:t>
            </a:r>
          </a:p>
          <a:p>
            <a:pPr eaLnBrk="1" hangingPunct="1">
              <a:buFontTx/>
              <a:buNone/>
            </a:pPr>
            <a:endParaRPr lang="en-US" altLang="en-US" sz="2400" smtClean="0"/>
          </a:p>
          <a:p>
            <a:pPr eaLnBrk="1" hangingPunct="1"/>
            <a:r>
              <a:rPr lang="en-US" altLang="en-US" sz="2400" smtClean="0"/>
              <a:t>Published explanations and answers to questions about rules of Conduct</a:t>
            </a:r>
          </a:p>
        </p:txBody>
      </p:sp>
      <p:grpSp>
        <p:nvGrpSpPr>
          <p:cNvPr id="16389" name="Group 1041" descr="The picture on this slide includes four yellow text boxes along the self-side of this slide. Each relates to a bullet point on the slide. The wording in the text boxes and the related bullet points are as follows:&#10;&#10;Principles - Ideal standards of ethical conduct&#10;Rules of conduct - Minimum standards of ethical conduct stated as specific rules&#10;Interpretations - Interpretations of the rules by the AICPA division of professional ethics&#10;Ethical rulings - Published explanations and answers to questions about rules of Conduct&#10;&#10;"/>
          <p:cNvGrpSpPr>
            <a:grpSpLocks/>
          </p:cNvGrpSpPr>
          <p:nvPr/>
        </p:nvGrpSpPr>
        <p:grpSpPr bwMode="auto">
          <a:xfrm>
            <a:off x="609600" y="1905000"/>
            <a:ext cx="2438400" cy="3886200"/>
            <a:chOff x="384" y="1296"/>
            <a:chExt cx="1536" cy="2448"/>
          </a:xfrm>
        </p:grpSpPr>
        <p:sp>
          <p:nvSpPr>
            <p:cNvPr id="16391" name="Rectangle 1030"/>
            <p:cNvSpPr>
              <a:spLocks noChangeArrowheads="1"/>
            </p:cNvSpPr>
            <p:nvPr/>
          </p:nvSpPr>
          <p:spPr bwMode="auto">
            <a:xfrm>
              <a:off x="384" y="1296"/>
              <a:ext cx="1536" cy="432"/>
            </a:xfrm>
            <a:prstGeom prst="rect">
              <a:avLst/>
            </a:prstGeom>
            <a:solidFill>
              <a:srgbClr val="FFFF66"/>
            </a:solidFill>
            <a:ln w="57150">
              <a:solidFill>
                <a:schemeClr val="tx1"/>
              </a:solidFill>
              <a:miter lim="800000"/>
              <a:headEnd/>
              <a:tailEnd/>
            </a:ln>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16392" name="Rectangle 1031"/>
            <p:cNvSpPr>
              <a:spLocks noChangeArrowheads="1"/>
            </p:cNvSpPr>
            <p:nvPr/>
          </p:nvSpPr>
          <p:spPr bwMode="auto">
            <a:xfrm>
              <a:off x="384" y="1920"/>
              <a:ext cx="1536" cy="432"/>
            </a:xfrm>
            <a:prstGeom prst="rect">
              <a:avLst/>
            </a:prstGeom>
            <a:solidFill>
              <a:srgbClr val="FFFF66"/>
            </a:solidFill>
            <a:ln w="57150">
              <a:solidFill>
                <a:schemeClr val="tx1"/>
              </a:solidFill>
              <a:miter lim="800000"/>
              <a:headEnd/>
              <a:tailEnd/>
            </a:ln>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16393" name="Rectangle 1032"/>
            <p:cNvSpPr>
              <a:spLocks noChangeArrowheads="1"/>
            </p:cNvSpPr>
            <p:nvPr/>
          </p:nvSpPr>
          <p:spPr bwMode="auto">
            <a:xfrm>
              <a:off x="384" y="2592"/>
              <a:ext cx="1536" cy="432"/>
            </a:xfrm>
            <a:prstGeom prst="rect">
              <a:avLst/>
            </a:prstGeom>
            <a:solidFill>
              <a:srgbClr val="FFFF66"/>
            </a:solidFill>
            <a:ln w="57150">
              <a:solidFill>
                <a:schemeClr val="tx1"/>
              </a:solidFill>
              <a:miter lim="800000"/>
              <a:headEnd/>
              <a:tailEnd/>
            </a:ln>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16394" name="Rectangle 1033"/>
            <p:cNvSpPr>
              <a:spLocks noChangeArrowheads="1"/>
            </p:cNvSpPr>
            <p:nvPr/>
          </p:nvSpPr>
          <p:spPr bwMode="auto">
            <a:xfrm>
              <a:off x="384" y="3312"/>
              <a:ext cx="1488" cy="432"/>
            </a:xfrm>
            <a:prstGeom prst="rect">
              <a:avLst/>
            </a:prstGeom>
            <a:solidFill>
              <a:srgbClr val="FFFF66"/>
            </a:solidFill>
            <a:ln w="57150">
              <a:solidFill>
                <a:schemeClr val="tx1"/>
              </a:solidFill>
              <a:miter lim="800000"/>
              <a:headEnd/>
              <a:tailEnd/>
            </a:ln>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16395" name="Line 1034"/>
            <p:cNvSpPr>
              <a:spLocks noChangeShapeType="1"/>
            </p:cNvSpPr>
            <p:nvPr/>
          </p:nvSpPr>
          <p:spPr bwMode="auto">
            <a:xfrm>
              <a:off x="1056" y="1728"/>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6" name="Line 1035"/>
            <p:cNvSpPr>
              <a:spLocks noChangeShapeType="1"/>
            </p:cNvSpPr>
            <p:nvPr/>
          </p:nvSpPr>
          <p:spPr bwMode="auto">
            <a:xfrm>
              <a:off x="1056" y="2352"/>
              <a:ext cx="0" cy="24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1036"/>
            <p:cNvSpPr>
              <a:spLocks noChangeShapeType="1"/>
            </p:cNvSpPr>
            <p:nvPr/>
          </p:nvSpPr>
          <p:spPr bwMode="auto">
            <a:xfrm>
              <a:off x="1056" y="3024"/>
              <a:ext cx="0" cy="2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Text Box 1037"/>
            <p:cNvSpPr txBox="1">
              <a:spLocks noChangeArrowheads="1"/>
            </p:cNvSpPr>
            <p:nvPr/>
          </p:nvSpPr>
          <p:spPr bwMode="auto">
            <a:xfrm>
              <a:off x="480" y="1392"/>
              <a:ext cx="11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a:latin typeface="Times New Roman" pitchFamily="18" charset="0"/>
                </a:rPr>
                <a:t>   Principles</a:t>
              </a:r>
            </a:p>
          </p:txBody>
        </p:sp>
        <p:sp>
          <p:nvSpPr>
            <p:cNvPr id="16399" name="Text Box 1038" descr="There are text boxes along the left-side of this slide that relate to each of the four bullet points on the slide. Each textbox and its related bullet point is set forth below.&#10;&#10;Principles - &#10;Rules of conduct - &#10;Interpretations - &#10;Ethic rulings - &#10;&#10;"/>
            <p:cNvSpPr txBox="1">
              <a:spLocks noChangeArrowheads="1"/>
            </p:cNvSpPr>
            <p:nvPr/>
          </p:nvSpPr>
          <p:spPr bwMode="auto">
            <a:xfrm>
              <a:off x="384" y="1968"/>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a:latin typeface="Times New Roman" pitchFamily="18" charset="0"/>
                </a:rPr>
                <a:t> Rules of Conduct</a:t>
              </a:r>
            </a:p>
          </p:txBody>
        </p:sp>
        <p:sp>
          <p:nvSpPr>
            <p:cNvPr id="16400" name="Text Box 1039"/>
            <p:cNvSpPr txBox="1">
              <a:spLocks noChangeArrowheads="1"/>
            </p:cNvSpPr>
            <p:nvPr/>
          </p:nvSpPr>
          <p:spPr bwMode="auto">
            <a:xfrm>
              <a:off x="432" y="2688"/>
              <a:ext cx="14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a:latin typeface="Times New Roman" pitchFamily="18" charset="0"/>
                </a:rPr>
                <a:t>  Interpretations</a:t>
              </a:r>
            </a:p>
          </p:txBody>
        </p:sp>
        <p:sp>
          <p:nvSpPr>
            <p:cNvPr id="16401" name="Text Box 1040"/>
            <p:cNvSpPr txBox="1">
              <a:spLocks noChangeArrowheads="1"/>
            </p:cNvSpPr>
            <p:nvPr/>
          </p:nvSpPr>
          <p:spPr bwMode="auto">
            <a:xfrm>
              <a:off x="432" y="3360"/>
              <a:ext cx="13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a:latin typeface="Times New Roman" pitchFamily="18" charset="0"/>
                </a:rPr>
                <a:t> Ethical Rulings</a:t>
              </a:r>
            </a:p>
          </p:txBody>
        </p:sp>
      </p:grpSp>
      <p:sp>
        <p:nvSpPr>
          <p:cNvPr id="1639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2D99535C-F17D-44ED-923C-56F1B8E9A369}"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14</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685800" y="457200"/>
            <a:ext cx="7010400" cy="12954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Principles</a:t>
            </a:r>
            <a:endParaRPr lang="en-US" altLang="en-US" sz="1400" smtClean="0">
              <a:solidFill>
                <a:schemeClr val="tx1"/>
              </a:solidFill>
            </a:endParaRPr>
          </a:p>
        </p:txBody>
      </p:sp>
      <p:sp>
        <p:nvSpPr>
          <p:cNvPr id="17411" name="Rectangle 3"/>
          <p:cNvSpPr>
            <a:spLocks noGrp="1" noChangeArrowheads="1"/>
          </p:cNvSpPr>
          <p:nvPr>
            <p:ph type="body" idx="4294967295"/>
          </p:nvPr>
        </p:nvSpPr>
        <p:spPr>
          <a:xfrm>
            <a:off x="685800" y="1752600"/>
            <a:ext cx="8001000" cy="4495800"/>
          </a:xfrm>
        </p:spPr>
        <p:txBody>
          <a:bodyPr/>
          <a:lstStyle/>
          <a:p>
            <a:pPr eaLnBrk="1" hangingPunct="1">
              <a:lnSpc>
                <a:spcPct val="80000"/>
              </a:lnSpc>
              <a:buFontTx/>
              <a:buNone/>
            </a:pPr>
            <a:r>
              <a:rPr lang="en-US" altLang="en-US" sz="2800" smtClean="0"/>
              <a:t>Basic tenets of ethical conduct</a:t>
            </a:r>
          </a:p>
          <a:p>
            <a:pPr eaLnBrk="1" hangingPunct="1">
              <a:lnSpc>
                <a:spcPct val="80000"/>
              </a:lnSpc>
            </a:pPr>
            <a:r>
              <a:rPr lang="en-US" altLang="en-US" sz="2400" b="1" smtClean="0">
                <a:solidFill>
                  <a:srgbClr val="0033CC"/>
                </a:solidFill>
              </a:rPr>
              <a:t>Responsibilities</a:t>
            </a:r>
            <a:r>
              <a:rPr lang="en-US" altLang="en-US" sz="2400" smtClean="0">
                <a:solidFill>
                  <a:srgbClr val="0033CC"/>
                </a:solidFill>
              </a:rPr>
              <a:t> </a:t>
            </a:r>
            <a:r>
              <a:rPr lang="en-US" altLang="en-US" sz="2400" smtClean="0"/>
              <a:t>- exercise sensitive professional and moral judgment</a:t>
            </a:r>
          </a:p>
          <a:p>
            <a:pPr eaLnBrk="1" hangingPunct="1">
              <a:lnSpc>
                <a:spcPct val="80000"/>
              </a:lnSpc>
            </a:pPr>
            <a:r>
              <a:rPr lang="en-US" altLang="en-US" sz="2400" b="1" smtClean="0">
                <a:solidFill>
                  <a:srgbClr val="0033CC"/>
                </a:solidFill>
              </a:rPr>
              <a:t>Public Interest</a:t>
            </a:r>
            <a:r>
              <a:rPr lang="en-US" altLang="en-US" sz="2400" smtClean="0"/>
              <a:t> - honor the public trust</a:t>
            </a:r>
          </a:p>
          <a:p>
            <a:pPr eaLnBrk="1" hangingPunct="1">
              <a:lnSpc>
                <a:spcPct val="80000"/>
              </a:lnSpc>
            </a:pPr>
            <a:r>
              <a:rPr lang="en-US" altLang="en-US" sz="2400" b="1" smtClean="0">
                <a:solidFill>
                  <a:srgbClr val="0033CC"/>
                </a:solidFill>
              </a:rPr>
              <a:t>Integrity</a:t>
            </a:r>
            <a:r>
              <a:rPr lang="en-US" altLang="en-US" sz="2400" smtClean="0"/>
              <a:t> - perform responsibilities with the highest sense of integrity</a:t>
            </a:r>
          </a:p>
          <a:p>
            <a:pPr eaLnBrk="1" hangingPunct="1">
              <a:lnSpc>
                <a:spcPct val="80000"/>
              </a:lnSpc>
            </a:pPr>
            <a:r>
              <a:rPr lang="en-US" altLang="en-US" sz="2400" b="1" smtClean="0">
                <a:solidFill>
                  <a:srgbClr val="0033CC"/>
                </a:solidFill>
              </a:rPr>
              <a:t>Objectivity</a:t>
            </a:r>
            <a:r>
              <a:rPr lang="en-US" altLang="en-US" sz="2400" b="1" smtClean="0"/>
              <a:t> </a:t>
            </a:r>
            <a:r>
              <a:rPr lang="en-US" altLang="en-US" sz="2400" smtClean="0"/>
              <a:t> - impartial, unbiased, and independent, free of conflicts of interest and independent in fact and appearance</a:t>
            </a:r>
          </a:p>
          <a:p>
            <a:pPr eaLnBrk="1" hangingPunct="1">
              <a:lnSpc>
                <a:spcPct val="80000"/>
              </a:lnSpc>
            </a:pPr>
            <a:r>
              <a:rPr lang="en-US" altLang="en-US" sz="2400" b="1" smtClean="0">
                <a:solidFill>
                  <a:srgbClr val="0033CC"/>
                </a:solidFill>
              </a:rPr>
              <a:t>Due care</a:t>
            </a:r>
            <a:r>
              <a:rPr lang="en-US" altLang="en-US" sz="2400" smtClean="0"/>
              <a:t> - diligence, competence, thorough, prompt</a:t>
            </a:r>
          </a:p>
          <a:p>
            <a:pPr eaLnBrk="1" hangingPunct="1">
              <a:lnSpc>
                <a:spcPct val="80000"/>
              </a:lnSpc>
            </a:pPr>
            <a:r>
              <a:rPr lang="en-US" altLang="en-US" sz="2400" b="1" smtClean="0">
                <a:solidFill>
                  <a:srgbClr val="0033CC"/>
                </a:solidFill>
              </a:rPr>
              <a:t>Scope and nature of services</a:t>
            </a:r>
            <a:r>
              <a:rPr lang="en-US" altLang="en-US" sz="2400" smtClean="0"/>
              <a:t> - observe the principles when considering the scope and nature of services provided</a:t>
            </a:r>
            <a:r>
              <a:rPr lang="en-US" altLang="en-US" sz="2000" smtClean="0"/>
              <a:t/>
            </a:r>
            <a:br>
              <a:rPr lang="en-US" altLang="en-US" sz="2000" smtClean="0"/>
            </a:br>
            <a:r>
              <a:rPr lang="en-US" altLang="en-US" sz="1800" smtClean="0"/>
              <a:t>					</a:t>
            </a:r>
          </a:p>
        </p:txBody>
      </p:sp>
      <p:sp>
        <p:nvSpPr>
          <p:cNvPr id="1741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1AF91C1A-0274-4E72-9A24-D884227F3EA0}"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15</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457200"/>
            <a:ext cx="7010400" cy="1143000"/>
          </a:xfrm>
        </p:spPr>
        <p:txBody>
          <a:bodyPr/>
          <a:lstStyle/>
          <a:p>
            <a:pPr algn="l" eaLnBrk="1" hangingPunct="1"/>
            <a:r>
              <a:rPr lang="en-US" altLang="en-US" sz="3200" smtClean="0">
                <a:solidFill>
                  <a:schemeClr val="tx1"/>
                </a:solidFill>
              </a:rPr>
              <a:t>AICPA Code of Professional Conduct</a:t>
            </a:r>
          </a:p>
        </p:txBody>
      </p:sp>
      <p:sp>
        <p:nvSpPr>
          <p:cNvPr id="18435" name="Rectangle 3"/>
          <p:cNvSpPr>
            <a:spLocks noGrp="1" noChangeArrowheads="1"/>
          </p:cNvSpPr>
          <p:nvPr>
            <p:ph type="body" sz="half" idx="2"/>
          </p:nvPr>
        </p:nvSpPr>
        <p:spPr>
          <a:xfrm>
            <a:off x="838200" y="1981200"/>
            <a:ext cx="7620000" cy="4114800"/>
          </a:xfrm>
        </p:spPr>
        <p:txBody>
          <a:bodyPr/>
          <a:lstStyle/>
          <a:p>
            <a:pPr eaLnBrk="1" hangingPunct="1"/>
            <a:r>
              <a:rPr lang="en-US" altLang="en-US" sz="2800" smtClean="0"/>
              <a:t>Rules of Conduct</a:t>
            </a:r>
          </a:p>
          <a:p>
            <a:pPr eaLnBrk="1" hangingPunct="1"/>
            <a:r>
              <a:rPr lang="en-US" altLang="en-US" sz="2800" smtClean="0"/>
              <a:t>Interpretations</a:t>
            </a:r>
          </a:p>
          <a:p>
            <a:pPr eaLnBrk="1" hangingPunct="1"/>
            <a:r>
              <a:rPr lang="en-US" altLang="en-US" sz="2800" smtClean="0"/>
              <a:t>Ethics Rulings</a:t>
            </a:r>
          </a:p>
          <a:p>
            <a:pPr eaLnBrk="1" hangingPunct="1"/>
            <a:r>
              <a:rPr lang="en-US" altLang="en-US" sz="2800" smtClean="0"/>
              <a:t>Authority is derived from the Bylaws of the AICPA</a:t>
            </a:r>
          </a:p>
        </p:txBody>
      </p:sp>
      <p:sp>
        <p:nvSpPr>
          <p:cNvPr id="1843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0EE716EE-3DC1-4E2D-89CF-0B80A9136FAE}"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16</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4000" smtClean="0"/>
              <a:t>AICPA Rules of Conduct</a:t>
            </a:r>
          </a:p>
        </p:txBody>
      </p:sp>
      <p:pic>
        <p:nvPicPr>
          <p:cNvPr id="19459" name="Picture 3" descr="This slide contains a table that lists the section and rule numbers of the AICPA Rules of Conduct along with the name of each. This table appears within the &quot;The Professional Ethics Executive Committee (PEEC) of the American Institute of CPAs (AICPA)&quot; section of the chapter.&#10;&#10;Section 90: Rules: Applicability and Definitions&#10;Section 100: Independence, Integrity, and Objectivity&#10;Rule 101: Independence&#10;Rule 102: Integrity and Objectivity&#10;Section 200: General and Technical Standards&#10;Rule 201: General Standards&#10;Rule 202: Compliance with Standards&#10;Rule 203: Accounting Principles&#10;Section 300: Responsibilities to Clients&#10;Rule 301: Confidential Client Information&#10;Rule 302: Contingent Fees&#10;Section 400: (No title or rules are in the 400 series.)*&#10;Section 500: Other Responsibilities and Practices&#10;Rule 501: Acts Discreditable&#10;Rule 502: Advertising and Other Forms of Solicitation&#10;Rule 503: Commissions and Referral Fees&#10;Rule 504: (No Rule 504)&#10;Rule 505: Form of Practice and Name&#10;&#10;The following footnote also appears below this table. &#10;&#10;*Regarding the numbering system for the Rules of Conduct, you might wonder why no rule is numbered in the 400 series (formerly “Responsibilities to Colleagues”). Rules in this section were repealed by vote of the AICPA membership in 1979 after the U.S. Department of Justice challenged them as&#10;an unwarranted restraint on competition. The AICPA simply has not changed the numbering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71600"/>
            <a:ext cx="8839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BCE87333-74E8-4594-8EA9-42F9EE6D3B56}"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17</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pPr algn="l" eaLnBrk="1" hangingPunct="1"/>
            <a:r>
              <a:rPr lang="en-US" altLang="en-US" sz="4000" smtClean="0">
                <a:solidFill>
                  <a:schemeClr val="tx1"/>
                </a:solidFill>
              </a:rPr>
              <a:t>An Emphasis on Independence</a:t>
            </a:r>
          </a:p>
        </p:txBody>
      </p:sp>
      <p:sp>
        <p:nvSpPr>
          <p:cNvPr id="20483" name="Rectangle 3"/>
          <p:cNvSpPr>
            <a:spLocks noGrp="1" noChangeArrowheads="1"/>
          </p:cNvSpPr>
          <p:nvPr>
            <p:ph type="body" idx="4294967295"/>
          </p:nvPr>
        </p:nvSpPr>
        <p:spPr>
          <a:xfrm>
            <a:off x="457200" y="1752600"/>
            <a:ext cx="8229600" cy="4343400"/>
          </a:xfrm>
        </p:spPr>
        <p:txBody>
          <a:bodyPr/>
          <a:lstStyle/>
          <a:p>
            <a:pPr eaLnBrk="1" hangingPunct="1">
              <a:buFontTx/>
              <a:buNone/>
            </a:pPr>
            <a:r>
              <a:rPr lang="en-US" altLang="en-US" smtClean="0"/>
              <a:t>Rule 101: Independence</a:t>
            </a:r>
          </a:p>
          <a:p>
            <a:pPr lvl="1" eaLnBrk="1" hangingPunct="1"/>
            <a:r>
              <a:rPr lang="en-US" altLang="en-US" smtClean="0"/>
              <a:t>A member in public practice shall be independent in the performance of professional services as required by standards promulgated by bodies designated by Council.</a:t>
            </a:r>
          </a:p>
        </p:txBody>
      </p:sp>
      <p:sp>
        <p:nvSpPr>
          <p:cNvPr id="2048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55039F69-EF2E-42A3-9EA9-975D94D1EFAE}"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18</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09600"/>
            <a:ext cx="7848600" cy="1143000"/>
          </a:xfrm>
        </p:spPr>
        <p:txBody>
          <a:bodyPr/>
          <a:lstStyle/>
          <a:p>
            <a:pPr algn="l" eaLnBrk="1" hangingPunct="1"/>
            <a:r>
              <a:rPr lang="en-US" altLang="en-US" sz="3600" smtClean="0">
                <a:solidFill>
                  <a:schemeClr val="tx1"/>
                </a:solidFill>
              </a:rPr>
              <a:t>Conceptual Framework for AICPA Independence Standards</a:t>
            </a:r>
            <a:endParaRPr lang="en-US" altLang="en-US" sz="3600" smtClean="0"/>
          </a:p>
        </p:txBody>
      </p:sp>
      <p:sp>
        <p:nvSpPr>
          <p:cNvPr id="3" name="Content Placeholder 2"/>
          <p:cNvSpPr>
            <a:spLocks noGrp="1"/>
          </p:cNvSpPr>
          <p:nvPr>
            <p:ph sz="half" idx="1"/>
          </p:nvPr>
        </p:nvSpPr>
        <p:spPr>
          <a:xfrm>
            <a:off x="685800" y="1981200"/>
            <a:ext cx="8077200" cy="4114800"/>
          </a:xfrm>
        </p:spPr>
        <p:txBody>
          <a:bodyPr/>
          <a:lstStyle/>
          <a:p>
            <a:pPr marL="514350" indent="-514350" eaLnBrk="1" hangingPunct="1">
              <a:buFontTx/>
              <a:buNone/>
              <a:defRPr/>
            </a:pPr>
            <a:r>
              <a:rPr lang="en-US" dirty="0" smtClean="0"/>
              <a:t>In April 2006, the PEEC adopted the </a:t>
            </a:r>
            <a:r>
              <a:rPr lang="en-US" i="1" dirty="0" smtClean="0"/>
              <a:t>Conceptual Framework for AICPA Independence Standards</a:t>
            </a:r>
            <a:r>
              <a:rPr lang="en-US" dirty="0" smtClean="0"/>
              <a:t>, which describes the PEEC’s risk-based approach to analyzing independence issues that arise:</a:t>
            </a:r>
          </a:p>
          <a:p>
            <a:pPr marL="914400" lvl="1" indent="-514350" eaLnBrk="1" hangingPunct="1">
              <a:buFont typeface="+mj-lt"/>
              <a:buAutoNum type="arabicPeriod"/>
              <a:defRPr/>
            </a:pPr>
            <a:r>
              <a:rPr lang="en-US" dirty="0" smtClean="0">
                <a:ea typeface="+mn-ea"/>
                <a:cs typeface="+mn-cs"/>
              </a:rPr>
              <a:t>Identify and evaluate threats to independence.</a:t>
            </a:r>
          </a:p>
          <a:p>
            <a:pPr marL="914400" lvl="1" indent="-514350" eaLnBrk="1" hangingPunct="1">
              <a:buFont typeface="+mj-lt"/>
              <a:buAutoNum type="arabicPeriod"/>
              <a:defRPr/>
            </a:pPr>
            <a:r>
              <a:rPr lang="en-US" dirty="0" smtClean="0">
                <a:ea typeface="+mn-ea"/>
                <a:cs typeface="+mn-cs"/>
              </a:rPr>
              <a:t>Determine whether safeguards eliminate or sufficiently mitigate the identified threats.</a:t>
            </a:r>
          </a:p>
          <a:p>
            <a:pPr marL="914400" lvl="1" indent="-514350" eaLnBrk="1" hangingPunct="1">
              <a:buFont typeface="+mj-lt"/>
              <a:buAutoNum type="arabicPeriod"/>
              <a:defRPr/>
            </a:pPr>
            <a:r>
              <a:rPr lang="en-US" dirty="0" smtClean="0">
                <a:ea typeface="+mn-ea"/>
                <a:cs typeface="+mn-cs"/>
              </a:rPr>
              <a:t>Determining whether independence is impaired. </a:t>
            </a:r>
            <a:endParaRPr lang="en-US" dirty="0" smtClean="0"/>
          </a:p>
        </p:txBody>
      </p:sp>
      <p:sp>
        <p:nvSpPr>
          <p:cNvPr id="2253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BB6479A1-2A71-4BC5-8E62-3AA4BF0133E1}"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19</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9600" y="381000"/>
            <a:ext cx="7772400" cy="1219200"/>
          </a:xfrm>
        </p:spPr>
        <p:txBody>
          <a:bodyPr/>
          <a:lstStyle/>
          <a:p>
            <a:pPr eaLnBrk="1" hangingPunct="1"/>
            <a:r>
              <a:rPr lang="en-US" altLang="en-US" sz="4000" b="1" smtClean="0"/>
              <a:t>Module B </a:t>
            </a:r>
            <a:br>
              <a:rPr lang="en-US" altLang="en-US" sz="4000" b="1" smtClean="0"/>
            </a:br>
            <a:r>
              <a:rPr lang="en-US" altLang="en-US" sz="4000" b="1" smtClean="0"/>
              <a:t>Professional Ethics </a:t>
            </a:r>
          </a:p>
        </p:txBody>
      </p:sp>
      <p:sp>
        <p:nvSpPr>
          <p:cNvPr id="4099" name="Rectangle 3"/>
          <p:cNvSpPr>
            <a:spLocks noGrp="1" noChangeArrowheads="1"/>
          </p:cNvSpPr>
          <p:nvPr>
            <p:ph type="subTitle" idx="1"/>
          </p:nvPr>
        </p:nvSpPr>
        <p:spPr>
          <a:xfrm>
            <a:off x="533400" y="1676400"/>
            <a:ext cx="7924800" cy="4937125"/>
          </a:xfrm>
        </p:spPr>
        <p:txBody>
          <a:bodyPr/>
          <a:lstStyle/>
          <a:p>
            <a:pPr algn="l"/>
            <a:r>
              <a:rPr lang="en-US" altLang="en-US" sz="2000" smtClean="0"/>
              <a:t>“Auditors must approach their jobs with independence and skepticism. How do we instill those necessary traits in auditors? This may be the most important auditing question of our time.”</a:t>
            </a:r>
          </a:p>
          <a:p>
            <a:pPr algn="l"/>
            <a:r>
              <a:rPr lang="en-US" altLang="en-US" sz="2000" b="1" i="1" smtClean="0"/>
              <a:t>James Doty, PCOAB Chairman, remarks made at SEC Reporting Conference, June 2, 2011</a:t>
            </a:r>
          </a:p>
          <a:p>
            <a:pPr algn="l"/>
            <a:endParaRPr lang="en-US" altLang="en-US" sz="2000" smtClean="0"/>
          </a:p>
          <a:p>
            <a:pPr algn="l"/>
            <a:r>
              <a:rPr lang="en-US" altLang="en-US" sz="2000" smtClean="0"/>
              <a:t>“To educate a person in mind and not in morals is to educate a menace to society.”</a:t>
            </a:r>
          </a:p>
          <a:p>
            <a:pPr algn="l"/>
            <a:r>
              <a:rPr lang="en-US" altLang="en-US" sz="2000" b="1" i="1" smtClean="0"/>
              <a:t>Theodore “Teddy” Roosevelt, 26th President of the United States</a:t>
            </a:r>
          </a:p>
          <a:p>
            <a:pPr algn="l"/>
            <a:endParaRPr lang="en-US" altLang="en-US" sz="2000" smtClean="0"/>
          </a:p>
          <a:p>
            <a:pPr algn="l"/>
            <a:r>
              <a:rPr lang="en-US" altLang="en-US" sz="2000" smtClean="0"/>
              <a:t>“Always do right—this will gratify some and astonish the rest.”</a:t>
            </a:r>
          </a:p>
          <a:p>
            <a:pPr algn="l"/>
            <a:r>
              <a:rPr lang="en-US" altLang="en-US" sz="2000" b="1" i="1" smtClean="0"/>
              <a:t>Mark Twain, famous American novelist</a:t>
            </a:r>
            <a:r>
              <a:rPr lang="en-US" altLang="en-US" sz="2000" smtClean="0"/>
              <a:t>                                                       </a:t>
            </a:r>
          </a:p>
          <a:p>
            <a:pPr algn="l" eaLnBrk="1" hangingPunct="1">
              <a:lnSpc>
                <a:spcPct val="80000"/>
              </a:lnSpc>
            </a:pPr>
            <a:endParaRPr lang="en-US" altLang="en-US" sz="1800" smtClean="0"/>
          </a:p>
        </p:txBody>
      </p:sp>
      <p:sp>
        <p:nvSpPr>
          <p:cNvPr id="410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7463F367-A4D7-48E1-A36E-08C084C04A90}"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685800" y="304800"/>
            <a:ext cx="7010400" cy="762000"/>
          </a:xfrm>
        </p:spPr>
        <p:txBody>
          <a:bodyPr/>
          <a:lstStyle/>
          <a:p>
            <a:pPr algn="l" eaLnBrk="1" hangingPunct="1"/>
            <a:r>
              <a:rPr lang="en-US" altLang="en-US" sz="3200" dirty="0" smtClean="0"/>
              <a:t>Threats to an Auditor’s Independence</a:t>
            </a:r>
          </a:p>
        </p:txBody>
      </p:sp>
      <p:sp>
        <p:nvSpPr>
          <p:cNvPr id="21507" name="Content Placeholder 2"/>
          <p:cNvSpPr>
            <a:spLocks noGrp="1"/>
          </p:cNvSpPr>
          <p:nvPr>
            <p:ph idx="4294967295"/>
          </p:nvPr>
        </p:nvSpPr>
        <p:spPr>
          <a:xfrm>
            <a:off x="609600" y="1219200"/>
            <a:ext cx="8305800" cy="5318125"/>
          </a:xfrm>
        </p:spPr>
        <p:txBody>
          <a:bodyPr/>
          <a:lstStyle/>
          <a:p>
            <a:pPr eaLnBrk="1" hangingPunct="1"/>
            <a:r>
              <a:rPr lang="en-US" altLang="en-US" sz="2200" i="1" dirty="0" smtClean="0"/>
              <a:t>Familiarity threat. </a:t>
            </a:r>
            <a:r>
              <a:rPr lang="en-US" altLang="en-US" sz="2200" dirty="0" smtClean="0"/>
              <a:t>CPAs having a close or longstanding relationship with a client.</a:t>
            </a:r>
            <a:endParaRPr lang="en-US" altLang="en-US" sz="2200" i="1" dirty="0" smtClean="0"/>
          </a:p>
          <a:p>
            <a:pPr eaLnBrk="1" hangingPunct="1"/>
            <a:r>
              <a:rPr lang="en-US" altLang="en-US" sz="2200" i="1" dirty="0" smtClean="0"/>
              <a:t>Adverse interest threat. </a:t>
            </a:r>
            <a:r>
              <a:rPr lang="en-US" altLang="en-US" sz="2200" dirty="0" smtClean="0"/>
              <a:t>CPAs acting in opposition to clients (e.g., through litigation).</a:t>
            </a:r>
          </a:p>
          <a:p>
            <a:pPr eaLnBrk="1" hangingPunct="1"/>
            <a:r>
              <a:rPr lang="en-US" altLang="en-US" sz="2200" i="1" dirty="0" smtClean="0"/>
              <a:t>Undue influence threat. </a:t>
            </a:r>
            <a:r>
              <a:rPr lang="en-US" altLang="en-US" sz="2200" dirty="0" smtClean="0"/>
              <a:t>Attempts to coerce or otherwise influence the CPA member (e.g., significant gifts or threats to replace the auditor over an accounting principles disagreement).</a:t>
            </a:r>
          </a:p>
          <a:p>
            <a:pPr eaLnBrk="1" hangingPunct="1"/>
            <a:r>
              <a:rPr lang="en-US" altLang="en-US" sz="2200" i="1" dirty="0" smtClean="0"/>
              <a:t>Self-review threat. </a:t>
            </a:r>
            <a:r>
              <a:rPr lang="en-US" altLang="en-US" sz="2200" dirty="0" smtClean="0"/>
              <a:t>CPAs reviewing their own work.</a:t>
            </a:r>
          </a:p>
          <a:p>
            <a:pPr eaLnBrk="1" hangingPunct="1"/>
            <a:r>
              <a:rPr lang="en-US" altLang="en-US" sz="2200" i="1" dirty="0" smtClean="0"/>
              <a:t>Financial self-interest threat. </a:t>
            </a:r>
            <a:r>
              <a:rPr lang="en-US" altLang="en-US" sz="2200" dirty="0" smtClean="0"/>
              <a:t>CPAs having a financial relationship with a client.</a:t>
            </a:r>
          </a:p>
          <a:p>
            <a:pPr eaLnBrk="1" hangingPunct="1"/>
            <a:r>
              <a:rPr lang="en-US" altLang="en-US" sz="2200" i="1" dirty="0" smtClean="0"/>
              <a:t>Management participation threat.</a:t>
            </a:r>
            <a:r>
              <a:rPr lang="en-US" altLang="en-US" sz="2200" dirty="0" smtClean="0"/>
              <a:t> CPAs taking on the role of client management or otherwise performing management functions.</a:t>
            </a:r>
          </a:p>
          <a:p>
            <a:pPr eaLnBrk="1" hangingPunct="1"/>
            <a:r>
              <a:rPr lang="en-US" altLang="en-US" sz="2200" i="1" dirty="0" smtClean="0"/>
              <a:t>Advocacy threat. </a:t>
            </a:r>
            <a:r>
              <a:rPr lang="en-US" altLang="en-US" sz="2200" dirty="0" smtClean="0"/>
              <a:t>CPAs promoting a client’s interests or </a:t>
            </a:r>
            <a:r>
              <a:rPr lang="en-US" altLang="en-US" sz="2400" dirty="0" smtClean="0"/>
              <a:t>position.</a:t>
            </a:r>
          </a:p>
          <a:p>
            <a:pPr eaLnBrk="1" hangingPunct="1"/>
            <a:endParaRPr lang="en-US" altLang="en-US" dirty="0" smtClean="0"/>
          </a:p>
        </p:txBody>
      </p:sp>
      <p:sp>
        <p:nvSpPr>
          <p:cNvPr id="2150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2B6110D4-C4B0-44A7-B87D-D2CF204E3B15}"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20</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idx="4294967295"/>
          </p:nvPr>
        </p:nvSpPr>
        <p:spPr>
          <a:xfrm>
            <a:off x="609600" y="533400"/>
            <a:ext cx="6934200" cy="1143000"/>
          </a:xfrm>
        </p:spPr>
        <p:txBody>
          <a:bodyPr/>
          <a:lstStyle/>
          <a:p>
            <a:pPr algn="l" eaLnBrk="1" hangingPunct="1"/>
            <a:r>
              <a:rPr lang="en-US" altLang="en-US" sz="4000" smtClean="0"/>
              <a:t>Who is a Covered Member?</a:t>
            </a:r>
          </a:p>
        </p:txBody>
      </p:sp>
      <p:sp>
        <p:nvSpPr>
          <p:cNvPr id="23555" name="Rectangle 1027"/>
          <p:cNvSpPr>
            <a:spLocks noGrp="1" noChangeArrowheads="1"/>
          </p:cNvSpPr>
          <p:nvPr>
            <p:ph type="body" idx="4294967295"/>
          </p:nvPr>
        </p:nvSpPr>
        <p:spPr>
          <a:xfrm>
            <a:off x="533400" y="1828800"/>
            <a:ext cx="8153400" cy="4267200"/>
          </a:xfrm>
        </p:spPr>
        <p:txBody>
          <a:bodyPr/>
          <a:lstStyle/>
          <a:p>
            <a:pPr marL="609600" indent="-609600" eaLnBrk="1" hangingPunct="1">
              <a:lnSpc>
                <a:spcPct val="90000"/>
              </a:lnSpc>
              <a:buFontTx/>
              <a:buNone/>
            </a:pPr>
            <a:r>
              <a:rPr lang="en-US" altLang="en-US" sz="2400" smtClean="0"/>
              <a:t>Covered members include </a:t>
            </a:r>
          </a:p>
          <a:p>
            <a:pPr marL="609600" indent="-609600" eaLnBrk="1" hangingPunct="1">
              <a:lnSpc>
                <a:spcPct val="90000"/>
              </a:lnSpc>
            </a:pPr>
            <a:r>
              <a:rPr lang="en-US" altLang="en-US" sz="2400" smtClean="0"/>
              <a:t>All individuals participating in an engagement.</a:t>
            </a:r>
          </a:p>
          <a:p>
            <a:pPr marL="609600" indent="-609600" eaLnBrk="1" hangingPunct="1">
              <a:lnSpc>
                <a:spcPct val="90000"/>
              </a:lnSpc>
            </a:pPr>
            <a:r>
              <a:rPr lang="en-US" altLang="en-US" sz="2400" smtClean="0"/>
              <a:t>An individual in a position to influence the engagement.</a:t>
            </a:r>
          </a:p>
          <a:p>
            <a:pPr marL="609600" indent="-609600" eaLnBrk="1" hangingPunct="1">
              <a:lnSpc>
                <a:spcPct val="90000"/>
              </a:lnSpc>
            </a:pPr>
            <a:r>
              <a:rPr lang="en-US" altLang="en-US" sz="2400" smtClean="0"/>
              <a:t>A partner or manager who provides nonattest services to an attest client.</a:t>
            </a:r>
          </a:p>
          <a:p>
            <a:pPr marL="609600" indent="-609600" eaLnBrk="1" hangingPunct="1">
              <a:lnSpc>
                <a:spcPct val="90000"/>
              </a:lnSpc>
            </a:pPr>
            <a:r>
              <a:rPr lang="en-US" altLang="en-US" sz="2400" smtClean="0"/>
              <a:t>A partner in the office where engagement partner practices.</a:t>
            </a:r>
          </a:p>
          <a:p>
            <a:pPr marL="609600" indent="-609600" eaLnBrk="1" hangingPunct="1">
              <a:lnSpc>
                <a:spcPct val="90000"/>
              </a:lnSpc>
            </a:pPr>
            <a:r>
              <a:rPr lang="en-US" altLang="en-US" sz="2400" smtClean="0"/>
              <a:t>The firm’s benefit plan.</a:t>
            </a:r>
          </a:p>
          <a:p>
            <a:pPr marL="609600" indent="-609600" eaLnBrk="1" hangingPunct="1">
              <a:lnSpc>
                <a:spcPct val="90000"/>
              </a:lnSpc>
            </a:pPr>
            <a:r>
              <a:rPr lang="en-US" altLang="en-US" sz="2400" smtClean="0"/>
              <a:t>An entity that can be controlled by any person considered a member.</a:t>
            </a:r>
          </a:p>
        </p:txBody>
      </p:sp>
      <p:sp>
        <p:nvSpPr>
          <p:cNvPr id="2355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A69CD6A4-2C97-4340-84FF-CE8CF4823464}"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21</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3200" smtClean="0">
                <a:solidFill>
                  <a:schemeClr val="tx1"/>
                </a:solidFill>
              </a:rPr>
              <a:t>AICPA Code of Professional Conduct</a:t>
            </a:r>
            <a:r>
              <a:rPr lang="en-US" altLang="en-US" sz="3200" i="1" smtClean="0">
                <a:solidFill>
                  <a:schemeClr val="tx1"/>
                </a:solidFill>
              </a:rPr>
              <a:t/>
            </a:r>
            <a:br>
              <a:rPr lang="en-US" altLang="en-US" sz="3200" i="1" smtClean="0">
                <a:solidFill>
                  <a:schemeClr val="tx1"/>
                </a:solidFill>
              </a:rPr>
            </a:br>
            <a:r>
              <a:rPr lang="en-US" altLang="en-US" sz="3200" smtClean="0">
                <a:solidFill>
                  <a:schemeClr val="tx1"/>
                </a:solidFill>
              </a:rPr>
              <a:t>Rule 101: Independence</a:t>
            </a:r>
            <a:endParaRPr lang="en-US" altLang="en-US" sz="2400" i="1" smtClean="0">
              <a:solidFill>
                <a:schemeClr val="tx1"/>
              </a:solidFill>
            </a:endParaRPr>
          </a:p>
        </p:txBody>
      </p:sp>
      <p:sp>
        <p:nvSpPr>
          <p:cNvPr id="24579" name="Rectangle 3"/>
          <p:cNvSpPr>
            <a:spLocks noGrp="1" noChangeArrowheads="1"/>
          </p:cNvSpPr>
          <p:nvPr>
            <p:ph type="body" idx="4294967295"/>
          </p:nvPr>
        </p:nvSpPr>
        <p:spPr>
          <a:xfrm>
            <a:off x="762000" y="1905000"/>
            <a:ext cx="7848600" cy="4267200"/>
          </a:xfrm>
        </p:spPr>
        <p:txBody>
          <a:bodyPr/>
          <a:lstStyle/>
          <a:p>
            <a:pPr eaLnBrk="1" hangingPunct="1">
              <a:lnSpc>
                <a:spcPct val="80000"/>
              </a:lnSpc>
            </a:pPr>
            <a:r>
              <a:rPr lang="en-US" altLang="en-US" sz="2800" smtClean="0"/>
              <a:t>Applies to attestation engagements (audits and reviews)</a:t>
            </a:r>
          </a:p>
          <a:p>
            <a:pPr eaLnBrk="1" hangingPunct="1">
              <a:lnSpc>
                <a:spcPct val="80000"/>
              </a:lnSpc>
            </a:pPr>
            <a:r>
              <a:rPr lang="en-US" altLang="en-US" sz="2800" smtClean="0"/>
              <a:t>Financial relationships</a:t>
            </a:r>
          </a:p>
          <a:p>
            <a:pPr lvl="1" eaLnBrk="1" hangingPunct="1">
              <a:lnSpc>
                <a:spcPct val="80000"/>
              </a:lnSpc>
            </a:pPr>
            <a:r>
              <a:rPr lang="en-US" altLang="en-US" sz="2400" smtClean="0"/>
              <a:t>No </a:t>
            </a:r>
            <a:r>
              <a:rPr lang="en-US" altLang="en-US" sz="2400" b="1" smtClean="0">
                <a:solidFill>
                  <a:srgbClr val="FF0000"/>
                </a:solidFill>
              </a:rPr>
              <a:t>direct</a:t>
            </a:r>
            <a:r>
              <a:rPr lang="en-US" altLang="en-US" sz="2400" smtClean="0"/>
              <a:t> financial interest</a:t>
            </a:r>
          </a:p>
          <a:p>
            <a:pPr lvl="1" eaLnBrk="1" hangingPunct="1">
              <a:lnSpc>
                <a:spcPct val="80000"/>
              </a:lnSpc>
            </a:pPr>
            <a:r>
              <a:rPr lang="en-US" altLang="en-US" sz="2400" smtClean="0"/>
              <a:t>No </a:t>
            </a:r>
            <a:r>
              <a:rPr lang="en-US" altLang="en-US" sz="2400" b="1" smtClean="0">
                <a:solidFill>
                  <a:srgbClr val="FF0000"/>
                </a:solidFill>
              </a:rPr>
              <a:t>material indirect</a:t>
            </a:r>
            <a:r>
              <a:rPr lang="en-US" altLang="en-US" sz="2400" smtClean="0"/>
              <a:t> financial interests</a:t>
            </a:r>
          </a:p>
          <a:p>
            <a:pPr lvl="1" eaLnBrk="1" hangingPunct="1">
              <a:lnSpc>
                <a:spcPct val="80000"/>
              </a:lnSpc>
            </a:pPr>
            <a:r>
              <a:rPr lang="en-US" altLang="en-US" sz="2400" smtClean="0"/>
              <a:t>No </a:t>
            </a:r>
            <a:r>
              <a:rPr lang="en-US" altLang="en-US" sz="2400" b="1" smtClean="0">
                <a:solidFill>
                  <a:srgbClr val="FF0000"/>
                </a:solidFill>
              </a:rPr>
              <a:t>material joint ventures</a:t>
            </a:r>
            <a:r>
              <a:rPr lang="en-US" altLang="en-US" sz="2400" smtClean="0"/>
              <a:t> with client, officers, directors, or shareholders</a:t>
            </a:r>
          </a:p>
          <a:p>
            <a:pPr lvl="1" eaLnBrk="1" hangingPunct="1">
              <a:lnSpc>
                <a:spcPct val="80000"/>
              </a:lnSpc>
            </a:pPr>
            <a:r>
              <a:rPr lang="en-US" altLang="en-US" sz="2400" b="1" smtClean="0"/>
              <a:t>Loans</a:t>
            </a:r>
            <a:r>
              <a:rPr lang="en-US" altLang="en-US" sz="2400" smtClean="0"/>
              <a:t> - </a:t>
            </a:r>
            <a:r>
              <a:rPr lang="en-US" altLang="en-US" sz="2400" b="1" smtClean="0">
                <a:solidFill>
                  <a:srgbClr val="FF0000"/>
                </a:solidFill>
              </a:rPr>
              <a:t>normal lending practices</a:t>
            </a:r>
            <a:r>
              <a:rPr lang="en-US" altLang="en-US" sz="2400" smtClean="0"/>
              <a:t>, collateral required</a:t>
            </a:r>
          </a:p>
          <a:p>
            <a:pPr eaLnBrk="1" hangingPunct="1">
              <a:lnSpc>
                <a:spcPct val="80000"/>
              </a:lnSpc>
            </a:pPr>
            <a:r>
              <a:rPr lang="en-US" altLang="en-US" sz="2800" smtClean="0"/>
              <a:t>Managerial relationships</a:t>
            </a:r>
          </a:p>
          <a:p>
            <a:pPr lvl="1" eaLnBrk="1" hangingPunct="1">
              <a:lnSpc>
                <a:spcPct val="80000"/>
              </a:lnSpc>
            </a:pPr>
            <a:r>
              <a:rPr lang="en-US" altLang="en-US" sz="2400" smtClean="0"/>
              <a:t>Cannot act as a promoter, underwriter, or equivalent to an employee (</a:t>
            </a:r>
            <a:r>
              <a:rPr lang="en-US" altLang="en-US" sz="2400" b="1" smtClean="0"/>
              <a:t>i.e.,</a:t>
            </a:r>
            <a:r>
              <a:rPr lang="en-US" altLang="en-US" sz="2400" b="1" smtClean="0">
                <a:solidFill>
                  <a:srgbClr val="FF0000"/>
                </a:solidFill>
              </a:rPr>
              <a:t> no decision making</a:t>
            </a:r>
            <a:r>
              <a:rPr lang="en-US" altLang="en-US" sz="2400" smtClean="0"/>
              <a:t>)</a:t>
            </a:r>
          </a:p>
        </p:txBody>
      </p:sp>
      <p:sp>
        <p:nvSpPr>
          <p:cNvPr id="2458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2D9EEF11-6BCE-4AB3-981E-C03DDA67DFAE}"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22</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609600" y="304800"/>
            <a:ext cx="7772400" cy="12954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101:  Independence</a:t>
            </a:r>
          </a:p>
        </p:txBody>
      </p:sp>
      <p:sp>
        <p:nvSpPr>
          <p:cNvPr id="25603" name="Rectangle 3"/>
          <p:cNvSpPr>
            <a:spLocks noGrp="1" noChangeArrowheads="1"/>
          </p:cNvSpPr>
          <p:nvPr>
            <p:ph type="body" idx="4294967295"/>
          </p:nvPr>
        </p:nvSpPr>
        <p:spPr>
          <a:xfrm>
            <a:off x="457200" y="1752600"/>
            <a:ext cx="8077200" cy="4495800"/>
          </a:xfrm>
        </p:spPr>
        <p:txBody>
          <a:bodyPr/>
          <a:lstStyle/>
          <a:p>
            <a:pPr marL="609600" indent="-609600" eaLnBrk="1" hangingPunct="1">
              <a:lnSpc>
                <a:spcPct val="90000"/>
              </a:lnSpc>
              <a:buFontTx/>
              <a:buNone/>
            </a:pPr>
            <a:r>
              <a:rPr lang="en-US" altLang="en-US" sz="2400" smtClean="0"/>
              <a:t>For the purpose of independence </a:t>
            </a:r>
          </a:p>
          <a:p>
            <a:pPr marL="609600" indent="-609600" eaLnBrk="1" hangingPunct="1">
              <a:lnSpc>
                <a:spcPct val="90000"/>
              </a:lnSpc>
            </a:pPr>
            <a:r>
              <a:rPr lang="en-US" altLang="en-US" sz="2400" smtClean="0"/>
              <a:t>Immediate family members have the same restrictions as the member</a:t>
            </a:r>
          </a:p>
          <a:p>
            <a:pPr marL="990600" lvl="1" indent="-533400" eaLnBrk="1" hangingPunct="1">
              <a:lnSpc>
                <a:spcPct val="90000"/>
              </a:lnSpc>
            </a:pPr>
            <a:r>
              <a:rPr lang="en-US" altLang="en-US" sz="2400" smtClean="0"/>
              <a:t>Spouse, spousal equivalent, or dependent cannot have </a:t>
            </a:r>
          </a:p>
          <a:p>
            <a:pPr marL="1371600" lvl="2" indent="-457200" eaLnBrk="1" hangingPunct="1">
              <a:lnSpc>
                <a:spcPct val="90000"/>
              </a:lnSpc>
            </a:pPr>
            <a:r>
              <a:rPr lang="en-US" altLang="en-US" sz="2000" smtClean="0"/>
              <a:t>A direct financial interest</a:t>
            </a:r>
          </a:p>
          <a:p>
            <a:pPr marL="1371600" lvl="2" indent="-457200" eaLnBrk="1" hangingPunct="1">
              <a:lnSpc>
                <a:spcPct val="90000"/>
              </a:lnSpc>
            </a:pPr>
            <a:r>
              <a:rPr lang="en-US" altLang="en-US" sz="2000" smtClean="0"/>
              <a:t>A material indirect financial interest</a:t>
            </a:r>
          </a:p>
          <a:p>
            <a:pPr marL="1371600" lvl="2" indent="-457200" eaLnBrk="1" hangingPunct="1">
              <a:lnSpc>
                <a:spcPct val="90000"/>
              </a:lnSpc>
            </a:pPr>
            <a:r>
              <a:rPr lang="en-US" altLang="en-US" sz="2000" smtClean="0"/>
              <a:t>Hold a position of influence with an audit client </a:t>
            </a:r>
          </a:p>
          <a:p>
            <a:pPr marL="609600" indent="-609600" eaLnBrk="1" hangingPunct="1">
              <a:lnSpc>
                <a:spcPct val="90000"/>
              </a:lnSpc>
            </a:pPr>
            <a:r>
              <a:rPr lang="en-US" altLang="en-US" sz="2400" smtClean="0"/>
              <a:t>Close relative</a:t>
            </a:r>
          </a:p>
          <a:p>
            <a:pPr marL="990600" lvl="1" indent="-533400" eaLnBrk="1" hangingPunct="1">
              <a:lnSpc>
                <a:spcPct val="90000"/>
              </a:lnSpc>
            </a:pPr>
            <a:r>
              <a:rPr lang="en-US" altLang="en-US" sz="2400" smtClean="0"/>
              <a:t>All immediate family members and parents, siblings, or nondependent child cannot</a:t>
            </a:r>
          </a:p>
          <a:p>
            <a:pPr marL="1371600" lvl="2" indent="-457200" eaLnBrk="1" hangingPunct="1">
              <a:lnSpc>
                <a:spcPct val="90000"/>
              </a:lnSpc>
            </a:pPr>
            <a:r>
              <a:rPr lang="en-US" altLang="en-US" sz="2000" smtClean="0"/>
              <a:t>Ownership or control of an audit client</a:t>
            </a:r>
          </a:p>
          <a:p>
            <a:pPr marL="1371600" lvl="2" indent="-457200" eaLnBrk="1" hangingPunct="1">
              <a:lnSpc>
                <a:spcPct val="90000"/>
              </a:lnSpc>
            </a:pPr>
            <a:r>
              <a:rPr lang="en-US" altLang="en-US" sz="2000" smtClean="0"/>
              <a:t>Employment with a client in an audit sensitive position </a:t>
            </a:r>
          </a:p>
          <a:p>
            <a:pPr marL="990600" lvl="1" indent="-533400" eaLnBrk="1" hangingPunct="1">
              <a:lnSpc>
                <a:spcPct val="90000"/>
              </a:lnSpc>
            </a:pPr>
            <a:endParaRPr lang="en-US" altLang="en-US" sz="2400" smtClean="0"/>
          </a:p>
        </p:txBody>
      </p:sp>
      <p:sp>
        <p:nvSpPr>
          <p:cNvPr id="2560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FC9E566F-056F-48FA-857B-44EDD624D87C}"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23</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533400" y="228600"/>
            <a:ext cx="7772400" cy="11430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101: Independence</a:t>
            </a:r>
          </a:p>
        </p:txBody>
      </p:sp>
      <p:sp>
        <p:nvSpPr>
          <p:cNvPr id="26627" name="Rectangle 3"/>
          <p:cNvSpPr>
            <a:spLocks noGrp="1" noChangeArrowheads="1"/>
          </p:cNvSpPr>
          <p:nvPr>
            <p:ph type="body" idx="4294967295"/>
          </p:nvPr>
        </p:nvSpPr>
        <p:spPr>
          <a:xfrm>
            <a:off x="457200" y="1600200"/>
            <a:ext cx="8153400" cy="4572000"/>
          </a:xfrm>
        </p:spPr>
        <p:txBody>
          <a:bodyPr/>
          <a:lstStyle/>
          <a:p>
            <a:pPr marL="609600" indent="-609600" eaLnBrk="1" hangingPunct="1">
              <a:buFontTx/>
              <a:buNone/>
            </a:pPr>
            <a:r>
              <a:rPr lang="en-US" altLang="en-US" smtClean="0"/>
              <a:t>Write-up services are allowed if:</a:t>
            </a:r>
          </a:p>
          <a:p>
            <a:pPr marL="609600" indent="-609600" eaLnBrk="1" hangingPunct="1"/>
            <a:r>
              <a:rPr lang="en-US" altLang="en-US" sz="2800" smtClean="0"/>
              <a:t>Client understands and accepts the statements as their own</a:t>
            </a:r>
          </a:p>
          <a:p>
            <a:pPr marL="609600" indent="-609600" eaLnBrk="1" hangingPunct="1"/>
            <a:r>
              <a:rPr lang="en-US" altLang="en-US" sz="2800" smtClean="0"/>
              <a:t>Auditor does not assume a role of employee or management</a:t>
            </a:r>
          </a:p>
          <a:p>
            <a:pPr marL="609600" indent="-609600" eaLnBrk="1" hangingPunct="1"/>
            <a:r>
              <a:rPr lang="en-US" altLang="en-US" sz="2800" smtClean="0"/>
              <a:t>No other relationship that impairs integrity and objectivity</a:t>
            </a:r>
          </a:p>
          <a:p>
            <a:pPr marL="609600" indent="-609600" eaLnBrk="1" hangingPunct="1"/>
            <a:r>
              <a:rPr lang="en-US" altLang="en-US" sz="2800" smtClean="0">
                <a:solidFill>
                  <a:srgbClr val="FF0000"/>
                </a:solidFill>
              </a:rPr>
              <a:t>Exception: Cannot do write-up services for public company clients</a:t>
            </a:r>
          </a:p>
        </p:txBody>
      </p:sp>
      <p:sp>
        <p:nvSpPr>
          <p:cNvPr id="2662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7277BD70-89CF-4ABC-84AA-BD10E07DCA82}"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24</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609600" y="533400"/>
            <a:ext cx="7772400" cy="11430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101: Independence</a:t>
            </a:r>
          </a:p>
        </p:txBody>
      </p:sp>
      <p:sp>
        <p:nvSpPr>
          <p:cNvPr id="27651" name="Rectangle 3"/>
          <p:cNvSpPr>
            <a:spLocks noGrp="1" noChangeArrowheads="1"/>
          </p:cNvSpPr>
          <p:nvPr>
            <p:ph type="body" idx="4294967295"/>
          </p:nvPr>
        </p:nvSpPr>
        <p:spPr>
          <a:xfrm>
            <a:off x="685800" y="1981200"/>
            <a:ext cx="8077200" cy="4114800"/>
          </a:xfrm>
        </p:spPr>
        <p:txBody>
          <a:bodyPr/>
          <a:lstStyle/>
          <a:p>
            <a:pPr marL="609600" indent="-609600" eaLnBrk="1" hangingPunct="1">
              <a:buFontTx/>
              <a:buNone/>
            </a:pPr>
            <a:r>
              <a:rPr lang="en-US" altLang="en-US" sz="2400" smtClean="0"/>
              <a:t>Loans from financial institutions are permitted if:</a:t>
            </a:r>
          </a:p>
          <a:p>
            <a:pPr marL="609600" indent="-609600" eaLnBrk="1" hangingPunct="1"/>
            <a:r>
              <a:rPr lang="en-US" altLang="en-US" sz="2400" smtClean="0"/>
              <a:t>Obtained prior to 2/5/01 under old rules.</a:t>
            </a:r>
          </a:p>
          <a:p>
            <a:pPr marL="609600" indent="-609600" eaLnBrk="1" hangingPunct="1"/>
            <a:r>
              <a:rPr lang="en-US" altLang="en-US" sz="2400" smtClean="0"/>
              <a:t>Obtained prior to the lender becoming a client.</a:t>
            </a:r>
          </a:p>
          <a:p>
            <a:pPr marL="609600" indent="-609600" eaLnBrk="1" hangingPunct="1"/>
            <a:r>
              <a:rPr lang="en-US" altLang="en-US" sz="2400" smtClean="0"/>
              <a:t>The loan was sold to an attest client.</a:t>
            </a:r>
          </a:p>
          <a:p>
            <a:pPr marL="609600" indent="-609600" eaLnBrk="1" hangingPunct="1"/>
            <a:r>
              <a:rPr lang="en-US" altLang="en-US" sz="2400" smtClean="0"/>
              <a:t>The loan was obtained before the CPA became a member.</a:t>
            </a:r>
          </a:p>
          <a:p>
            <a:pPr marL="609600" indent="-609600" eaLnBrk="1" hangingPunct="1"/>
            <a:r>
              <a:rPr lang="en-US" altLang="en-US" sz="2400" smtClean="0"/>
              <a:t>Loans on life insurance.</a:t>
            </a:r>
          </a:p>
          <a:p>
            <a:pPr marL="609600" indent="-609600" eaLnBrk="1" hangingPunct="1"/>
            <a:r>
              <a:rPr lang="en-US" altLang="en-US" sz="2400" smtClean="0"/>
              <a:t>Fully collateralized by cash deposits, loans, leases, etc.</a:t>
            </a:r>
          </a:p>
          <a:p>
            <a:pPr marL="609600" indent="-609600" eaLnBrk="1" hangingPunct="1"/>
            <a:r>
              <a:rPr lang="en-US" altLang="en-US" sz="2400" smtClean="0"/>
              <a:t>Credit cards and cash advances less than $10,000.</a:t>
            </a:r>
          </a:p>
        </p:txBody>
      </p:sp>
      <p:sp>
        <p:nvSpPr>
          <p:cNvPr id="2765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B6F1B1A5-9818-4508-BBF4-C0E7FFD59AD9}"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25</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6"/>
          <p:cNvSpPr>
            <a:spLocks noGrp="1" noChangeArrowheads="1"/>
          </p:cNvSpPr>
          <p:nvPr>
            <p:ph type="title" idx="4294967295"/>
          </p:nvPr>
        </p:nvSpPr>
        <p:spPr>
          <a:xfrm>
            <a:off x="609600" y="533400"/>
            <a:ext cx="7772400" cy="9906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solidFill>
                  <a:schemeClr val="tx1"/>
                </a:solidFill>
              </a:rPr>
              <a:t>Rule 101: Independence</a:t>
            </a:r>
          </a:p>
        </p:txBody>
      </p:sp>
      <p:sp>
        <p:nvSpPr>
          <p:cNvPr id="28675" name="Rectangle 47"/>
          <p:cNvSpPr>
            <a:spLocks noGrp="1" noChangeArrowheads="1"/>
          </p:cNvSpPr>
          <p:nvPr>
            <p:ph type="body" idx="4294967295"/>
          </p:nvPr>
        </p:nvSpPr>
        <p:spPr>
          <a:xfrm>
            <a:off x="533400" y="1828800"/>
            <a:ext cx="8153400" cy="4267200"/>
          </a:xfrm>
        </p:spPr>
        <p:txBody>
          <a:bodyPr/>
          <a:lstStyle/>
          <a:p>
            <a:pPr marL="609600" indent="-609600" eaLnBrk="1" hangingPunct="1">
              <a:spcBef>
                <a:spcPct val="0"/>
              </a:spcBef>
              <a:buFontTx/>
              <a:buNone/>
            </a:pPr>
            <a:r>
              <a:rPr lang="en-US" altLang="en-US" sz="2800" smtClean="0"/>
              <a:t>Threatened litigation impairs independence if</a:t>
            </a:r>
          </a:p>
          <a:p>
            <a:pPr marL="609600" indent="-609600" eaLnBrk="1" hangingPunct="1">
              <a:spcBef>
                <a:spcPct val="0"/>
              </a:spcBef>
              <a:buFontTx/>
              <a:buNone/>
            </a:pPr>
            <a:r>
              <a:rPr lang="en-US" altLang="en-US" sz="2800" smtClean="0"/>
              <a:t>management and the auditors are suing each other.</a:t>
            </a:r>
          </a:p>
          <a:p>
            <a:pPr marL="609600" indent="-609600" eaLnBrk="1" hangingPunct="1">
              <a:buFontTx/>
              <a:buNone/>
            </a:pPr>
            <a:endParaRPr lang="en-US" altLang="en-US" sz="2800" smtClean="0"/>
          </a:p>
          <a:p>
            <a:pPr marL="609600" indent="-609600" eaLnBrk="1" hangingPunct="1">
              <a:buFontTx/>
              <a:buNone/>
            </a:pPr>
            <a:endParaRPr lang="en-US" altLang="en-US" sz="2800" smtClean="0"/>
          </a:p>
          <a:p>
            <a:pPr marL="609600" indent="-609600" eaLnBrk="1" hangingPunct="1">
              <a:buFontTx/>
              <a:buNone/>
            </a:pPr>
            <a:endParaRPr lang="en-US" altLang="en-US" sz="2800" smtClean="0"/>
          </a:p>
          <a:p>
            <a:pPr marL="609600" indent="-609600" eaLnBrk="1" hangingPunct="1">
              <a:buFontTx/>
              <a:buNone/>
            </a:pPr>
            <a:endParaRPr lang="en-US" altLang="en-US" sz="2800" smtClean="0"/>
          </a:p>
          <a:p>
            <a:pPr marL="609600" indent="-609600" eaLnBrk="1" hangingPunct="1">
              <a:buFontTx/>
              <a:buNone/>
            </a:pPr>
            <a:endParaRPr lang="en-US" altLang="en-US" sz="2800" smtClean="0"/>
          </a:p>
          <a:p>
            <a:pPr marL="609600" indent="-609600" eaLnBrk="1" hangingPunct="1">
              <a:buFontTx/>
              <a:buNone/>
            </a:pPr>
            <a:r>
              <a:rPr lang="en-US" altLang="en-US" sz="2800" smtClean="0"/>
              <a:t>But, Lawsuits from 3</a:t>
            </a:r>
            <a:r>
              <a:rPr lang="en-US" altLang="en-US" sz="2800" baseline="30000" smtClean="0"/>
              <a:t>rd</a:t>
            </a:r>
            <a:r>
              <a:rPr lang="en-US" altLang="en-US" sz="2800" smtClean="0"/>
              <a:t> parties do not effect independence.</a:t>
            </a:r>
          </a:p>
        </p:txBody>
      </p:sp>
      <p:sp>
        <p:nvSpPr>
          <p:cNvPr id="28676" name="Line 50"/>
          <p:cNvSpPr>
            <a:spLocks noChangeShapeType="1"/>
          </p:cNvSpPr>
          <p:nvPr/>
        </p:nvSpPr>
        <p:spPr bwMode="auto">
          <a:xfrm>
            <a:off x="2971800" y="4267200"/>
            <a:ext cx="2514600" cy="0"/>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77" name="Line 51"/>
          <p:cNvSpPr>
            <a:spLocks noChangeShapeType="1"/>
          </p:cNvSpPr>
          <p:nvPr/>
        </p:nvSpPr>
        <p:spPr bwMode="auto">
          <a:xfrm rot="-10795659">
            <a:off x="2971800" y="4648200"/>
            <a:ext cx="2514600" cy="1588"/>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678" name="Group 54" descr="This slide includes a picture that has the word, Management, on the left-side of the screen and the word, Auditor, on the right-side of the screen. Crossed swords appear In between these two words. "/>
          <p:cNvGrpSpPr>
            <a:grpSpLocks/>
          </p:cNvGrpSpPr>
          <p:nvPr/>
        </p:nvGrpSpPr>
        <p:grpSpPr bwMode="auto">
          <a:xfrm>
            <a:off x="609600" y="3200400"/>
            <a:ext cx="7239000" cy="2133600"/>
            <a:chOff x="384" y="2208"/>
            <a:chExt cx="4560" cy="1344"/>
          </a:xfrm>
        </p:grpSpPr>
        <p:grpSp>
          <p:nvGrpSpPr>
            <p:cNvPr id="28680" name="Group 2"/>
            <p:cNvGrpSpPr>
              <a:grpSpLocks/>
            </p:cNvGrpSpPr>
            <p:nvPr/>
          </p:nvGrpSpPr>
          <p:grpSpPr bwMode="auto">
            <a:xfrm>
              <a:off x="2016" y="2208"/>
              <a:ext cx="1296" cy="1344"/>
              <a:chOff x="796" y="-322"/>
              <a:chExt cx="4167" cy="4948"/>
            </a:xfrm>
          </p:grpSpPr>
          <p:sp>
            <p:nvSpPr>
              <p:cNvPr id="28685" name="Freeform 3"/>
              <p:cNvSpPr>
                <a:spLocks/>
              </p:cNvSpPr>
              <p:nvPr/>
            </p:nvSpPr>
            <p:spPr bwMode="auto">
              <a:xfrm>
                <a:off x="923" y="-322"/>
                <a:ext cx="3996" cy="4948"/>
              </a:xfrm>
              <a:custGeom>
                <a:avLst/>
                <a:gdLst>
                  <a:gd name="T0" fmla="*/ 73 w 7992"/>
                  <a:gd name="T1" fmla="*/ 27 h 9895"/>
                  <a:gd name="T2" fmla="*/ 60 w 7992"/>
                  <a:gd name="T3" fmla="*/ 32 h 9895"/>
                  <a:gd name="T4" fmla="*/ 58 w 7992"/>
                  <a:gd name="T5" fmla="*/ 32 h 9895"/>
                  <a:gd name="T6" fmla="*/ 67 w 7992"/>
                  <a:gd name="T7" fmla="*/ 50 h 9895"/>
                  <a:gd name="T8" fmla="*/ 70 w 7992"/>
                  <a:gd name="T9" fmla="*/ 60 h 9895"/>
                  <a:gd name="T10" fmla="*/ 67 w 7992"/>
                  <a:gd name="T11" fmla="*/ 65 h 9895"/>
                  <a:gd name="T12" fmla="*/ 58 w 7992"/>
                  <a:gd name="T13" fmla="*/ 70 h 9895"/>
                  <a:gd name="T14" fmla="*/ 46 w 7992"/>
                  <a:gd name="T15" fmla="*/ 77 h 9895"/>
                  <a:gd name="T16" fmla="*/ 43 w 7992"/>
                  <a:gd name="T17" fmla="*/ 85 h 9895"/>
                  <a:gd name="T18" fmla="*/ 42 w 7992"/>
                  <a:gd name="T19" fmla="*/ 95 h 9895"/>
                  <a:gd name="T20" fmla="*/ 34 w 7992"/>
                  <a:gd name="T21" fmla="*/ 108 h 9895"/>
                  <a:gd name="T22" fmla="*/ 22 w 7992"/>
                  <a:gd name="T23" fmla="*/ 116 h 9895"/>
                  <a:gd name="T24" fmla="*/ 13 w 7992"/>
                  <a:gd name="T25" fmla="*/ 120 h 9895"/>
                  <a:gd name="T26" fmla="*/ 7 w 7992"/>
                  <a:gd name="T27" fmla="*/ 125 h 9895"/>
                  <a:gd name="T28" fmla="*/ 7 w 7992"/>
                  <a:gd name="T29" fmla="*/ 132 h 9895"/>
                  <a:gd name="T30" fmla="*/ 16 w 7992"/>
                  <a:gd name="T31" fmla="*/ 131 h 9895"/>
                  <a:gd name="T32" fmla="*/ 24 w 7992"/>
                  <a:gd name="T33" fmla="*/ 134 h 9895"/>
                  <a:gd name="T34" fmla="*/ 20 w 7992"/>
                  <a:gd name="T35" fmla="*/ 158 h 9895"/>
                  <a:gd name="T36" fmla="*/ 9 w 7992"/>
                  <a:gd name="T37" fmla="*/ 182 h 9895"/>
                  <a:gd name="T38" fmla="*/ 1 w 7992"/>
                  <a:gd name="T39" fmla="*/ 196 h 9895"/>
                  <a:gd name="T40" fmla="*/ 4 w 7992"/>
                  <a:gd name="T41" fmla="*/ 211 h 9895"/>
                  <a:gd name="T42" fmla="*/ 22 w 7992"/>
                  <a:gd name="T43" fmla="*/ 231 h 9895"/>
                  <a:gd name="T44" fmla="*/ 39 w 7992"/>
                  <a:gd name="T45" fmla="*/ 243 h 9895"/>
                  <a:gd name="T46" fmla="*/ 52 w 7992"/>
                  <a:gd name="T47" fmla="*/ 254 h 9895"/>
                  <a:gd name="T48" fmla="*/ 58 w 7992"/>
                  <a:gd name="T49" fmla="*/ 274 h 9895"/>
                  <a:gd name="T50" fmla="*/ 63 w 7992"/>
                  <a:gd name="T51" fmla="*/ 296 h 9895"/>
                  <a:gd name="T52" fmla="*/ 72 w 7992"/>
                  <a:gd name="T53" fmla="*/ 307 h 9895"/>
                  <a:gd name="T54" fmla="*/ 84 w 7992"/>
                  <a:gd name="T55" fmla="*/ 309 h 9895"/>
                  <a:gd name="T56" fmla="*/ 98 w 7992"/>
                  <a:gd name="T57" fmla="*/ 304 h 9895"/>
                  <a:gd name="T58" fmla="*/ 111 w 7992"/>
                  <a:gd name="T59" fmla="*/ 297 h 9895"/>
                  <a:gd name="T60" fmla="*/ 123 w 7992"/>
                  <a:gd name="T61" fmla="*/ 292 h 9895"/>
                  <a:gd name="T62" fmla="*/ 135 w 7992"/>
                  <a:gd name="T63" fmla="*/ 290 h 9895"/>
                  <a:gd name="T64" fmla="*/ 146 w 7992"/>
                  <a:gd name="T65" fmla="*/ 290 h 9895"/>
                  <a:gd name="T66" fmla="*/ 155 w 7992"/>
                  <a:gd name="T67" fmla="*/ 288 h 9895"/>
                  <a:gd name="T68" fmla="*/ 165 w 7992"/>
                  <a:gd name="T69" fmla="*/ 281 h 9895"/>
                  <a:gd name="T70" fmla="*/ 176 w 7992"/>
                  <a:gd name="T71" fmla="*/ 267 h 9895"/>
                  <a:gd name="T72" fmla="*/ 182 w 7992"/>
                  <a:gd name="T73" fmla="*/ 252 h 9895"/>
                  <a:gd name="T74" fmla="*/ 187 w 7992"/>
                  <a:gd name="T75" fmla="*/ 239 h 9895"/>
                  <a:gd name="T76" fmla="*/ 199 w 7992"/>
                  <a:gd name="T77" fmla="*/ 228 h 9895"/>
                  <a:gd name="T78" fmla="*/ 218 w 7992"/>
                  <a:gd name="T79" fmla="*/ 222 h 9895"/>
                  <a:gd name="T80" fmla="*/ 233 w 7992"/>
                  <a:gd name="T81" fmla="*/ 220 h 9895"/>
                  <a:gd name="T82" fmla="*/ 241 w 7992"/>
                  <a:gd name="T83" fmla="*/ 214 h 9895"/>
                  <a:gd name="T84" fmla="*/ 240 w 7992"/>
                  <a:gd name="T85" fmla="*/ 195 h 9895"/>
                  <a:gd name="T86" fmla="*/ 235 w 7992"/>
                  <a:gd name="T87" fmla="*/ 173 h 9895"/>
                  <a:gd name="T88" fmla="*/ 229 w 7992"/>
                  <a:gd name="T89" fmla="*/ 153 h 9895"/>
                  <a:gd name="T90" fmla="*/ 226 w 7992"/>
                  <a:gd name="T91" fmla="*/ 134 h 9895"/>
                  <a:gd name="T92" fmla="*/ 230 w 7992"/>
                  <a:gd name="T93" fmla="*/ 116 h 9895"/>
                  <a:gd name="T94" fmla="*/ 244 w 7992"/>
                  <a:gd name="T95" fmla="*/ 104 h 9895"/>
                  <a:gd name="T96" fmla="*/ 250 w 7992"/>
                  <a:gd name="T97" fmla="*/ 91 h 9895"/>
                  <a:gd name="T98" fmla="*/ 228 w 7992"/>
                  <a:gd name="T99" fmla="*/ 73 h 9895"/>
                  <a:gd name="T100" fmla="*/ 204 w 7992"/>
                  <a:gd name="T101" fmla="*/ 62 h 9895"/>
                  <a:gd name="T102" fmla="*/ 195 w 7992"/>
                  <a:gd name="T103" fmla="*/ 58 h 9895"/>
                  <a:gd name="T104" fmla="*/ 188 w 7992"/>
                  <a:gd name="T105" fmla="*/ 51 h 9895"/>
                  <a:gd name="T106" fmla="*/ 173 w 7992"/>
                  <a:gd name="T107" fmla="*/ 34 h 9895"/>
                  <a:gd name="T108" fmla="*/ 159 w 7992"/>
                  <a:gd name="T109" fmla="*/ 15 h 9895"/>
                  <a:gd name="T110" fmla="*/ 147 w 7992"/>
                  <a:gd name="T111" fmla="*/ 2 h 9895"/>
                  <a:gd name="T112" fmla="*/ 137 w 7992"/>
                  <a:gd name="T113" fmla="*/ 3 h 9895"/>
                  <a:gd name="T114" fmla="*/ 121 w 7992"/>
                  <a:gd name="T115" fmla="*/ 10 h 9895"/>
                  <a:gd name="T116" fmla="*/ 99 w 7992"/>
                  <a:gd name="T117" fmla="*/ 12 h 9895"/>
                  <a:gd name="T118" fmla="*/ 83 w 7992"/>
                  <a:gd name="T119" fmla="*/ 12 h 98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992"/>
                  <a:gd name="T181" fmla="*/ 0 h 9895"/>
                  <a:gd name="T182" fmla="*/ 7992 w 7992"/>
                  <a:gd name="T183" fmla="*/ 9895 h 98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992" h="9895">
                    <a:moveTo>
                      <a:pt x="2528" y="355"/>
                    </a:moveTo>
                    <a:lnTo>
                      <a:pt x="2519" y="446"/>
                    </a:lnTo>
                    <a:lnTo>
                      <a:pt x="2505" y="526"/>
                    </a:lnTo>
                    <a:lnTo>
                      <a:pt x="2487" y="598"/>
                    </a:lnTo>
                    <a:lnTo>
                      <a:pt x="2462" y="661"/>
                    </a:lnTo>
                    <a:lnTo>
                      <a:pt x="2435" y="716"/>
                    </a:lnTo>
                    <a:lnTo>
                      <a:pt x="2404" y="765"/>
                    </a:lnTo>
                    <a:lnTo>
                      <a:pt x="2368" y="807"/>
                    </a:lnTo>
                    <a:lnTo>
                      <a:pt x="2330" y="843"/>
                    </a:lnTo>
                    <a:lnTo>
                      <a:pt x="2290" y="874"/>
                    </a:lnTo>
                    <a:lnTo>
                      <a:pt x="2246" y="902"/>
                    </a:lnTo>
                    <a:lnTo>
                      <a:pt x="2201" y="924"/>
                    </a:lnTo>
                    <a:lnTo>
                      <a:pt x="2154" y="943"/>
                    </a:lnTo>
                    <a:lnTo>
                      <a:pt x="2104" y="961"/>
                    </a:lnTo>
                    <a:lnTo>
                      <a:pt x="2055" y="974"/>
                    </a:lnTo>
                    <a:lnTo>
                      <a:pt x="2005" y="988"/>
                    </a:lnTo>
                    <a:lnTo>
                      <a:pt x="1954" y="1001"/>
                    </a:lnTo>
                    <a:lnTo>
                      <a:pt x="1908" y="1009"/>
                    </a:lnTo>
                    <a:lnTo>
                      <a:pt x="1871" y="1011"/>
                    </a:lnTo>
                    <a:lnTo>
                      <a:pt x="1844" y="1008"/>
                    </a:lnTo>
                    <a:lnTo>
                      <a:pt x="1823" y="1002"/>
                    </a:lnTo>
                    <a:lnTo>
                      <a:pt x="1810" y="995"/>
                    </a:lnTo>
                    <a:lnTo>
                      <a:pt x="1806" y="989"/>
                    </a:lnTo>
                    <a:lnTo>
                      <a:pt x="1807" y="986"/>
                    </a:lnTo>
                    <a:lnTo>
                      <a:pt x="1815" y="987"/>
                    </a:lnTo>
                    <a:lnTo>
                      <a:pt x="1829" y="996"/>
                    </a:lnTo>
                    <a:lnTo>
                      <a:pt x="1848" y="1014"/>
                    </a:lnTo>
                    <a:lnTo>
                      <a:pt x="1874" y="1041"/>
                    </a:lnTo>
                    <a:lnTo>
                      <a:pt x="1903" y="1082"/>
                    </a:lnTo>
                    <a:lnTo>
                      <a:pt x="1936" y="1136"/>
                    </a:lnTo>
                    <a:lnTo>
                      <a:pt x="1973" y="1207"/>
                    </a:lnTo>
                    <a:lnTo>
                      <a:pt x="2013" y="1297"/>
                    </a:lnTo>
                    <a:lnTo>
                      <a:pt x="2057" y="1408"/>
                    </a:lnTo>
                    <a:lnTo>
                      <a:pt x="2079" y="1466"/>
                    </a:lnTo>
                    <a:lnTo>
                      <a:pt x="2098" y="1520"/>
                    </a:lnTo>
                    <a:lnTo>
                      <a:pt x="2118" y="1571"/>
                    </a:lnTo>
                    <a:lnTo>
                      <a:pt x="2135" y="1618"/>
                    </a:lnTo>
                    <a:lnTo>
                      <a:pt x="2151" y="1662"/>
                    </a:lnTo>
                    <a:lnTo>
                      <a:pt x="2165" y="1704"/>
                    </a:lnTo>
                    <a:lnTo>
                      <a:pt x="2178" y="1740"/>
                    </a:lnTo>
                    <a:lnTo>
                      <a:pt x="2189" y="1775"/>
                    </a:lnTo>
                    <a:lnTo>
                      <a:pt x="2199" y="1807"/>
                    </a:lnTo>
                    <a:lnTo>
                      <a:pt x="2205" y="1837"/>
                    </a:lnTo>
                    <a:lnTo>
                      <a:pt x="2211" y="1864"/>
                    </a:lnTo>
                    <a:lnTo>
                      <a:pt x="2215" y="1889"/>
                    </a:lnTo>
                    <a:lnTo>
                      <a:pt x="2216" y="1913"/>
                    </a:lnTo>
                    <a:lnTo>
                      <a:pt x="2215" y="1934"/>
                    </a:lnTo>
                    <a:lnTo>
                      <a:pt x="2210" y="1955"/>
                    </a:lnTo>
                    <a:lnTo>
                      <a:pt x="2204" y="1973"/>
                    </a:lnTo>
                    <a:lnTo>
                      <a:pt x="2196" y="1992"/>
                    </a:lnTo>
                    <a:lnTo>
                      <a:pt x="2186" y="2008"/>
                    </a:lnTo>
                    <a:lnTo>
                      <a:pt x="2172" y="2024"/>
                    </a:lnTo>
                    <a:lnTo>
                      <a:pt x="2156" y="2040"/>
                    </a:lnTo>
                    <a:lnTo>
                      <a:pt x="2136" y="2055"/>
                    </a:lnTo>
                    <a:lnTo>
                      <a:pt x="2114" y="2070"/>
                    </a:lnTo>
                    <a:lnTo>
                      <a:pt x="2090" y="2086"/>
                    </a:lnTo>
                    <a:lnTo>
                      <a:pt x="2061" y="2101"/>
                    </a:lnTo>
                    <a:lnTo>
                      <a:pt x="2030" y="2117"/>
                    </a:lnTo>
                    <a:lnTo>
                      <a:pt x="1997" y="2133"/>
                    </a:lnTo>
                    <a:lnTo>
                      <a:pt x="1959" y="2152"/>
                    </a:lnTo>
                    <a:lnTo>
                      <a:pt x="1919" y="2170"/>
                    </a:lnTo>
                    <a:lnTo>
                      <a:pt x="1874" y="2190"/>
                    </a:lnTo>
                    <a:lnTo>
                      <a:pt x="1826" y="2210"/>
                    </a:lnTo>
                    <a:lnTo>
                      <a:pt x="1775" y="2233"/>
                    </a:lnTo>
                    <a:lnTo>
                      <a:pt x="1719" y="2258"/>
                    </a:lnTo>
                    <a:lnTo>
                      <a:pt x="1665" y="2283"/>
                    </a:lnTo>
                    <a:lnTo>
                      <a:pt x="1617" y="2308"/>
                    </a:lnTo>
                    <a:lnTo>
                      <a:pt x="1575" y="2335"/>
                    </a:lnTo>
                    <a:lnTo>
                      <a:pt x="1537" y="2360"/>
                    </a:lnTo>
                    <a:lnTo>
                      <a:pt x="1505" y="2387"/>
                    </a:lnTo>
                    <a:lnTo>
                      <a:pt x="1477" y="2413"/>
                    </a:lnTo>
                    <a:lnTo>
                      <a:pt x="1454" y="2440"/>
                    </a:lnTo>
                    <a:lnTo>
                      <a:pt x="1435" y="2466"/>
                    </a:lnTo>
                    <a:lnTo>
                      <a:pt x="1417" y="2494"/>
                    </a:lnTo>
                    <a:lnTo>
                      <a:pt x="1405" y="2521"/>
                    </a:lnTo>
                    <a:lnTo>
                      <a:pt x="1394" y="2550"/>
                    </a:lnTo>
                    <a:lnTo>
                      <a:pt x="1385" y="2579"/>
                    </a:lnTo>
                    <a:lnTo>
                      <a:pt x="1379" y="2609"/>
                    </a:lnTo>
                    <a:lnTo>
                      <a:pt x="1375" y="2639"/>
                    </a:lnTo>
                    <a:lnTo>
                      <a:pt x="1371" y="2669"/>
                    </a:lnTo>
                    <a:lnTo>
                      <a:pt x="1369" y="2701"/>
                    </a:lnTo>
                    <a:lnTo>
                      <a:pt x="1367" y="2733"/>
                    </a:lnTo>
                    <a:lnTo>
                      <a:pt x="1364" y="2767"/>
                    </a:lnTo>
                    <a:lnTo>
                      <a:pt x="1362" y="2800"/>
                    </a:lnTo>
                    <a:lnTo>
                      <a:pt x="1360" y="2836"/>
                    </a:lnTo>
                    <a:lnTo>
                      <a:pt x="1355" y="2872"/>
                    </a:lnTo>
                    <a:lnTo>
                      <a:pt x="1351" y="2909"/>
                    </a:lnTo>
                    <a:lnTo>
                      <a:pt x="1344" y="2947"/>
                    </a:lnTo>
                    <a:lnTo>
                      <a:pt x="1335" y="2986"/>
                    </a:lnTo>
                    <a:lnTo>
                      <a:pt x="1323" y="3026"/>
                    </a:lnTo>
                    <a:lnTo>
                      <a:pt x="1309" y="3067"/>
                    </a:lnTo>
                    <a:lnTo>
                      <a:pt x="1292" y="3110"/>
                    </a:lnTo>
                    <a:lnTo>
                      <a:pt x="1271" y="3155"/>
                    </a:lnTo>
                    <a:lnTo>
                      <a:pt x="1247" y="3201"/>
                    </a:lnTo>
                    <a:lnTo>
                      <a:pt x="1218" y="3247"/>
                    </a:lnTo>
                    <a:lnTo>
                      <a:pt x="1184" y="3297"/>
                    </a:lnTo>
                    <a:lnTo>
                      <a:pt x="1146" y="3346"/>
                    </a:lnTo>
                    <a:lnTo>
                      <a:pt x="1104" y="3396"/>
                    </a:lnTo>
                    <a:lnTo>
                      <a:pt x="1063" y="3441"/>
                    </a:lnTo>
                    <a:lnTo>
                      <a:pt x="1021" y="3481"/>
                    </a:lnTo>
                    <a:lnTo>
                      <a:pt x="980" y="3519"/>
                    </a:lnTo>
                    <a:lnTo>
                      <a:pt x="938" y="3552"/>
                    </a:lnTo>
                    <a:lnTo>
                      <a:pt x="897" y="3584"/>
                    </a:lnTo>
                    <a:lnTo>
                      <a:pt x="856" y="3611"/>
                    </a:lnTo>
                    <a:lnTo>
                      <a:pt x="816" y="3637"/>
                    </a:lnTo>
                    <a:lnTo>
                      <a:pt x="776" y="3660"/>
                    </a:lnTo>
                    <a:lnTo>
                      <a:pt x="737" y="3680"/>
                    </a:lnTo>
                    <a:lnTo>
                      <a:pt x="697" y="3699"/>
                    </a:lnTo>
                    <a:lnTo>
                      <a:pt x="659" y="3716"/>
                    </a:lnTo>
                    <a:lnTo>
                      <a:pt x="621" y="3732"/>
                    </a:lnTo>
                    <a:lnTo>
                      <a:pt x="586" y="3746"/>
                    </a:lnTo>
                    <a:lnTo>
                      <a:pt x="550" y="3760"/>
                    </a:lnTo>
                    <a:lnTo>
                      <a:pt x="515" y="3772"/>
                    </a:lnTo>
                    <a:lnTo>
                      <a:pt x="482" y="3785"/>
                    </a:lnTo>
                    <a:lnTo>
                      <a:pt x="450" y="3798"/>
                    </a:lnTo>
                    <a:lnTo>
                      <a:pt x="419" y="3810"/>
                    </a:lnTo>
                    <a:lnTo>
                      <a:pt x="389" y="3823"/>
                    </a:lnTo>
                    <a:lnTo>
                      <a:pt x="360" y="3837"/>
                    </a:lnTo>
                    <a:lnTo>
                      <a:pt x="333" y="3851"/>
                    </a:lnTo>
                    <a:lnTo>
                      <a:pt x="308" y="3867"/>
                    </a:lnTo>
                    <a:lnTo>
                      <a:pt x="285" y="3883"/>
                    </a:lnTo>
                    <a:lnTo>
                      <a:pt x="263" y="3901"/>
                    </a:lnTo>
                    <a:lnTo>
                      <a:pt x="242" y="3922"/>
                    </a:lnTo>
                    <a:lnTo>
                      <a:pt x="225" y="3944"/>
                    </a:lnTo>
                    <a:lnTo>
                      <a:pt x="209" y="3968"/>
                    </a:lnTo>
                    <a:lnTo>
                      <a:pt x="194" y="3996"/>
                    </a:lnTo>
                    <a:lnTo>
                      <a:pt x="182" y="4026"/>
                    </a:lnTo>
                    <a:lnTo>
                      <a:pt x="172" y="4058"/>
                    </a:lnTo>
                    <a:lnTo>
                      <a:pt x="165" y="4095"/>
                    </a:lnTo>
                    <a:lnTo>
                      <a:pt x="162" y="4130"/>
                    </a:lnTo>
                    <a:lnTo>
                      <a:pt x="164" y="4157"/>
                    </a:lnTo>
                    <a:lnTo>
                      <a:pt x="171" y="4178"/>
                    </a:lnTo>
                    <a:lnTo>
                      <a:pt x="184" y="4193"/>
                    </a:lnTo>
                    <a:lnTo>
                      <a:pt x="200" y="4203"/>
                    </a:lnTo>
                    <a:lnTo>
                      <a:pt x="220" y="4209"/>
                    </a:lnTo>
                    <a:lnTo>
                      <a:pt x="245" y="4210"/>
                    </a:lnTo>
                    <a:lnTo>
                      <a:pt x="271" y="4209"/>
                    </a:lnTo>
                    <a:lnTo>
                      <a:pt x="301" y="4204"/>
                    </a:lnTo>
                    <a:lnTo>
                      <a:pt x="333" y="4199"/>
                    </a:lnTo>
                    <a:lnTo>
                      <a:pt x="367" y="4191"/>
                    </a:lnTo>
                    <a:lnTo>
                      <a:pt x="401" y="4184"/>
                    </a:lnTo>
                    <a:lnTo>
                      <a:pt x="437" y="4176"/>
                    </a:lnTo>
                    <a:lnTo>
                      <a:pt x="473" y="4169"/>
                    </a:lnTo>
                    <a:lnTo>
                      <a:pt x="509" y="4163"/>
                    </a:lnTo>
                    <a:lnTo>
                      <a:pt x="544" y="4158"/>
                    </a:lnTo>
                    <a:lnTo>
                      <a:pt x="579" y="4158"/>
                    </a:lnTo>
                    <a:lnTo>
                      <a:pt x="611" y="4161"/>
                    </a:lnTo>
                    <a:lnTo>
                      <a:pt x="642" y="4166"/>
                    </a:lnTo>
                    <a:lnTo>
                      <a:pt x="671" y="4178"/>
                    </a:lnTo>
                    <a:lnTo>
                      <a:pt x="696" y="4194"/>
                    </a:lnTo>
                    <a:lnTo>
                      <a:pt x="719" y="4216"/>
                    </a:lnTo>
                    <a:lnTo>
                      <a:pt x="739" y="4245"/>
                    </a:lnTo>
                    <a:lnTo>
                      <a:pt x="754" y="4282"/>
                    </a:lnTo>
                    <a:lnTo>
                      <a:pt x="764" y="4325"/>
                    </a:lnTo>
                    <a:lnTo>
                      <a:pt x="770" y="4378"/>
                    </a:lnTo>
                    <a:lnTo>
                      <a:pt x="769" y="4439"/>
                    </a:lnTo>
                    <a:lnTo>
                      <a:pt x="763" y="4512"/>
                    </a:lnTo>
                    <a:lnTo>
                      <a:pt x="752" y="4594"/>
                    </a:lnTo>
                    <a:lnTo>
                      <a:pt x="732" y="4687"/>
                    </a:lnTo>
                    <a:lnTo>
                      <a:pt x="706" y="4793"/>
                    </a:lnTo>
                    <a:lnTo>
                      <a:pt x="672" y="4911"/>
                    </a:lnTo>
                    <a:lnTo>
                      <a:pt x="633" y="5032"/>
                    </a:lnTo>
                    <a:lnTo>
                      <a:pt x="593" y="5143"/>
                    </a:lnTo>
                    <a:lnTo>
                      <a:pt x="552" y="5248"/>
                    </a:lnTo>
                    <a:lnTo>
                      <a:pt x="511" y="5347"/>
                    </a:lnTo>
                    <a:lnTo>
                      <a:pt x="468" y="5438"/>
                    </a:lnTo>
                    <a:lnTo>
                      <a:pt x="426" y="5523"/>
                    </a:lnTo>
                    <a:lnTo>
                      <a:pt x="384" y="5603"/>
                    </a:lnTo>
                    <a:lnTo>
                      <a:pt x="343" y="5677"/>
                    </a:lnTo>
                    <a:lnTo>
                      <a:pt x="302" y="5746"/>
                    </a:lnTo>
                    <a:lnTo>
                      <a:pt x="263" y="5811"/>
                    </a:lnTo>
                    <a:lnTo>
                      <a:pt x="226" y="5871"/>
                    </a:lnTo>
                    <a:lnTo>
                      <a:pt x="191" y="5929"/>
                    </a:lnTo>
                    <a:lnTo>
                      <a:pt x="156" y="5983"/>
                    </a:lnTo>
                    <a:lnTo>
                      <a:pt x="125" y="6035"/>
                    </a:lnTo>
                    <a:lnTo>
                      <a:pt x="96" y="6084"/>
                    </a:lnTo>
                    <a:lnTo>
                      <a:pt x="71" y="6133"/>
                    </a:lnTo>
                    <a:lnTo>
                      <a:pt x="49" y="6179"/>
                    </a:lnTo>
                    <a:lnTo>
                      <a:pt x="30" y="6224"/>
                    </a:lnTo>
                    <a:lnTo>
                      <a:pt x="17" y="6270"/>
                    </a:lnTo>
                    <a:lnTo>
                      <a:pt x="6" y="6315"/>
                    </a:lnTo>
                    <a:lnTo>
                      <a:pt x="0" y="6360"/>
                    </a:lnTo>
                    <a:lnTo>
                      <a:pt x="0" y="6407"/>
                    </a:lnTo>
                    <a:lnTo>
                      <a:pt x="5" y="6454"/>
                    </a:lnTo>
                    <a:lnTo>
                      <a:pt x="15" y="6505"/>
                    </a:lnTo>
                    <a:lnTo>
                      <a:pt x="32" y="6557"/>
                    </a:lnTo>
                    <a:lnTo>
                      <a:pt x="53" y="6611"/>
                    </a:lnTo>
                    <a:lnTo>
                      <a:pt x="82" y="6668"/>
                    </a:lnTo>
                    <a:lnTo>
                      <a:pt x="118" y="6729"/>
                    </a:lnTo>
                    <a:lnTo>
                      <a:pt x="161" y="6795"/>
                    </a:lnTo>
                    <a:lnTo>
                      <a:pt x="210" y="6865"/>
                    </a:lnTo>
                    <a:lnTo>
                      <a:pt x="268" y="6940"/>
                    </a:lnTo>
                    <a:lnTo>
                      <a:pt x="333" y="7020"/>
                    </a:lnTo>
                    <a:lnTo>
                      <a:pt x="403" y="7099"/>
                    </a:lnTo>
                    <a:lnTo>
                      <a:pt x="472" y="7174"/>
                    </a:lnTo>
                    <a:lnTo>
                      <a:pt x="541" y="7242"/>
                    </a:lnTo>
                    <a:lnTo>
                      <a:pt x="609" y="7305"/>
                    </a:lnTo>
                    <a:lnTo>
                      <a:pt x="677" y="7364"/>
                    </a:lnTo>
                    <a:lnTo>
                      <a:pt x="744" y="7419"/>
                    </a:lnTo>
                    <a:lnTo>
                      <a:pt x="809" y="7470"/>
                    </a:lnTo>
                    <a:lnTo>
                      <a:pt x="875" y="7517"/>
                    </a:lnTo>
                    <a:lnTo>
                      <a:pt x="938" y="7561"/>
                    </a:lnTo>
                    <a:lnTo>
                      <a:pt x="1000" y="7603"/>
                    </a:lnTo>
                    <a:lnTo>
                      <a:pt x="1063" y="7643"/>
                    </a:lnTo>
                    <a:lnTo>
                      <a:pt x="1123" y="7681"/>
                    </a:lnTo>
                    <a:lnTo>
                      <a:pt x="1181" y="7718"/>
                    </a:lnTo>
                    <a:lnTo>
                      <a:pt x="1238" y="7754"/>
                    </a:lnTo>
                    <a:lnTo>
                      <a:pt x="1293" y="7789"/>
                    </a:lnTo>
                    <a:lnTo>
                      <a:pt x="1346" y="7825"/>
                    </a:lnTo>
                    <a:lnTo>
                      <a:pt x="1398" y="7862"/>
                    </a:lnTo>
                    <a:lnTo>
                      <a:pt x="1446" y="7899"/>
                    </a:lnTo>
                    <a:lnTo>
                      <a:pt x="1494" y="7937"/>
                    </a:lnTo>
                    <a:lnTo>
                      <a:pt x="1538" y="7977"/>
                    </a:lnTo>
                    <a:lnTo>
                      <a:pt x="1580" y="8020"/>
                    </a:lnTo>
                    <a:lnTo>
                      <a:pt x="1620" y="8065"/>
                    </a:lnTo>
                    <a:lnTo>
                      <a:pt x="1657" y="8113"/>
                    </a:lnTo>
                    <a:lnTo>
                      <a:pt x="1692" y="8165"/>
                    </a:lnTo>
                    <a:lnTo>
                      <a:pt x="1723" y="8220"/>
                    </a:lnTo>
                    <a:lnTo>
                      <a:pt x="1752" y="8280"/>
                    </a:lnTo>
                    <a:lnTo>
                      <a:pt x="1777" y="8344"/>
                    </a:lnTo>
                    <a:lnTo>
                      <a:pt x="1799" y="8415"/>
                    </a:lnTo>
                    <a:lnTo>
                      <a:pt x="1818" y="8491"/>
                    </a:lnTo>
                    <a:lnTo>
                      <a:pt x="1833" y="8573"/>
                    </a:lnTo>
                    <a:lnTo>
                      <a:pt x="1846" y="8660"/>
                    </a:lnTo>
                    <a:lnTo>
                      <a:pt x="1854" y="8756"/>
                    </a:lnTo>
                    <a:lnTo>
                      <a:pt x="1861" y="8853"/>
                    </a:lnTo>
                    <a:lnTo>
                      <a:pt x="1871" y="8945"/>
                    </a:lnTo>
                    <a:lnTo>
                      <a:pt x="1883" y="9031"/>
                    </a:lnTo>
                    <a:lnTo>
                      <a:pt x="1898" y="9114"/>
                    </a:lnTo>
                    <a:lnTo>
                      <a:pt x="1914" y="9192"/>
                    </a:lnTo>
                    <a:lnTo>
                      <a:pt x="1932" y="9265"/>
                    </a:lnTo>
                    <a:lnTo>
                      <a:pt x="1953" y="9334"/>
                    </a:lnTo>
                    <a:lnTo>
                      <a:pt x="1975" y="9400"/>
                    </a:lnTo>
                    <a:lnTo>
                      <a:pt x="1999" y="9460"/>
                    </a:lnTo>
                    <a:lnTo>
                      <a:pt x="2026" y="9516"/>
                    </a:lnTo>
                    <a:lnTo>
                      <a:pt x="2053" y="9568"/>
                    </a:lnTo>
                    <a:lnTo>
                      <a:pt x="2082" y="9616"/>
                    </a:lnTo>
                    <a:lnTo>
                      <a:pt x="2113" y="9660"/>
                    </a:lnTo>
                    <a:lnTo>
                      <a:pt x="2147" y="9700"/>
                    </a:lnTo>
                    <a:lnTo>
                      <a:pt x="2180" y="9736"/>
                    </a:lnTo>
                    <a:lnTo>
                      <a:pt x="2216" y="9768"/>
                    </a:lnTo>
                    <a:lnTo>
                      <a:pt x="2254" y="9797"/>
                    </a:lnTo>
                    <a:lnTo>
                      <a:pt x="2292" y="9821"/>
                    </a:lnTo>
                    <a:lnTo>
                      <a:pt x="2331" y="9842"/>
                    </a:lnTo>
                    <a:lnTo>
                      <a:pt x="2373" y="9859"/>
                    </a:lnTo>
                    <a:lnTo>
                      <a:pt x="2414" y="9873"/>
                    </a:lnTo>
                    <a:lnTo>
                      <a:pt x="2458" y="9883"/>
                    </a:lnTo>
                    <a:lnTo>
                      <a:pt x="2502" y="9890"/>
                    </a:lnTo>
                    <a:lnTo>
                      <a:pt x="2547" y="9895"/>
                    </a:lnTo>
                    <a:lnTo>
                      <a:pt x="2593" y="9895"/>
                    </a:lnTo>
                    <a:lnTo>
                      <a:pt x="2639" y="9892"/>
                    </a:lnTo>
                    <a:lnTo>
                      <a:pt x="2687" y="9886"/>
                    </a:lnTo>
                    <a:lnTo>
                      <a:pt x="2734" y="9877"/>
                    </a:lnTo>
                    <a:lnTo>
                      <a:pt x="2784" y="9864"/>
                    </a:lnTo>
                    <a:lnTo>
                      <a:pt x="2833" y="9849"/>
                    </a:lnTo>
                    <a:lnTo>
                      <a:pt x="2883" y="9830"/>
                    </a:lnTo>
                    <a:lnTo>
                      <a:pt x="2934" y="9810"/>
                    </a:lnTo>
                    <a:lnTo>
                      <a:pt x="2984" y="9788"/>
                    </a:lnTo>
                    <a:lnTo>
                      <a:pt x="3034" y="9765"/>
                    </a:lnTo>
                    <a:lnTo>
                      <a:pt x="3082" y="9741"/>
                    </a:lnTo>
                    <a:lnTo>
                      <a:pt x="3131" y="9718"/>
                    </a:lnTo>
                    <a:lnTo>
                      <a:pt x="3178" y="9693"/>
                    </a:lnTo>
                    <a:lnTo>
                      <a:pt x="3225" y="9669"/>
                    </a:lnTo>
                    <a:lnTo>
                      <a:pt x="3271" y="9645"/>
                    </a:lnTo>
                    <a:lnTo>
                      <a:pt x="3317" y="9621"/>
                    </a:lnTo>
                    <a:lnTo>
                      <a:pt x="3362" y="9597"/>
                    </a:lnTo>
                    <a:lnTo>
                      <a:pt x="3407" y="9572"/>
                    </a:lnTo>
                    <a:lnTo>
                      <a:pt x="3452" y="9548"/>
                    </a:lnTo>
                    <a:lnTo>
                      <a:pt x="3496" y="9525"/>
                    </a:lnTo>
                    <a:lnTo>
                      <a:pt x="3540" y="9502"/>
                    </a:lnTo>
                    <a:lnTo>
                      <a:pt x="3583" y="9480"/>
                    </a:lnTo>
                    <a:lnTo>
                      <a:pt x="3626" y="9458"/>
                    </a:lnTo>
                    <a:lnTo>
                      <a:pt x="3669" y="9437"/>
                    </a:lnTo>
                    <a:lnTo>
                      <a:pt x="3711" y="9417"/>
                    </a:lnTo>
                    <a:lnTo>
                      <a:pt x="3754" y="9397"/>
                    </a:lnTo>
                    <a:lnTo>
                      <a:pt x="3796" y="9379"/>
                    </a:lnTo>
                    <a:lnTo>
                      <a:pt x="3838" y="9362"/>
                    </a:lnTo>
                    <a:lnTo>
                      <a:pt x="3881" y="9344"/>
                    </a:lnTo>
                    <a:lnTo>
                      <a:pt x="3923" y="9329"/>
                    </a:lnTo>
                    <a:lnTo>
                      <a:pt x="3965" y="9316"/>
                    </a:lnTo>
                    <a:lnTo>
                      <a:pt x="4007" y="9304"/>
                    </a:lnTo>
                    <a:lnTo>
                      <a:pt x="4050" y="9293"/>
                    </a:lnTo>
                    <a:lnTo>
                      <a:pt x="4093" y="9283"/>
                    </a:lnTo>
                    <a:lnTo>
                      <a:pt x="4135" y="9276"/>
                    </a:lnTo>
                    <a:lnTo>
                      <a:pt x="4178" y="9271"/>
                    </a:lnTo>
                    <a:lnTo>
                      <a:pt x="4222" y="9266"/>
                    </a:lnTo>
                    <a:lnTo>
                      <a:pt x="4265" y="9264"/>
                    </a:lnTo>
                    <a:lnTo>
                      <a:pt x="4309" y="9264"/>
                    </a:lnTo>
                    <a:lnTo>
                      <a:pt x="4353" y="9266"/>
                    </a:lnTo>
                    <a:lnTo>
                      <a:pt x="4397" y="9270"/>
                    </a:lnTo>
                    <a:lnTo>
                      <a:pt x="4439" y="9272"/>
                    </a:lnTo>
                    <a:lnTo>
                      <a:pt x="4480" y="9274"/>
                    </a:lnTo>
                    <a:lnTo>
                      <a:pt x="4519" y="9276"/>
                    </a:lnTo>
                    <a:lnTo>
                      <a:pt x="4558" y="9278"/>
                    </a:lnTo>
                    <a:lnTo>
                      <a:pt x="4595" y="9278"/>
                    </a:lnTo>
                    <a:lnTo>
                      <a:pt x="4631" y="9278"/>
                    </a:lnTo>
                    <a:lnTo>
                      <a:pt x="4666" y="9276"/>
                    </a:lnTo>
                    <a:lnTo>
                      <a:pt x="4701" y="9274"/>
                    </a:lnTo>
                    <a:lnTo>
                      <a:pt x="4734" y="9271"/>
                    </a:lnTo>
                    <a:lnTo>
                      <a:pt x="4768" y="9266"/>
                    </a:lnTo>
                    <a:lnTo>
                      <a:pt x="4801" y="9260"/>
                    </a:lnTo>
                    <a:lnTo>
                      <a:pt x="4833" y="9252"/>
                    </a:lnTo>
                    <a:lnTo>
                      <a:pt x="4866" y="9243"/>
                    </a:lnTo>
                    <a:lnTo>
                      <a:pt x="4897" y="9233"/>
                    </a:lnTo>
                    <a:lnTo>
                      <a:pt x="4929" y="9220"/>
                    </a:lnTo>
                    <a:lnTo>
                      <a:pt x="4960" y="9206"/>
                    </a:lnTo>
                    <a:lnTo>
                      <a:pt x="4992" y="9189"/>
                    </a:lnTo>
                    <a:lnTo>
                      <a:pt x="5025" y="9170"/>
                    </a:lnTo>
                    <a:lnTo>
                      <a:pt x="5057" y="9150"/>
                    </a:lnTo>
                    <a:lnTo>
                      <a:pt x="5089" y="9127"/>
                    </a:lnTo>
                    <a:lnTo>
                      <a:pt x="5123" y="9101"/>
                    </a:lnTo>
                    <a:lnTo>
                      <a:pt x="5157" y="9073"/>
                    </a:lnTo>
                    <a:lnTo>
                      <a:pt x="5190" y="9043"/>
                    </a:lnTo>
                    <a:lnTo>
                      <a:pt x="5226" y="9008"/>
                    </a:lnTo>
                    <a:lnTo>
                      <a:pt x="5262" y="8972"/>
                    </a:lnTo>
                    <a:lnTo>
                      <a:pt x="5300" y="8933"/>
                    </a:lnTo>
                    <a:lnTo>
                      <a:pt x="5338" y="8891"/>
                    </a:lnTo>
                    <a:lnTo>
                      <a:pt x="5377" y="8844"/>
                    </a:lnTo>
                    <a:lnTo>
                      <a:pt x="5419" y="8796"/>
                    </a:lnTo>
                    <a:lnTo>
                      <a:pt x="5460" y="8743"/>
                    </a:lnTo>
                    <a:lnTo>
                      <a:pt x="5504" y="8688"/>
                    </a:lnTo>
                    <a:lnTo>
                      <a:pt x="5546" y="8630"/>
                    </a:lnTo>
                    <a:lnTo>
                      <a:pt x="5583" y="8574"/>
                    </a:lnTo>
                    <a:lnTo>
                      <a:pt x="5618" y="8518"/>
                    </a:lnTo>
                    <a:lnTo>
                      <a:pt x="5648" y="8463"/>
                    </a:lnTo>
                    <a:lnTo>
                      <a:pt x="5675" y="8409"/>
                    </a:lnTo>
                    <a:lnTo>
                      <a:pt x="5700" y="8355"/>
                    </a:lnTo>
                    <a:lnTo>
                      <a:pt x="5722" y="8302"/>
                    </a:lnTo>
                    <a:lnTo>
                      <a:pt x="5742" y="8249"/>
                    </a:lnTo>
                    <a:lnTo>
                      <a:pt x="5760" y="8197"/>
                    </a:lnTo>
                    <a:lnTo>
                      <a:pt x="5777" y="8146"/>
                    </a:lnTo>
                    <a:lnTo>
                      <a:pt x="5792" y="8096"/>
                    </a:lnTo>
                    <a:lnTo>
                      <a:pt x="5807" y="8046"/>
                    </a:lnTo>
                    <a:lnTo>
                      <a:pt x="5822" y="7998"/>
                    </a:lnTo>
                    <a:lnTo>
                      <a:pt x="5836" y="7949"/>
                    </a:lnTo>
                    <a:lnTo>
                      <a:pt x="5851" y="7902"/>
                    </a:lnTo>
                    <a:lnTo>
                      <a:pt x="5866" y="7855"/>
                    </a:lnTo>
                    <a:lnTo>
                      <a:pt x="5883" y="7809"/>
                    </a:lnTo>
                    <a:lnTo>
                      <a:pt x="5900" y="7764"/>
                    </a:lnTo>
                    <a:lnTo>
                      <a:pt x="5920" y="7720"/>
                    </a:lnTo>
                    <a:lnTo>
                      <a:pt x="5940" y="7676"/>
                    </a:lnTo>
                    <a:lnTo>
                      <a:pt x="5965" y="7634"/>
                    </a:lnTo>
                    <a:lnTo>
                      <a:pt x="5991" y="7592"/>
                    </a:lnTo>
                    <a:lnTo>
                      <a:pt x="6021" y="7552"/>
                    </a:lnTo>
                    <a:lnTo>
                      <a:pt x="6053" y="7512"/>
                    </a:lnTo>
                    <a:lnTo>
                      <a:pt x="6090" y="7472"/>
                    </a:lnTo>
                    <a:lnTo>
                      <a:pt x="6132" y="7434"/>
                    </a:lnTo>
                    <a:lnTo>
                      <a:pt x="6177" y="7398"/>
                    </a:lnTo>
                    <a:lnTo>
                      <a:pt x="6227" y="7361"/>
                    </a:lnTo>
                    <a:lnTo>
                      <a:pt x="6283" y="7325"/>
                    </a:lnTo>
                    <a:lnTo>
                      <a:pt x="6344" y="7290"/>
                    </a:lnTo>
                    <a:lnTo>
                      <a:pt x="6411" y="7257"/>
                    </a:lnTo>
                    <a:lnTo>
                      <a:pt x="6483" y="7225"/>
                    </a:lnTo>
                    <a:lnTo>
                      <a:pt x="6558" y="7195"/>
                    </a:lnTo>
                    <a:lnTo>
                      <a:pt x="6632" y="7170"/>
                    </a:lnTo>
                    <a:lnTo>
                      <a:pt x="6703" y="7148"/>
                    </a:lnTo>
                    <a:lnTo>
                      <a:pt x="6772" y="7130"/>
                    </a:lnTo>
                    <a:lnTo>
                      <a:pt x="6840" y="7114"/>
                    </a:lnTo>
                    <a:lnTo>
                      <a:pt x="6905" y="7102"/>
                    </a:lnTo>
                    <a:lnTo>
                      <a:pt x="6968" y="7091"/>
                    </a:lnTo>
                    <a:lnTo>
                      <a:pt x="7029" y="7083"/>
                    </a:lnTo>
                    <a:lnTo>
                      <a:pt x="7088" y="7076"/>
                    </a:lnTo>
                    <a:lnTo>
                      <a:pt x="7146" y="7070"/>
                    </a:lnTo>
                    <a:lnTo>
                      <a:pt x="7200" y="7065"/>
                    </a:lnTo>
                    <a:lnTo>
                      <a:pt x="7252" y="7059"/>
                    </a:lnTo>
                    <a:lnTo>
                      <a:pt x="7301" y="7054"/>
                    </a:lnTo>
                    <a:lnTo>
                      <a:pt x="7347" y="7049"/>
                    </a:lnTo>
                    <a:lnTo>
                      <a:pt x="7392" y="7042"/>
                    </a:lnTo>
                    <a:lnTo>
                      <a:pt x="7434" y="7034"/>
                    </a:lnTo>
                    <a:lnTo>
                      <a:pt x="7473" y="7024"/>
                    </a:lnTo>
                    <a:lnTo>
                      <a:pt x="7508" y="7012"/>
                    </a:lnTo>
                    <a:lnTo>
                      <a:pt x="7543" y="6998"/>
                    </a:lnTo>
                    <a:lnTo>
                      <a:pt x="7573" y="6981"/>
                    </a:lnTo>
                    <a:lnTo>
                      <a:pt x="7601" y="6961"/>
                    </a:lnTo>
                    <a:lnTo>
                      <a:pt x="7626" y="6937"/>
                    </a:lnTo>
                    <a:lnTo>
                      <a:pt x="7648" y="6908"/>
                    </a:lnTo>
                    <a:lnTo>
                      <a:pt x="7666" y="6876"/>
                    </a:lnTo>
                    <a:lnTo>
                      <a:pt x="7682" y="6838"/>
                    </a:lnTo>
                    <a:lnTo>
                      <a:pt x="7695" y="6795"/>
                    </a:lnTo>
                    <a:lnTo>
                      <a:pt x="7704" y="6748"/>
                    </a:lnTo>
                    <a:lnTo>
                      <a:pt x="7710" y="6693"/>
                    </a:lnTo>
                    <a:lnTo>
                      <a:pt x="7712" y="6633"/>
                    </a:lnTo>
                    <a:lnTo>
                      <a:pt x="7711" y="6565"/>
                    </a:lnTo>
                    <a:lnTo>
                      <a:pt x="7708" y="6490"/>
                    </a:lnTo>
                    <a:lnTo>
                      <a:pt x="7700" y="6408"/>
                    </a:lnTo>
                    <a:lnTo>
                      <a:pt x="7689" y="6323"/>
                    </a:lnTo>
                    <a:lnTo>
                      <a:pt x="7678" y="6239"/>
                    </a:lnTo>
                    <a:lnTo>
                      <a:pt x="7664" y="6156"/>
                    </a:lnTo>
                    <a:lnTo>
                      <a:pt x="7649" y="6073"/>
                    </a:lnTo>
                    <a:lnTo>
                      <a:pt x="7633" y="5992"/>
                    </a:lnTo>
                    <a:lnTo>
                      <a:pt x="7616" y="5913"/>
                    </a:lnTo>
                    <a:lnTo>
                      <a:pt x="7597" y="5833"/>
                    </a:lnTo>
                    <a:lnTo>
                      <a:pt x="7578" y="5755"/>
                    </a:lnTo>
                    <a:lnTo>
                      <a:pt x="7558" y="5678"/>
                    </a:lnTo>
                    <a:lnTo>
                      <a:pt x="7537" y="5602"/>
                    </a:lnTo>
                    <a:lnTo>
                      <a:pt x="7516" y="5526"/>
                    </a:lnTo>
                    <a:lnTo>
                      <a:pt x="7495" y="5451"/>
                    </a:lnTo>
                    <a:lnTo>
                      <a:pt x="7473" y="5377"/>
                    </a:lnTo>
                    <a:lnTo>
                      <a:pt x="7451" y="5303"/>
                    </a:lnTo>
                    <a:lnTo>
                      <a:pt x="7430" y="5231"/>
                    </a:lnTo>
                    <a:lnTo>
                      <a:pt x="7408" y="5159"/>
                    </a:lnTo>
                    <a:lnTo>
                      <a:pt x="7387" y="5088"/>
                    </a:lnTo>
                    <a:lnTo>
                      <a:pt x="7367" y="5017"/>
                    </a:lnTo>
                    <a:lnTo>
                      <a:pt x="7346" y="4946"/>
                    </a:lnTo>
                    <a:lnTo>
                      <a:pt x="7326" y="4877"/>
                    </a:lnTo>
                    <a:lnTo>
                      <a:pt x="7308" y="4807"/>
                    </a:lnTo>
                    <a:lnTo>
                      <a:pt x="7290" y="4738"/>
                    </a:lnTo>
                    <a:lnTo>
                      <a:pt x="7273" y="4670"/>
                    </a:lnTo>
                    <a:lnTo>
                      <a:pt x="7257" y="4601"/>
                    </a:lnTo>
                    <a:lnTo>
                      <a:pt x="7243" y="4533"/>
                    </a:lnTo>
                    <a:lnTo>
                      <a:pt x="7231" y="4465"/>
                    </a:lnTo>
                    <a:lnTo>
                      <a:pt x="7219" y="4398"/>
                    </a:lnTo>
                    <a:lnTo>
                      <a:pt x="7210" y="4330"/>
                    </a:lnTo>
                    <a:lnTo>
                      <a:pt x="7203" y="4263"/>
                    </a:lnTo>
                    <a:lnTo>
                      <a:pt x="7197" y="4195"/>
                    </a:lnTo>
                    <a:lnTo>
                      <a:pt x="7194" y="4128"/>
                    </a:lnTo>
                    <a:lnTo>
                      <a:pt x="7193" y="4062"/>
                    </a:lnTo>
                    <a:lnTo>
                      <a:pt x="7197" y="3996"/>
                    </a:lnTo>
                    <a:lnTo>
                      <a:pt x="7211" y="3934"/>
                    </a:lnTo>
                    <a:lnTo>
                      <a:pt x="7233" y="3874"/>
                    </a:lnTo>
                    <a:lnTo>
                      <a:pt x="7261" y="3817"/>
                    </a:lnTo>
                    <a:lnTo>
                      <a:pt x="7296" y="3762"/>
                    </a:lnTo>
                    <a:lnTo>
                      <a:pt x="7336" y="3710"/>
                    </a:lnTo>
                    <a:lnTo>
                      <a:pt x="7381" y="3658"/>
                    </a:lnTo>
                    <a:lnTo>
                      <a:pt x="7429" y="3610"/>
                    </a:lnTo>
                    <a:lnTo>
                      <a:pt x="7480" y="3563"/>
                    </a:lnTo>
                    <a:lnTo>
                      <a:pt x="7533" y="3517"/>
                    </a:lnTo>
                    <a:lnTo>
                      <a:pt x="7587" y="3471"/>
                    </a:lnTo>
                    <a:lnTo>
                      <a:pt x="7640" y="3427"/>
                    </a:lnTo>
                    <a:lnTo>
                      <a:pt x="7694" y="3383"/>
                    </a:lnTo>
                    <a:lnTo>
                      <a:pt x="7745" y="3341"/>
                    </a:lnTo>
                    <a:lnTo>
                      <a:pt x="7794" y="3297"/>
                    </a:lnTo>
                    <a:lnTo>
                      <a:pt x="7839" y="3254"/>
                    </a:lnTo>
                    <a:lnTo>
                      <a:pt x="7881" y="3211"/>
                    </a:lnTo>
                    <a:lnTo>
                      <a:pt x="7917" y="3168"/>
                    </a:lnTo>
                    <a:lnTo>
                      <a:pt x="7947" y="3123"/>
                    </a:lnTo>
                    <a:lnTo>
                      <a:pt x="7970" y="3078"/>
                    </a:lnTo>
                    <a:lnTo>
                      <a:pt x="7985" y="3032"/>
                    </a:lnTo>
                    <a:lnTo>
                      <a:pt x="7992" y="2985"/>
                    </a:lnTo>
                    <a:lnTo>
                      <a:pt x="7990" y="2936"/>
                    </a:lnTo>
                    <a:lnTo>
                      <a:pt x="7977" y="2885"/>
                    </a:lnTo>
                    <a:lnTo>
                      <a:pt x="7953" y="2833"/>
                    </a:lnTo>
                    <a:lnTo>
                      <a:pt x="7916" y="2778"/>
                    </a:lnTo>
                    <a:lnTo>
                      <a:pt x="7868" y="2722"/>
                    </a:lnTo>
                    <a:lnTo>
                      <a:pt x="7805" y="2662"/>
                    </a:lnTo>
                    <a:lnTo>
                      <a:pt x="7726" y="2600"/>
                    </a:lnTo>
                    <a:lnTo>
                      <a:pt x="7633" y="2534"/>
                    </a:lnTo>
                    <a:lnTo>
                      <a:pt x="7523" y="2466"/>
                    </a:lnTo>
                    <a:lnTo>
                      <a:pt x="7396" y="2395"/>
                    </a:lnTo>
                    <a:lnTo>
                      <a:pt x="7265" y="2326"/>
                    </a:lnTo>
                    <a:lnTo>
                      <a:pt x="7144" y="2262"/>
                    </a:lnTo>
                    <a:lnTo>
                      <a:pt x="7035" y="2207"/>
                    </a:lnTo>
                    <a:lnTo>
                      <a:pt x="6935" y="2157"/>
                    </a:lnTo>
                    <a:lnTo>
                      <a:pt x="6844" y="2114"/>
                    </a:lnTo>
                    <a:lnTo>
                      <a:pt x="6762" y="2075"/>
                    </a:lnTo>
                    <a:lnTo>
                      <a:pt x="6687" y="2041"/>
                    </a:lnTo>
                    <a:lnTo>
                      <a:pt x="6620" y="2011"/>
                    </a:lnTo>
                    <a:lnTo>
                      <a:pt x="6559" y="1986"/>
                    </a:lnTo>
                    <a:lnTo>
                      <a:pt x="6506" y="1963"/>
                    </a:lnTo>
                    <a:lnTo>
                      <a:pt x="6458" y="1944"/>
                    </a:lnTo>
                    <a:lnTo>
                      <a:pt x="6414" y="1927"/>
                    </a:lnTo>
                    <a:lnTo>
                      <a:pt x="6376" y="1912"/>
                    </a:lnTo>
                    <a:lnTo>
                      <a:pt x="6343" y="1899"/>
                    </a:lnTo>
                    <a:lnTo>
                      <a:pt x="6311" y="1888"/>
                    </a:lnTo>
                    <a:lnTo>
                      <a:pt x="6284" y="1876"/>
                    </a:lnTo>
                    <a:lnTo>
                      <a:pt x="6260" y="1865"/>
                    </a:lnTo>
                    <a:lnTo>
                      <a:pt x="6235" y="1853"/>
                    </a:lnTo>
                    <a:lnTo>
                      <a:pt x="6215" y="1842"/>
                    </a:lnTo>
                    <a:lnTo>
                      <a:pt x="6193" y="1828"/>
                    </a:lnTo>
                    <a:lnTo>
                      <a:pt x="6173" y="1813"/>
                    </a:lnTo>
                    <a:lnTo>
                      <a:pt x="6151" y="1796"/>
                    </a:lnTo>
                    <a:lnTo>
                      <a:pt x="6131" y="1776"/>
                    </a:lnTo>
                    <a:lnTo>
                      <a:pt x="6106" y="1753"/>
                    </a:lnTo>
                    <a:lnTo>
                      <a:pt x="6082" y="1728"/>
                    </a:lnTo>
                    <a:lnTo>
                      <a:pt x="6055" y="1698"/>
                    </a:lnTo>
                    <a:lnTo>
                      <a:pt x="6023" y="1663"/>
                    </a:lnTo>
                    <a:lnTo>
                      <a:pt x="5990" y="1623"/>
                    </a:lnTo>
                    <a:lnTo>
                      <a:pt x="5952" y="1578"/>
                    </a:lnTo>
                    <a:lnTo>
                      <a:pt x="5908" y="1529"/>
                    </a:lnTo>
                    <a:lnTo>
                      <a:pt x="5861" y="1471"/>
                    </a:lnTo>
                    <a:lnTo>
                      <a:pt x="5807" y="1408"/>
                    </a:lnTo>
                    <a:lnTo>
                      <a:pt x="5750" y="1340"/>
                    </a:lnTo>
                    <a:lnTo>
                      <a:pt x="5694" y="1270"/>
                    </a:lnTo>
                    <a:lnTo>
                      <a:pt x="5639" y="1201"/>
                    </a:lnTo>
                    <a:lnTo>
                      <a:pt x="5583" y="1130"/>
                    </a:lnTo>
                    <a:lnTo>
                      <a:pt x="5529" y="1060"/>
                    </a:lnTo>
                    <a:lnTo>
                      <a:pt x="5476" y="988"/>
                    </a:lnTo>
                    <a:lnTo>
                      <a:pt x="5423" y="917"/>
                    </a:lnTo>
                    <a:lnTo>
                      <a:pt x="5370" y="847"/>
                    </a:lnTo>
                    <a:lnTo>
                      <a:pt x="5320" y="777"/>
                    </a:lnTo>
                    <a:lnTo>
                      <a:pt x="5268" y="708"/>
                    </a:lnTo>
                    <a:lnTo>
                      <a:pt x="5218" y="642"/>
                    </a:lnTo>
                    <a:lnTo>
                      <a:pt x="5169" y="576"/>
                    </a:lnTo>
                    <a:lnTo>
                      <a:pt x="5120" y="513"/>
                    </a:lnTo>
                    <a:lnTo>
                      <a:pt x="5072" y="451"/>
                    </a:lnTo>
                    <a:lnTo>
                      <a:pt x="5025" y="393"/>
                    </a:lnTo>
                    <a:lnTo>
                      <a:pt x="4979" y="337"/>
                    </a:lnTo>
                    <a:lnTo>
                      <a:pt x="4932" y="284"/>
                    </a:lnTo>
                    <a:lnTo>
                      <a:pt x="4887" y="235"/>
                    </a:lnTo>
                    <a:lnTo>
                      <a:pt x="4844" y="190"/>
                    </a:lnTo>
                    <a:lnTo>
                      <a:pt x="4801" y="148"/>
                    </a:lnTo>
                    <a:lnTo>
                      <a:pt x="4758" y="112"/>
                    </a:lnTo>
                    <a:lnTo>
                      <a:pt x="4717" y="81"/>
                    </a:lnTo>
                    <a:lnTo>
                      <a:pt x="4677" y="53"/>
                    </a:lnTo>
                    <a:lnTo>
                      <a:pt x="4637" y="31"/>
                    </a:lnTo>
                    <a:lnTo>
                      <a:pt x="4598" y="15"/>
                    </a:lnTo>
                    <a:lnTo>
                      <a:pt x="4560" y="5"/>
                    </a:lnTo>
                    <a:lnTo>
                      <a:pt x="4523" y="0"/>
                    </a:lnTo>
                    <a:lnTo>
                      <a:pt x="4488" y="2"/>
                    </a:lnTo>
                    <a:lnTo>
                      <a:pt x="4452" y="11"/>
                    </a:lnTo>
                    <a:lnTo>
                      <a:pt x="4419" y="28"/>
                    </a:lnTo>
                    <a:lnTo>
                      <a:pt x="4385" y="52"/>
                    </a:lnTo>
                    <a:lnTo>
                      <a:pt x="4353" y="83"/>
                    </a:lnTo>
                    <a:lnTo>
                      <a:pt x="4318" y="116"/>
                    </a:lnTo>
                    <a:lnTo>
                      <a:pt x="4277" y="147"/>
                    </a:lnTo>
                    <a:lnTo>
                      <a:pt x="4230" y="176"/>
                    </a:lnTo>
                    <a:lnTo>
                      <a:pt x="4178" y="201"/>
                    </a:lnTo>
                    <a:lnTo>
                      <a:pt x="4120" y="226"/>
                    </a:lnTo>
                    <a:lnTo>
                      <a:pt x="4059" y="246"/>
                    </a:lnTo>
                    <a:lnTo>
                      <a:pt x="3993" y="266"/>
                    </a:lnTo>
                    <a:lnTo>
                      <a:pt x="3926" y="283"/>
                    </a:lnTo>
                    <a:lnTo>
                      <a:pt x="3854" y="298"/>
                    </a:lnTo>
                    <a:lnTo>
                      <a:pt x="3780" y="311"/>
                    </a:lnTo>
                    <a:lnTo>
                      <a:pt x="3704" y="322"/>
                    </a:lnTo>
                    <a:lnTo>
                      <a:pt x="3627" y="333"/>
                    </a:lnTo>
                    <a:lnTo>
                      <a:pt x="3549" y="341"/>
                    </a:lnTo>
                    <a:lnTo>
                      <a:pt x="3470" y="349"/>
                    </a:lnTo>
                    <a:lnTo>
                      <a:pt x="3392" y="355"/>
                    </a:lnTo>
                    <a:lnTo>
                      <a:pt x="3314" y="358"/>
                    </a:lnTo>
                    <a:lnTo>
                      <a:pt x="3237" y="363"/>
                    </a:lnTo>
                    <a:lnTo>
                      <a:pt x="3162" y="365"/>
                    </a:lnTo>
                    <a:lnTo>
                      <a:pt x="3088" y="366"/>
                    </a:lnTo>
                    <a:lnTo>
                      <a:pt x="3017" y="367"/>
                    </a:lnTo>
                    <a:lnTo>
                      <a:pt x="2949" y="367"/>
                    </a:lnTo>
                    <a:lnTo>
                      <a:pt x="2883" y="367"/>
                    </a:lnTo>
                    <a:lnTo>
                      <a:pt x="2822" y="366"/>
                    </a:lnTo>
                    <a:lnTo>
                      <a:pt x="2765" y="365"/>
                    </a:lnTo>
                    <a:lnTo>
                      <a:pt x="2714" y="363"/>
                    </a:lnTo>
                    <a:lnTo>
                      <a:pt x="2667" y="362"/>
                    </a:lnTo>
                    <a:lnTo>
                      <a:pt x="2627" y="360"/>
                    </a:lnTo>
                    <a:lnTo>
                      <a:pt x="2593" y="358"/>
                    </a:lnTo>
                    <a:lnTo>
                      <a:pt x="2565" y="357"/>
                    </a:lnTo>
                    <a:lnTo>
                      <a:pt x="2545" y="356"/>
                    </a:lnTo>
                    <a:lnTo>
                      <a:pt x="2533" y="355"/>
                    </a:lnTo>
                    <a:lnTo>
                      <a:pt x="2528" y="35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6" name="Freeform 4"/>
              <p:cNvSpPr>
                <a:spLocks/>
              </p:cNvSpPr>
              <p:nvPr/>
            </p:nvSpPr>
            <p:spPr bwMode="auto">
              <a:xfrm>
                <a:off x="3218" y="2853"/>
                <a:ext cx="1714" cy="952"/>
              </a:xfrm>
              <a:custGeom>
                <a:avLst/>
                <a:gdLst>
                  <a:gd name="T0" fmla="*/ 66 w 3430"/>
                  <a:gd name="T1" fmla="*/ 18 h 1905"/>
                  <a:gd name="T2" fmla="*/ 59 w 3430"/>
                  <a:gd name="T3" fmla="*/ 13 h 1905"/>
                  <a:gd name="T4" fmla="*/ 52 w 3430"/>
                  <a:gd name="T5" fmla="*/ 9 h 1905"/>
                  <a:gd name="T6" fmla="*/ 45 w 3430"/>
                  <a:gd name="T7" fmla="*/ 5 h 1905"/>
                  <a:gd name="T8" fmla="*/ 39 w 3430"/>
                  <a:gd name="T9" fmla="*/ 2 h 1905"/>
                  <a:gd name="T10" fmla="*/ 34 w 3430"/>
                  <a:gd name="T11" fmla="*/ 3 h 1905"/>
                  <a:gd name="T12" fmla="*/ 33 w 3430"/>
                  <a:gd name="T13" fmla="*/ 11 h 1905"/>
                  <a:gd name="T14" fmla="*/ 31 w 3430"/>
                  <a:gd name="T15" fmla="*/ 14 h 1905"/>
                  <a:gd name="T16" fmla="*/ 27 w 3430"/>
                  <a:gd name="T17" fmla="*/ 16 h 1905"/>
                  <a:gd name="T18" fmla="*/ 25 w 3430"/>
                  <a:gd name="T19" fmla="*/ 20 h 1905"/>
                  <a:gd name="T20" fmla="*/ 36 w 3430"/>
                  <a:gd name="T21" fmla="*/ 22 h 1905"/>
                  <a:gd name="T22" fmla="*/ 46 w 3430"/>
                  <a:gd name="T23" fmla="*/ 29 h 1905"/>
                  <a:gd name="T24" fmla="*/ 51 w 3430"/>
                  <a:gd name="T25" fmla="*/ 33 h 1905"/>
                  <a:gd name="T26" fmla="*/ 58 w 3430"/>
                  <a:gd name="T27" fmla="*/ 37 h 1905"/>
                  <a:gd name="T28" fmla="*/ 70 w 3430"/>
                  <a:gd name="T29" fmla="*/ 44 h 1905"/>
                  <a:gd name="T30" fmla="*/ 75 w 3430"/>
                  <a:gd name="T31" fmla="*/ 46 h 1905"/>
                  <a:gd name="T32" fmla="*/ 74 w 3430"/>
                  <a:gd name="T33" fmla="*/ 47 h 1905"/>
                  <a:gd name="T34" fmla="*/ 69 w 3430"/>
                  <a:gd name="T35" fmla="*/ 48 h 1905"/>
                  <a:gd name="T36" fmla="*/ 63 w 3430"/>
                  <a:gd name="T37" fmla="*/ 51 h 1905"/>
                  <a:gd name="T38" fmla="*/ 55 w 3430"/>
                  <a:gd name="T39" fmla="*/ 49 h 1905"/>
                  <a:gd name="T40" fmla="*/ 47 w 3430"/>
                  <a:gd name="T41" fmla="*/ 45 h 1905"/>
                  <a:gd name="T42" fmla="*/ 41 w 3430"/>
                  <a:gd name="T43" fmla="*/ 41 h 1905"/>
                  <a:gd name="T44" fmla="*/ 34 w 3430"/>
                  <a:gd name="T45" fmla="*/ 31 h 1905"/>
                  <a:gd name="T46" fmla="*/ 31 w 3430"/>
                  <a:gd name="T47" fmla="*/ 23 h 1905"/>
                  <a:gd name="T48" fmla="*/ 30 w 3430"/>
                  <a:gd name="T49" fmla="*/ 27 h 1905"/>
                  <a:gd name="T50" fmla="*/ 28 w 3430"/>
                  <a:gd name="T51" fmla="*/ 28 h 1905"/>
                  <a:gd name="T52" fmla="*/ 27 w 3430"/>
                  <a:gd name="T53" fmla="*/ 24 h 1905"/>
                  <a:gd name="T54" fmla="*/ 25 w 3430"/>
                  <a:gd name="T55" fmla="*/ 24 h 1905"/>
                  <a:gd name="T56" fmla="*/ 23 w 3430"/>
                  <a:gd name="T57" fmla="*/ 24 h 1905"/>
                  <a:gd name="T58" fmla="*/ 21 w 3430"/>
                  <a:gd name="T59" fmla="*/ 22 h 1905"/>
                  <a:gd name="T60" fmla="*/ 20 w 3430"/>
                  <a:gd name="T61" fmla="*/ 20 h 1905"/>
                  <a:gd name="T62" fmla="*/ 21 w 3430"/>
                  <a:gd name="T63" fmla="*/ 16 h 1905"/>
                  <a:gd name="T64" fmla="*/ 19 w 3430"/>
                  <a:gd name="T65" fmla="*/ 17 h 1905"/>
                  <a:gd name="T66" fmla="*/ 14 w 3430"/>
                  <a:gd name="T67" fmla="*/ 21 h 1905"/>
                  <a:gd name="T68" fmla="*/ 6 w 3430"/>
                  <a:gd name="T69" fmla="*/ 33 h 1905"/>
                  <a:gd name="T70" fmla="*/ 3 w 3430"/>
                  <a:gd name="T71" fmla="*/ 38 h 1905"/>
                  <a:gd name="T72" fmla="*/ 0 w 3430"/>
                  <a:gd name="T73" fmla="*/ 44 h 1905"/>
                  <a:gd name="T74" fmla="*/ 7 w 3430"/>
                  <a:gd name="T75" fmla="*/ 50 h 1905"/>
                  <a:gd name="T76" fmla="*/ 17 w 3430"/>
                  <a:gd name="T77" fmla="*/ 39 h 1905"/>
                  <a:gd name="T78" fmla="*/ 21 w 3430"/>
                  <a:gd name="T79" fmla="*/ 33 h 1905"/>
                  <a:gd name="T80" fmla="*/ 25 w 3430"/>
                  <a:gd name="T81" fmla="*/ 34 h 1905"/>
                  <a:gd name="T82" fmla="*/ 27 w 3430"/>
                  <a:gd name="T83" fmla="*/ 40 h 1905"/>
                  <a:gd name="T84" fmla="*/ 32 w 3430"/>
                  <a:gd name="T85" fmla="*/ 46 h 1905"/>
                  <a:gd name="T86" fmla="*/ 40 w 3430"/>
                  <a:gd name="T87" fmla="*/ 52 h 1905"/>
                  <a:gd name="T88" fmla="*/ 48 w 3430"/>
                  <a:gd name="T89" fmla="*/ 57 h 1905"/>
                  <a:gd name="T90" fmla="*/ 58 w 3430"/>
                  <a:gd name="T91" fmla="*/ 59 h 1905"/>
                  <a:gd name="T92" fmla="*/ 72 w 3430"/>
                  <a:gd name="T93" fmla="*/ 57 h 1905"/>
                  <a:gd name="T94" fmla="*/ 80 w 3430"/>
                  <a:gd name="T95" fmla="*/ 53 h 1905"/>
                  <a:gd name="T96" fmla="*/ 77 w 3430"/>
                  <a:gd name="T97" fmla="*/ 52 h 1905"/>
                  <a:gd name="T98" fmla="*/ 74 w 3430"/>
                  <a:gd name="T99" fmla="*/ 52 h 1905"/>
                  <a:gd name="T100" fmla="*/ 75 w 3430"/>
                  <a:gd name="T101" fmla="*/ 49 h 1905"/>
                  <a:gd name="T102" fmla="*/ 79 w 3430"/>
                  <a:gd name="T103" fmla="*/ 50 h 1905"/>
                  <a:gd name="T104" fmla="*/ 81 w 3430"/>
                  <a:gd name="T105" fmla="*/ 52 h 1905"/>
                  <a:gd name="T106" fmla="*/ 88 w 3430"/>
                  <a:gd name="T107" fmla="*/ 54 h 1905"/>
                  <a:gd name="T108" fmla="*/ 97 w 3430"/>
                  <a:gd name="T109" fmla="*/ 55 h 1905"/>
                  <a:gd name="T110" fmla="*/ 103 w 3430"/>
                  <a:gd name="T111" fmla="*/ 51 h 1905"/>
                  <a:gd name="T112" fmla="*/ 106 w 3430"/>
                  <a:gd name="T113" fmla="*/ 43 h 1905"/>
                  <a:gd name="T114" fmla="*/ 106 w 3430"/>
                  <a:gd name="T115" fmla="*/ 35 h 1905"/>
                  <a:gd name="T116" fmla="*/ 97 w 3430"/>
                  <a:gd name="T117" fmla="*/ 29 h 1905"/>
                  <a:gd name="T118" fmla="*/ 85 w 3430"/>
                  <a:gd name="T119" fmla="*/ 29 h 1905"/>
                  <a:gd name="T120" fmla="*/ 78 w 3430"/>
                  <a:gd name="T121" fmla="*/ 25 h 1905"/>
                  <a:gd name="T122" fmla="*/ 72 w 3430"/>
                  <a:gd name="T123" fmla="*/ 22 h 190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30"/>
                  <a:gd name="T187" fmla="*/ 0 h 1905"/>
                  <a:gd name="T188" fmla="*/ 3430 w 3430"/>
                  <a:gd name="T189" fmla="*/ 1905 h 190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30" h="1905">
                    <a:moveTo>
                      <a:pt x="2316" y="714"/>
                    </a:moveTo>
                    <a:lnTo>
                      <a:pt x="2296" y="697"/>
                    </a:lnTo>
                    <a:lnTo>
                      <a:pt x="2276" y="681"/>
                    </a:lnTo>
                    <a:lnTo>
                      <a:pt x="2251" y="665"/>
                    </a:lnTo>
                    <a:lnTo>
                      <a:pt x="2227" y="649"/>
                    </a:lnTo>
                    <a:lnTo>
                      <a:pt x="2202" y="633"/>
                    </a:lnTo>
                    <a:lnTo>
                      <a:pt x="2174" y="618"/>
                    </a:lnTo>
                    <a:lnTo>
                      <a:pt x="2148" y="603"/>
                    </a:lnTo>
                    <a:lnTo>
                      <a:pt x="2120" y="589"/>
                    </a:lnTo>
                    <a:lnTo>
                      <a:pt x="2091" y="574"/>
                    </a:lnTo>
                    <a:lnTo>
                      <a:pt x="2064" y="560"/>
                    </a:lnTo>
                    <a:lnTo>
                      <a:pt x="2036" y="545"/>
                    </a:lnTo>
                    <a:lnTo>
                      <a:pt x="2009" y="531"/>
                    </a:lnTo>
                    <a:lnTo>
                      <a:pt x="1983" y="516"/>
                    </a:lnTo>
                    <a:lnTo>
                      <a:pt x="1958" y="501"/>
                    </a:lnTo>
                    <a:lnTo>
                      <a:pt x="1935" y="486"/>
                    </a:lnTo>
                    <a:lnTo>
                      <a:pt x="1913" y="471"/>
                    </a:lnTo>
                    <a:lnTo>
                      <a:pt x="1913" y="447"/>
                    </a:lnTo>
                    <a:lnTo>
                      <a:pt x="1890" y="430"/>
                    </a:lnTo>
                    <a:lnTo>
                      <a:pt x="1865" y="414"/>
                    </a:lnTo>
                    <a:lnTo>
                      <a:pt x="1841" y="398"/>
                    </a:lnTo>
                    <a:lnTo>
                      <a:pt x="1817" y="381"/>
                    </a:lnTo>
                    <a:lnTo>
                      <a:pt x="1792" y="367"/>
                    </a:lnTo>
                    <a:lnTo>
                      <a:pt x="1766" y="352"/>
                    </a:lnTo>
                    <a:lnTo>
                      <a:pt x="1742" y="337"/>
                    </a:lnTo>
                    <a:lnTo>
                      <a:pt x="1716" y="323"/>
                    </a:lnTo>
                    <a:lnTo>
                      <a:pt x="1690" y="309"/>
                    </a:lnTo>
                    <a:lnTo>
                      <a:pt x="1665" y="295"/>
                    </a:lnTo>
                    <a:lnTo>
                      <a:pt x="1638" y="281"/>
                    </a:lnTo>
                    <a:lnTo>
                      <a:pt x="1613" y="269"/>
                    </a:lnTo>
                    <a:lnTo>
                      <a:pt x="1588" y="255"/>
                    </a:lnTo>
                    <a:lnTo>
                      <a:pt x="1562" y="242"/>
                    </a:lnTo>
                    <a:lnTo>
                      <a:pt x="1536" y="229"/>
                    </a:lnTo>
                    <a:lnTo>
                      <a:pt x="1511" y="217"/>
                    </a:lnTo>
                    <a:lnTo>
                      <a:pt x="1486" y="204"/>
                    </a:lnTo>
                    <a:lnTo>
                      <a:pt x="1461" y="191"/>
                    </a:lnTo>
                    <a:lnTo>
                      <a:pt x="1437" y="178"/>
                    </a:lnTo>
                    <a:lnTo>
                      <a:pt x="1413" y="165"/>
                    </a:lnTo>
                    <a:lnTo>
                      <a:pt x="1388" y="152"/>
                    </a:lnTo>
                    <a:lnTo>
                      <a:pt x="1365" y="140"/>
                    </a:lnTo>
                    <a:lnTo>
                      <a:pt x="1342" y="127"/>
                    </a:lnTo>
                    <a:lnTo>
                      <a:pt x="1319" y="113"/>
                    </a:lnTo>
                    <a:lnTo>
                      <a:pt x="1297" y="100"/>
                    </a:lnTo>
                    <a:lnTo>
                      <a:pt x="1277" y="87"/>
                    </a:lnTo>
                    <a:lnTo>
                      <a:pt x="1256" y="73"/>
                    </a:lnTo>
                    <a:lnTo>
                      <a:pt x="1236" y="59"/>
                    </a:lnTo>
                    <a:lnTo>
                      <a:pt x="1217" y="45"/>
                    </a:lnTo>
                    <a:lnTo>
                      <a:pt x="1198" y="30"/>
                    </a:lnTo>
                    <a:lnTo>
                      <a:pt x="1181" y="15"/>
                    </a:lnTo>
                    <a:lnTo>
                      <a:pt x="1164" y="0"/>
                    </a:lnTo>
                    <a:lnTo>
                      <a:pt x="1106" y="64"/>
                    </a:lnTo>
                    <a:lnTo>
                      <a:pt x="1110" y="72"/>
                    </a:lnTo>
                    <a:lnTo>
                      <a:pt x="1111" y="84"/>
                    </a:lnTo>
                    <a:lnTo>
                      <a:pt x="1110" y="104"/>
                    </a:lnTo>
                    <a:lnTo>
                      <a:pt x="1106" y="127"/>
                    </a:lnTo>
                    <a:lnTo>
                      <a:pt x="1103" y="153"/>
                    </a:lnTo>
                    <a:lnTo>
                      <a:pt x="1097" y="183"/>
                    </a:lnTo>
                    <a:lnTo>
                      <a:pt x="1091" y="214"/>
                    </a:lnTo>
                    <a:lnTo>
                      <a:pt x="1084" y="248"/>
                    </a:lnTo>
                    <a:lnTo>
                      <a:pt x="1077" y="280"/>
                    </a:lnTo>
                    <a:lnTo>
                      <a:pt x="1071" y="314"/>
                    </a:lnTo>
                    <a:lnTo>
                      <a:pt x="1064" y="343"/>
                    </a:lnTo>
                    <a:lnTo>
                      <a:pt x="1058" y="373"/>
                    </a:lnTo>
                    <a:lnTo>
                      <a:pt x="1052" y="399"/>
                    </a:lnTo>
                    <a:lnTo>
                      <a:pt x="1049" y="421"/>
                    </a:lnTo>
                    <a:lnTo>
                      <a:pt x="1046" y="439"/>
                    </a:lnTo>
                    <a:lnTo>
                      <a:pt x="1045" y="451"/>
                    </a:lnTo>
                    <a:lnTo>
                      <a:pt x="1036" y="451"/>
                    </a:lnTo>
                    <a:lnTo>
                      <a:pt x="1027" y="451"/>
                    </a:lnTo>
                    <a:lnTo>
                      <a:pt x="1019" y="451"/>
                    </a:lnTo>
                    <a:lnTo>
                      <a:pt x="1011" y="449"/>
                    </a:lnTo>
                    <a:lnTo>
                      <a:pt x="1003" y="448"/>
                    </a:lnTo>
                    <a:lnTo>
                      <a:pt x="996" y="447"/>
                    </a:lnTo>
                    <a:lnTo>
                      <a:pt x="990" y="444"/>
                    </a:lnTo>
                    <a:lnTo>
                      <a:pt x="985" y="440"/>
                    </a:lnTo>
                    <a:lnTo>
                      <a:pt x="978" y="445"/>
                    </a:lnTo>
                    <a:lnTo>
                      <a:pt x="966" y="455"/>
                    </a:lnTo>
                    <a:lnTo>
                      <a:pt x="946" y="470"/>
                    </a:lnTo>
                    <a:lnTo>
                      <a:pt x="923" y="489"/>
                    </a:lnTo>
                    <a:lnTo>
                      <a:pt x="898" y="511"/>
                    </a:lnTo>
                    <a:lnTo>
                      <a:pt x="871" y="532"/>
                    </a:lnTo>
                    <a:lnTo>
                      <a:pt x="845" y="557"/>
                    </a:lnTo>
                    <a:lnTo>
                      <a:pt x="821" y="580"/>
                    </a:lnTo>
                    <a:lnTo>
                      <a:pt x="799" y="603"/>
                    </a:lnTo>
                    <a:lnTo>
                      <a:pt x="783" y="623"/>
                    </a:lnTo>
                    <a:lnTo>
                      <a:pt x="773" y="642"/>
                    </a:lnTo>
                    <a:lnTo>
                      <a:pt x="771" y="657"/>
                    </a:lnTo>
                    <a:lnTo>
                      <a:pt x="778" y="667"/>
                    </a:lnTo>
                    <a:lnTo>
                      <a:pt x="796" y="672"/>
                    </a:lnTo>
                    <a:lnTo>
                      <a:pt x="826" y="671"/>
                    </a:lnTo>
                    <a:lnTo>
                      <a:pt x="870" y="661"/>
                    </a:lnTo>
                    <a:lnTo>
                      <a:pt x="907" y="654"/>
                    </a:lnTo>
                    <a:lnTo>
                      <a:pt x="944" y="652"/>
                    </a:lnTo>
                    <a:lnTo>
                      <a:pt x="983" y="656"/>
                    </a:lnTo>
                    <a:lnTo>
                      <a:pt x="1022" y="664"/>
                    </a:lnTo>
                    <a:lnTo>
                      <a:pt x="1061" y="676"/>
                    </a:lnTo>
                    <a:lnTo>
                      <a:pt x="1102" y="693"/>
                    </a:lnTo>
                    <a:lnTo>
                      <a:pt x="1142" y="712"/>
                    </a:lnTo>
                    <a:lnTo>
                      <a:pt x="1181" y="734"/>
                    </a:lnTo>
                    <a:lnTo>
                      <a:pt x="1220" y="758"/>
                    </a:lnTo>
                    <a:lnTo>
                      <a:pt x="1259" y="784"/>
                    </a:lnTo>
                    <a:lnTo>
                      <a:pt x="1297" y="810"/>
                    </a:lnTo>
                    <a:lnTo>
                      <a:pt x="1334" y="838"/>
                    </a:lnTo>
                    <a:lnTo>
                      <a:pt x="1371" y="865"/>
                    </a:lnTo>
                    <a:lnTo>
                      <a:pt x="1406" y="892"/>
                    </a:lnTo>
                    <a:lnTo>
                      <a:pt x="1438" y="918"/>
                    </a:lnTo>
                    <a:lnTo>
                      <a:pt x="1469" y="942"/>
                    </a:lnTo>
                    <a:lnTo>
                      <a:pt x="1482" y="954"/>
                    </a:lnTo>
                    <a:lnTo>
                      <a:pt x="1498" y="966"/>
                    </a:lnTo>
                    <a:lnTo>
                      <a:pt x="1515" y="977"/>
                    </a:lnTo>
                    <a:lnTo>
                      <a:pt x="1534" y="990"/>
                    </a:lnTo>
                    <a:lnTo>
                      <a:pt x="1554" y="1002"/>
                    </a:lnTo>
                    <a:lnTo>
                      <a:pt x="1575" y="1016"/>
                    </a:lnTo>
                    <a:lnTo>
                      <a:pt x="1597" y="1029"/>
                    </a:lnTo>
                    <a:lnTo>
                      <a:pt x="1619" y="1043"/>
                    </a:lnTo>
                    <a:lnTo>
                      <a:pt x="1640" y="1057"/>
                    </a:lnTo>
                    <a:lnTo>
                      <a:pt x="1659" y="1070"/>
                    </a:lnTo>
                    <a:lnTo>
                      <a:pt x="1679" y="1084"/>
                    </a:lnTo>
                    <a:lnTo>
                      <a:pt x="1696" y="1098"/>
                    </a:lnTo>
                    <a:lnTo>
                      <a:pt x="1711" y="1112"/>
                    </a:lnTo>
                    <a:lnTo>
                      <a:pt x="1724" y="1124"/>
                    </a:lnTo>
                    <a:lnTo>
                      <a:pt x="1734" y="1138"/>
                    </a:lnTo>
                    <a:lnTo>
                      <a:pt x="1741" y="1152"/>
                    </a:lnTo>
                    <a:lnTo>
                      <a:pt x="1784" y="1168"/>
                    </a:lnTo>
                    <a:lnTo>
                      <a:pt x="1827" y="1187"/>
                    </a:lnTo>
                    <a:lnTo>
                      <a:pt x="1870" y="1209"/>
                    </a:lnTo>
                    <a:lnTo>
                      <a:pt x="1913" y="1232"/>
                    </a:lnTo>
                    <a:lnTo>
                      <a:pt x="1956" y="1257"/>
                    </a:lnTo>
                    <a:lnTo>
                      <a:pt x="1999" y="1282"/>
                    </a:lnTo>
                    <a:lnTo>
                      <a:pt x="2043" y="1309"/>
                    </a:lnTo>
                    <a:lnTo>
                      <a:pt x="2087" y="1334"/>
                    </a:lnTo>
                    <a:lnTo>
                      <a:pt x="2132" y="1358"/>
                    </a:lnTo>
                    <a:lnTo>
                      <a:pt x="2176" y="1381"/>
                    </a:lnTo>
                    <a:lnTo>
                      <a:pt x="2221" y="1402"/>
                    </a:lnTo>
                    <a:lnTo>
                      <a:pt x="2268" y="1421"/>
                    </a:lnTo>
                    <a:lnTo>
                      <a:pt x="2315" y="1436"/>
                    </a:lnTo>
                    <a:lnTo>
                      <a:pt x="2362" y="1446"/>
                    </a:lnTo>
                    <a:lnTo>
                      <a:pt x="2409" y="1453"/>
                    </a:lnTo>
                    <a:lnTo>
                      <a:pt x="2459" y="1454"/>
                    </a:lnTo>
                    <a:lnTo>
                      <a:pt x="2453" y="1459"/>
                    </a:lnTo>
                    <a:lnTo>
                      <a:pt x="2446" y="1462"/>
                    </a:lnTo>
                    <a:lnTo>
                      <a:pt x="2439" y="1467"/>
                    </a:lnTo>
                    <a:lnTo>
                      <a:pt x="2432" y="1470"/>
                    </a:lnTo>
                    <a:lnTo>
                      <a:pt x="2426" y="1474"/>
                    </a:lnTo>
                    <a:lnTo>
                      <a:pt x="2423" y="1477"/>
                    </a:lnTo>
                    <a:lnTo>
                      <a:pt x="2423" y="1480"/>
                    </a:lnTo>
                    <a:lnTo>
                      <a:pt x="2425" y="1485"/>
                    </a:lnTo>
                    <a:lnTo>
                      <a:pt x="2421" y="1484"/>
                    </a:lnTo>
                    <a:lnTo>
                      <a:pt x="2416" y="1488"/>
                    </a:lnTo>
                    <a:lnTo>
                      <a:pt x="2410" y="1497"/>
                    </a:lnTo>
                    <a:lnTo>
                      <a:pt x="2406" y="1506"/>
                    </a:lnTo>
                    <a:lnTo>
                      <a:pt x="2400" y="1514"/>
                    </a:lnTo>
                    <a:lnTo>
                      <a:pt x="2393" y="1520"/>
                    </a:lnTo>
                    <a:lnTo>
                      <a:pt x="2385" y="1521"/>
                    </a:lnTo>
                    <a:lnTo>
                      <a:pt x="2377" y="1516"/>
                    </a:lnTo>
                    <a:lnTo>
                      <a:pt x="2364" y="1527"/>
                    </a:lnTo>
                    <a:lnTo>
                      <a:pt x="2346" y="1537"/>
                    </a:lnTo>
                    <a:lnTo>
                      <a:pt x="2324" y="1546"/>
                    </a:lnTo>
                    <a:lnTo>
                      <a:pt x="2300" y="1555"/>
                    </a:lnTo>
                    <a:lnTo>
                      <a:pt x="2274" y="1561"/>
                    </a:lnTo>
                    <a:lnTo>
                      <a:pt x="2253" y="1565"/>
                    </a:lnTo>
                    <a:lnTo>
                      <a:pt x="2234" y="1563"/>
                    </a:lnTo>
                    <a:lnTo>
                      <a:pt x="2221" y="1558"/>
                    </a:lnTo>
                    <a:lnTo>
                      <a:pt x="2200" y="1578"/>
                    </a:lnTo>
                    <a:lnTo>
                      <a:pt x="2178" y="1596"/>
                    </a:lnTo>
                    <a:lnTo>
                      <a:pt x="2153" y="1611"/>
                    </a:lnTo>
                    <a:lnTo>
                      <a:pt x="2129" y="1622"/>
                    </a:lnTo>
                    <a:lnTo>
                      <a:pt x="2104" y="1631"/>
                    </a:lnTo>
                    <a:lnTo>
                      <a:pt x="2079" y="1637"/>
                    </a:lnTo>
                    <a:lnTo>
                      <a:pt x="2052" y="1642"/>
                    </a:lnTo>
                    <a:lnTo>
                      <a:pt x="2024" y="1644"/>
                    </a:lnTo>
                    <a:lnTo>
                      <a:pt x="1997" y="1644"/>
                    </a:lnTo>
                    <a:lnTo>
                      <a:pt x="1968" y="1642"/>
                    </a:lnTo>
                    <a:lnTo>
                      <a:pt x="1939" y="1637"/>
                    </a:lnTo>
                    <a:lnTo>
                      <a:pt x="1910" y="1632"/>
                    </a:lnTo>
                    <a:lnTo>
                      <a:pt x="1882" y="1624"/>
                    </a:lnTo>
                    <a:lnTo>
                      <a:pt x="1853" y="1616"/>
                    </a:lnTo>
                    <a:lnTo>
                      <a:pt x="1823" y="1607"/>
                    </a:lnTo>
                    <a:lnTo>
                      <a:pt x="1794" y="1596"/>
                    </a:lnTo>
                    <a:lnTo>
                      <a:pt x="1765" y="1584"/>
                    </a:lnTo>
                    <a:lnTo>
                      <a:pt x="1735" y="1571"/>
                    </a:lnTo>
                    <a:lnTo>
                      <a:pt x="1708" y="1559"/>
                    </a:lnTo>
                    <a:lnTo>
                      <a:pt x="1679" y="1545"/>
                    </a:lnTo>
                    <a:lnTo>
                      <a:pt x="1651" y="1531"/>
                    </a:lnTo>
                    <a:lnTo>
                      <a:pt x="1624" y="1516"/>
                    </a:lnTo>
                    <a:lnTo>
                      <a:pt x="1597" y="1501"/>
                    </a:lnTo>
                    <a:lnTo>
                      <a:pt x="1572" y="1487"/>
                    </a:lnTo>
                    <a:lnTo>
                      <a:pt x="1546" y="1474"/>
                    </a:lnTo>
                    <a:lnTo>
                      <a:pt x="1522" y="1460"/>
                    </a:lnTo>
                    <a:lnTo>
                      <a:pt x="1499" y="1446"/>
                    </a:lnTo>
                    <a:lnTo>
                      <a:pt x="1476" y="1433"/>
                    </a:lnTo>
                    <a:lnTo>
                      <a:pt x="1455" y="1421"/>
                    </a:lnTo>
                    <a:lnTo>
                      <a:pt x="1435" y="1410"/>
                    </a:lnTo>
                    <a:lnTo>
                      <a:pt x="1416" y="1400"/>
                    </a:lnTo>
                    <a:lnTo>
                      <a:pt x="1399" y="1391"/>
                    </a:lnTo>
                    <a:lnTo>
                      <a:pt x="1372" y="1376"/>
                    </a:lnTo>
                    <a:lnTo>
                      <a:pt x="1346" y="1356"/>
                    </a:lnTo>
                    <a:lnTo>
                      <a:pt x="1321" y="1332"/>
                    </a:lnTo>
                    <a:lnTo>
                      <a:pt x="1295" y="1305"/>
                    </a:lnTo>
                    <a:lnTo>
                      <a:pt x="1271" y="1275"/>
                    </a:lnTo>
                    <a:lnTo>
                      <a:pt x="1247" y="1243"/>
                    </a:lnTo>
                    <a:lnTo>
                      <a:pt x="1224" y="1209"/>
                    </a:lnTo>
                    <a:lnTo>
                      <a:pt x="1201" y="1173"/>
                    </a:lnTo>
                    <a:lnTo>
                      <a:pt x="1179" y="1135"/>
                    </a:lnTo>
                    <a:lnTo>
                      <a:pt x="1158" y="1097"/>
                    </a:lnTo>
                    <a:lnTo>
                      <a:pt x="1137" y="1059"/>
                    </a:lnTo>
                    <a:lnTo>
                      <a:pt x="1119" y="1021"/>
                    </a:lnTo>
                    <a:lnTo>
                      <a:pt x="1100" y="983"/>
                    </a:lnTo>
                    <a:lnTo>
                      <a:pt x="1083" y="947"/>
                    </a:lnTo>
                    <a:lnTo>
                      <a:pt x="1066" y="911"/>
                    </a:lnTo>
                    <a:lnTo>
                      <a:pt x="1051" y="878"/>
                    </a:lnTo>
                    <a:lnTo>
                      <a:pt x="1037" y="848"/>
                    </a:lnTo>
                    <a:lnTo>
                      <a:pt x="1024" y="820"/>
                    </a:lnTo>
                    <a:lnTo>
                      <a:pt x="1013" y="796"/>
                    </a:lnTo>
                    <a:lnTo>
                      <a:pt x="1001" y="775"/>
                    </a:lnTo>
                    <a:lnTo>
                      <a:pt x="992" y="758"/>
                    </a:lnTo>
                    <a:lnTo>
                      <a:pt x="985" y="747"/>
                    </a:lnTo>
                    <a:lnTo>
                      <a:pt x="978" y="740"/>
                    </a:lnTo>
                    <a:lnTo>
                      <a:pt x="973" y="739"/>
                    </a:lnTo>
                    <a:lnTo>
                      <a:pt x="969" y="743"/>
                    </a:lnTo>
                    <a:lnTo>
                      <a:pt x="967" y="755"/>
                    </a:lnTo>
                    <a:lnTo>
                      <a:pt x="967" y="772"/>
                    </a:lnTo>
                    <a:lnTo>
                      <a:pt x="968" y="797"/>
                    </a:lnTo>
                    <a:lnTo>
                      <a:pt x="970" y="831"/>
                    </a:lnTo>
                    <a:lnTo>
                      <a:pt x="975" y="872"/>
                    </a:lnTo>
                    <a:lnTo>
                      <a:pt x="981" y="923"/>
                    </a:lnTo>
                    <a:lnTo>
                      <a:pt x="989" y="982"/>
                    </a:lnTo>
                    <a:lnTo>
                      <a:pt x="970" y="975"/>
                    </a:lnTo>
                    <a:lnTo>
                      <a:pt x="954" y="968"/>
                    </a:lnTo>
                    <a:lnTo>
                      <a:pt x="941" y="959"/>
                    </a:lnTo>
                    <a:lnTo>
                      <a:pt x="932" y="949"/>
                    </a:lnTo>
                    <a:lnTo>
                      <a:pt x="924" y="939"/>
                    </a:lnTo>
                    <a:lnTo>
                      <a:pt x="918" y="929"/>
                    </a:lnTo>
                    <a:lnTo>
                      <a:pt x="914" y="917"/>
                    </a:lnTo>
                    <a:lnTo>
                      <a:pt x="912" y="906"/>
                    </a:lnTo>
                    <a:lnTo>
                      <a:pt x="909" y="893"/>
                    </a:lnTo>
                    <a:lnTo>
                      <a:pt x="907" y="879"/>
                    </a:lnTo>
                    <a:lnTo>
                      <a:pt x="906" y="865"/>
                    </a:lnTo>
                    <a:lnTo>
                      <a:pt x="903" y="851"/>
                    </a:lnTo>
                    <a:lnTo>
                      <a:pt x="901" y="837"/>
                    </a:lnTo>
                    <a:lnTo>
                      <a:pt x="898" y="823"/>
                    </a:lnTo>
                    <a:lnTo>
                      <a:pt x="893" y="807"/>
                    </a:lnTo>
                    <a:lnTo>
                      <a:pt x="886" y="792"/>
                    </a:lnTo>
                    <a:lnTo>
                      <a:pt x="877" y="793"/>
                    </a:lnTo>
                    <a:lnTo>
                      <a:pt x="867" y="794"/>
                    </a:lnTo>
                    <a:lnTo>
                      <a:pt x="856" y="795"/>
                    </a:lnTo>
                    <a:lnTo>
                      <a:pt x="846" y="794"/>
                    </a:lnTo>
                    <a:lnTo>
                      <a:pt x="836" y="793"/>
                    </a:lnTo>
                    <a:lnTo>
                      <a:pt x="827" y="788"/>
                    </a:lnTo>
                    <a:lnTo>
                      <a:pt x="819" y="781"/>
                    </a:lnTo>
                    <a:lnTo>
                      <a:pt x="814" y="770"/>
                    </a:lnTo>
                    <a:lnTo>
                      <a:pt x="804" y="778"/>
                    </a:lnTo>
                    <a:lnTo>
                      <a:pt x="794" y="786"/>
                    </a:lnTo>
                    <a:lnTo>
                      <a:pt x="785" y="793"/>
                    </a:lnTo>
                    <a:lnTo>
                      <a:pt x="774" y="800"/>
                    </a:lnTo>
                    <a:lnTo>
                      <a:pt x="764" y="805"/>
                    </a:lnTo>
                    <a:lnTo>
                      <a:pt x="756" y="810"/>
                    </a:lnTo>
                    <a:lnTo>
                      <a:pt x="749" y="816"/>
                    </a:lnTo>
                    <a:lnTo>
                      <a:pt x="743" y="820"/>
                    </a:lnTo>
                    <a:lnTo>
                      <a:pt x="742" y="804"/>
                    </a:lnTo>
                    <a:lnTo>
                      <a:pt x="740" y="790"/>
                    </a:lnTo>
                    <a:lnTo>
                      <a:pt x="736" y="780"/>
                    </a:lnTo>
                    <a:lnTo>
                      <a:pt x="732" y="771"/>
                    </a:lnTo>
                    <a:lnTo>
                      <a:pt x="725" y="764"/>
                    </a:lnTo>
                    <a:lnTo>
                      <a:pt x="716" y="758"/>
                    </a:lnTo>
                    <a:lnTo>
                      <a:pt x="705" y="754"/>
                    </a:lnTo>
                    <a:lnTo>
                      <a:pt x="693" y="749"/>
                    </a:lnTo>
                    <a:lnTo>
                      <a:pt x="688" y="743"/>
                    </a:lnTo>
                    <a:lnTo>
                      <a:pt x="685" y="734"/>
                    </a:lnTo>
                    <a:lnTo>
                      <a:pt x="682" y="725"/>
                    </a:lnTo>
                    <a:lnTo>
                      <a:pt x="680" y="713"/>
                    </a:lnTo>
                    <a:lnTo>
                      <a:pt x="677" y="702"/>
                    </a:lnTo>
                    <a:lnTo>
                      <a:pt x="674" y="691"/>
                    </a:lnTo>
                    <a:lnTo>
                      <a:pt x="671" y="683"/>
                    </a:lnTo>
                    <a:lnTo>
                      <a:pt x="666" y="678"/>
                    </a:lnTo>
                    <a:lnTo>
                      <a:pt x="630" y="691"/>
                    </a:lnTo>
                    <a:lnTo>
                      <a:pt x="635" y="678"/>
                    </a:lnTo>
                    <a:lnTo>
                      <a:pt x="641" y="663"/>
                    </a:lnTo>
                    <a:lnTo>
                      <a:pt x="648" y="648"/>
                    </a:lnTo>
                    <a:lnTo>
                      <a:pt x="656" y="634"/>
                    </a:lnTo>
                    <a:lnTo>
                      <a:pt x="665" y="620"/>
                    </a:lnTo>
                    <a:lnTo>
                      <a:pt x="675" y="608"/>
                    </a:lnTo>
                    <a:lnTo>
                      <a:pt x="687" y="599"/>
                    </a:lnTo>
                    <a:lnTo>
                      <a:pt x="700" y="593"/>
                    </a:lnTo>
                    <a:lnTo>
                      <a:pt x="696" y="585"/>
                    </a:lnTo>
                    <a:lnTo>
                      <a:pt x="693" y="570"/>
                    </a:lnTo>
                    <a:lnTo>
                      <a:pt x="689" y="552"/>
                    </a:lnTo>
                    <a:lnTo>
                      <a:pt x="687" y="532"/>
                    </a:lnTo>
                    <a:lnTo>
                      <a:pt x="683" y="512"/>
                    </a:lnTo>
                    <a:lnTo>
                      <a:pt x="680" y="493"/>
                    </a:lnTo>
                    <a:lnTo>
                      <a:pt x="677" y="479"/>
                    </a:lnTo>
                    <a:lnTo>
                      <a:pt x="673" y="471"/>
                    </a:lnTo>
                    <a:lnTo>
                      <a:pt x="670" y="477"/>
                    </a:lnTo>
                    <a:lnTo>
                      <a:pt x="660" y="492"/>
                    </a:lnTo>
                    <a:lnTo>
                      <a:pt x="647" y="514"/>
                    </a:lnTo>
                    <a:lnTo>
                      <a:pt x="632" y="538"/>
                    </a:lnTo>
                    <a:lnTo>
                      <a:pt x="614" y="561"/>
                    </a:lnTo>
                    <a:lnTo>
                      <a:pt x="599" y="581"/>
                    </a:lnTo>
                    <a:lnTo>
                      <a:pt x="588" y="593"/>
                    </a:lnTo>
                    <a:lnTo>
                      <a:pt x="580" y="596"/>
                    </a:lnTo>
                    <a:lnTo>
                      <a:pt x="579" y="572"/>
                    </a:lnTo>
                    <a:lnTo>
                      <a:pt x="568" y="572"/>
                    </a:lnTo>
                    <a:lnTo>
                      <a:pt x="552" y="583"/>
                    </a:lnTo>
                    <a:lnTo>
                      <a:pt x="531" y="605"/>
                    </a:lnTo>
                    <a:lnTo>
                      <a:pt x="506" y="636"/>
                    </a:lnTo>
                    <a:lnTo>
                      <a:pt x="477" y="674"/>
                    </a:lnTo>
                    <a:lnTo>
                      <a:pt x="447" y="718"/>
                    </a:lnTo>
                    <a:lnTo>
                      <a:pt x="414" y="765"/>
                    </a:lnTo>
                    <a:lnTo>
                      <a:pt x="380" y="815"/>
                    </a:lnTo>
                    <a:lnTo>
                      <a:pt x="347" y="866"/>
                    </a:lnTo>
                    <a:lnTo>
                      <a:pt x="315" y="916"/>
                    </a:lnTo>
                    <a:lnTo>
                      <a:pt x="285" y="964"/>
                    </a:lnTo>
                    <a:lnTo>
                      <a:pt x="256" y="1008"/>
                    </a:lnTo>
                    <a:lnTo>
                      <a:pt x="232" y="1047"/>
                    </a:lnTo>
                    <a:lnTo>
                      <a:pt x="211" y="1078"/>
                    </a:lnTo>
                    <a:lnTo>
                      <a:pt x="195" y="1101"/>
                    </a:lnTo>
                    <a:lnTo>
                      <a:pt x="186" y="1114"/>
                    </a:lnTo>
                    <a:lnTo>
                      <a:pt x="173" y="1129"/>
                    </a:lnTo>
                    <a:lnTo>
                      <a:pt x="160" y="1145"/>
                    </a:lnTo>
                    <a:lnTo>
                      <a:pt x="149" y="1162"/>
                    </a:lnTo>
                    <a:lnTo>
                      <a:pt x="137" y="1181"/>
                    </a:lnTo>
                    <a:lnTo>
                      <a:pt x="126" y="1201"/>
                    </a:lnTo>
                    <a:lnTo>
                      <a:pt x="114" y="1220"/>
                    </a:lnTo>
                    <a:lnTo>
                      <a:pt x="104" y="1241"/>
                    </a:lnTo>
                    <a:lnTo>
                      <a:pt x="94" y="1262"/>
                    </a:lnTo>
                    <a:lnTo>
                      <a:pt x="82" y="1282"/>
                    </a:lnTo>
                    <a:lnTo>
                      <a:pt x="72" y="1303"/>
                    </a:lnTo>
                    <a:lnTo>
                      <a:pt x="60" y="1323"/>
                    </a:lnTo>
                    <a:lnTo>
                      <a:pt x="49" y="1342"/>
                    </a:lnTo>
                    <a:lnTo>
                      <a:pt x="37" y="1361"/>
                    </a:lnTo>
                    <a:lnTo>
                      <a:pt x="26" y="1378"/>
                    </a:lnTo>
                    <a:lnTo>
                      <a:pt x="13" y="1394"/>
                    </a:lnTo>
                    <a:lnTo>
                      <a:pt x="0" y="1409"/>
                    </a:lnTo>
                    <a:lnTo>
                      <a:pt x="6" y="1468"/>
                    </a:lnTo>
                    <a:lnTo>
                      <a:pt x="18" y="1517"/>
                    </a:lnTo>
                    <a:lnTo>
                      <a:pt x="36" y="1556"/>
                    </a:lnTo>
                    <a:lnTo>
                      <a:pt x="58" y="1586"/>
                    </a:lnTo>
                    <a:lnTo>
                      <a:pt x="84" y="1607"/>
                    </a:lnTo>
                    <a:lnTo>
                      <a:pt x="115" y="1618"/>
                    </a:lnTo>
                    <a:lnTo>
                      <a:pt x="150" y="1621"/>
                    </a:lnTo>
                    <a:lnTo>
                      <a:pt x="187" y="1614"/>
                    </a:lnTo>
                    <a:lnTo>
                      <a:pt x="227" y="1600"/>
                    </a:lnTo>
                    <a:lnTo>
                      <a:pt x="270" y="1577"/>
                    </a:lnTo>
                    <a:lnTo>
                      <a:pt x="314" y="1547"/>
                    </a:lnTo>
                    <a:lnTo>
                      <a:pt x="359" y="1508"/>
                    </a:lnTo>
                    <a:lnTo>
                      <a:pt x="403" y="1463"/>
                    </a:lnTo>
                    <a:lnTo>
                      <a:pt x="450" y="1410"/>
                    </a:lnTo>
                    <a:lnTo>
                      <a:pt x="494" y="1350"/>
                    </a:lnTo>
                    <a:lnTo>
                      <a:pt x="539" y="1283"/>
                    </a:lnTo>
                    <a:lnTo>
                      <a:pt x="547" y="1271"/>
                    </a:lnTo>
                    <a:lnTo>
                      <a:pt x="558" y="1256"/>
                    </a:lnTo>
                    <a:lnTo>
                      <a:pt x="569" y="1239"/>
                    </a:lnTo>
                    <a:lnTo>
                      <a:pt x="583" y="1219"/>
                    </a:lnTo>
                    <a:lnTo>
                      <a:pt x="598" y="1197"/>
                    </a:lnTo>
                    <a:lnTo>
                      <a:pt x="614" y="1175"/>
                    </a:lnTo>
                    <a:lnTo>
                      <a:pt x="630" y="1152"/>
                    </a:lnTo>
                    <a:lnTo>
                      <a:pt x="649" y="1129"/>
                    </a:lnTo>
                    <a:lnTo>
                      <a:pt x="666" y="1107"/>
                    </a:lnTo>
                    <a:lnTo>
                      <a:pt x="685" y="1085"/>
                    </a:lnTo>
                    <a:lnTo>
                      <a:pt x="703" y="1066"/>
                    </a:lnTo>
                    <a:lnTo>
                      <a:pt x="720" y="1047"/>
                    </a:lnTo>
                    <a:lnTo>
                      <a:pt x="738" y="1031"/>
                    </a:lnTo>
                    <a:lnTo>
                      <a:pt x="754" y="1017"/>
                    </a:lnTo>
                    <a:lnTo>
                      <a:pt x="770" y="1007"/>
                    </a:lnTo>
                    <a:lnTo>
                      <a:pt x="784" y="1000"/>
                    </a:lnTo>
                    <a:lnTo>
                      <a:pt x="791" y="1021"/>
                    </a:lnTo>
                    <a:lnTo>
                      <a:pt x="797" y="1043"/>
                    </a:lnTo>
                    <a:lnTo>
                      <a:pt x="803" y="1066"/>
                    </a:lnTo>
                    <a:lnTo>
                      <a:pt x="809" y="1090"/>
                    </a:lnTo>
                    <a:lnTo>
                      <a:pt x="815" y="1114"/>
                    </a:lnTo>
                    <a:lnTo>
                      <a:pt x="819" y="1138"/>
                    </a:lnTo>
                    <a:lnTo>
                      <a:pt x="825" y="1162"/>
                    </a:lnTo>
                    <a:lnTo>
                      <a:pt x="831" y="1187"/>
                    </a:lnTo>
                    <a:lnTo>
                      <a:pt x="837" y="1211"/>
                    </a:lnTo>
                    <a:lnTo>
                      <a:pt x="844" y="1234"/>
                    </a:lnTo>
                    <a:lnTo>
                      <a:pt x="850" y="1256"/>
                    </a:lnTo>
                    <a:lnTo>
                      <a:pt x="859" y="1277"/>
                    </a:lnTo>
                    <a:lnTo>
                      <a:pt x="868" y="1297"/>
                    </a:lnTo>
                    <a:lnTo>
                      <a:pt x="878" y="1315"/>
                    </a:lnTo>
                    <a:lnTo>
                      <a:pt x="891" y="1332"/>
                    </a:lnTo>
                    <a:lnTo>
                      <a:pt x="903" y="1346"/>
                    </a:lnTo>
                    <a:lnTo>
                      <a:pt x="928" y="1346"/>
                    </a:lnTo>
                    <a:lnTo>
                      <a:pt x="952" y="1373"/>
                    </a:lnTo>
                    <a:lnTo>
                      <a:pt x="977" y="1400"/>
                    </a:lnTo>
                    <a:lnTo>
                      <a:pt x="1001" y="1426"/>
                    </a:lnTo>
                    <a:lnTo>
                      <a:pt x="1026" y="1453"/>
                    </a:lnTo>
                    <a:lnTo>
                      <a:pt x="1051" y="1479"/>
                    </a:lnTo>
                    <a:lnTo>
                      <a:pt x="1076" y="1505"/>
                    </a:lnTo>
                    <a:lnTo>
                      <a:pt x="1102" y="1530"/>
                    </a:lnTo>
                    <a:lnTo>
                      <a:pt x="1127" y="1555"/>
                    </a:lnTo>
                    <a:lnTo>
                      <a:pt x="1152" y="1579"/>
                    </a:lnTo>
                    <a:lnTo>
                      <a:pt x="1178" y="1604"/>
                    </a:lnTo>
                    <a:lnTo>
                      <a:pt x="1204" y="1627"/>
                    </a:lnTo>
                    <a:lnTo>
                      <a:pt x="1231" y="1649"/>
                    </a:lnTo>
                    <a:lnTo>
                      <a:pt x="1257" y="1671"/>
                    </a:lnTo>
                    <a:lnTo>
                      <a:pt x="1285" y="1692"/>
                    </a:lnTo>
                    <a:lnTo>
                      <a:pt x="1312" y="1712"/>
                    </a:lnTo>
                    <a:lnTo>
                      <a:pt x="1340" y="1732"/>
                    </a:lnTo>
                    <a:lnTo>
                      <a:pt x="1369" y="1751"/>
                    </a:lnTo>
                    <a:lnTo>
                      <a:pt x="1398" y="1768"/>
                    </a:lnTo>
                    <a:lnTo>
                      <a:pt x="1428" y="1786"/>
                    </a:lnTo>
                    <a:lnTo>
                      <a:pt x="1458" y="1802"/>
                    </a:lnTo>
                    <a:lnTo>
                      <a:pt x="1489" y="1817"/>
                    </a:lnTo>
                    <a:lnTo>
                      <a:pt x="1520" y="1831"/>
                    </a:lnTo>
                    <a:lnTo>
                      <a:pt x="1551" y="1843"/>
                    </a:lnTo>
                    <a:lnTo>
                      <a:pt x="1583" y="1855"/>
                    </a:lnTo>
                    <a:lnTo>
                      <a:pt x="1617" y="1866"/>
                    </a:lnTo>
                    <a:lnTo>
                      <a:pt x="1651" y="1876"/>
                    </a:lnTo>
                    <a:lnTo>
                      <a:pt x="1686" y="1884"/>
                    </a:lnTo>
                    <a:lnTo>
                      <a:pt x="1720" y="1891"/>
                    </a:lnTo>
                    <a:lnTo>
                      <a:pt x="1757" y="1896"/>
                    </a:lnTo>
                    <a:lnTo>
                      <a:pt x="1794" y="1901"/>
                    </a:lnTo>
                    <a:lnTo>
                      <a:pt x="1831" y="1904"/>
                    </a:lnTo>
                    <a:lnTo>
                      <a:pt x="1870" y="1905"/>
                    </a:lnTo>
                    <a:lnTo>
                      <a:pt x="1916" y="1905"/>
                    </a:lnTo>
                    <a:lnTo>
                      <a:pt x="1965" y="1903"/>
                    </a:lnTo>
                    <a:lnTo>
                      <a:pt x="2012" y="1899"/>
                    </a:lnTo>
                    <a:lnTo>
                      <a:pt x="2061" y="1892"/>
                    </a:lnTo>
                    <a:lnTo>
                      <a:pt x="2111" y="1884"/>
                    </a:lnTo>
                    <a:lnTo>
                      <a:pt x="2160" y="1874"/>
                    </a:lnTo>
                    <a:lnTo>
                      <a:pt x="2209" y="1864"/>
                    </a:lnTo>
                    <a:lnTo>
                      <a:pt x="2258" y="1851"/>
                    </a:lnTo>
                    <a:lnTo>
                      <a:pt x="2306" y="1839"/>
                    </a:lnTo>
                    <a:lnTo>
                      <a:pt x="2354" y="1825"/>
                    </a:lnTo>
                    <a:lnTo>
                      <a:pt x="2400" y="1811"/>
                    </a:lnTo>
                    <a:lnTo>
                      <a:pt x="2445" y="1796"/>
                    </a:lnTo>
                    <a:lnTo>
                      <a:pt x="2488" y="1781"/>
                    </a:lnTo>
                    <a:lnTo>
                      <a:pt x="2529" y="1766"/>
                    </a:lnTo>
                    <a:lnTo>
                      <a:pt x="2568" y="1751"/>
                    </a:lnTo>
                    <a:lnTo>
                      <a:pt x="2605" y="1736"/>
                    </a:lnTo>
                    <a:lnTo>
                      <a:pt x="2595" y="1728"/>
                    </a:lnTo>
                    <a:lnTo>
                      <a:pt x="2583" y="1720"/>
                    </a:lnTo>
                    <a:lnTo>
                      <a:pt x="2571" y="1712"/>
                    </a:lnTo>
                    <a:lnTo>
                      <a:pt x="2558" y="1703"/>
                    </a:lnTo>
                    <a:lnTo>
                      <a:pt x="2546" y="1694"/>
                    </a:lnTo>
                    <a:lnTo>
                      <a:pt x="2536" y="1684"/>
                    </a:lnTo>
                    <a:lnTo>
                      <a:pt x="2527" y="1673"/>
                    </a:lnTo>
                    <a:lnTo>
                      <a:pt x="2521" y="1660"/>
                    </a:lnTo>
                    <a:lnTo>
                      <a:pt x="2513" y="1666"/>
                    </a:lnTo>
                    <a:lnTo>
                      <a:pt x="2499" y="1675"/>
                    </a:lnTo>
                    <a:lnTo>
                      <a:pt x="2482" y="1685"/>
                    </a:lnTo>
                    <a:lnTo>
                      <a:pt x="2463" y="1696"/>
                    </a:lnTo>
                    <a:lnTo>
                      <a:pt x="2445" y="1707"/>
                    </a:lnTo>
                    <a:lnTo>
                      <a:pt x="2428" y="1718"/>
                    </a:lnTo>
                    <a:lnTo>
                      <a:pt x="2415" y="1727"/>
                    </a:lnTo>
                    <a:lnTo>
                      <a:pt x="2407" y="1733"/>
                    </a:lnTo>
                    <a:lnTo>
                      <a:pt x="2405" y="1715"/>
                    </a:lnTo>
                    <a:lnTo>
                      <a:pt x="2398" y="1702"/>
                    </a:lnTo>
                    <a:lnTo>
                      <a:pt x="2387" y="1689"/>
                    </a:lnTo>
                    <a:lnTo>
                      <a:pt x="2376" y="1680"/>
                    </a:lnTo>
                    <a:lnTo>
                      <a:pt x="2361" y="1672"/>
                    </a:lnTo>
                    <a:lnTo>
                      <a:pt x="2344" y="1667"/>
                    </a:lnTo>
                    <a:lnTo>
                      <a:pt x="2326" y="1664"/>
                    </a:lnTo>
                    <a:lnTo>
                      <a:pt x="2309" y="1662"/>
                    </a:lnTo>
                    <a:lnTo>
                      <a:pt x="2318" y="1654"/>
                    </a:lnTo>
                    <a:lnTo>
                      <a:pt x="2335" y="1642"/>
                    </a:lnTo>
                    <a:lnTo>
                      <a:pt x="2360" y="1626"/>
                    </a:lnTo>
                    <a:lnTo>
                      <a:pt x="2385" y="1607"/>
                    </a:lnTo>
                    <a:lnTo>
                      <a:pt x="2410" y="1589"/>
                    </a:lnTo>
                    <a:lnTo>
                      <a:pt x="2435" y="1571"/>
                    </a:lnTo>
                    <a:lnTo>
                      <a:pt x="2452" y="1559"/>
                    </a:lnTo>
                    <a:lnTo>
                      <a:pt x="2461" y="1551"/>
                    </a:lnTo>
                    <a:lnTo>
                      <a:pt x="2468" y="1563"/>
                    </a:lnTo>
                    <a:lnTo>
                      <a:pt x="2477" y="1575"/>
                    </a:lnTo>
                    <a:lnTo>
                      <a:pt x="2489" y="1585"/>
                    </a:lnTo>
                    <a:lnTo>
                      <a:pt x="2501" y="1594"/>
                    </a:lnTo>
                    <a:lnTo>
                      <a:pt x="2516" y="1603"/>
                    </a:lnTo>
                    <a:lnTo>
                      <a:pt x="2531" y="1611"/>
                    </a:lnTo>
                    <a:lnTo>
                      <a:pt x="2546" y="1616"/>
                    </a:lnTo>
                    <a:lnTo>
                      <a:pt x="2560" y="1621"/>
                    </a:lnTo>
                    <a:lnTo>
                      <a:pt x="2566" y="1632"/>
                    </a:lnTo>
                    <a:lnTo>
                      <a:pt x="2572" y="1642"/>
                    </a:lnTo>
                    <a:lnTo>
                      <a:pt x="2579" y="1649"/>
                    </a:lnTo>
                    <a:lnTo>
                      <a:pt x="2587" y="1654"/>
                    </a:lnTo>
                    <a:lnTo>
                      <a:pt x="2595" y="1660"/>
                    </a:lnTo>
                    <a:lnTo>
                      <a:pt x="2604" y="1665"/>
                    </a:lnTo>
                    <a:lnTo>
                      <a:pt x="2613" y="1671"/>
                    </a:lnTo>
                    <a:lnTo>
                      <a:pt x="2622" y="1679"/>
                    </a:lnTo>
                    <a:lnTo>
                      <a:pt x="2630" y="1676"/>
                    </a:lnTo>
                    <a:lnTo>
                      <a:pt x="2645" y="1677"/>
                    </a:lnTo>
                    <a:lnTo>
                      <a:pt x="2666" y="1683"/>
                    </a:lnTo>
                    <a:lnTo>
                      <a:pt x="2693" y="1690"/>
                    </a:lnTo>
                    <a:lnTo>
                      <a:pt x="2723" y="1700"/>
                    </a:lnTo>
                    <a:lnTo>
                      <a:pt x="2757" y="1712"/>
                    </a:lnTo>
                    <a:lnTo>
                      <a:pt x="2794" y="1726"/>
                    </a:lnTo>
                    <a:lnTo>
                      <a:pt x="2832" y="1738"/>
                    </a:lnTo>
                    <a:lnTo>
                      <a:pt x="2871" y="1752"/>
                    </a:lnTo>
                    <a:lnTo>
                      <a:pt x="2910" y="1765"/>
                    </a:lnTo>
                    <a:lnTo>
                      <a:pt x="2948" y="1776"/>
                    </a:lnTo>
                    <a:lnTo>
                      <a:pt x="2985" y="1787"/>
                    </a:lnTo>
                    <a:lnTo>
                      <a:pt x="3019" y="1794"/>
                    </a:lnTo>
                    <a:lnTo>
                      <a:pt x="3049" y="1798"/>
                    </a:lnTo>
                    <a:lnTo>
                      <a:pt x="3075" y="1800"/>
                    </a:lnTo>
                    <a:lnTo>
                      <a:pt x="3096" y="1797"/>
                    </a:lnTo>
                    <a:lnTo>
                      <a:pt x="3121" y="1789"/>
                    </a:lnTo>
                    <a:lnTo>
                      <a:pt x="3147" y="1780"/>
                    </a:lnTo>
                    <a:lnTo>
                      <a:pt x="3171" y="1767"/>
                    </a:lnTo>
                    <a:lnTo>
                      <a:pt x="3194" y="1753"/>
                    </a:lnTo>
                    <a:lnTo>
                      <a:pt x="3217" y="1737"/>
                    </a:lnTo>
                    <a:lnTo>
                      <a:pt x="3239" y="1719"/>
                    </a:lnTo>
                    <a:lnTo>
                      <a:pt x="3259" y="1699"/>
                    </a:lnTo>
                    <a:lnTo>
                      <a:pt x="3279" y="1679"/>
                    </a:lnTo>
                    <a:lnTo>
                      <a:pt x="3299" y="1656"/>
                    </a:lnTo>
                    <a:lnTo>
                      <a:pt x="3316" y="1632"/>
                    </a:lnTo>
                    <a:lnTo>
                      <a:pt x="3333" y="1607"/>
                    </a:lnTo>
                    <a:lnTo>
                      <a:pt x="3348" y="1581"/>
                    </a:lnTo>
                    <a:lnTo>
                      <a:pt x="3363" y="1554"/>
                    </a:lnTo>
                    <a:lnTo>
                      <a:pt x="3376" y="1527"/>
                    </a:lnTo>
                    <a:lnTo>
                      <a:pt x="3388" y="1498"/>
                    </a:lnTo>
                    <a:lnTo>
                      <a:pt x="3399" y="1469"/>
                    </a:lnTo>
                    <a:lnTo>
                      <a:pt x="3408" y="1440"/>
                    </a:lnTo>
                    <a:lnTo>
                      <a:pt x="3415" y="1411"/>
                    </a:lnTo>
                    <a:lnTo>
                      <a:pt x="3422" y="1381"/>
                    </a:lnTo>
                    <a:lnTo>
                      <a:pt x="3426" y="1351"/>
                    </a:lnTo>
                    <a:lnTo>
                      <a:pt x="3429" y="1323"/>
                    </a:lnTo>
                    <a:lnTo>
                      <a:pt x="3430" y="1294"/>
                    </a:lnTo>
                    <a:lnTo>
                      <a:pt x="3430" y="1265"/>
                    </a:lnTo>
                    <a:lnTo>
                      <a:pt x="3428" y="1236"/>
                    </a:lnTo>
                    <a:lnTo>
                      <a:pt x="3423" y="1209"/>
                    </a:lnTo>
                    <a:lnTo>
                      <a:pt x="3417" y="1182"/>
                    </a:lnTo>
                    <a:lnTo>
                      <a:pt x="3409" y="1157"/>
                    </a:lnTo>
                    <a:lnTo>
                      <a:pt x="3399" y="1131"/>
                    </a:lnTo>
                    <a:lnTo>
                      <a:pt x="3387" y="1107"/>
                    </a:lnTo>
                    <a:lnTo>
                      <a:pt x="3372" y="1085"/>
                    </a:lnTo>
                    <a:lnTo>
                      <a:pt x="3356" y="1065"/>
                    </a:lnTo>
                    <a:lnTo>
                      <a:pt x="3338" y="1045"/>
                    </a:lnTo>
                    <a:lnTo>
                      <a:pt x="3289" y="1005"/>
                    </a:lnTo>
                    <a:lnTo>
                      <a:pt x="3243" y="974"/>
                    </a:lnTo>
                    <a:lnTo>
                      <a:pt x="3198" y="953"/>
                    </a:lnTo>
                    <a:lnTo>
                      <a:pt x="3153" y="939"/>
                    </a:lnTo>
                    <a:lnTo>
                      <a:pt x="3111" y="931"/>
                    </a:lnTo>
                    <a:lnTo>
                      <a:pt x="3069" y="929"/>
                    </a:lnTo>
                    <a:lnTo>
                      <a:pt x="3028" y="931"/>
                    </a:lnTo>
                    <a:lnTo>
                      <a:pt x="2988" y="934"/>
                    </a:lnTo>
                    <a:lnTo>
                      <a:pt x="2946" y="939"/>
                    </a:lnTo>
                    <a:lnTo>
                      <a:pt x="2906" y="945"/>
                    </a:lnTo>
                    <a:lnTo>
                      <a:pt x="2865" y="947"/>
                    </a:lnTo>
                    <a:lnTo>
                      <a:pt x="2825" y="948"/>
                    </a:lnTo>
                    <a:lnTo>
                      <a:pt x="2784" y="945"/>
                    </a:lnTo>
                    <a:lnTo>
                      <a:pt x="2742" y="936"/>
                    </a:lnTo>
                    <a:lnTo>
                      <a:pt x="2701" y="921"/>
                    </a:lnTo>
                    <a:lnTo>
                      <a:pt x="2657" y="896"/>
                    </a:lnTo>
                    <a:lnTo>
                      <a:pt x="2641" y="885"/>
                    </a:lnTo>
                    <a:lnTo>
                      <a:pt x="2622" y="873"/>
                    </a:lnTo>
                    <a:lnTo>
                      <a:pt x="2603" y="861"/>
                    </a:lnTo>
                    <a:lnTo>
                      <a:pt x="2583" y="848"/>
                    </a:lnTo>
                    <a:lnTo>
                      <a:pt x="2561" y="835"/>
                    </a:lnTo>
                    <a:lnTo>
                      <a:pt x="2539" y="822"/>
                    </a:lnTo>
                    <a:lnTo>
                      <a:pt x="2518" y="809"/>
                    </a:lnTo>
                    <a:lnTo>
                      <a:pt x="2494" y="796"/>
                    </a:lnTo>
                    <a:lnTo>
                      <a:pt x="2471" y="784"/>
                    </a:lnTo>
                    <a:lnTo>
                      <a:pt x="2448" y="771"/>
                    </a:lnTo>
                    <a:lnTo>
                      <a:pt x="2425" y="759"/>
                    </a:lnTo>
                    <a:lnTo>
                      <a:pt x="2402" y="748"/>
                    </a:lnTo>
                    <a:lnTo>
                      <a:pt x="2380" y="739"/>
                    </a:lnTo>
                    <a:lnTo>
                      <a:pt x="2357" y="729"/>
                    </a:lnTo>
                    <a:lnTo>
                      <a:pt x="2337" y="721"/>
                    </a:lnTo>
                    <a:lnTo>
                      <a:pt x="2316" y="714"/>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7" name="Freeform 5"/>
              <p:cNvSpPr>
                <a:spLocks/>
              </p:cNvSpPr>
              <p:nvPr/>
            </p:nvSpPr>
            <p:spPr bwMode="auto">
              <a:xfrm>
                <a:off x="796" y="-184"/>
                <a:ext cx="2941" cy="3254"/>
              </a:xfrm>
              <a:custGeom>
                <a:avLst/>
                <a:gdLst>
                  <a:gd name="T0" fmla="*/ 166 w 5881"/>
                  <a:gd name="T1" fmla="*/ 201 h 6508"/>
                  <a:gd name="T2" fmla="*/ 171 w 5881"/>
                  <a:gd name="T3" fmla="*/ 203 h 6508"/>
                  <a:gd name="T4" fmla="*/ 173 w 5881"/>
                  <a:gd name="T5" fmla="*/ 203 h 6508"/>
                  <a:gd name="T6" fmla="*/ 175 w 5881"/>
                  <a:gd name="T7" fmla="*/ 202 h 6508"/>
                  <a:gd name="T8" fmla="*/ 178 w 5881"/>
                  <a:gd name="T9" fmla="*/ 201 h 6508"/>
                  <a:gd name="T10" fmla="*/ 180 w 5881"/>
                  <a:gd name="T11" fmla="*/ 195 h 6508"/>
                  <a:gd name="T12" fmla="*/ 183 w 5881"/>
                  <a:gd name="T13" fmla="*/ 193 h 6508"/>
                  <a:gd name="T14" fmla="*/ 184 w 5881"/>
                  <a:gd name="T15" fmla="*/ 190 h 6508"/>
                  <a:gd name="T16" fmla="*/ 184 w 5881"/>
                  <a:gd name="T17" fmla="*/ 189 h 6508"/>
                  <a:gd name="T18" fmla="*/ 180 w 5881"/>
                  <a:gd name="T19" fmla="*/ 185 h 6508"/>
                  <a:gd name="T20" fmla="*/ 171 w 5881"/>
                  <a:gd name="T21" fmla="*/ 178 h 6508"/>
                  <a:gd name="T22" fmla="*/ 160 w 5881"/>
                  <a:gd name="T23" fmla="*/ 172 h 6508"/>
                  <a:gd name="T24" fmla="*/ 149 w 5881"/>
                  <a:gd name="T25" fmla="*/ 166 h 6508"/>
                  <a:gd name="T26" fmla="*/ 139 w 5881"/>
                  <a:gd name="T27" fmla="*/ 159 h 6508"/>
                  <a:gd name="T28" fmla="*/ 131 w 5881"/>
                  <a:gd name="T29" fmla="*/ 153 h 6508"/>
                  <a:gd name="T30" fmla="*/ 122 w 5881"/>
                  <a:gd name="T31" fmla="*/ 147 h 6508"/>
                  <a:gd name="T32" fmla="*/ 113 w 5881"/>
                  <a:gd name="T33" fmla="*/ 142 h 6508"/>
                  <a:gd name="T34" fmla="*/ 105 w 5881"/>
                  <a:gd name="T35" fmla="*/ 136 h 6508"/>
                  <a:gd name="T36" fmla="*/ 98 w 5881"/>
                  <a:gd name="T37" fmla="*/ 130 h 6508"/>
                  <a:gd name="T38" fmla="*/ 89 w 5881"/>
                  <a:gd name="T39" fmla="*/ 123 h 6508"/>
                  <a:gd name="T40" fmla="*/ 83 w 5881"/>
                  <a:gd name="T41" fmla="*/ 115 h 6508"/>
                  <a:gd name="T42" fmla="*/ 76 w 5881"/>
                  <a:gd name="T43" fmla="*/ 111 h 6508"/>
                  <a:gd name="T44" fmla="*/ 69 w 5881"/>
                  <a:gd name="T45" fmla="*/ 104 h 6508"/>
                  <a:gd name="T46" fmla="*/ 62 w 5881"/>
                  <a:gd name="T47" fmla="*/ 97 h 6508"/>
                  <a:gd name="T48" fmla="*/ 57 w 5881"/>
                  <a:gd name="T49" fmla="*/ 90 h 6508"/>
                  <a:gd name="T50" fmla="*/ 49 w 5881"/>
                  <a:gd name="T51" fmla="*/ 83 h 6508"/>
                  <a:gd name="T52" fmla="*/ 40 w 5881"/>
                  <a:gd name="T53" fmla="*/ 72 h 6508"/>
                  <a:gd name="T54" fmla="*/ 31 w 5881"/>
                  <a:gd name="T55" fmla="*/ 59 h 6508"/>
                  <a:gd name="T56" fmla="*/ 23 w 5881"/>
                  <a:gd name="T57" fmla="*/ 47 h 6508"/>
                  <a:gd name="T58" fmla="*/ 16 w 5881"/>
                  <a:gd name="T59" fmla="*/ 35 h 6508"/>
                  <a:gd name="T60" fmla="*/ 11 w 5881"/>
                  <a:gd name="T61" fmla="*/ 25 h 6508"/>
                  <a:gd name="T62" fmla="*/ 7 w 5881"/>
                  <a:gd name="T63" fmla="*/ 16 h 6508"/>
                  <a:gd name="T64" fmla="*/ 5 w 5881"/>
                  <a:gd name="T65" fmla="*/ 10 h 6508"/>
                  <a:gd name="T66" fmla="*/ 3 w 5881"/>
                  <a:gd name="T67" fmla="*/ 4 h 6508"/>
                  <a:gd name="T68" fmla="*/ 1 w 5881"/>
                  <a:gd name="T69" fmla="*/ 1 h 6508"/>
                  <a:gd name="T70" fmla="*/ 1 w 5881"/>
                  <a:gd name="T71" fmla="*/ 7 h 6508"/>
                  <a:gd name="T72" fmla="*/ 1 w 5881"/>
                  <a:gd name="T73" fmla="*/ 15 h 6508"/>
                  <a:gd name="T74" fmla="*/ 2 w 5881"/>
                  <a:gd name="T75" fmla="*/ 23 h 6508"/>
                  <a:gd name="T76" fmla="*/ 4 w 5881"/>
                  <a:gd name="T77" fmla="*/ 29 h 6508"/>
                  <a:gd name="T78" fmla="*/ 7 w 5881"/>
                  <a:gd name="T79" fmla="*/ 40 h 6508"/>
                  <a:gd name="T80" fmla="*/ 12 w 5881"/>
                  <a:gd name="T81" fmla="*/ 53 h 6508"/>
                  <a:gd name="T82" fmla="*/ 18 w 5881"/>
                  <a:gd name="T83" fmla="*/ 67 h 6508"/>
                  <a:gd name="T84" fmla="*/ 24 w 5881"/>
                  <a:gd name="T85" fmla="*/ 79 h 6508"/>
                  <a:gd name="T86" fmla="*/ 30 w 5881"/>
                  <a:gd name="T87" fmla="*/ 92 h 6508"/>
                  <a:gd name="T88" fmla="*/ 36 w 5881"/>
                  <a:gd name="T89" fmla="*/ 101 h 6508"/>
                  <a:gd name="T90" fmla="*/ 42 w 5881"/>
                  <a:gd name="T91" fmla="*/ 110 h 6508"/>
                  <a:gd name="T92" fmla="*/ 50 w 5881"/>
                  <a:gd name="T93" fmla="*/ 119 h 6508"/>
                  <a:gd name="T94" fmla="*/ 58 w 5881"/>
                  <a:gd name="T95" fmla="*/ 128 h 6508"/>
                  <a:gd name="T96" fmla="*/ 69 w 5881"/>
                  <a:gd name="T97" fmla="*/ 138 h 6508"/>
                  <a:gd name="T98" fmla="*/ 86 w 5881"/>
                  <a:gd name="T99" fmla="*/ 152 h 6508"/>
                  <a:gd name="T100" fmla="*/ 105 w 5881"/>
                  <a:gd name="T101" fmla="*/ 166 h 6508"/>
                  <a:gd name="T102" fmla="*/ 124 w 5881"/>
                  <a:gd name="T103" fmla="*/ 179 h 6508"/>
                  <a:gd name="T104" fmla="*/ 142 w 5881"/>
                  <a:gd name="T105" fmla="*/ 188 h 6508"/>
                  <a:gd name="T106" fmla="*/ 151 w 5881"/>
                  <a:gd name="T107" fmla="*/ 193 h 6508"/>
                  <a:gd name="T108" fmla="*/ 160 w 5881"/>
                  <a:gd name="T109" fmla="*/ 198 h 65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881"/>
                  <a:gd name="T166" fmla="*/ 0 h 6508"/>
                  <a:gd name="T167" fmla="*/ 5881 w 5881"/>
                  <a:gd name="T168" fmla="*/ 6508 h 65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881" h="6508">
                    <a:moveTo>
                      <a:pt x="5169" y="6340"/>
                    </a:moveTo>
                    <a:lnTo>
                      <a:pt x="5185" y="6354"/>
                    </a:lnTo>
                    <a:lnTo>
                      <a:pt x="5204" y="6367"/>
                    </a:lnTo>
                    <a:lnTo>
                      <a:pt x="5223" y="6378"/>
                    </a:lnTo>
                    <a:lnTo>
                      <a:pt x="5244" y="6389"/>
                    </a:lnTo>
                    <a:lnTo>
                      <a:pt x="5265" y="6398"/>
                    </a:lnTo>
                    <a:lnTo>
                      <a:pt x="5287" y="6407"/>
                    </a:lnTo>
                    <a:lnTo>
                      <a:pt x="5310" y="6415"/>
                    </a:lnTo>
                    <a:lnTo>
                      <a:pt x="5332" y="6424"/>
                    </a:lnTo>
                    <a:lnTo>
                      <a:pt x="5355" y="6432"/>
                    </a:lnTo>
                    <a:lnTo>
                      <a:pt x="5378" y="6441"/>
                    </a:lnTo>
                    <a:lnTo>
                      <a:pt x="5400" y="6450"/>
                    </a:lnTo>
                    <a:lnTo>
                      <a:pt x="5422" y="6459"/>
                    </a:lnTo>
                    <a:lnTo>
                      <a:pt x="5442" y="6469"/>
                    </a:lnTo>
                    <a:lnTo>
                      <a:pt x="5462" y="6481"/>
                    </a:lnTo>
                    <a:lnTo>
                      <a:pt x="5480" y="6495"/>
                    </a:lnTo>
                    <a:lnTo>
                      <a:pt x="5498" y="6508"/>
                    </a:lnTo>
                    <a:lnTo>
                      <a:pt x="5506" y="6498"/>
                    </a:lnTo>
                    <a:lnTo>
                      <a:pt x="5511" y="6488"/>
                    </a:lnTo>
                    <a:lnTo>
                      <a:pt x="5516" y="6477"/>
                    </a:lnTo>
                    <a:lnTo>
                      <a:pt x="5523" y="6469"/>
                    </a:lnTo>
                    <a:lnTo>
                      <a:pt x="5530" y="6464"/>
                    </a:lnTo>
                    <a:lnTo>
                      <a:pt x="5539" y="6464"/>
                    </a:lnTo>
                    <a:lnTo>
                      <a:pt x="5552" y="6469"/>
                    </a:lnTo>
                    <a:lnTo>
                      <a:pt x="5568" y="6483"/>
                    </a:lnTo>
                    <a:lnTo>
                      <a:pt x="5576" y="6475"/>
                    </a:lnTo>
                    <a:lnTo>
                      <a:pt x="5583" y="6466"/>
                    </a:lnTo>
                    <a:lnTo>
                      <a:pt x="5587" y="6458"/>
                    </a:lnTo>
                    <a:lnTo>
                      <a:pt x="5591" y="6449"/>
                    </a:lnTo>
                    <a:lnTo>
                      <a:pt x="5593" y="6442"/>
                    </a:lnTo>
                    <a:lnTo>
                      <a:pt x="5596" y="6434"/>
                    </a:lnTo>
                    <a:lnTo>
                      <a:pt x="5599" y="6428"/>
                    </a:lnTo>
                    <a:lnTo>
                      <a:pt x="5602" y="6422"/>
                    </a:lnTo>
                    <a:lnTo>
                      <a:pt x="5640" y="6420"/>
                    </a:lnTo>
                    <a:lnTo>
                      <a:pt x="5668" y="6414"/>
                    </a:lnTo>
                    <a:lnTo>
                      <a:pt x="5687" y="6407"/>
                    </a:lnTo>
                    <a:lnTo>
                      <a:pt x="5699" y="6398"/>
                    </a:lnTo>
                    <a:lnTo>
                      <a:pt x="5710" y="6388"/>
                    </a:lnTo>
                    <a:lnTo>
                      <a:pt x="5721" y="6377"/>
                    </a:lnTo>
                    <a:lnTo>
                      <a:pt x="5736" y="6367"/>
                    </a:lnTo>
                    <a:lnTo>
                      <a:pt x="5758" y="6356"/>
                    </a:lnTo>
                    <a:lnTo>
                      <a:pt x="5755" y="6237"/>
                    </a:lnTo>
                    <a:lnTo>
                      <a:pt x="5790" y="6247"/>
                    </a:lnTo>
                    <a:lnTo>
                      <a:pt x="5797" y="6239"/>
                    </a:lnTo>
                    <a:lnTo>
                      <a:pt x="5804" y="6229"/>
                    </a:lnTo>
                    <a:lnTo>
                      <a:pt x="5811" y="6216"/>
                    </a:lnTo>
                    <a:lnTo>
                      <a:pt x="5819" y="6202"/>
                    </a:lnTo>
                    <a:lnTo>
                      <a:pt x="5827" y="6186"/>
                    </a:lnTo>
                    <a:lnTo>
                      <a:pt x="5834" y="6170"/>
                    </a:lnTo>
                    <a:lnTo>
                      <a:pt x="5842" y="6154"/>
                    </a:lnTo>
                    <a:lnTo>
                      <a:pt x="5849" y="6136"/>
                    </a:lnTo>
                    <a:lnTo>
                      <a:pt x="5856" y="6120"/>
                    </a:lnTo>
                    <a:lnTo>
                      <a:pt x="5862" y="6105"/>
                    </a:lnTo>
                    <a:lnTo>
                      <a:pt x="5867" y="6091"/>
                    </a:lnTo>
                    <a:lnTo>
                      <a:pt x="5872" y="6079"/>
                    </a:lnTo>
                    <a:lnTo>
                      <a:pt x="5876" y="6068"/>
                    </a:lnTo>
                    <a:lnTo>
                      <a:pt x="5879" y="6060"/>
                    </a:lnTo>
                    <a:lnTo>
                      <a:pt x="5880" y="6056"/>
                    </a:lnTo>
                    <a:lnTo>
                      <a:pt x="5881" y="6053"/>
                    </a:lnTo>
                    <a:lnTo>
                      <a:pt x="5877" y="6048"/>
                    </a:lnTo>
                    <a:lnTo>
                      <a:pt x="5874" y="6042"/>
                    </a:lnTo>
                    <a:lnTo>
                      <a:pt x="5872" y="6035"/>
                    </a:lnTo>
                    <a:lnTo>
                      <a:pt x="5871" y="6028"/>
                    </a:lnTo>
                    <a:lnTo>
                      <a:pt x="5871" y="6022"/>
                    </a:lnTo>
                    <a:lnTo>
                      <a:pt x="5873" y="6015"/>
                    </a:lnTo>
                    <a:lnTo>
                      <a:pt x="5876" y="6010"/>
                    </a:lnTo>
                    <a:lnTo>
                      <a:pt x="5879" y="6004"/>
                    </a:lnTo>
                    <a:lnTo>
                      <a:pt x="5840" y="5968"/>
                    </a:lnTo>
                    <a:lnTo>
                      <a:pt x="5801" y="5934"/>
                    </a:lnTo>
                    <a:lnTo>
                      <a:pt x="5759" y="5900"/>
                    </a:lnTo>
                    <a:lnTo>
                      <a:pt x="5717" y="5867"/>
                    </a:lnTo>
                    <a:lnTo>
                      <a:pt x="5673" y="5835"/>
                    </a:lnTo>
                    <a:lnTo>
                      <a:pt x="5629" y="5802"/>
                    </a:lnTo>
                    <a:lnTo>
                      <a:pt x="5583" y="5771"/>
                    </a:lnTo>
                    <a:lnTo>
                      <a:pt x="5537" y="5741"/>
                    </a:lnTo>
                    <a:lnTo>
                      <a:pt x="5490" y="5710"/>
                    </a:lnTo>
                    <a:lnTo>
                      <a:pt x="5442" y="5681"/>
                    </a:lnTo>
                    <a:lnTo>
                      <a:pt x="5394" y="5651"/>
                    </a:lnTo>
                    <a:lnTo>
                      <a:pt x="5344" y="5623"/>
                    </a:lnTo>
                    <a:lnTo>
                      <a:pt x="5296" y="5594"/>
                    </a:lnTo>
                    <a:lnTo>
                      <a:pt x="5246" y="5565"/>
                    </a:lnTo>
                    <a:lnTo>
                      <a:pt x="5196" y="5537"/>
                    </a:lnTo>
                    <a:lnTo>
                      <a:pt x="5146" y="5509"/>
                    </a:lnTo>
                    <a:lnTo>
                      <a:pt x="5096" y="5481"/>
                    </a:lnTo>
                    <a:lnTo>
                      <a:pt x="5046" y="5452"/>
                    </a:lnTo>
                    <a:lnTo>
                      <a:pt x="4995" y="5425"/>
                    </a:lnTo>
                    <a:lnTo>
                      <a:pt x="4946" y="5397"/>
                    </a:lnTo>
                    <a:lnTo>
                      <a:pt x="4895" y="5368"/>
                    </a:lnTo>
                    <a:lnTo>
                      <a:pt x="4846" y="5340"/>
                    </a:lnTo>
                    <a:lnTo>
                      <a:pt x="4796" y="5312"/>
                    </a:lnTo>
                    <a:lnTo>
                      <a:pt x="4748" y="5283"/>
                    </a:lnTo>
                    <a:lnTo>
                      <a:pt x="4699" y="5254"/>
                    </a:lnTo>
                    <a:lnTo>
                      <a:pt x="4652" y="5224"/>
                    </a:lnTo>
                    <a:lnTo>
                      <a:pt x="4605" y="5195"/>
                    </a:lnTo>
                    <a:lnTo>
                      <a:pt x="4559" y="5164"/>
                    </a:lnTo>
                    <a:lnTo>
                      <a:pt x="4514" y="5134"/>
                    </a:lnTo>
                    <a:lnTo>
                      <a:pt x="4469" y="5103"/>
                    </a:lnTo>
                    <a:lnTo>
                      <a:pt x="4426" y="5071"/>
                    </a:lnTo>
                    <a:lnTo>
                      <a:pt x="4384" y="5039"/>
                    </a:lnTo>
                    <a:lnTo>
                      <a:pt x="4349" y="5012"/>
                    </a:lnTo>
                    <a:lnTo>
                      <a:pt x="4312" y="4987"/>
                    </a:lnTo>
                    <a:lnTo>
                      <a:pt x="4276" y="4960"/>
                    </a:lnTo>
                    <a:lnTo>
                      <a:pt x="4238" y="4935"/>
                    </a:lnTo>
                    <a:lnTo>
                      <a:pt x="4200" y="4908"/>
                    </a:lnTo>
                    <a:lnTo>
                      <a:pt x="4162" y="4883"/>
                    </a:lnTo>
                    <a:lnTo>
                      <a:pt x="4123" y="4857"/>
                    </a:lnTo>
                    <a:lnTo>
                      <a:pt x="4084" y="4831"/>
                    </a:lnTo>
                    <a:lnTo>
                      <a:pt x="4045" y="4805"/>
                    </a:lnTo>
                    <a:lnTo>
                      <a:pt x="4005" y="4778"/>
                    </a:lnTo>
                    <a:lnTo>
                      <a:pt x="3964" y="4753"/>
                    </a:lnTo>
                    <a:lnTo>
                      <a:pt x="3924" y="4726"/>
                    </a:lnTo>
                    <a:lnTo>
                      <a:pt x="3884" y="4700"/>
                    </a:lnTo>
                    <a:lnTo>
                      <a:pt x="3843" y="4673"/>
                    </a:lnTo>
                    <a:lnTo>
                      <a:pt x="3803" y="4648"/>
                    </a:lnTo>
                    <a:lnTo>
                      <a:pt x="3763" y="4622"/>
                    </a:lnTo>
                    <a:lnTo>
                      <a:pt x="3722" y="4595"/>
                    </a:lnTo>
                    <a:lnTo>
                      <a:pt x="3682" y="4569"/>
                    </a:lnTo>
                    <a:lnTo>
                      <a:pt x="3643" y="4541"/>
                    </a:lnTo>
                    <a:lnTo>
                      <a:pt x="3604" y="4514"/>
                    </a:lnTo>
                    <a:lnTo>
                      <a:pt x="3564" y="4488"/>
                    </a:lnTo>
                    <a:lnTo>
                      <a:pt x="3525" y="4461"/>
                    </a:lnTo>
                    <a:lnTo>
                      <a:pt x="3487" y="4434"/>
                    </a:lnTo>
                    <a:lnTo>
                      <a:pt x="3450" y="4406"/>
                    </a:lnTo>
                    <a:lnTo>
                      <a:pt x="3414" y="4380"/>
                    </a:lnTo>
                    <a:lnTo>
                      <a:pt x="3377" y="4352"/>
                    </a:lnTo>
                    <a:lnTo>
                      <a:pt x="3341" y="4324"/>
                    </a:lnTo>
                    <a:lnTo>
                      <a:pt x="3306" y="4297"/>
                    </a:lnTo>
                    <a:lnTo>
                      <a:pt x="3273" y="4269"/>
                    </a:lnTo>
                    <a:lnTo>
                      <a:pt x="3240" y="4240"/>
                    </a:lnTo>
                    <a:lnTo>
                      <a:pt x="3208" y="4213"/>
                    </a:lnTo>
                    <a:lnTo>
                      <a:pt x="3177" y="4184"/>
                    </a:lnTo>
                    <a:lnTo>
                      <a:pt x="3150" y="4159"/>
                    </a:lnTo>
                    <a:lnTo>
                      <a:pt x="3117" y="4132"/>
                    </a:lnTo>
                    <a:lnTo>
                      <a:pt x="3082" y="4104"/>
                    </a:lnTo>
                    <a:lnTo>
                      <a:pt x="3044" y="4074"/>
                    </a:lnTo>
                    <a:lnTo>
                      <a:pt x="3003" y="4044"/>
                    </a:lnTo>
                    <a:lnTo>
                      <a:pt x="2962" y="4012"/>
                    </a:lnTo>
                    <a:lnTo>
                      <a:pt x="2920" y="3979"/>
                    </a:lnTo>
                    <a:lnTo>
                      <a:pt x="2878" y="3945"/>
                    </a:lnTo>
                    <a:lnTo>
                      <a:pt x="2836" y="3912"/>
                    </a:lnTo>
                    <a:lnTo>
                      <a:pt x="2797" y="3877"/>
                    </a:lnTo>
                    <a:lnTo>
                      <a:pt x="2759" y="3842"/>
                    </a:lnTo>
                    <a:lnTo>
                      <a:pt x="2726" y="3807"/>
                    </a:lnTo>
                    <a:lnTo>
                      <a:pt x="2695" y="3773"/>
                    </a:lnTo>
                    <a:lnTo>
                      <a:pt x="2668" y="3737"/>
                    </a:lnTo>
                    <a:lnTo>
                      <a:pt x="2646" y="3704"/>
                    </a:lnTo>
                    <a:lnTo>
                      <a:pt x="2631" y="3669"/>
                    </a:lnTo>
                    <a:lnTo>
                      <a:pt x="2600" y="3659"/>
                    </a:lnTo>
                    <a:lnTo>
                      <a:pt x="2569" y="3645"/>
                    </a:lnTo>
                    <a:lnTo>
                      <a:pt x="2538" y="3630"/>
                    </a:lnTo>
                    <a:lnTo>
                      <a:pt x="2507" y="3611"/>
                    </a:lnTo>
                    <a:lnTo>
                      <a:pt x="2476" y="3591"/>
                    </a:lnTo>
                    <a:lnTo>
                      <a:pt x="2445" y="3569"/>
                    </a:lnTo>
                    <a:lnTo>
                      <a:pt x="2412" y="3545"/>
                    </a:lnTo>
                    <a:lnTo>
                      <a:pt x="2381" y="3518"/>
                    </a:lnTo>
                    <a:lnTo>
                      <a:pt x="2349" y="3490"/>
                    </a:lnTo>
                    <a:lnTo>
                      <a:pt x="2318" y="3462"/>
                    </a:lnTo>
                    <a:lnTo>
                      <a:pt x="2287" y="3432"/>
                    </a:lnTo>
                    <a:lnTo>
                      <a:pt x="2256" y="3399"/>
                    </a:lnTo>
                    <a:lnTo>
                      <a:pt x="2225" y="3367"/>
                    </a:lnTo>
                    <a:lnTo>
                      <a:pt x="2194" y="3334"/>
                    </a:lnTo>
                    <a:lnTo>
                      <a:pt x="2162" y="3300"/>
                    </a:lnTo>
                    <a:lnTo>
                      <a:pt x="2132" y="3266"/>
                    </a:lnTo>
                    <a:lnTo>
                      <a:pt x="2101" y="3231"/>
                    </a:lnTo>
                    <a:lnTo>
                      <a:pt x="2071" y="3197"/>
                    </a:lnTo>
                    <a:lnTo>
                      <a:pt x="2043" y="3161"/>
                    </a:lnTo>
                    <a:lnTo>
                      <a:pt x="2013" y="3126"/>
                    </a:lnTo>
                    <a:lnTo>
                      <a:pt x="1984" y="3092"/>
                    </a:lnTo>
                    <a:lnTo>
                      <a:pt x="1955" y="3057"/>
                    </a:lnTo>
                    <a:lnTo>
                      <a:pt x="1927" y="3024"/>
                    </a:lnTo>
                    <a:lnTo>
                      <a:pt x="1900" y="2990"/>
                    </a:lnTo>
                    <a:lnTo>
                      <a:pt x="1873" y="2958"/>
                    </a:lnTo>
                    <a:lnTo>
                      <a:pt x="1847" y="2927"/>
                    </a:lnTo>
                    <a:lnTo>
                      <a:pt x="1820" y="2897"/>
                    </a:lnTo>
                    <a:lnTo>
                      <a:pt x="1796" y="2868"/>
                    </a:lnTo>
                    <a:lnTo>
                      <a:pt x="1771" y="2842"/>
                    </a:lnTo>
                    <a:lnTo>
                      <a:pt x="1748" y="2815"/>
                    </a:lnTo>
                    <a:lnTo>
                      <a:pt x="1723" y="2792"/>
                    </a:lnTo>
                    <a:lnTo>
                      <a:pt x="1702" y="2770"/>
                    </a:lnTo>
                    <a:lnTo>
                      <a:pt x="1657" y="2727"/>
                    </a:lnTo>
                    <a:lnTo>
                      <a:pt x="1611" y="2682"/>
                    </a:lnTo>
                    <a:lnTo>
                      <a:pt x="1566" y="2636"/>
                    </a:lnTo>
                    <a:lnTo>
                      <a:pt x="1521" y="2588"/>
                    </a:lnTo>
                    <a:lnTo>
                      <a:pt x="1477" y="2540"/>
                    </a:lnTo>
                    <a:lnTo>
                      <a:pt x="1432" y="2491"/>
                    </a:lnTo>
                    <a:lnTo>
                      <a:pt x="1388" y="2440"/>
                    </a:lnTo>
                    <a:lnTo>
                      <a:pt x="1344" y="2389"/>
                    </a:lnTo>
                    <a:lnTo>
                      <a:pt x="1301" y="2336"/>
                    </a:lnTo>
                    <a:lnTo>
                      <a:pt x="1258" y="2283"/>
                    </a:lnTo>
                    <a:lnTo>
                      <a:pt x="1215" y="2229"/>
                    </a:lnTo>
                    <a:lnTo>
                      <a:pt x="1174" y="2175"/>
                    </a:lnTo>
                    <a:lnTo>
                      <a:pt x="1131" y="2120"/>
                    </a:lnTo>
                    <a:lnTo>
                      <a:pt x="1091" y="2064"/>
                    </a:lnTo>
                    <a:lnTo>
                      <a:pt x="1050" y="2008"/>
                    </a:lnTo>
                    <a:lnTo>
                      <a:pt x="1010" y="1951"/>
                    </a:lnTo>
                    <a:lnTo>
                      <a:pt x="970" y="1894"/>
                    </a:lnTo>
                    <a:lnTo>
                      <a:pt x="931" y="1837"/>
                    </a:lnTo>
                    <a:lnTo>
                      <a:pt x="893" y="1780"/>
                    </a:lnTo>
                    <a:lnTo>
                      <a:pt x="856" y="1722"/>
                    </a:lnTo>
                    <a:lnTo>
                      <a:pt x="819" y="1665"/>
                    </a:lnTo>
                    <a:lnTo>
                      <a:pt x="782" y="1607"/>
                    </a:lnTo>
                    <a:lnTo>
                      <a:pt x="748" y="1549"/>
                    </a:lnTo>
                    <a:lnTo>
                      <a:pt x="713" y="1492"/>
                    </a:lnTo>
                    <a:lnTo>
                      <a:pt x="680" y="1435"/>
                    </a:lnTo>
                    <a:lnTo>
                      <a:pt x="646" y="1379"/>
                    </a:lnTo>
                    <a:lnTo>
                      <a:pt x="615" y="1322"/>
                    </a:lnTo>
                    <a:lnTo>
                      <a:pt x="584" y="1266"/>
                    </a:lnTo>
                    <a:lnTo>
                      <a:pt x="554" y="1211"/>
                    </a:lnTo>
                    <a:lnTo>
                      <a:pt x="525" y="1155"/>
                    </a:lnTo>
                    <a:lnTo>
                      <a:pt x="497" y="1101"/>
                    </a:lnTo>
                    <a:lnTo>
                      <a:pt x="470" y="1047"/>
                    </a:lnTo>
                    <a:lnTo>
                      <a:pt x="450" y="1007"/>
                    </a:lnTo>
                    <a:lnTo>
                      <a:pt x="430" y="965"/>
                    </a:lnTo>
                    <a:lnTo>
                      <a:pt x="410" y="925"/>
                    </a:lnTo>
                    <a:lnTo>
                      <a:pt x="389" y="882"/>
                    </a:lnTo>
                    <a:lnTo>
                      <a:pt x="369" y="841"/>
                    </a:lnTo>
                    <a:lnTo>
                      <a:pt x="348" y="798"/>
                    </a:lnTo>
                    <a:lnTo>
                      <a:pt x="327" y="757"/>
                    </a:lnTo>
                    <a:lnTo>
                      <a:pt x="306" y="714"/>
                    </a:lnTo>
                    <a:lnTo>
                      <a:pt x="287" y="672"/>
                    </a:lnTo>
                    <a:lnTo>
                      <a:pt x="266" y="630"/>
                    </a:lnTo>
                    <a:lnTo>
                      <a:pt x="248" y="588"/>
                    </a:lnTo>
                    <a:lnTo>
                      <a:pt x="228" y="546"/>
                    </a:lnTo>
                    <a:lnTo>
                      <a:pt x="211" y="503"/>
                    </a:lnTo>
                    <a:lnTo>
                      <a:pt x="194" y="463"/>
                    </a:lnTo>
                    <a:lnTo>
                      <a:pt x="176" y="422"/>
                    </a:lnTo>
                    <a:lnTo>
                      <a:pt x="161" y="381"/>
                    </a:lnTo>
                    <a:lnTo>
                      <a:pt x="157" y="366"/>
                    </a:lnTo>
                    <a:lnTo>
                      <a:pt x="151" y="347"/>
                    </a:lnTo>
                    <a:lnTo>
                      <a:pt x="144" y="325"/>
                    </a:lnTo>
                    <a:lnTo>
                      <a:pt x="138" y="300"/>
                    </a:lnTo>
                    <a:lnTo>
                      <a:pt x="131" y="273"/>
                    </a:lnTo>
                    <a:lnTo>
                      <a:pt x="124" y="244"/>
                    </a:lnTo>
                    <a:lnTo>
                      <a:pt x="116" y="215"/>
                    </a:lnTo>
                    <a:lnTo>
                      <a:pt x="108" y="186"/>
                    </a:lnTo>
                    <a:lnTo>
                      <a:pt x="100" y="157"/>
                    </a:lnTo>
                    <a:lnTo>
                      <a:pt x="91" y="128"/>
                    </a:lnTo>
                    <a:lnTo>
                      <a:pt x="82" y="100"/>
                    </a:lnTo>
                    <a:lnTo>
                      <a:pt x="73" y="75"/>
                    </a:lnTo>
                    <a:lnTo>
                      <a:pt x="62" y="51"/>
                    </a:lnTo>
                    <a:lnTo>
                      <a:pt x="52" y="30"/>
                    </a:lnTo>
                    <a:lnTo>
                      <a:pt x="40" y="13"/>
                    </a:lnTo>
                    <a:lnTo>
                      <a:pt x="29" y="0"/>
                    </a:lnTo>
                    <a:lnTo>
                      <a:pt x="22" y="10"/>
                    </a:lnTo>
                    <a:lnTo>
                      <a:pt x="15" y="24"/>
                    </a:lnTo>
                    <a:lnTo>
                      <a:pt x="10" y="42"/>
                    </a:lnTo>
                    <a:lnTo>
                      <a:pt x="7" y="62"/>
                    </a:lnTo>
                    <a:lnTo>
                      <a:pt x="3" y="84"/>
                    </a:lnTo>
                    <a:lnTo>
                      <a:pt x="1" y="111"/>
                    </a:lnTo>
                    <a:lnTo>
                      <a:pt x="1" y="138"/>
                    </a:lnTo>
                    <a:lnTo>
                      <a:pt x="0" y="168"/>
                    </a:lnTo>
                    <a:lnTo>
                      <a:pt x="1" y="199"/>
                    </a:lnTo>
                    <a:lnTo>
                      <a:pt x="2" y="233"/>
                    </a:lnTo>
                    <a:lnTo>
                      <a:pt x="5" y="268"/>
                    </a:lnTo>
                    <a:lnTo>
                      <a:pt x="7" y="304"/>
                    </a:lnTo>
                    <a:lnTo>
                      <a:pt x="10" y="341"/>
                    </a:lnTo>
                    <a:lnTo>
                      <a:pt x="14" y="379"/>
                    </a:lnTo>
                    <a:lnTo>
                      <a:pt x="18" y="418"/>
                    </a:lnTo>
                    <a:lnTo>
                      <a:pt x="23" y="456"/>
                    </a:lnTo>
                    <a:lnTo>
                      <a:pt x="28" y="495"/>
                    </a:lnTo>
                    <a:lnTo>
                      <a:pt x="33" y="535"/>
                    </a:lnTo>
                    <a:lnTo>
                      <a:pt x="38" y="573"/>
                    </a:lnTo>
                    <a:lnTo>
                      <a:pt x="44" y="611"/>
                    </a:lnTo>
                    <a:lnTo>
                      <a:pt x="50" y="647"/>
                    </a:lnTo>
                    <a:lnTo>
                      <a:pt x="55" y="683"/>
                    </a:lnTo>
                    <a:lnTo>
                      <a:pt x="61" y="718"/>
                    </a:lnTo>
                    <a:lnTo>
                      <a:pt x="67" y="751"/>
                    </a:lnTo>
                    <a:lnTo>
                      <a:pt x="73" y="782"/>
                    </a:lnTo>
                    <a:lnTo>
                      <a:pt x="78" y="812"/>
                    </a:lnTo>
                    <a:lnTo>
                      <a:pt x="83" y="840"/>
                    </a:lnTo>
                    <a:lnTo>
                      <a:pt x="89" y="865"/>
                    </a:lnTo>
                    <a:lnTo>
                      <a:pt x="93" y="887"/>
                    </a:lnTo>
                    <a:lnTo>
                      <a:pt x="98" y="907"/>
                    </a:lnTo>
                    <a:lnTo>
                      <a:pt x="101" y="923"/>
                    </a:lnTo>
                    <a:lnTo>
                      <a:pt x="105" y="937"/>
                    </a:lnTo>
                    <a:lnTo>
                      <a:pt x="123" y="1003"/>
                    </a:lnTo>
                    <a:lnTo>
                      <a:pt x="142" y="1070"/>
                    </a:lnTo>
                    <a:lnTo>
                      <a:pt x="161" y="1135"/>
                    </a:lnTo>
                    <a:lnTo>
                      <a:pt x="182" y="1200"/>
                    </a:lnTo>
                    <a:lnTo>
                      <a:pt x="203" y="1264"/>
                    </a:lnTo>
                    <a:lnTo>
                      <a:pt x="225" y="1327"/>
                    </a:lnTo>
                    <a:lnTo>
                      <a:pt x="247" y="1390"/>
                    </a:lnTo>
                    <a:lnTo>
                      <a:pt x="270" y="1453"/>
                    </a:lnTo>
                    <a:lnTo>
                      <a:pt x="293" y="1515"/>
                    </a:lnTo>
                    <a:lnTo>
                      <a:pt x="317" y="1576"/>
                    </a:lnTo>
                    <a:lnTo>
                      <a:pt x="341" y="1637"/>
                    </a:lnTo>
                    <a:lnTo>
                      <a:pt x="366" y="1698"/>
                    </a:lnTo>
                    <a:lnTo>
                      <a:pt x="392" y="1758"/>
                    </a:lnTo>
                    <a:lnTo>
                      <a:pt x="418" y="1818"/>
                    </a:lnTo>
                    <a:lnTo>
                      <a:pt x="445" y="1878"/>
                    </a:lnTo>
                    <a:lnTo>
                      <a:pt x="471" y="1936"/>
                    </a:lnTo>
                    <a:lnTo>
                      <a:pt x="499" y="1995"/>
                    </a:lnTo>
                    <a:lnTo>
                      <a:pt x="526" y="2055"/>
                    </a:lnTo>
                    <a:lnTo>
                      <a:pt x="554" y="2114"/>
                    </a:lnTo>
                    <a:lnTo>
                      <a:pt x="582" y="2173"/>
                    </a:lnTo>
                    <a:lnTo>
                      <a:pt x="611" y="2231"/>
                    </a:lnTo>
                    <a:lnTo>
                      <a:pt x="639" y="2290"/>
                    </a:lnTo>
                    <a:lnTo>
                      <a:pt x="668" y="2349"/>
                    </a:lnTo>
                    <a:lnTo>
                      <a:pt x="698" y="2408"/>
                    </a:lnTo>
                    <a:lnTo>
                      <a:pt x="727" y="2466"/>
                    </a:lnTo>
                    <a:lnTo>
                      <a:pt x="757" y="2526"/>
                    </a:lnTo>
                    <a:lnTo>
                      <a:pt x="787" y="2585"/>
                    </a:lnTo>
                    <a:lnTo>
                      <a:pt x="817" y="2645"/>
                    </a:lnTo>
                    <a:lnTo>
                      <a:pt x="847" y="2705"/>
                    </a:lnTo>
                    <a:lnTo>
                      <a:pt x="877" y="2765"/>
                    </a:lnTo>
                    <a:lnTo>
                      <a:pt x="908" y="2825"/>
                    </a:lnTo>
                    <a:lnTo>
                      <a:pt x="938" y="2886"/>
                    </a:lnTo>
                    <a:lnTo>
                      <a:pt x="957" y="2926"/>
                    </a:lnTo>
                    <a:lnTo>
                      <a:pt x="979" y="2966"/>
                    </a:lnTo>
                    <a:lnTo>
                      <a:pt x="1001" y="3008"/>
                    </a:lnTo>
                    <a:lnTo>
                      <a:pt x="1024" y="3049"/>
                    </a:lnTo>
                    <a:lnTo>
                      <a:pt x="1050" y="3092"/>
                    </a:lnTo>
                    <a:lnTo>
                      <a:pt x="1075" y="3133"/>
                    </a:lnTo>
                    <a:lnTo>
                      <a:pt x="1101" y="3176"/>
                    </a:lnTo>
                    <a:lnTo>
                      <a:pt x="1129" y="3219"/>
                    </a:lnTo>
                    <a:lnTo>
                      <a:pt x="1157" y="3262"/>
                    </a:lnTo>
                    <a:lnTo>
                      <a:pt x="1187" y="3305"/>
                    </a:lnTo>
                    <a:lnTo>
                      <a:pt x="1217" y="3348"/>
                    </a:lnTo>
                    <a:lnTo>
                      <a:pt x="1247" y="3391"/>
                    </a:lnTo>
                    <a:lnTo>
                      <a:pt x="1279" y="3434"/>
                    </a:lnTo>
                    <a:lnTo>
                      <a:pt x="1310" y="3477"/>
                    </a:lnTo>
                    <a:lnTo>
                      <a:pt x="1343" y="3519"/>
                    </a:lnTo>
                    <a:lnTo>
                      <a:pt x="1377" y="3562"/>
                    </a:lnTo>
                    <a:lnTo>
                      <a:pt x="1410" y="3604"/>
                    </a:lnTo>
                    <a:lnTo>
                      <a:pt x="1444" y="3646"/>
                    </a:lnTo>
                    <a:lnTo>
                      <a:pt x="1478" y="3689"/>
                    </a:lnTo>
                    <a:lnTo>
                      <a:pt x="1514" y="3730"/>
                    </a:lnTo>
                    <a:lnTo>
                      <a:pt x="1548" y="3770"/>
                    </a:lnTo>
                    <a:lnTo>
                      <a:pt x="1584" y="3811"/>
                    </a:lnTo>
                    <a:lnTo>
                      <a:pt x="1620" y="3851"/>
                    </a:lnTo>
                    <a:lnTo>
                      <a:pt x="1656" y="3890"/>
                    </a:lnTo>
                    <a:lnTo>
                      <a:pt x="1691" y="3929"/>
                    </a:lnTo>
                    <a:lnTo>
                      <a:pt x="1727" y="3967"/>
                    </a:lnTo>
                    <a:lnTo>
                      <a:pt x="1763" y="4005"/>
                    </a:lnTo>
                    <a:lnTo>
                      <a:pt x="1798" y="4042"/>
                    </a:lnTo>
                    <a:lnTo>
                      <a:pt x="1834" y="4078"/>
                    </a:lnTo>
                    <a:lnTo>
                      <a:pt x="1870" y="4112"/>
                    </a:lnTo>
                    <a:lnTo>
                      <a:pt x="1906" y="4147"/>
                    </a:lnTo>
                    <a:lnTo>
                      <a:pt x="1940" y="4180"/>
                    </a:lnTo>
                    <a:lnTo>
                      <a:pt x="1997" y="4233"/>
                    </a:lnTo>
                    <a:lnTo>
                      <a:pt x="2056" y="4288"/>
                    </a:lnTo>
                    <a:lnTo>
                      <a:pt x="2121" y="4345"/>
                    </a:lnTo>
                    <a:lnTo>
                      <a:pt x="2188" y="4404"/>
                    </a:lnTo>
                    <a:lnTo>
                      <a:pt x="2258" y="4464"/>
                    </a:lnTo>
                    <a:lnTo>
                      <a:pt x="2331" y="4525"/>
                    </a:lnTo>
                    <a:lnTo>
                      <a:pt x="2406" y="4588"/>
                    </a:lnTo>
                    <a:lnTo>
                      <a:pt x="2484" y="4652"/>
                    </a:lnTo>
                    <a:lnTo>
                      <a:pt x="2563" y="4717"/>
                    </a:lnTo>
                    <a:lnTo>
                      <a:pt x="2646" y="4782"/>
                    </a:lnTo>
                    <a:lnTo>
                      <a:pt x="2729" y="4847"/>
                    </a:lnTo>
                    <a:lnTo>
                      <a:pt x="2814" y="4914"/>
                    </a:lnTo>
                    <a:lnTo>
                      <a:pt x="2902" y="4980"/>
                    </a:lnTo>
                    <a:lnTo>
                      <a:pt x="2990" y="5047"/>
                    </a:lnTo>
                    <a:lnTo>
                      <a:pt x="3078" y="5112"/>
                    </a:lnTo>
                    <a:lnTo>
                      <a:pt x="3167" y="5177"/>
                    </a:lnTo>
                    <a:lnTo>
                      <a:pt x="3257" y="5241"/>
                    </a:lnTo>
                    <a:lnTo>
                      <a:pt x="3347" y="5306"/>
                    </a:lnTo>
                    <a:lnTo>
                      <a:pt x="3437" y="5368"/>
                    </a:lnTo>
                    <a:lnTo>
                      <a:pt x="3526" y="5429"/>
                    </a:lnTo>
                    <a:lnTo>
                      <a:pt x="3616" y="5489"/>
                    </a:lnTo>
                    <a:lnTo>
                      <a:pt x="3705" y="5547"/>
                    </a:lnTo>
                    <a:lnTo>
                      <a:pt x="3793" y="5603"/>
                    </a:lnTo>
                    <a:lnTo>
                      <a:pt x="3880" y="5657"/>
                    </a:lnTo>
                    <a:lnTo>
                      <a:pt x="3965" y="5710"/>
                    </a:lnTo>
                    <a:lnTo>
                      <a:pt x="4051" y="5760"/>
                    </a:lnTo>
                    <a:lnTo>
                      <a:pt x="4132" y="5807"/>
                    </a:lnTo>
                    <a:lnTo>
                      <a:pt x="4213" y="5851"/>
                    </a:lnTo>
                    <a:lnTo>
                      <a:pt x="4291" y="5892"/>
                    </a:lnTo>
                    <a:lnTo>
                      <a:pt x="4369" y="5930"/>
                    </a:lnTo>
                    <a:lnTo>
                      <a:pt x="4441" y="5965"/>
                    </a:lnTo>
                    <a:lnTo>
                      <a:pt x="4513" y="5996"/>
                    </a:lnTo>
                    <a:lnTo>
                      <a:pt x="4554" y="6013"/>
                    </a:lnTo>
                    <a:lnTo>
                      <a:pt x="4594" y="6034"/>
                    </a:lnTo>
                    <a:lnTo>
                      <a:pt x="4636" y="6055"/>
                    </a:lnTo>
                    <a:lnTo>
                      <a:pt x="4677" y="6078"/>
                    </a:lnTo>
                    <a:lnTo>
                      <a:pt x="4718" y="6102"/>
                    </a:lnTo>
                    <a:lnTo>
                      <a:pt x="4759" y="6126"/>
                    </a:lnTo>
                    <a:lnTo>
                      <a:pt x="4801" y="6151"/>
                    </a:lnTo>
                    <a:lnTo>
                      <a:pt x="4842" y="6176"/>
                    </a:lnTo>
                    <a:lnTo>
                      <a:pt x="4884" y="6201"/>
                    </a:lnTo>
                    <a:lnTo>
                      <a:pt x="4925" y="6225"/>
                    </a:lnTo>
                    <a:lnTo>
                      <a:pt x="4965" y="6248"/>
                    </a:lnTo>
                    <a:lnTo>
                      <a:pt x="5007" y="6270"/>
                    </a:lnTo>
                    <a:lnTo>
                      <a:pt x="5048" y="6291"/>
                    </a:lnTo>
                    <a:lnTo>
                      <a:pt x="5089" y="6309"/>
                    </a:lnTo>
                    <a:lnTo>
                      <a:pt x="5129" y="6326"/>
                    </a:lnTo>
                    <a:lnTo>
                      <a:pt x="5169" y="6340"/>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8" name="Freeform 6"/>
              <p:cNvSpPr>
                <a:spLocks/>
              </p:cNvSpPr>
              <p:nvPr/>
            </p:nvSpPr>
            <p:spPr bwMode="auto">
              <a:xfrm>
                <a:off x="4477" y="3361"/>
                <a:ext cx="382" cy="314"/>
              </a:xfrm>
              <a:custGeom>
                <a:avLst/>
                <a:gdLst>
                  <a:gd name="T0" fmla="*/ 9 w 762"/>
                  <a:gd name="T1" fmla="*/ 6 h 629"/>
                  <a:gd name="T2" fmla="*/ 10 w 762"/>
                  <a:gd name="T3" fmla="*/ 5 h 629"/>
                  <a:gd name="T4" fmla="*/ 10 w 762"/>
                  <a:gd name="T5" fmla="*/ 3 h 629"/>
                  <a:gd name="T6" fmla="*/ 11 w 762"/>
                  <a:gd name="T7" fmla="*/ 2 h 629"/>
                  <a:gd name="T8" fmla="*/ 12 w 762"/>
                  <a:gd name="T9" fmla="*/ 1 h 629"/>
                  <a:gd name="T10" fmla="*/ 12 w 762"/>
                  <a:gd name="T11" fmla="*/ 0 h 629"/>
                  <a:gd name="T12" fmla="*/ 14 w 762"/>
                  <a:gd name="T13" fmla="*/ 0 h 629"/>
                  <a:gd name="T14" fmla="*/ 15 w 762"/>
                  <a:gd name="T15" fmla="*/ 0 h 629"/>
                  <a:gd name="T16" fmla="*/ 16 w 762"/>
                  <a:gd name="T17" fmla="*/ 1 h 629"/>
                  <a:gd name="T18" fmla="*/ 16 w 762"/>
                  <a:gd name="T19" fmla="*/ 2 h 629"/>
                  <a:gd name="T20" fmla="*/ 16 w 762"/>
                  <a:gd name="T21" fmla="*/ 4 h 629"/>
                  <a:gd name="T22" fmla="*/ 15 w 762"/>
                  <a:gd name="T23" fmla="*/ 5 h 629"/>
                  <a:gd name="T24" fmla="*/ 15 w 762"/>
                  <a:gd name="T25" fmla="*/ 6 h 629"/>
                  <a:gd name="T26" fmla="*/ 15 w 762"/>
                  <a:gd name="T27" fmla="*/ 6 h 629"/>
                  <a:gd name="T28" fmla="*/ 14 w 762"/>
                  <a:gd name="T29" fmla="*/ 7 h 629"/>
                  <a:gd name="T30" fmla="*/ 12 w 762"/>
                  <a:gd name="T31" fmla="*/ 8 h 629"/>
                  <a:gd name="T32" fmla="*/ 11 w 762"/>
                  <a:gd name="T33" fmla="*/ 8 h 629"/>
                  <a:gd name="T34" fmla="*/ 10 w 762"/>
                  <a:gd name="T35" fmla="*/ 9 h 629"/>
                  <a:gd name="T36" fmla="*/ 9 w 762"/>
                  <a:gd name="T37" fmla="*/ 10 h 629"/>
                  <a:gd name="T38" fmla="*/ 8 w 762"/>
                  <a:gd name="T39" fmla="*/ 11 h 629"/>
                  <a:gd name="T40" fmla="*/ 9 w 762"/>
                  <a:gd name="T41" fmla="*/ 12 h 629"/>
                  <a:gd name="T42" fmla="*/ 10 w 762"/>
                  <a:gd name="T43" fmla="*/ 13 h 629"/>
                  <a:gd name="T44" fmla="*/ 10 w 762"/>
                  <a:gd name="T45" fmla="*/ 14 h 629"/>
                  <a:gd name="T46" fmla="*/ 12 w 762"/>
                  <a:gd name="T47" fmla="*/ 14 h 629"/>
                  <a:gd name="T48" fmla="*/ 13 w 762"/>
                  <a:gd name="T49" fmla="*/ 16 h 629"/>
                  <a:gd name="T50" fmla="*/ 15 w 762"/>
                  <a:gd name="T51" fmla="*/ 17 h 629"/>
                  <a:gd name="T52" fmla="*/ 17 w 762"/>
                  <a:gd name="T53" fmla="*/ 16 h 629"/>
                  <a:gd name="T54" fmla="*/ 18 w 762"/>
                  <a:gd name="T55" fmla="*/ 14 h 629"/>
                  <a:gd name="T56" fmla="*/ 20 w 762"/>
                  <a:gd name="T57" fmla="*/ 12 h 629"/>
                  <a:gd name="T58" fmla="*/ 22 w 762"/>
                  <a:gd name="T59" fmla="*/ 9 h 629"/>
                  <a:gd name="T60" fmla="*/ 23 w 762"/>
                  <a:gd name="T61" fmla="*/ 7 h 629"/>
                  <a:gd name="T62" fmla="*/ 24 w 762"/>
                  <a:gd name="T63" fmla="*/ 6 h 629"/>
                  <a:gd name="T64" fmla="*/ 24 w 762"/>
                  <a:gd name="T65" fmla="*/ 7 h 629"/>
                  <a:gd name="T66" fmla="*/ 24 w 762"/>
                  <a:gd name="T67" fmla="*/ 9 h 629"/>
                  <a:gd name="T68" fmla="*/ 24 w 762"/>
                  <a:gd name="T69" fmla="*/ 12 h 629"/>
                  <a:gd name="T70" fmla="*/ 23 w 762"/>
                  <a:gd name="T71" fmla="*/ 14 h 629"/>
                  <a:gd name="T72" fmla="*/ 22 w 762"/>
                  <a:gd name="T73" fmla="*/ 16 h 629"/>
                  <a:gd name="T74" fmla="*/ 20 w 762"/>
                  <a:gd name="T75" fmla="*/ 17 h 629"/>
                  <a:gd name="T76" fmla="*/ 18 w 762"/>
                  <a:gd name="T77" fmla="*/ 18 h 629"/>
                  <a:gd name="T78" fmla="*/ 15 w 762"/>
                  <a:gd name="T79" fmla="*/ 19 h 629"/>
                  <a:gd name="T80" fmla="*/ 13 w 762"/>
                  <a:gd name="T81" fmla="*/ 19 h 629"/>
                  <a:gd name="T82" fmla="*/ 11 w 762"/>
                  <a:gd name="T83" fmla="*/ 19 h 629"/>
                  <a:gd name="T84" fmla="*/ 10 w 762"/>
                  <a:gd name="T85" fmla="*/ 18 h 629"/>
                  <a:gd name="T86" fmla="*/ 9 w 762"/>
                  <a:gd name="T87" fmla="*/ 18 h 629"/>
                  <a:gd name="T88" fmla="*/ 8 w 762"/>
                  <a:gd name="T89" fmla="*/ 17 h 629"/>
                  <a:gd name="T90" fmla="*/ 7 w 762"/>
                  <a:gd name="T91" fmla="*/ 17 h 629"/>
                  <a:gd name="T92" fmla="*/ 5 w 762"/>
                  <a:gd name="T93" fmla="*/ 17 h 629"/>
                  <a:gd name="T94" fmla="*/ 4 w 762"/>
                  <a:gd name="T95" fmla="*/ 17 h 629"/>
                  <a:gd name="T96" fmla="*/ 4 w 762"/>
                  <a:gd name="T97" fmla="*/ 16 h 629"/>
                  <a:gd name="T98" fmla="*/ 3 w 762"/>
                  <a:gd name="T99" fmla="*/ 14 h 629"/>
                  <a:gd name="T100" fmla="*/ 3 w 762"/>
                  <a:gd name="T101" fmla="*/ 13 h 629"/>
                  <a:gd name="T102" fmla="*/ 1 w 762"/>
                  <a:gd name="T103" fmla="*/ 12 h 629"/>
                  <a:gd name="T104" fmla="*/ 1 w 762"/>
                  <a:gd name="T105" fmla="*/ 11 h 629"/>
                  <a:gd name="T106" fmla="*/ 2 w 762"/>
                  <a:gd name="T107" fmla="*/ 9 h 629"/>
                  <a:gd name="T108" fmla="*/ 3 w 762"/>
                  <a:gd name="T109" fmla="*/ 8 h 629"/>
                  <a:gd name="T110" fmla="*/ 4 w 762"/>
                  <a:gd name="T111" fmla="*/ 7 h 629"/>
                  <a:gd name="T112" fmla="*/ 5 w 762"/>
                  <a:gd name="T113" fmla="*/ 7 h 629"/>
                  <a:gd name="T114" fmla="*/ 6 w 762"/>
                  <a:gd name="T115" fmla="*/ 6 h 629"/>
                  <a:gd name="T116" fmla="*/ 7 w 762"/>
                  <a:gd name="T117" fmla="*/ 6 h 629"/>
                  <a:gd name="T118" fmla="*/ 8 w 762"/>
                  <a:gd name="T119" fmla="*/ 6 h 6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62"/>
                  <a:gd name="T181" fmla="*/ 0 h 629"/>
                  <a:gd name="T182" fmla="*/ 762 w 762"/>
                  <a:gd name="T183" fmla="*/ 629 h 6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62" h="629">
                    <a:moveTo>
                      <a:pt x="259" y="227"/>
                    </a:moveTo>
                    <a:lnTo>
                      <a:pt x="275" y="208"/>
                    </a:lnTo>
                    <a:lnTo>
                      <a:pt x="288" y="187"/>
                    </a:lnTo>
                    <a:lnTo>
                      <a:pt x="299" y="165"/>
                    </a:lnTo>
                    <a:lnTo>
                      <a:pt x="309" y="143"/>
                    </a:lnTo>
                    <a:lnTo>
                      <a:pt x="318" y="121"/>
                    </a:lnTo>
                    <a:lnTo>
                      <a:pt x="326" y="99"/>
                    </a:lnTo>
                    <a:lnTo>
                      <a:pt x="335" y="79"/>
                    </a:lnTo>
                    <a:lnTo>
                      <a:pt x="343" y="59"/>
                    </a:lnTo>
                    <a:lnTo>
                      <a:pt x="353" y="42"/>
                    </a:lnTo>
                    <a:lnTo>
                      <a:pt x="366" y="27"/>
                    </a:lnTo>
                    <a:lnTo>
                      <a:pt x="380" y="14"/>
                    </a:lnTo>
                    <a:lnTo>
                      <a:pt x="397" y="6"/>
                    </a:lnTo>
                    <a:lnTo>
                      <a:pt x="417" y="0"/>
                    </a:lnTo>
                    <a:lnTo>
                      <a:pt x="441" y="0"/>
                    </a:lnTo>
                    <a:lnTo>
                      <a:pt x="470" y="4"/>
                    </a:lnTo>
                    <a:lnTo>
                      <a:pt x="503" y="13"/>
                    </a:lnTo>
                    <a:lnTo>
                      <a:pt x="502" y="32"/>
                    </a:lnTo>
                    <a:lnTo>
                      <a:pt x="499" y="55"/>
                    </a:lnTo>
                    <a:lnTo>
                      <a:pt x="494" y="80"/>
                    </a:lnTo>
                    <a:lnTo>
                      <a:pt x="488" y="104"/>
                    </a:lnTo>
                    <a:lnTo>
                      <a:pt x="481" y="129"/>
                    </a:lnTo>
                    <a:lnTo>
                      <a:pt x="477" y="153"/>
                    </a:lnTo>
                    <a:lnTo>
                      <a:pt x="473" y="175"/>
                    </a:lnTo>
                    <a:lnTo>
                      <a:pt x="472" y="195"/>
                    </a:lnTo>
                    <a:lnTo>
                      <a:pt x="468" y="198"/>
                    </a:lnTo>
                    <a:lnTo>
                      <a:pt x="461" y="204"/>
                    </a:lnTo>
                    <a:lnTo>
                      <a:pt x="449" y="212"/>
                    </a:lnTo>
                    <a:lnTo>
                      <a:pt x="435" y="223"/>
                    </a:lnTo>
                    <a:lnTo>
                      <a:pt x="420" y="233"/>
                    </a:lnTo>
                    <a:lnTo>
                      <a:pt x="403" y="246"/>
                    </a:lnTo>
                    <a:lnTo>
                      <a:pt x="383" y="259"/>
                    </a:lnTo>
                    <a:lnTo>
                      <a:pt x="364" y="273"/>
                    </a:lnTo>
                    <a:lnTo>
                      <a:pt x="344" y="287"/>
                    </a:lnTo>
                    <a:lnTo>
                      <a:pt x="325" y="301"/>
                    </a:lnTo>
                    <a:lnTo>
                      <a:pt x="306" y="315"/>
                    </a:lnTo>
                    <a:lnTo>
                      <a:pt x="288" y="327"/>
                    </a:lnTo>
                    <a:lnTo>
                      <a:pt x="272" y="340"/>
                    </a:lnTo>
                    <a:lnTo>
                      <a:pt x="258" y="352"/>
                    </a:lnTo>
                    <a:lnTo>
                      <a:pt x="246" y="361"/>
                    </a:lnTo>
                    <a:lnTo>
                      <a:pt x="238" y="369"/>
                    </a:lnTo>
                    <a:lnTo>
                      <a:pt x="259" y="390"/>
                    </a:lnTo>
                    <a:lnTo>
                      <a:pt x="276" y="407"/>
                    </a:lnTo>
                    <a:lnTo>
                      <a:pt x="290" y="422"/>
                    </a:lnTo>
                    <a:lnTo>
                      <a:pt x="304" y="436"/>
                    </a:lnTo>
                    <a:lnTo>
                      <a:pt x="319" y="448"/>
                    </a:lnTo>
                    <a:lnTo>
                      <a:pt x="336" y="461"/>
                    </a:lnTo>
                    <a:lnTo>
                      <a:pt x="358" y="472"/>
                    </a:lnTo>
                    <a:lnTo>
                      <a:pt x="387" y="485"/>
                    </a:lnTo>
                    <a:lnTo>
                      <a:pt x="406" y="523"/>
                    </a:lnTo>
                    <a:lnTo>
                      <a:pt x="428" y="545"/>
                    </a:lnTo>
                    <a:lnTo>
                      <a:pt x="455" y="552"/>
                    </a:lnTo>
                    <a:lnTo>
                      <a:pt x="483" y="546"/>
                    </a:lnTo>
                    <a:lnTo>
                      <a:pt x="512" y="530"/>
                    </a:lnTo>
                    <a:lnTo>
                      <a:pt x="542" y="505"/>
                    </a:lnTo>
                    <a:lnTo>
                      <a:pt x="574" y="472"/>
                    </a:lnTo>
                    <a:lnTo>
                      <a:pt x="605" y="436"/>
                    </a:lnTo>
                    <a:lnTo>
                      <a:pt x="635" y="395"/>
                    </a:lnTo>
                    <a:lnTo>
                      <a:pt x="662" y="354"/>
                    </a:lnTo>
                    <a:lnTo>
                      <a:pt x="689" y="312"/>
                    </a:lnTo>
                    <a:lnTo>
                      <a:pt x="712" y="274"/>
                    </a:lnTo>
                    <a:lnTo>
                      <a:pt x="731" y="241"/>
                    </a:lnTo>
                    <a:lnTo>
                      <a:pt x="746" y="213"/>
                    </a:lnTo>
                    <a:lnTo>
                      <a:pt x="758" y="195"/>
                    </a:lnTo>
                    <a:lnTo>
                      <a:pt x="762" y="187"/>
                    </a:lnTo>
                    <a:lnTo>
                      <a:pt x="762" y="232"/>
                    </a:lnTo>
                    <a:lnTo>
                      <a:pt x="761" y="276"/>
                    </a:lnTo>
                    <a:lnTo>
                      <a:pt x="758" y="317"/>
                    </a:lnTo>
                    <a:lnTo>
                      <a:pt x="751" y="357"/>
                    </a:lnTo>
                    <a:lnTo>
                      <a:pt x="743" y="395"/>
                    </a:lnTo>
                    <a:lnTo>
                      <a:pt x="731" y="431"/>
                    </a:lnTo>
                    <a:lnTo>
                      <a:pt x="716" y="464"/>
                    </a:lnTo>
                    <a:lnTo>
                      <a:pt x="699" y="496"/>
                    </a:lnTo>
                    <a:lnTo>
                      <a:pt x="677" y="524"/>
                    </a:lnTo>
                    <a:lnTo>
                      <a:pt x="653" y="550"/>
                    </a:lnTo>
                    <a:lnTo>
                      <a:pt x="624" y="573"/>
                    </a:lnTo>
                    <a:lnTo>
                      <a:pt x="592" y="591"/>
                    </a:lnTo>
                    <a:lnTo>
                      <a:pt x="554" y="606"/>
                    </a:lnTo>
                    <a:lnTo>
                      <a:pt x="512" y="618"/>
                    </a:lnTo>
                    <a:lnTo>
                      <a:pt x="466" y="626"/>
                    </a:lnTo>
                    <a:lnTo>
                      <a:pt x="416" y="629"/>
                    </a:lnTo>
                    <a:lnTo>
                      <a:pt x="394" y="628"/>
                    </a:lnTo>
                    <a:lnTo>
                      <a:pt x="371" y="626"/>
                    </a:lnTo>
                    <a:lnTo>
                      <a:pt x="350" y="620"/>
                    </a:lnTo>
                    <a:lnTo>
                      <a:pt x="329" y="613"/>
                    </a:lnTo>
                    <a:lnTo>
                      <a:pt x="309" y="605"/>
                    </a:lnTo>
                    <a:lnTo>
                      <a:pt x="288" y="597"/>
                    </a:lnTo>
                    <a:lnTo>
                      <a:pt x="268" y="588"/>
                    </a:lnTo>
                    <a:lnTo>
                      <a:pt x="250" y="578"/>
                    </a:lnTo>
                    <a:lnTo>
                      <a:pt x="230" y="569"/>
                    </a:lnTo>
                    <a:lnTo>
                      <a:pt x="212" y="561"/>
                    </a:lnTo>
                    <a:lnTo>
                      <a:pt x="195" y="555"/>
                    </a:lnTo>
                    <a:lnTo>
                      <a:pt x="177" y="550"/>
                    </a:lnTo>
                    <a:lnTo>
                      <a:pt x="160" y="547"/>
                    </a:lnTo>
                    <a:lnTo>
                      <a:pt x="144" y="546"/>
                    </a:lnTo>
                    <a:lnTo>
                      <a:pt x="128" y="549"/>
                    </a:lnTo>
                    <a:lnTo>
                      <a:pt x="112" y="554"/>
                    </a:lnTo>
                    <a:lnTo>
                      <a:pt x="109" y="527"/>
                    </a:lnTo>
                    <a:lnTo>
                      <a:pt x="103" y="499"/>
                    </a:lnTo>
                    <a:lnTo>
                      <a:pt x="95" y="472"/>
                    </a:lnTo>
                    <a:lnTo>
                      <a:pt x="83" y="447"/>
                    </a:lnTo>
                    <a:lnTo>
                      <a:pt x="68" y="425"/>
                    </a:lnTo>
                    <a:lnTo>
                      <a:pt x="48" y="405"/>
                    </a:lnTo>
                    <a:lnTo>
                      <a:pt x="26" y="390"/>
                    </a:lnTo>
                    <a:lnTo>
                      <a:pt x="0" y="378"/>
                    </a:lnTo>
                    <a:lnTo>
                      <a:pt x="12" y="353"/>
                    </a:lnTo>
                    <a:lnTo>
                      <a:pt x="26" y="331"/>
                    </a:lnTo>
                    <a:lnTo>
                      <a:pt x="40" y="310"/>
                    </a:lnTo>
                    <a:lnTo>
                      <a:pt x="56" y="292"/>
                    </a:lnTo>
                    <a:lnTo>
                      <a:pt x="72" y="274"/>
                    </a:lnTo>
                    <a:lnTo>
                      <a:pt x="89" y="261"/>
                    </a:lnTo>
                    <a:lnTo>
                      <a:pt x="106" y="248"/>
                    </a:lnTo>
                    <a:lnTo>
                      <a:pt x="123" y="238"/>
                    </a:lnTo>
                    <a:lnTo>
                      <a:pt x="140" y="229"/>
                    </a:lnTo>
                    <a:lnTo>
                      <a:pt x="158" y="224"/>
                    </a:lnTo>
                    <a:lnTo>
                      <a:pt x="176" y="219"/>
                    </a:lnTo>
                    <a:lnTo>
                      <a:pt x="193" y="217"/>
                    </a:lnTo>
                    <a:lnTo>
                      <a:pt x="211" y="217"/>
                    </a:lnTo>
                    <a:lnTo>
                      <a:pt x="227" y="218"/>
                    </a:lnTo>
                    <a:lnTo>
                      <a:pt x="243" y="221"/>
                    </a:lnTo>
                    <a:lnTo>
                      <a:pt x="259" y="22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9" name="Freeform 7"/>
              <p:cNvSpPr>
                <a:spLocks/>
              </p:cNvSpPr>
              <p:nvPr/>
            </p:nvSpPr>
            <p:spPr bwMode="auto">
              <a:xfrm>
                <a:off x="4408" y="3446"/>
                <a:ext cx="106" cy="86"/>
              </a:xfrm>
              <a:custGeom>
                <a:avLst/>
                <a:gdLst>
                  <a:gd name="T0" fmla="*/ 6 w 212"/>
                  <a:gd name="T1" fmla="*/ 1 h 171"/>
                  <a:gd name="T2" fmla="*/ 7 w 212"/>
                  <a:gd name="T3" fmla="*/ 0 h 171"/>
                  <a:gd name="T4" fmla="*/ 7 w 212"/>
                  <a:gd name="T5" fmla="*/ 1 h 171"/>
                  <a:gd name="T6" fmla="*/ 6 w 212"/>
                  <a:gd name="T7" fmla="*/ 2 h 171"/>
                  <a:gd name="T8" fmla="*/ 6 w 212"/>
                  <a:gd name="T9" fmla="*/ 3 h 171"/>
                  <a:gd name="T10" fmla="*/ 5 w 212"/>
                  <a:gd name="T11" fmla="*/ 3 h 171"/>
                  <a:gd name="T12" fmla="*/ 4 w 212"/>
                  <a:gd name="T13" fmla="*/ 4 h 171"/>
                  <a:gd name="T14" fmla="*/ 4 w 212"/>
                  <a:gd name="T15" fmla="*/ 4 h 171"/>
                  <a:gd name="T16" fmla="*/ 3 w 212"/>
                  <a:gd name="T17" fmla="*/ 5 h 171"/>
                  <a:gd name="T18" fmla="*/ 3 w 212"/>
                  <a:gd name="T19" fmla="*/ 6 h 171"/>
                  <a:gd name="T20" fmla="*/ 3 w 212"/>
                  <a:gd name="T21" fmla="*/ 6 h 171"/>
                  <a:gd name="T22" fmla="*/ 2 w 212"/>
                  <a:gd name="T23" fmla="*/ 6 h 171"/>
                  <a:gd name="T24" fmla="*/ 2 w 212"/>
                  <a:gd name="T25" fmla="*/ 6 h 171"/>
                  <a:gd name="T26" fmla="*/ 2 w 212"/>
                  <a:gd name="T27" fmla="*/ 6 h 171"/>
                  <a:gd name="T28" fmla="*/ 1 w 212"/>
                  <a:gd name="T29" fmla="*/ 5 h 171"/>
                  <a:gd name="T30" fmla="*/ 1 w 212"/>
                  <a:gd name="T31" fmla="*/ 5 h 171"/>
                  <a:gd name="T32" fmla="*/ 1 w 212"/>
                  <a:gd name="T33" fmla="*/ 5 h 171"/>
                  <a:gd name="T34" fmla="*/ 1 w 212"/>
                  <a:gd name="T35" fmla="*/ 5 h 171"/>
                  <a:gd name="T36" fmla="*/ 0 w 212"/>
                  <a:gd name="T37" fmla="*/ 5 h 171"/>
                  <a:gd name="T38" fmla="*/ 0 w 212"/>
                  <a:gd name="T39" fmla="*/ 5 h 171"/>
                  <a:gd name="T40" fmla="*/ 1 w 212"/>
                  <a:gd name="T41" fmla="*/ 5 h 171"/>
                  <a:gd name="T42" fmla="*/ 1 w 212"/>
                  <a:gd name="T43" fmla="*/ 5 h 171"/>
                  <a:gd name="T44" fmla="*/ 1 w 212"/>
                  <a:gd name="T45" fmla="*/ 5 h 171"/>
                  <a:gd name="T46" fmla="*/ 1 w 212"/>
                  <a:gd name="T47" fmla="*/ 5 h 171"/>
                  <a:gd name="T48" fmla="*/ 1 w 212"/>
                  <a:gd name="T49" fmla="*/ 4 h 171"/>
                  <a:gd name="T50" fmla="*/ 2 w 212"/>
                  <a:gd name="T51" fmla="*/ 4 h 171"/>
                  <a:gd name="T52" fmla="*/ 2 w 212"/>
                  <a:gd name="T53" fmla="*/ 3 h 171"/>
                  <a:gd name="T54" fmla="*/ 3 w 212"/>
                  <a:gd name="T55" fmla="*/ 3 h 171"/>
                  <a:gd name="T56" fmla="*/ 3 w 212"/>
                  <a:gd name="T57" fmla="*/ 3 h 171"/>
                  <a:gd name="T58" fmla="*/ 4 w 212"/>
                  <a:gd name="T59" fmla="*/ 2 h 171"/>
                  <a:gd name="T60" fmla="*/ 4 w 212"/>
                  <a:gd name="T61" fmla="*/ 2 h 171"/>
                  <a:gd name="T62" fmla="*/ 5 w 212"/>
                  <a:gd name="T63" fmla="*/ 1 h 171"/>
                  <a:gd name="T64" fmla="*/ 5 w 212"/>
                  <a:gd name="T65" fmla="*/ 1 h 171"/>
                  <a:gd name="T66" fmla="*/ 6 w 212"/>
                  <a:gd name="T67" fmla="*/ 1 h 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2"/>
                  <a:gd name="T103" fmla="*/ 0 h 171"/>
                  <a:gd name="T104" fmla="*/ 212 w 212"/>
                  <a:gd name="T105" fmla="*/ 171 h 1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2" h="171">
                    <a:moveTo>
                      <a:pt x="178" y="14"/>
                    </a:moveTo>
                    <a:lnTo>
                      <a:pt x="212" y="0"/>
                    </a:lnTo>
                    <a:lnTo>
                      <a:pt x="201" y="25"/>
                    </a:lnTo>
                    <a:lnTo>
                      <a:pt x="185" y="47"/>
                    </a:lnTo>
                    <a:lnTo>
                      <a:pt x="165" y="67"/>
                    </a:lnTo>
                    <a:lnTo>
                      <a:pt x="144" y="85"/>
                    </a:lnTo>
                    <a:lnTo>
                      <a:pt x="122" y="105"/>
                    </a:lnTo>
                    <a:lnTo>
                      <a:pt x="102" y="124"/>
                    </a:lnTo>
                    <a:lnTo>
                      <a:pt x="85" y="146"/>
                    </a:lnTo>
                    <a:lnTo>
                      <a:pt x="73" y="171"/>
                    </a:lnTo>
                    <a:lnTo>
                      <a:pt x="68" y="168"/>
                    </a:lnTo>
                    <a:lnTo>
                      <a:pt x="59" y="166"/>
                    </a:lnTo>
                    <a:lnTo>
                      <a:pt x="49" y="163"/>
                    </a:lnTo>
                    <a:lnTo>
                      <a:pt x="39" y="161"/>
                    </a:lnTo>
                    <a:lnTo>
                      <a:pt x="27" y="160"/>
                    </a:lnTo>
                    <a:lnTo>
                      <a:pt x="17" y="158"/>
                    </a:lnTo>
                    <a:lnTo>
                      <a:pt x="9" y="155"/>
                    </a:lnTo>
                    <a:lnTo>
                      <a:pt x="3" y="151"/>
                    </a:lnTo>
                    <a:lnTo>
                      <a:pt x="0" y="154"/>
                    </a:lnTo>
                    <a:lnTo>
                      <a:pt x="1" y="151"/>
                    </a:lnTo>
                    <a:lnTo>
                      <a:pt x="5" y="145"/>
                    </a:lnTo>
                    <a:lnTo>
                      <a:pt x="11" y="138"/>
                    </a:lnTo>
                    <a:lnTo>
                      <a:pt x="20" y="129"/>
                    </a:lnTo>
                    <a:lnTo>
                      <a:pt x="30" y="118"/>
                    </a:lnTo>
                    <a:lnTo>
                      <a:pt x="42" y="106"/>
                    </a:lnTo>
                    <a:lnTo>
                      <a:pt x="55" y="94"/>
                    </a:lnTo>
                    <a:lnTo>
                      <a:pt x="70" y="80"/>
                    </a:lnTo>
                    <a:lnTo>
                      <a:pt x="86" y="68"/>
                    </a:lnTo>
                    <a:lnTo>
                      <a:pt x="102" y="55"/>
                    </a:lnTo>
                    <a:lnTo>
                      <a:pt x="121" y="42"/>
                    </a:lnTo>
                    <a:lnTo>
                      <a:pt x="139" y="32"/>
                    </a:lnTo>
                    <a:lnTo>
                      <a:pt x="159" y="22"/>
                    </a:lnTo>
                    <a:lnTo>
                      <a:pt x="178" y="14"/>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0" name="Freeform 8"/>
              <p:cNvSpPr>
                <a:spLocks/>
              </p:cNvSpPr>
              <p:nvPr/>
            </p:nvSpPr>
            <p:spPr bwMode="auto">
              <a:xfrm>
                <a:off x="4424" y="3369"/>
                <a:ext cx="79" cy="74"/>
              </a:xfrm>
              <a:custGeom>
                <a:avLst/>
                <a:gdLst>
                  <a:gd name="T0" fmla="*/ 5 w 157"/>
                  <a:gd name="T1" fmla="*/ 2 h 148"/>
                  <a:gd name="T2" fmla="*/ 5 w 157"/>
                  <a:gd name="T3" fmla="*/ 2 h 148"/>
                  <a:gd name="T4" fmla="*/ 5 w 157"/>
                  <a:gd name="T5" fmla="*/ 2 h 148"/>
                  <a:gd name="T6" fmla="*/ 5 w 157"/>
                  <a:gd name="T7" fmla="*/ 2 h 148"/>
                  <a:gd name="T8" fmla="*/ 5 w 157"/>
                  <a:gd name="T9" fmla="*/ 3 h 148"/>
                  <a:gd name="T10" fmla="*/ 5 w 157"/>
                  <a:gd name="T11" fmla="*/ 3 h 148"/>
                  <a:gd name="T12" fmla="*/ 4 w 157"/>
                  <a:gd name="T13" fmla="*/ 3 h 148"/>
                  <a:gd name="T14" fmla="*/ 4 w 157"/>
                  <a:gd name="T15" fmla="*/ 3 h 148"/>
                  <a:gd name="T16" fmla="*/ 3 w 157"/>
                  <a:gd name="T17" fmla="*/ 3 h 148"/>
                  <a:gd name="T18" fmla="*/ 3 w 157"/>
                  <a:gd name="T19" fmla="*/ 4 h 148"/>
                  <a:gd name="T20" fmla="*/ 2 w 157"/>
                  <a:gd name="T21" fmla="*/ 4 h 148"/>
                  <a:gd name="T22" fmla="*/ 2 w 157"/>
                  <a:gd name="T23" fmla="*/ 4 h 148"/>
                  <a:gd name="T24" fmla="*/ 2 w 157"/>
                  <a:gd name="T25" fmla="*/ 5 h 148"/>
                  <a:gd name="T26" fmla="*/ 1 w 157"/>
                  <a:gd name="T27" fmla="*/ 5 h 148"/>
                  <a:gd name="T28" fmla="*/ 1 w 157"/>
                  <a:gd name="T29" fmla="*/ 5 h 148"/>
                  <a:gd name="T30" fmla="*/ 1 w 157"/>
                  <a:gd name="T31" fmla="*/ 5 h 148"/>
                  <a:gd name="T32" fmla="*/ 0 w 157"/>
                  <a:gd name="T33" fmla="*/ 5 h 148"/>
                  <a:gd name="T34" fmla="*/ 1 w 157"/>
                  <a:gd name="T35" fmla="*/ 5 h 148"/>
                  <a:gd name="T36" fmla="*/ 1 w 157"/>
                  <a:gd name="T37" fmla="*/ 4 h 148"/>
                  <a:gd name="T38" fmla="*/ 1 w 157"/>
                  <a:gd name="T39" fmla="*/ 4 h 148"/>
                  <a:gd name="T40" fmla="*/ 1 w 157"/>
                  <a:gd name="T41" fmla="*/ 3 h 148"/>
                  <a:gd name="T42" fmla="*/ 2 w 157"/>
                  <a:gd name="T43" fmla="*/ 3 h 148"/>
                  <a:gd name="T44" fmla="*/ 2 w 157"/>
                  <a:gd name="T45" fmla="*/ 2 h 148"/>
                  <a:gd name="T46" fmla="*/ 2 w 157"/>
                  <a:gd name="T47" fmla="*/ 2 h 148"/>
                  <a:gd name="T48" fmla="*/ 3 w 157"/>
                  <a:gd name="T49" fmla="*/ 2 h 148"/>
                  <a:gd name="T50" fmla="*/ 3 w 157"/>
                  <a:gd name="T51" fmla="*/ 1 h 148"/>
                  <a:gd name="T52" fmla="*/ 3 w 157"/>
                  <a:gd name="T53" fmla="*/ 1 h 148"/>
                  <a:gd name="T54" fmla="*/ 4 w 157"/>
                  <a:gd name="T55" fmla="*/ 1 h 148"/>
                  <a:gd name="T56" fmla="*/ 4 w 157"/>
                  <a:gd name="T57" fmla="*/ 0 h 148"/>
                  <a:gd name="T58" fmla="*/ 4 w 157"/>
                  <a:gd name="T59" fmla="*/ 1 h 148"/>
                  <a:gd name="T60" fmla="*/ 5 w 157"/>
                  <a:gd name="T61" fmla="*/ 1 h 148"/>
                  <a:gd name="T62" fmla="*/ 5 w 157"/>
                  <a:gd name="T63" fmla="*/ 1 h 148"/>
                  <a:gd name="T64" fmla="*/ 5 w 157"/>
                  <a:gd name="T65" fmla="*/ 2 h 1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7"/>
                  <a:gd name="T100" fmla="*/ 0 h 148"/>
                  <a:gd name="T101" fmla="*/ 157 w 157"/>
                  <a:gd name="T102" fmla="*/ 148 h 1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7" h="148">
                    <a:moveTo>
                      <a:pt x="152" y="35"/>
                    </a:moveTo>
                    <a:lnTo>
                      <a:pt x="157" y="42"/>
                    </a:lnTo>
                    <a:lnTo>
                      <a:pt x="157" y="49"/>
                    </a:lnTo>
                    <a:lnTo>
                      <a:pt x="153" y="57"/>
                    </a:lnTo>
                    <a:lnTo>
                      <a:pt x="145" y="65"/>
                    </a:lnTo>
                    <a:lnTo>
                      <a:pt x="136" y="73"/>
                    </a:lnTo>
                    <a:lnTo>
                      <a:pt x="123" y="82"/>
                    </a:lnTo>
                    <a:lnTo>
                      <a:pt x="109" y="90"/>
                    </a:lnTo>
                    <a:lnTo>
                      <a:pt x="94" y="100"/>
                    </a:lnTo>
                    <a:lnTo>
                      <a:pt x="79" y="108"/>
                    </a:lnTo>
                    <a:lnTo>
                      <a:pt x="63" y="116"/>
                    </a:lnTo>
                    <a:lnTo>
                      <a:pt x="48" y="123"/>
                    </a:lnTo>
                    <a:lnTo>
                      <a:pt x="34" y="129"/>
                    </a:lnTo>
                    <a:lnTo>
                      <a:pt x="22" y="135"/>
                    </a:lnTo>
                    <a:lnTo>
                      <a:pt x="11" y="141"/>
                    </a:lnTo>
                    <a:lnTo>
                      <a:pt x="4" y="144"/>
                    </a:lnTo>
                    <a:lnTo>
                      <a:pt x="0" y="148"/>
                    </a:lnTo>
                    <a:lnTo>
                      <a:pt x="4" y="138"/>
                    </a:lnTo>
                    <a:lnTo>
                      <a:pt x="11" y="125"/>
                    </a:lnTo>
                    <a:lnTo>
                      <a:pt x="19" y="110"/>
                    </a:lnTo>
                    <a:lnTo>
                      <a:pt x="27" y="95"/>
                    </a:lnTo>
                    <a:lnTo>
                      <a:pt x="38" y="79"/>
                    </a:lnTo>
                    <a:lnTo>
                      <a:pt x="48" y="63"/>
                    </a:lnTo>
                    <a:lnTo>
                      <a:pt x="59" y="48"/>
                    </a:lnTo>
                    <a:lnTo>
                      <a:pt x="70" y="33"/>
                    </a:lnTo>
                    <a:lnTo>
                      <a:pt x="82" y="21"/>
                    </a:lnTo>
                    <a:lnTo>
                      <a:pt x="93" y="11"/>
                    </a:lnTo>
                    <a:lnTo>
                      <a:pt x="104" y="4"/>
                    </a:lnTo>
                    <a:lnTo>
                      <a:pt x="115" y="0"/>
                    </a:lnTo>
                    <a:lnTo>
                      <a:pt x="125" y="2"/>
                    </a:lnTo>
                    <a:lnTo>
                      <a:pt x="135" y="7"/>
                    </a:lnTo>
                    <a:lnTo>
                      <a:pt x="144" y="18"/>
                    </a:lnTo>
                    <a:lnTo>
                      <a:pt x="152" y="35"/>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1" name="Freeform 9"/>
              <p:cNvSpPr>
                <a:spLocks/>
              </p:cNvSpPr>
              <p:nvPr/>
            </p:nvSpPr>
            <p:spPr bwMode="auto">
              <a:xfrm>
                <a:off x="4233" y="3349"/>
                <a:ext cx="189" cy="143"/>
              </a:xfrm>
              <a:custGeom>
                <a:avLst/>
                <a:gdLst>
                  <a:gd name="T0" fmla="*/ 11 w 379"/>
                  <a:gd name="T1" fmla="*/ 0 h 288"/>
                  <a:gd name="T2" fmla="*/ 11 w 379"/>
                  <a:gd name="T3" fmla="*/ 0 h 288"/>
                  <a:gd name="T4" fmla="*/ 11 w 379"/>
                  <a:gd name="T5" fmla="*/ 0 h 288"/>
                  <a:gd name="T6" fmla="*/ 11 w 379"/>
                  <a:gd name="T7" fmla="*/ 0 h 288"/>
                  <a:gd name="T8" fmla="*/ 11 w 379"/>
                  <a:gd name="T9" fmla="*/ 0 h 288"/>
                  <a:gd name="T10" fmla="*/ 11 w 379"/>
                  <a:gd name="T11" fmla="*/ 1 h 288"/>
                  <a:gd name="T12" fmla="*/ 11 w 379"/>
                  <a:gd name="T13" fmla="*/ 2 h 288"/>
                  <a:gd name="T14" fmla="*/ 10 w 379"/>
                  <a:gd name="T15" fmla="*/ 3 h 288"/>
                  <a:gd name="T16" fmla="*/ 10 w 379"/>
                  <a:gd name="T17" fmla="*/ 4 h 288"/>
                  <a:gd name="T18" fmla="*/ 9 w 379"/>
                  <a:gd name="T19" fmla="*/ 5 h 288"/>
                  <a:gd name="T20" fmla="*/ 9 w 379"/>
                  <a:gd name="T21" fmla="*/ 6 h 288"/>
                  <a:gd name="T22" fmla="*/ 8 w 379"/>
                  <a:gd name="T23" fmla="*/ 6 h 288"/>
                  <a:gd name="T24" fmla="*/ 8 w 379"/>
                  <a:gd name="T25" fmla="*/ 7 h 288"/>
                  <a:gd name="T26" fmla="*/ 7 w 379"/>
                  <a:gd name="T27" fmla="*/ 8 h 288"/>
                  <a:gd name="T28" fmla="*/ 7 w 379"/>
                  <a:gd name="T29" fmla="*/ 8 h 288"/>
                  <a:gd name="T30" fmla="*/ 6 w 379"/>
                  <a:gd name="T31" fmla="*/ 8 h 288"/>
                  <a:gd name="T32" fmla="*/ 6 w 379"/>
                  <a:gd name="T33" fmla="*/ 8 h 288"/>
                  <a:gd name="T34" fmla="*/ 0 w 379"/>
                  <a:gd name="T35" fmla="*/ 6 h 288"/>
                  <a:gd name="T36" fmla="*/ 0 w 379"/>
                  <a:gd name="T37" fmla="*/ 5 h 288"/>
                  <a:gd name="T38" fmla="*/ 0 w 379"/>
                  <a:gd name="T39" fmla="*/ 5 h 288"/>
                  <a:gd name="T40" fmla="*/ 1 w 379"/>
                  <a:gd name="T41" fmla="*/ 4 h 288"/>
                  <a:gd name="T42" fmla="*/ 1 w 379"/>
                  <a:gd name="T43" fmla="*/ 4 h 288"/>
                  <a:gd name="T44" fmla="*/ 2 w 379"/>
                  <a:gd name="T45" fmla="*/ 3 h 288"/>
                  <a:gd name="T46" fmla="*/ 3 w 379"/>
                  <a:gd name="T47" fmla="*/ 3 h 288"/>
                  <a:gd name="T48" fmla="*/ 4 w 379"/>
                  <a:gd name="T49" fmla="*/ 2 h 288"/>
                  <a:gd name="T50" fmla="*/ 5 w 379"/>
                  <a:gd name="T51" fmla="*/ 2 h 288"/>
                  <a:gd name="T52" fmla="*/ 6 w 379"/>
                  <a:gd name="T53" fmla="*/ 2 h 288"/>
                  <a:gd name="T54" fmla="*/ 7 w 379"/>
                  <a:gd name="T55" fmla="*/ 1 h 288"/>
                  <a:gd name="T56" fmla="*/ 7 w 379"/>
                  <a:gd name="T57" fmla="*/ 1 h 288"/>
                  <a:gd name="T58" fmla="*/ 8 w 379"/>
                  <a:gd name="T59" fmla="*/ 1 h 288"/>
                  <a:gd name="T60" fmla="*/ 9 w 379"/>
                  <a:gd name="T61" fmla="*/ 0 h 288"/>
                  <a:gd name="T62" fmla="*/ 10 w 379"/>
                  <a:gd name="T63" fmla="*/ 0 h 288"/>
                  <a:gd name="T64" fmla="*/ 10 w 379"/>
                  <a:gd name="T65" fmla="*/ 0 h 288"/>
                  <a:gd name="T66" fmla="*/ 11 w 379"/>
                  <a:gd name="T67" fmla="*/ 0 h 2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79"/>
                  <a:gd name="T103" fmla="*/ 0 h 288"/>
                  <a:gd name="T104" fmla="*/ 379 w 379"/>
                  <a:gd name="T105" fmla="*/ 288 h 28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79" h="288">
                    <a:moveTo>
                      <a:pt x="368" y="7"/>
                    </a:moveTo>
                    <a:lnTo>
                      <a:pt x="376" y="0"/>
                    </a:lnTo>
                    <a:lnTo>
                      <a:pt x="379" y="2"/>
                    </a:lnTo>
                    <a:lnTo>
                      <a:pt x="379" y="13"/>
                    </a:lnTo>
                    <a:lnTo>
                      <a:pt x="376" y="29"/>
                    </a:lnTo>
                    <a:lnTo>
                      <a:pt x="368" y="50"/>
                    </a:lnTo>
                    <a:lnTo>
                      <a:pt x="357" y="75"/>
                    </a:lnTo>
                    <a:lnTo>
                      <a:pt x="345" y="104"/>
                    </a:lnTo>
                    <a:lnTo>
                      <a:pt x="330" y="134"/>
                    </a:lnTo>
                    <a:lnTo>
                      <a:pt x="314" y="164"/>
                    </a:lnTo>
                    <a:lnTo>
                      <a:pt x="296" y="194"/>
                    </a:lnTo>
                    <a:lnTo>
                      <a:pt x="279" y="221"/>
                    </a:lnTo>
                    <a:lnTo>
                      <a:pt x="261" y="245"/>
                    </a:lnTo>
                    <a:lnTo>
                      <a:pt x="243" y="265"/>
                    </a:lnTo>
                    <a:lnTo>
                      <a:pt x="226" y="280"/>
                    </a:lnTo>
                    <a:lnTo>
                      <a:pt x="210" y="288"/>
                    </a:lnTo>
                    <a:lnTo>
                      <a:pt x="195" y="288"/>
                    </a:lnTo>
                    <a:lnTo>
                      <a:pt x="0" y="199"/>
                    </a:lnTo>
                    <a:lnTo>
                      <a:pt x="9" y="180"/>
                    </a:lnTo>
                    <a:lnTo>
                      <a:pt x="22" y="161"/>
                    </a:lnTo>
                    <a:lnTo>
                      <a:pt x="39" y="144"/>
                    </a:lnTo>
                    <a:lnTo>
                      <a:pt x="60" y="129"/>
                    </a:lnTo>
                    <a:lnTo>
                      <a:pt x="84" y="114"/>
                    </a:lnTo>
                    <a:lnTo>
                      <a:pt x="110" y="100"/>
                    </a:lnTo>
                    <a:lnTo>
                      <a:pt x="137" y="89"/>
                    </a:lnTo>
                    <a:lnTo>
                      <a:pt x="166" y="77"/>
                    </a:lnTo>
                    <a:lnTo>
                      <a:pt x="195" y="66"/>
                    </a:lnTo>
                    <a:lnTo>
                      <a:pt x="225" y="56"/>
                    </a:lnTo>
                    <a:lnTo>
                      <a:pt x="252" y="47"/>
                    </a:lnTo>
                    <a:lnTo>
                      <a:pt x="280" y="38"/>
                    </a:lnTo>
                    <a:lnTo>
                      <a:pt x="307" y="30"/>
                    </a:lnTo>
                    <a:lnTo>
                      <a:pt x="330" y="22"/>
                    </a:lnTo>
                    <a:lnTo>
                      <a:pt x="350" y="14"/>
                    </a:lnTo>
                    <a:lnTo>
                      <a:pt x="368" y="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2" name="Freeform 10"/>
              <p:cNvSpPr>
                <a:spLocks/>
              </p:cNvSpPr>
              <p:nvPr/>
            </p:nvSpPr>
            <p:spPr bwMode="auto">
              <a:xfrm>
                <a:off x="4086" y="3338"/>
                <a:ext cx="173" cy="64"/>
              </a:xfrm>
              <a:custGeom>
                <a:avLst/>
                <a:gdLst>
                  <a:gd name="T0" fmla="*/ 8 w 344"/>
                  <a:gd name="T1" fmla="*/ 0 h 129"/>
                  <a:gd name="T2" fmla="*/ 11 w 344"/>
                  <a:gd name="T3" fmla="*/ 0 h 129"/>
                  <a:gd name="T4" fmla="*/ 11 w 344"/>
                  <a:gd name="T5" fmla="*/ 1 h 129"/>
                  <a:gd name="T6" fmla="*/ 10 w 344"/>
                  <a:gd name="T7" fmla="*/ 1 h 129"/>
                  <a:gd name="T8" fmla="*/ 10 w 344"/>
                  <a:gd name="T9" fmla="*/ 1 h 129"/>
                  <a:gd name="T10" fmla="*/ 9 w 344"/>
                  <a:gd name="T11" fmla="*/ 1 h 129"/>
                  <a:gd name="T12" fmla="*/ 9 w 344"/>
                  <a:gd name="T13" fmla="*/ 2 h 129"/>
                  <a:gd name="T14" fmla="*/ 8 w 344"/>
                  <a:gd name="T15" fmla="*/ 2 h 129"/>
                  <a:gd name="T16" fmla="*/ 8 w 344"/>
                  <a:gd name="T17" fmla="*/ 3 h 129"/>
                  <a:gd name="T18" fmla="*/ 7 w 344"/>
                  <a:gd name="T19" fmla="*/ 3 h 129"/>
                  <a:gd name="T20" fmla="*/ 7 w 344"/>
                  <a:gd name="T21" fmla="*/ 4 h 129"/>
                  <a:gd name="T22" fmla="*/ 7 w 344"/>
                  <a:gd name="T23" fmla="*/ 4 h 129"/>
                  <a:gd name="T24" fmla="*/ 6 w 344"/>
                  <a:gd name="T25" fmla="*/ 4 h 129"/>
                  <a:gd name="T26" fmla="*/ 6 w 344"/>
                  <a:gd name="T27" fmla="*/ 3 h 129"/>
                  <a:gd name="T28" fmla="*/ 5 w 344"/>
                  <a:gd name="T29" fmla="*/ 3 h 129"/>
                  <a:gd name="T30" fmla="*/ 5 w 344"/>
                  <a:gd name="T31" fmla="*/ 3 h 129"/>
                  <a:gd name="T32" fmla="*/ 4 w 344"/>
                  <a:gd name="T33" fmla="*/ 3 h 129"/>
                  <a:gd name="T34" fmla="*/ 4 w 344"/>
                  <a:gd name="T35" fmla="*/ 3 h 129"/>
                  <a:gd name="T36" fmla="*/ 3 w 344"/>
                  <a:gd name="T37" fmla="*/ 2 h 129"/>
                  <a:gd name="T38" fmla="*/ 3 w 344"/>
                  <a:gd name="T39" fmla="*/ 2 h 129"/>
                  <a:gd name="T40" fmla="*/ 2 w 344"/>
                  <a:gd name="T41" fmla="*/ 2 h 129"/>
                  <a:gd name="T42" fmla="*/ 2 w 344"/>
                  <a:gd name="T43" fmla="*/ 1 h 129"/>
                  <a:gd name="T44" fmla="*/ 1 w 344"/>
                  <a:gd name="T45" fmla="*/ 1 h 129"/>
                  <a:gd name="T46" fmla="*/ 1 w 344"/>
                  <a:gd name="T47" fmla="*/ 1 h 129"/>
                  <a:gd name="T48" fmla="*/ 1 w 344"/>
                  <a:gd name="T49" fmla="*/ 0 h 129"/>
                  <a:gd name="T50" fmla="*/ 0 w 344"/>
                  <a:gd name="T51" fmla="*/ 0 h 129"/>
                  <a:gd name="T52" fmla="*/ 1 w 344"/>
                  <a:gd name="T53" fmla="*/ 0 h 129"/>
                  <a:gd name="T54" fmla="*/ 1 w 344"/>
                  <a:gd name="T55" fmla="*/ 0 h 129"/>
                  <a:gd name="T56" fmla="*/ 2 w 344"/>
                  <a:gd name="T57" fmla="*/ 0 h 129"/>
                  <a:gd name="T58" fmla="*/ 2 w 344"/>
                  <a:gd name="T59" fmla="*/ 0 h 129"/>
                  <a:gd name="T60" fmla="*/ 3 w 344"/>
                  <a:gd name="T61" fmla="*/ 0 h 129"/>
                  <a:gd name="T62" fmla="*/ 3 w 344"/>
                  <a:gd name="T63" fmla="*/ 0 h 129"/>
                  <a:gd name="T64" fmla="*/ 4 w 344"/>
                  <a:gd name="T65" fmla="*/ 0 h 129"/>
                  <a:gd name="T66" fmla="*/ 4 w 344"/>
                  <a:gd name="T67" fmla="*/ 0 h 129"/>
                  <a:gd name="T68" fmla="*/ 5 w 344"/>
                  <a:gd name="T69" fmla="*/ 0 h 129"/>
                  <a:gd name="T70" fmla="*/ 5 w 344"/>
                  <a:gd name="T71" fmla="*/ 0 h 129"/>
                  <a:gd name="T72" fmla="*/ 6 w 344"/>
                  <a:gd name="T73" fmla="*/ 0 h 129"/>
                  <a:gd name="T74" fmla="*/ 6 w 344"/>
                  <a:gd name="T75" fmla="*/ 0 h 129"/>
                  <a:gd name="T76" fmla="*/ 7 w 344"/>
                  <a:gd name="T77" fmla="*/ 0 h 129"/>
                  <a:gd name="T78" fmla="*/ 7 w 344"/>
                  <a:gd name="T79" fmla="*/ 0 h 129"/>
                  <a:gd name="T80" fmla="*/ 8 w 344"/>
                  <a:gd name="T81" fmla="*/ 0 h 129"/>
                  <a:gd name="T82" fmla="*/ 8 w 344"/>
                  <a:gd name="T83" fmla="*/ 0 h 1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44"/>
                  <a:gd name="T127" fmla="*/ 0 h 129"/>
                  <a:gd name="T128" fmla="*/ 344 w 344"/>
                  <a:gd name="T129" fmla="*/ 129 h 12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44" h="129">
                    <a:moveTo>
                      <a:pt x="239" y="7"/>
                    </a:moveTo>
                    <a:lnTo>
                      <a:pt x="344" y="20"/>
                    </a:lnTo>
                    <a:lnTo>
                      <a:pt x="333" y="36"/>
                    </a:lnTo>
                    <a:lnTo>
                      <a:pt x="318" y="46"/>
                    </a:lnTo>
                    <a:lnTo>
                      <a:pt x="300" y="55"/>
                    </a:lnTo>
                    <a:lnTo>
                      <a:pt x="281" y="63"/>
                    </a:lnTo>
                    <a:lnTo>
                      <a:pt x="262" y="73"/>
                    </a:lnTo>
                    <a:lnTo>
                      <a:pt x="244" y="84"/>
                    </a:lnTo>
                    <a:lnTo>
                      <a:pt x="229" y="101"/>
                    </a:lnTo>
                    <a:lnTo>
                      <a:pt x="218" y="125"/>
                    </a:lnTo>
                    <a:lnTo>
                      <a:pt x="208" y="128"/>
                    </a:lnTo>
                    <a:lnTo>
                      <a:pt x="197" y="129"/>
                    </a:lnTo>
                    <a:lnTo>
                      <a:pt x="183" y="128"/>
                    </a:lnTo>
                    <a:lnTo>
                      <a:pt x="168" y="125"/>
                    </a:lnTo>
                    <a:lnTo>
                      <a:pt x="152" y="120"/>
                    </a:lnTo>
                    <a:lnTo>
                      <a:pt x="134" y="113"/>
                    </a:lnTo>
                    <a:lnTo>
                      <a:pt x="118" y="105"/>
                    </a:lnTo>
                    <a:lnTo>
                      <a:pt x="101" y="96"/>
                    </a:lnTo>
                    <a:lnTo>
                      <a:pt x="84" y="87"/>
                    </a:lnTo>
                    <a:lnTo>
                      <a:pt x="68" y="76"/>
                    </a:lnTo>
                    <a:lnTo>
                      <a:pt x="53" y="66"/>
                    </a:lnTo>
                    <a:lnTo>
                      <a:pt x="38" y="54"/>
                    </a:lnTo>
                    <a:lnTo>
                      <a:pt x="25" y="43"/>
                    </a:lnTo>
                    <a:lnTo>
                      <a:pt x="15" y="32"/>
                    </a:lnTo>
                    <a:lnTo>
                      <a:pt x="5" y="22"/>
                    </a:lnTo>
                    <a:lnTo>
                      <a:pt x="0" y="13"/>
                    </a:lnTo>
                    <a:lnTo>
                      <a:pt x="13" y="8"/>
                    </a:lnTo>
                    <a:lnTo>
                      <a:pt x="28" y="5"/>
                    </a:lnTo>
                    <a:lnTo>
                      <a:pt x="42" y="2"/>
                    </a:lnTo>
                    <a:lnTo>
                      <a:pt x="58" y="1"/>
                    </a:lnTo>
                    <a:lnTo>
                      <a:pt x="73" y="0"/>
                    </a:lnTo>
                    <a:lnTo>
                      <a:pt x="88" y="0"/>
                    </a:lnTo>
                    <a:lnTo>
                      <a:pt x="104" y="0"/>
                    </a:lnTo>
                    <a:lnTo>
                      <a:pt x="121" y="0"/>
                    </a:lnTo>
                    <a:lnTo>
                      <a:pt x="136" y="1"/>
                    </a:lnTo>
                    <a:lnTo>
                      <a:pt x="152" y="2"/>
                    </a:lnTo>
                    <a:lnTo>
                      <a:pt x="167" y="4"/>
                    </a:lnTo>
                    <a:lnTo>
                      <a:pt x="183" y="5"/>
                    </a:lnTo>
                    <a:lnTo>
                      <a:pt x="198" y="6"/>
                    </a:lnTo>
                    <a:lnTo>
                      <a:pt x="212" y="7"/>
                    </a:lnTo>
                    <a:lnTo>
                      <a:pt x="225" y="7"/>
                    </a:lnTo>
                    <a:lnTo>
                      <a:pt x="239" y="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3" name="Freeform 11"/>
              <p:cNvSpPr>
                <a:spLocks/>
              </p:cNvSpPr>
              <p:nvPr/>
            </p:nvSpPr>
            <p:spPr bwMode="auto">
              <a:xfrm>
                <a:off x="4216" y="3267"/>
                <a:ext cx="82" cy="54"/>
              </a:xfrm>
              <a:custGeom>
                <a:avLst/>
                <a:gdLst>
                  <a:gd name="T0" fmla="*/ 5 w 164"/>
                  <a:gd name="T1" fmla="*/ 0 h 109"/>
                  <a:gd name="T2" fmla="*/ 6 w 164"/>
                  <a:gd name="T3" fmla="*/ 0 h 109"/>
                  <a:gd name="T4" fmla="*/ 5 w 164"/>
                  <a:gd name="T5" fmla="*/ 0 h 109"/>
                  <a:gd name="T6" fmla="*/ 5 w 164"/>
                  <a:gd name="T7" fmla="*/ 0 h 109"/>
                  <a:gd name="T8" fmla="*/ 5 w 164"/>
                  <a:gd name="T9" fmla="*/ 0 h 109"/>
                  <a:gd name="T10" fmla="*/ 5 w 164"/>
                  <a:gd name="T11" fmla="*/ 0 h 109"/>
                  <a:gd name="T12" fmla="*/ 5 w 164"/>
                  <a:gd name="T13" fmla="*/ 1 h 109"/>
                  <a:gd name="T14" fmla="*/ 5 w 164"/>
                  <a:gd name="T15" fmla="*/ 1 h 109"/>
                  <a:gd name="T16" fmla="*/ 5 w 164"/>
                  <a:gd name="T17" fmla="*/ 1 h 109"/>
                  <a:gd name="T18" fmla="*/ 5 w 164"/>
                  <a:gd name="T19" fmla="*/ 1 h 109"/>
                  <a:gd name="T20" fmla="*/ 5 w 164"/>
                  <a:gd name="T21" fmla="*/ 2 h 109"/>
                  <a:gd name="T22" fmla="*/ 5 w 164"/>
                  <a:gd name="T23" fmla="*/ 2 h 109"/>
                  <a:gd name="T24" fmla="*/ 4 w 164"/>
                  <a:gd name="T25" fmla="*/ 2 h 109"/>
                  <a:gd name="T26" fmla="*/ 4 w 164"/>
                  <a:gd name="T27" fmla="*/ 2 h 109"/>
                  <a:gd name="T28" fmla="*/ 4 w 164"/>
                  <a:gd name="T29" fmla="*/ 2 h 109"/>
                  <a:gd name="T30" fmla="*/ 4 w 164"/>
                  <a:gd name="T31" fmla="*/ 2 h 109"/>
                  <a:gd name="T32" fmla="*/ 4 w 164"/>
                  <a:gd name="T33" fmla="*/ 3 h 109"/>
                  <a:gd name="T34" fmla="*/ 4 w 164"/>
                  <a:gd name="T35" fmla="*/ 3 h 109"/>
                  <a:gd name="T36" fmla="*/ 0 w 164"/>
                  <a:gd name="T37" fmla="*/ 2 h 109"/>
                  <a:gd name="T38" fmla="*/ 1 w 164"/>
                  <a:gd name="T39" fmla="*/ 2 h 109"/>
                  <a:gd name="T40" fmla="*/ 1 w 164"/>
                  <a:gd name="T41" fmla="*/ 1 h 109"/>
                  <a:gd name="T42" fmla="*/ 2 w 164"/>
                  <a:gd name="T43" fmla="*/ 1 h 109"/>
                  <a:gd name="T44" fmla="*/ 2 w 164"/>
                  <a:gd name="T45" fmla="*/ 1 h 109"/>
                  <a:gd name="T46" fmla="*/ 3 w 164"/>
                  <a:gd name="T47" fmla="*/ 0 h 109"/>
                  <a:gd name="T48" fmla="*/ 3 w 164"/>
                  <a:gd name="T49" fmla="*/ 0 h 109"/>
                  <a:gd name="T50" fmla="*/ 4 w 164"/>
                  <a:gd name="T51" fmla="*/ 0 h 109"/>
                  <a:gd name="T52" fmla="*/ 5 w 164"/>
                  <a:gd name="T53" fmla="*/ 0 h 10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4"/>
                  <a:gd name="T82" fmla="*/ 0 h 109"/>
                  <a:gd name="T83" fmla="*/ 164 w 164"/>
                  <a:gd name="T84" fmla="*/ 109 h 10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4" h="109">
                    <a:moveTo>
                      <a:pt x="129" y="13"/>
                    </a:moveTo>
                    <a:lnTo>
                      <a:pt x="164" y="0"/>
                    </a:lnTo>
                    <a:lnTo>
                      <a:pt x="160" y="6"/>
                    </a:lnTo>
                    <a:lnTo>
                      <a:pt x="159" y="13"/>
                    </a:lnTo>
                    <a:lnTo>
                      <a:pt x="159" y="21"/>
                    </a:lnTo>
                    <a:lnTo>
                      <a:pt x="159" y="30"/>
                    </a:lnTo>
                    <a:lnTo>
                      <a:pt x="159" y="38"/>
                    </a:lnTo>
                    <a:lnTo>
                      <a:pt x="159" y="47"/>
                    </a:lnTo>
                    <a:lnTo>
                      <a:pt x="158" y="53"/>
                    </a:lnTo>
                    <a:lnTo>
                      <a:pt x="154" y="59"/>
                    </a:lnTo>
                    <a:lnTo>
                      <a:pt x="143" y="64"/>
                    </a:lnTo>
                    <a:lnTo>
                      <a:pt x="134" y="67"/>
                    </a:lnTo>
                    <a:lnTo>
                      <a:pt x="127" y="71"/>
                    </a:lnTo>
                    <a:lnTo>
                      <a:pt x="122" y="75"/>
                    </a:lnTo>
                    <a:lnTo>
                      <a:pt x="117" y="80"/>
                    </a:lnTo>
                    <a:lnTo>
                      <a:pt x="115" y="87"/>
                    </a:lnTo>
                    <a:lnTo>
                      <a:pt x="112" y="96"/>
                    </a:lnTo>
                    <a:lnTo>
                      <a:pt x="108" y="109"/>
                    </a:lnTo>
                    <a:lnTo>
                      <a:pt x="0" y="78"/>
                    </a:lnTo>
                    <a:lnTo>
                      <a:pt x="7" y="65"/>
                    </a:lnTo>
                    <a:lnTo>
                      <a:pt x="21" y="53"/>
                    </a:lnTo>
                    <a:lnTo>
                      <a:pt x="37" y="44"/>
                    </a:lnTo>
                    <a:lnTo>
                      <a:pt x="56" y="36"/>
                    </a:lnTo>
                    <a:lnTo>
                      <a:pt x="76" y="30"/>
                    </a:lnTo>
                    <a:lnTo>
                      <a:pt x="97" y="23"/>
                    </a:lnTo>
                    <a:lnTo>
                      <a:pt x="114" y="19"/>
                    </a:lnTo>
                    <a:lnTo>
                      <a:pt x="129" y="13"/>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4" name="Freeform 12"/>
              <p:cNvSpPr>
                <a:spLocks/>
              </p:cNvSpPr>
              <p:nvPr/>
            </p:nvSpPr>
            <p:spPr bwMode="auto">
              <a:xfrm>
                <a:off x="4296" y="3259"/>
                <a:ext cx="127" cy="98"/>
              </a:xfrm>
              <a:custGeom>
                <a:avLst/>
                <a:gdLst>
                  <a:gd name="T0" fmla="*/ 8 w 253"/>
                  <a:gd name="T1" fmla="*/ 1 h 197"/>
                  <a:gd name="T2" fmla="*/ 8 w 253"/>
                  <a:gd name="T3" fmla="*/ 2 h 197"/>
                  <a:gd name="T4" fmla="*/ 8 w 253"/>
                  <a:gd name="T5" fmla="*/ 2 h 197"/>
                  <a:gd name="T6" fmla="*/ 8 w 253"/>
                  <a:gd name="T7" fmla="*/ 2 h 197"/>
                  <a:gd name="T8" fmla="*/ 8 w 253"/>
                  <a:gd name="T9" fmla="*/ 3 h 197"/>
                  <a:gd name="T10" fmla="*/ 7 w 253"/>
                  <a:gd name="T11" fmla="*/ 3 h 197"/>
                  <a:gd name="T12" fmla="*/ 7 w 253"/>
                  <a:gd name="T13" fmla="*/ 3 h 197"/>
                  <a:gd name="T14" fmla="*/ 6 w 253"/>
                  <a:gd name="T15" fmla="*/ 4 h 197"/>
                  <a:gd name="T16" fmla="*/ 5 w 253"/>
                  <a:gd name="T17" fmla="*/ 4 h 197"/>
                  <a:gd name="T18" fmla="*/ 5 w 253"/>
                  <a:gd name="T19" fmla="*/ 4 h 197"/>
                  <a:gd name="T20" fmla="*/ 4 w 253"/>
                  <a:gd name="T21" fmla="*/ 4 h 197"/>
                  <a:gd name="T22" fmla="*/ 3 w 253"/>
                  <a:gd name="T23" fmla="*/ 5 h 197"/>
                  <a:gd name="T24" fmla="*/ 2 w 253"/>
                  <a:gd name="T25" fmla="*/ 5 h 197"/>
                  <a:gd name="T26" fmla="*/ 2 w 253"/>
                  <a:gd name="T27" fmla="*/ 5 h 197"/>
                  <a:gd name="T28" fmla="*/ 1 w 253"/>
                  <a:gd name="T29" fmla="*/ 5 h 197"/>
                  <a:gd name="T30" fmla="*/ 1 w 253"/>
                  <a:gd name="T31" fmla="*/ 6 h 197"/>
                  <a:gd name="T32" fmla="*/ 0 w 253"/>
                  <a:gd name="T33" fmla="*/ 6 h 197"/>
                  <a:gd name="T34" fmla="*/ 1 w 253"/>
                  <a:gd name="T35" fmla="*/ 5 h 197"/>
                  <a:gd name="T36" fmla="*/ 1 w 253"/>
                  <a:gd name="T37" fmla="*/ 5 h 197"/>
                  <a:gd name="T38" fmla="*/ 1 w 253"/>
                  <a:gd name="T39" fmla="*/ 4 h 197"/>
                  <a:gd name="T40" fmla="*/ 1 w 253"/>
                  <a:gd name="T41" fmla="*/ 4 h 197"/>
                  <a:gd name="T42" fmla="*/ 1 w 253"/>
                  <a:gd name="T43" fmla="*/ 4 h 197"/>
                  <a:gd name="T44" fmla="*/ 2 w 253"/>
                  <a:gd name="T45" fmla="*/ 3 h 197"/>
                  <a:gd name="T46" fmla="*/ 2 w 253"/>
                  <a:gd name="T47" fmla="*/ 3 h 197"/>
                  <a:gd name="T48" fmla="*/ 2 w 253"/>
                  <a:gd name="T49" fmla="*/ 3 h 197"/>
                  <a:gd name="T50" fmla="*/ 3 w 253"/>
                  <a:gd name="T51" fmla="*/ 2 h 197"/>
                  <a:gd name="T52" fmla="*/ 3 w 253"/>
                  <a:gd name="T53" fmla="*/ 2 h 197"/>
                  <a:gd name="T54" fmla="*/ 3 w 253"/>
                  <a:gd name="T55" fmla="*/ 2 h 197"/>
                  <a:gd name="T56" fmla="*/ 3 w 253"/>
                  <a:gd name="T57" fmla="*/ 1 h 197"/>
                  <a:gd name="T58" fmla="*/ 4 w 253"/>
                  <a:gd name="T59" fmla="*/ 1 h 197"/>
                  <a:gd name="T60" fmla="*/ 4 w 253"/>
                  <a:gd name="T61" fmla="*/ 0 h 197"/>
                  <a:gd name="T62" fmla="*/ 4 w 253"/>
                  <a:gd name="T63" fmla="*/ 0 h 197"/>
                  <a:gd name="T64" fmla="*/ 4 w 253"/>
                  <a:gd name="T65" fmla="*/ 0 h 197"/>
                  <a:gd name="T66" fmla="*/ 5 w 253"/>
                  <a:gd name="T67" fmla="*/ 0 h 197"/>
                  <a:gd name="T68" fmla="*/ 5 w 253"/>
                  <a:gd name="T69" fmla="*/ 0 h 197"/>
                  <a:gd name="T70" fmla="*/ 6 w 253"/>
                  <a:gd name="T71" fmla="*/ 0 h 197"/>
                  <a:gd name="T72" fmla="*/ 6 w 253"/>
                  <a:gd name="T73" fmla="*/ 0 h 197"/>
                  <a:gd name="T74" fmla="*/ 7 w 253"/>
                  <a:gd name="T75" fmla="*/ 1 h 197"/>
                  <a:gd name="T76" fmla="*/ 7 w 253"/>
                  <a:gd name="T77" fmla="*/ 1 h 197"/>
                  <a:gd name="T78" fmla="*/ 8 w 253"/>
                  <a:gd name="T79" fmla="*/ 1 h 197"/>
                  <a:gd name="T80" fmla="*/ 8 w 253"/>
                  <a:gd name="T81" fmla="*/ 1 h 1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3"/>
                  <a:gd name="T124" fmla="*/ 0 h 197"/>
                  <a:gd name="T125" fmla="*/ 253 w 253"/>
                  <a:gd name="T126" fmla="*/ 197 h 19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3" h="197">
                    <a:moveTo>
                      <a:pt x="248" y="57"/>
                    </a:moveTo>
                    <a:lnTo>
                      <a:pt x="253" y="66"/>
                    </a:lnTo>
                    <a:lnTo>
                      <a:pt x="252" y="75"/>
                    </a:lnTo>
                    <a:lnTo>
                      <a:pt x="246" y="86"/>
                    </a:lnTo>
                    <a:lnTo>
                      <a:pt x="235" y="96"/>
                    </a:lnTo>
                    <a:lnTo>
                      <a:pt x="219" y="107"/>
                    </a:lnTo>
                    <a:lnTo>
                      <a:pt x="200" y="118"/>
                    </a:lnTo>
                    <a:lnTo>
                      <a:pt x="178" y="129"/>
                    </a:lnTo>
                    <a:lnTo>
                      <a:pt x="155" y="140"/>
                    </a:lnTo>
                    <a:lnTo>
                      <a:pt x="131" y="150"/>
                    </a:lnTo>
                    <a:lnTo>
                      <a:pt x="107" y="159"/>
                    </a:lnTo>
                    <a:lnTo>
                      <a:pt x="83" y="168"/>
                    </a:lnTo>
                    <a:lnTo>
                      <a:pt x="61" y="177"/>
                    </a:lnTo>
                    <a:lnTo>
                      <a:pt x="40" y="183"/>
                    </a:lnTo>
                    <a:lnTo>
                      <a:pt x="23" y="189"/>
                    </a:lnTo>
                    <a:lnTo>
                      <a:pt x="9" y="194"/>
                    </a:lnTo>
                    <a:lnTo>
                      <a:pt x="0" y="197"/>
                    </a:lnTo>
                    <a:lnTo>
                      <a:pt x="5" y="183"/>
                    </a:lnTo>
                    <a:lnTo>
                      <a:pt x="10" y="171"/>
                    </a:lnTo>
                    <a:lnTo>
                      <a:pt x="17" y="158"/>
                    </a:lnTo>
                    <a:lnTo>
                      <a:pt x="24" y="147"/>
                    </a:lnTo>
                    <a:lnTo>
                      <a:pt x="32" y="134"/>
                    </a:lnTo>
                    <a:lnTo>
                      <a:pt x="40" y="122"/>
                    </a:lnTo>
                    <a:lnTo>
                      <a:pt x="48" y="111"/>
                    </a:lnTo>
                    <a:lnTo>
                      <a:pt x="58" y="99"/>
                    </a:lnTo>
                    <a:lnTo>
                      <a:pt x="67" y="88"/>
                    </a:lnTo>
                    <a:lnTo>
                      <a:pt x="75" y="76"/>
                    </a:lnTo>
                    <a:lnTo>
                      <a:pt x="83" y="64"/>
                    </a:lnTo>
                    <a:lnTo>
                      <a:pt x="91" y="52"/>
                    </a:lnTo>
                    <a:lnTo>
                      <a:pt x="98" y="39"/>
                    </a:lnTo>
                    <a:lnTo>
                      <a:pt x="105" y="27"/>
                    </a:lnTo>
                    <a:lnTo>
                      <a:pt x="111" y="14"/>
                    </a:lnTo>
                    <a:lnTo>
                      <a:pt x="115" y="0"/>
                    </a:lnTo>
                    <a:lnTo>
                      <a:pt x="130" y="5"/>
                    </a:lnTo>
                    <a:lnTo>
                      <a:pt x="149" y="11"/>
                    </a:lnTo>
                    <a:lnTo>
                      <a:pt x="167" y="18"/>
                    </a:lnTo>
                    <a:lnTo>
                      <a:pt x="187" y="25"/>
                    </a:lnTo>
                    <a:lnTo>
                      <a:pt x="205" y="33"/>
                    </a:lnTo>
                    <a:lnTo>
                      <a:pt x="222" y="41"/>
                    </a:lnTo>
                    <a:lnTo>
                      <a:pt x="237" y="49"/>
                    </a:lnTo>
                    <a:lnTo>
                      <a:pt x="248" y="5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5" name="Freeform 13"/>
              <p:cNvSpPr>
                <a:spLocks/>
              </p:cNvSpPr>
              <p:nvPr/>
            </p:nvSpPr>
            <p:spPr bwMode="auto">
              <a:xfrm>
                <a:off x="3996" y="3242"/>
                <a:ext cx="103" cy="68"/>
              </a:xfrm>
              <a:custGeom>
                <a:avLst/>
                <a:gdLst>
                  <a:gd name="T0" fmla="*/ 5 w 205"/>
                  <a:gd name="T1" fmla="*/ 1 h 136"/>
                  <a:gd name="T2" fmla="*/ 7 w 205"/>
                  <a:gd name="T3" fmla="*/ 0 h 136"/>
                  <a:gd name="T4" fmla="*/ 7 w 205"/>
                  <a:gd name="T5" fmla="*/ 1 h 136"/>
                  <a:gd name="T6" fmla="*/ 7 w 205"/>
                  <a:gd name="T7" fmla="*/ 1 h 136"/>
                  <a:gd name="T8" fmla="*/ 6 w 205"/>
                  <a:gd name="T9" fmla="*/ 1 h 136"/>
                  <a:gd name="T10" fmla="*/ 6 w 205"/>
                  <a:gd name="T11" fmla="*/ 2 h 136"/>
                  <a:gd name="T12" fmla="*/ 6 w 205"/>
                  <a:gd name="T13" fmla="*/ 2 h 136"/>
                  <a:gd name="T14" fmla="*/ 5 w 205"/>
                  <a:gd name="T15" fmla="*/ 3 h 136"/>
                  <a:gd name="T16" fmla="*/ 5 w 205"/>
                  <a:gd name="T17" fmla="*/ 3 h 136"/>
                  <a:gd name="T18" fmla="*/ 4 w 205"/>
                  <a:gd name="T19" fmla="*/ 3 h 136"/>
                  <a:gd name="T20" fmla="*/ 4 w 205"/>
                  <a:gd name="T21" fmla="*/ 4 h 136"/>
                  <a:gd name="T22" fmla="*/ 3 w 205"/>
                  <a:gd name="T23" fmla="*/ 4 h 136"/>
                  <a:gd name="T24" fmla="*/ 3 w 205"/>
                  <a:gd name="T25" fmla="*/ 4 h 136"/>
                  <a:gd name="T26" fmla="*/ 3 w 205"/>
                  <a:gd name="T27" fmla="*/ 5 h 136"/>
                  <a:gd name="T28" fmla="*/ 2 w 205"/>
                  <a:gd name="T29" fmla="*/ 5 h 136"/>
                  <a:gd name="T30" fmla="*/ 2 w 205"/>
                  <a:gd name="T31" fmla="*/ 5 h 136"/>
                  <a:gd name="T32" fmla="*/ 1 w 205"/>
                  <a:gd name="T33" fmla="*/ 5 h 136"/>
                  <a:gd name="T34" fmla="*/ 1 w 205"/>
                  <a:gd name="T35" fmla="*/ 4 h 136"/>
                  <a:gd name="T36" fmla="*/ 1 w 205"/>
                  <a:gd name="T37" fmla="*/ 3 h 136"/>
                  <a:gd name="T38" fmla="*/ 1 w 205"/>
                  <a:gd name="T39" fmla="*/ 3 h 136"/>
                  <a:gd name="T40" fmla="*/ 1 w 205"/>
                  <a:gd name="T41" fmla="*/ 3 h 136"/>
                  <a:gd name="T42" fmla="*/ 0 w 205"/>
                  <a:gd name="T43" fmla="*/ 3 h 136"/>
                  <a:gd name="T44" fmla="*/ 1 w 205"/>
                  <a:gd name="T45" fmla="*/ 2 h 136"/>
                  <a:gd name="T46" fmla="*/ 1 w 205"/>
                  <a:gd name="T47" fmla="*/ 2 h 136"/>
                  <a:gd name="T48" fmla="*/ 1 w 205"/>
                  <a:gd name="T49" fmla="*/ 2 h 136"/>
                  <a:gd name="T50" fmla="*/ 1 w 205"/>
                  <a:gd name="T51" fmla="*/ 1 h 136"/>
                  <a:gd name="T52" fmla="*/ 2 w 205"/>
                  <a:gd name="T53" fmla="*/ 1 h 136"/>
                  <a:gd name="T54" fmla="*/ 2 w 205"/>
                  <a:gd name="T55" fmla="*/ 1 h 136"/>
                  <a:gd name="T56" fmla="*/ 3 w 205"/>
                  <a:gd name="T57" fmla="*/ 1 h 136"/>
                  <a:gd name="T58" fmla="*/ 3 w 205"/>
                  <a:gd name="T59" fmla="*/ 1 h 136"/>
                  <a:gd name="T60" fmla="*/ 4 w 205"/>
                  <a:gd name="T61" fmla="*/ 1 h 136"/>
                  <a:gd name="T62" fmla="*/ 4 w 205"/>
                  <a:gd name="T63" fmla="*/ 1 h 136"/>
                  <a:gd name="T64" fmla="*/ 5 w 205"/>
                  <a:gd name="T65" fmla="*/ 1 h 136"/>
                  <a:gd name="T66" fmla="*/ 5 w 205"/>
                  <a:gd name="T67" fmla="*/ 1 h 136"/>
                  <a:gd name="T68" fmla="*/ 5 w 205"/>
                  <a:gd name="T69" fmla="*/ 1 h 1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5"/>
                  <a:gd name="T106" fmla="*/ 0 h 136"/>
                  <a:gd name="T107" fmla="*/ 205 w 205"/>
                  <a:gd name="T108" fmla="*/ 136 h 1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5" h="136">
                    <a:moveTo>
                      <a:pt x="158" y="1"/>
                    </a:moveTo>
                    <a:lnTo>
                      <a:pt x="205" y="0"/>
                    </a:lnTo>
                    <a:lnTo>
                      <a:pt x="200" y="9"/>
                    </a:lnTo>
                    <a:lnTo>
                      <a:pt x="193" y="21"/>
                    </a:lnTo>
                    <a:lnTo>
                      <a:pt x="184" y="33"/>
                    </a:lnTo>
                    <a:lnTo>
                      <a:pt x="174" y="46"/>
                    </a:lnTo>
                    <a:lnTo>
                      <a:pt x="162" y="60"/>
                    </a:lnTo>
                    <a:lnTo>
                      <a:pt x="150" y="72"/>
                    </a:lnTo>
                    <a:lnTo>
                      <a:pt x="136" y="85"/>
                    </a:lnTo>
                    <a:lnTo>
                      <a:pt x="122" y="98"/>
                    </a:lnTo>
                    <a:lnTo>
                      <a:pt x="108" y="109"/>
                    </a:lnTo>
                    <a:lnTo>
                      <a:pt x="93" y="119"/>
                    </a:lnTo>
                    <a:lnTo>
                      <a:pt x="79" y="127"/>
                    </a:lnTo>
                    <a:lnTo>
                      <a:pt x="66" y="132"/>
                    </a:lnTo>
                    <a:lnTo>
                      <a:pt x="52" y="136"/>
                    </a:lnTo>
                    <a:lnTo>
                      <a:pt x="39" y="136"/>
                    </a:lnTo>
                    <a:lnTo>
                      <a:pt x="29" y="134"/>
                    </a:lnTo>
                    <a:lnTo>
                      <a:pt x="18" y="127"/>
                    </a:lnTo>
                    <a:lnTo>
                      <a:pt x="18" y="102"/>
                    </a:lnTo>
                    <a:lnTo>
                      <a:pt x="7" y="90"/>
                    </a:lnTo>
                    <a:lnTo>
                      <a:pt x="1" y="78"/>
                    </a:lnTo>
                    <a:lnTo>
                      <a:pt x="0" y="67"/>
                    </a:lnTo>
                    <a:lnTo>
                      <a:pt x="2" y="58"/>
                    </a:lnTo>
                    <a:lnTo>
                      <a:pt x="8" y="48"/>
                    </a:lnTo>
                    <a:lnTo>
                      <a:pt x="17" y="40"/>
                    </a:lnTo>
                    <a:lnTo>
                      <a:pt x="29" y="33"/>
                    </a:lnTo>
                    <a:lnTo>
                      <a:pt x="42" y="26"/>
                    </a:lnTo>
                    <a:lnTo>
                      <a:pt x="57" y="21"/>
                    </a:lnTo>
                    <a:lnTo>
                      <a:pt x="74" y="16"/>
                    </a:lnTo>
                    <a:lnTo>
                      <a:pt x="90" y="11"/>
                    </a:lnTo>
                    <a:lnTo>
                      <a:pt x="106" y="8"/>
                    </a:lnTo>
                    <a:lnTo>
                      <a:pt x="121" y="6"/>
                    </a:lnTo>
                    <a:lnTo>
                      <a:pt x="136" y="3"/>
                    </a:lnTo>
                    <a:lnTo>
                      <a:pt x="147" y="2"/>
                    </a:lnTo>
                    <a:lnTo>
                      <a:pt x="158" y="1"/>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6" name="Freeform 14"/>
              <p:cNvSpPr>
                <a:spLocks/>
              </p:cNvSpPr>
              <p:nvPr/>
            </p:nvSpPr>
            <p:spPr bwMode="auto">
              <a:xfrm>
                <a:off x="4093" y="3144"/>
                <a:ext cx="119" cy="56"/>
              </a:xfrm>
              <a:custGeom>
                <a:avLst/>
                <a:gdLst>
                  <a:gd name="T0" fmla="*/ 7 w 239"/>
                  <a:gd name="T1" fmla="*/ 2 h 112"/>
                  <a:gd name="T2" fmla="*/ 7 w 239"/>
                  <a:gd name="T3" fmla="*/ 3 h 112"/>
                  <a:gd name="T4" fmla="*/ 6 w 239"/>
                  <a:gd name="T5" fmla="*/ 3 h 112"/>
                  <a:gd name="T6" fmla="*/ 6 w 239"/>
                  <a:gd name="T7" fmla="*/ 3 h 112"/>
                  <a:gd name="T8" fmla="*/ 6 w 239"/>
                  <a:gd name="T9" fmla="*/ 3 h 112"/>
                  <a:gd name="T10" fmla="*/ 5 w 239"/>
                  <a:gd name="T11" fmla="*/ 3 h 112"/>
                  <a:gd name="T12" fmla="*/ 5 w 239"/>
                  <a:gd name="T13" fmla="*/ 3 h 112"/>
                  <a:gd name="T14" fmla="*/ 4 w 239"/>
                  <a:gd name="T15" fmla="*/ 4 h 112"/>
                  <a:gd name="T16" fmla="*/ 4 w 239"/>
                  <a:gd name="T17" fmla="*/ 4 h 112"/>
                  <a:gd name="T18" fmla="*/ 3 w 239"/>
                  <a:gd name="T19" fmla="*/ 4 h 112"/>
                  <a:gd name="T20" fmla="*/ 3 w 239"/>
                  <a:gd name="T21" fmla="*/ 4 h 112"/>
                  <a:gd name="T22" fmla="*/ 2 w 239"/>
                  <a:gd name="T23" fmla="*/ 4 h 112"/>
                  <a:gd name="T24" fmla="*/ 1 w 239"/>
                  <a:gd name="T25" fmla="*/ 4 h 112"/>
                  <a:gd name="T26" fmla="*/ 1 w 239"/>
                  <a:gd name="T27" fmla="*/ 4 h 112"/>
                  <a:gd name="T28" fmla="*/ 0 w 239"/>
                  <a:gd name="T29" fmla="*/ 4 h 112"/>
                  <a:gd name="T30" fmla="*/ 0 w 239"/>
                  <a:gd name="T31" fmla="*/ 4 h 112"/>
                  <a:gd name="T32" fmla="*/ 0 w 239"/>
                  <a:gd name="T33" fmla="*/ 4 h 112"/>
                  <a:gd name="T34" fmla="*/ 0 w 239"/>
                  <a:gd name="T35" fmla="*/ 3 h 112"/>
                  <a:gd name="T36" fmla="*/ 0 w 239"/>
                  <a:gd name="T37" fmla="*/ 3 h 112"/>
                  <a:gd name="T38" fmla="*/ 0 w 239"/>
                  <a:gd name="T39" fmla="*/ 3 h 112"/>
                  <a:gd name="T40" fmla="*/ 1 w 239"/>
                  <a:gd name="T41" fmla="*/ 2 h 112"/>
                  <a:gd name="T42" fmla="*/ 1 w 239"/>
                  <a:gd name="T43" fmla="*/ 2 h 112"/>
                  <a:gd name="T44" fmla="*/ 2 w 239"/>
                  <a:gd name="T45" fmla="*/ 1 h 112"/>
                  <a:gd name="T46" fmla="*/ 2 w 239"/>
                  <a:gd name="T47" fmla="*/ 1 h 112"/>
                  <a:gd name="T48" fmla="*/ 3 w 239"/>
                  <a:gd name="T49" fmla="*/ 1 h 112"/>
                  <a:gd name="T50" fmla="*/ 4 w 239"/>
                  <a:gd name="T51" fmla="*/ 1 h 112"/>
                  <a:gd name="T52" fmla="*/ 4 w 239"/>
                  <a:gd name="T53" fmla="*/ 0 h 112"/>
                  <a:gd name="T54" fmla="*/ 5 w 239"/>
                  <a:gd name="T55" fmla="*/ 0 h 112"/>
                  <a:gd name="T56" fmla="*/ 5 w 239"/>
                  <a:gd name="T57" fmla="*/ 1 h 112"/>
                  <a:gd name="T58" fmla="*/ 6 w 239"/>
                  <a:gd name="T59" fmla="*/ 1 h 112"/>
                  <a:gd name="T60" fmla="*/ 6 w 239"/>
                  <a:gd name="T61" fmla="*/ 1 h 112"/>
                  <a:gd name="T62" fmla="*/ 7 w 239"/>
                  <a:gd name="T63" fmla="*/ 2 h 112"/>
                  <a:gd name="T64" fmla="*/ 7 w 239"/>
                  <a:gd name="T65" fmla="*/ 2 h 1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9"/>
                  <a:gd name="T100" fmla="*/ 0 h 112"/>
                  <a:gd name="T101" fmla="*/ 239 w 239"/>
                  <a:gd name="T102" fmla="*/ 112 h 1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9" h="112">
                    <a:moveTo>
                      <a:pt x="239" y="57"/>
                    </a:moveTo>
                    <a:lnTo>
                      <a:pt x="229" y="65"/>
                    </a:lnTo>
                    <a:lnTo>
                      <a:pt x="218" y="73"/>
                    </a:lnTo>
                    <a:lnTo>
                      <a:pt x="205" y="80"/>
                    </a:lnTo>
                    <a:lnTo>
                      <a:pt x="193" y="85"/>
                    </a:lnTo>
                    <a:lnTo>
                      <a:pt x="178" y="90"/>
                    </a:lnTo>
                    <a:lnTo>
                      <a:pt x="163" y="95"/>
                    </a:lnTo>
                    <a:lnTo>
                      <a:pt x="147" y="98"/>
                    </a:lnTo>
                    <a:lnTo>
                      <a:pt x="129" y="101"/>
                    </a:lnTo>
                    <a:lnTo>
                      <a:pt x="112" y="104"/>
                    </a:lnTo>
                    <a:lnTo>
                      <a:pt x="96" y="106"/>
                    </a:lnTo>
                    <a:lnTo>
                      <a:pt x="79" y="107"/>
                    </a:lnTo>
                    <a:lnTo>
                      <a:pt x="61" y="110"/>
                    </a:lnTo>
                    <a:lnTo>
                      <a:pt x="45" y="110"/>
                    </a:lnTo>
                    <a:lnTo>
                      <a:pt x="29" y="111"/>
                    </a:lnTo>
                    <a:lnTo>
                      <a:pt x="14" y="112"/>
                    </a:lnTo>
                    <a:lnTo>
                      <a:pt x="0" y="112"/>
                    </a:lnTo>
                    <a:lnTo>
                      <a:pt x="8" y="96"/>
                    </a:lnTo>
                    <a:lnTo>
                      <a:pt x="18" y="81"/>
                    </a:lnTo>
                    <a:lnTo>
                      <a:pt x="30" y="65"/>
                    </a:lnTo>
                    <a:lnTo>
                      <a:pt x="44" y="51"/>
                    </a:lnTo>
                    <a:lnTo>
                      <a:pt x="60" y="38"/>
                    </a:lnTo>
                    <a:lnTo>
                      <a:pt x="76" y="25"/>
                    </a:lnTo>
                    <a:lnTo>
                      <a:pt x="95" y="16"/>
                    </a:lnTo>
                    <a:lnTo>
                      <a:pt x="113" y="8"/>
                    </a:lnTo>
                    <a:lnTo>
                      <a:pt x="130" y="2"/>
                    </a:lnTo>
                    <a:lnTo>
                      <a:pt x="149" y="0"/>
                    </a:lnTo>
                    <a:lnTo>
                      <a:pt x="167" y="0"/>
                    </a:lnTo>
                    <a:lnTo>
                      <a:pt x="185" y="4"/>
                    </a:lnTo>
                    <a:lnTo>
                      <a:pt x="201" y="10"/>
                    </a:lnTo>
                    <a:lnTo>
                      <a:pt x="215" y="22"/>
                    </a:lnTo>
                    <a:lnTo>
                      <a:pt x="228" y="37"/>
                    </a:lnTo>
                    <a:lnTo>
                      <a:pt x="239" y="5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7" name="Freeform 15"/>
              <p:cNvSpPr>
                <a:spLocks/>
              </p:cNvSpPr>
              <p:nvPr/>
            </p:nvSpPr>
            <p:spPr bwMode="auto">
              <a:xfrm>
                <a:off x="3879" y="3154"/>
                <a:ext cx="127" cy="92"/>
              </a:xfrm>
              <a:custGeom>
                <a:avLst/>
                <a:gdLst>
                  <a:gd name="T0" fmla="*/ 6 w 253"/>
                  <a:gd name="T1" fmla="*/ 1 h 184"/>
                  <a:gd name="T2" fmla="*/ 8 w 253"/>
                  <a:gd name="T3" fmla="*/ 0 h 184"/>
                  <a:gd name="T4" fmla="*/ 8 w 253"/>
                  <a:gd name="T5" fmla="*/ 1 h 184"/>
                  <a:gd name="T6" fmla="*/ 8 w 253"/>
                  <a:gd name="T7" fmla="*/ 1 h 184"/>
                  <a:gd name="T8" fmla="*/ 8 w 253"/>
                  <a:gd name="T9" fmla="*/ 2 h 184"/>
                  <a:gd name="T10" fmla="*/ 7 w 253"/>
                  <a:gd name="T11" fmla="*/ 2 h 184"/>
                  <a:gd name="T12" fmla="*/ 7 w 253"/>
                  <a:gd name="T13" fmla="*/ 2 h 184"/>
                  <a:gd name="T14" fmla="*/ 7 w 253"/>
                  <a:gd name="T15" fmla="*/ 2 h 184"/>
                  <a:gd name="T16" fmla="*/ 6 w 253"/>
                  <a:gd name="T17" fmla="*/ 3 h 184"/>
                  <a:gd name="T18" fmla="*/ 6 w 253"/>
                  <a:gd name="T19" fmla="*/ 3 h 184"/>
                  <a:gd name="T20" fmla="*/ 5 w 253"/>
                  <a:gd name="T21" fmla="*/ 3 h 184"/>
                  <a:gd name="T22" fmla="*/ 5 w 253"/>
                  <a:gd name="T23" fmla="*/ 3 h 184"/>
                  <a:gd name="T24" fmla="*/ 5 w 253"/>
                  <a:gd name="T25" fmla="*/ 4 h 184"/>
                  <a:gd name="T26" fmla="*/ 4 w 253"/>
                  <a:gd name="T27" fmla="*/ 4 h 184"/>
                  <a:gd name="T28" fmla="*/ 4 w 253"/>
                  <a:gd name="T29" fmla="*/ 5 h 184"/>
                  <a:gd name="T30" fmla="*/ 4 w 253"/>
                  <a:gd name="T31" fmla="*/ 5 h 184"/>
                  <a:gd name="T32" fmla="*/ 4 w 253"/>
                  <a:gd name="T33" fmla="*/ 6 h 184"/>
                  <a:gd name="T34" fmla="*/ 4 w 253"/>
                  <a:gd name="T35" fmla="*/ 6 h 184"/>
                  <a:gd name="T36" fmla="*/ 3 w 253"/>
                  <a:gd name="T37" fmla="*/ 6 h 184"/>
                  <a:gd name="T38" fmla="*/ 2 w 253"/>
                  <a:gd name="T39" fmla="*/ 5 h 184"/>
                  <a:gd name="T40" fmla="*/ 1 w 253"/>
                  <a:gd name="T41" fmla="*/ 5 h 184"/>
                  <a:gd name="T42" fmla="*/ 1 w 253"/>
                  <a:gd name="T43" fmla="*/ 5 h 184"/>
                  <a:gd name="T44" fmla="*/ 1 w 253"/>
                  <a:gd name="T45" fmla="*/ 4 h 184"/>
                  <a:gd name="T46" fmla="*/ 0 w 253"/>
                  <a:gd name="T47" fmla="*/ 3 h 184"/>
                  <a:gd name="T48" fmla="*/ 1 w 253"/>
                  <a:gd name="T49" fmla="*/ 3 h 184"/>
                  <a:gd name="T50" fmla="*/ 1 w 253"/>
                  <a:gd name="T51" fmla="*/ 3 h 184"/>
                  <a:gd name="T52" fmla="*/ 1 w 253"/>
                  <a:gd name="T53" fmla="*/ 2 h 184"/>
                  <a:gd name="T54" fmla="*/ 2 w 253"/>
                  <a:gd name="T55" fmla="*/ 2 h 184"/>
                  <a:gd name="T56" fmla="*/ 2 w 253"/>
                  <a:gd name="T57" fmla="*/ 2 h 184"/>
                  <a:gd name="T58" fmla="*/ 3 w 253"/>
                  <a:gd name="T59" fmla="*/ 1 h 184"/>
                  <a:gd name="T60" fmla="*/ 4 w 253"/>
                  <a:gd name="T61" fmla="*/ 1 h 184"/>
                  <a:gd name="T62" fmla="*/ 4 w 253"/>
                  <a:gd name="T63" fmla="*/ 1 h 184"/>
                  <a:gd name="T64" fmla="*/ 5 w 253"/>
                  <a:gd name="T65" fmla="*/ 1 h 184"/>
                  <a:gd name="T66" fmla="*/ 6 w 253"/>
                  <a:gd name="T67" fmla="*/ 1 h 1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3"/>
                  <a:gd name="T103" fmla="*/ 0 h 184"/>
                  <a:gd name="T104" fmla="*/ 253 w 253"/>
                  <a:gd name="T105" fmla="*/ 184 h 1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3" h="184">
                    <a:moveTo>
                      <a:pt x="183" y="2"/>
                    </a:moveTo>
                    <a:lnTo>
                      <a:pt x="253" y="0"/>
                    </a:lnTo>
                    <a:lnTo>
                      <a:pt x="249" y="12"/>
                    </a:lnTo>
                    <a:lnTo>
                      <a:pt x="241" y="24"/>
                    </a:lnTo>
                    <a:lnTo>
                      <a:pt x="232" y="35"/>
                    </a:lnTo>
                    <a:lnTo>
                      <a:pt x="221" y="45"/>
                    </a:lnTo>
                    <a:lnTo>
                      <a:pt x="208" y="55"/>
                    </a:lnTo>
                    <a:lnTo>
                      <a:pt x="196" y="64"/>
                    </a:lnTo>
                    <a:lnTo>
                      <a:pt x="183" y="73"/>
                    </a:lnTo>
                    <a:lnTo>
                      <a:pt x="170" y="83"/>
                    </a:lnTo>
                    <a:lnTo>
                      <a:pt x="157" y="92"/>
                    </a:lnTo>
                    <a:lnTo>
                      <a:pt x="145" y="102"/>
                    </a:lnTo>
                    <a:lnTo>
                      <a:pt x="134" y="114"/>
                    </a:lnTo>
                    <a:lnTo>
                      <a:pt x="123" y="125"/>
                    </a:lnTo>
                    <a:lnTo>
                      <a:pt x="115" y="138"/>
                    </a:lnTo>
                    <a:lnTo>
                      <a:pt x="108" y="152"/>
                    </a:lnTo>
                    <a:lnTo>
                      <a:pt x="105" y="167"/>
                    </a:lnTo>
                    <a:lnTo>
                      <a:pt x="104" y="184"/>
                    </a:lnTo>
                    <a:lnTo>
                      <a:pt x="70" y="171"/>
                    </a:lnTo>
                    <a:lnTo>
                      <a:pt x="45" y="157"/>
                    </a:lnTo>
                    <a:lnTo>
                      <a:pt x="25" y="144"/>
                    </a:lnTo>
                    <a:lnTo>
                      <a:pt x="11" y="129"/>
                    </a:lnTo>
                    <a:lnTo>
                      <a:pt x="2" y="115"/>
                    </a:lnTo>
                    <a:lnTo>
                      <a:pt x="0" y="100"/>
                    </a:lnTo>
                    <a:lnTo>
                      <a:pt x="1" y="85"/>
                    </a:lnTo>
                    <a:lnTo>
                      <a:pt x="8" y="71"/>
                    </a:lnTo>
                    <a:lnTo>
                      <a:pt x="18" y="57"/>
                    </a:lnTo>
                    <a:lnTo>
                      <a:pt x="33" y="45"/>
                    </a:lnTo>
                    <a:lnTo>
                      <a:pt x="52" y="34"/>
                    </a:lnTo>
                    <a:lnTo>
                      <a:pt x="73" y="24"/>
                    </a:lnTo>
                    <a:lnTo>
                      <a:pt x="97" y="16"/>
                    </a:lnTo>
                    <a:lnTo>
                      <a:pt x="124" y="9"/>
                    </a:lnTo>
                    <a:lnTo>
                      <a:pt x="152" y="4"/>
                    </a:lnTo>
                    <a:lnTo>
                      <a:pt x="183" y="2"/>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8" name="Freeform 16"/>
              <p:cNvSpPr>
                <a:spLocks/>
              </p:cNvSpPr>
              <p:nvPr/>
            </p:nvSpPr>
            <p:spPr bwMode="auto">
              <a:xfrm>
                <a:off x="3872" y="3032"/>
                <a:ext cx="92" cy="50"/>
              </a:xfrm>
              <a:custGeom>
                <a:avLst/>
                <a:gdLst>
                  <a:gd name="T0" fmla="*/ 6 w 183"/>
                  <a:gd name="T1" fmla="*/ 0 h 101"/>
                  <a:gd name="T2" fmla="*/ 6 w 183"/>
                  <a:gd name="T3" fmla="*/ 0 h 101"/>
                  <a:gd name="T4" fmla="*/ 6 w 183"/>
                  <a:gd name="T5" fmla="*/ 0 h 101"/>
                  <a:gd name="T6" fmla="*/ 6 w 183"/>
                  <a:gd name="T7" fmla="*/ 1 h 101"/>
                  <a:gd name="T8" fmla="*/ 6 w 183"/>
                  <a:gd name="T9" fmla="*/ 1 h 101"/>
                  <a:gd name="T10" fmla="*/ 6 w 183"/>
                  <a:gd name="T11" fmla="*/ 1 h 101"/>
                  <a:gd name="T12" fmla="*/ 5 w 183"/>
                  <a:gd name="T13" fmla="*/ 2 h 101"/>
                  <a:gd name="T14" fmla="*/ 5 w 183"/>
                  <a:gd name="T15" fmla="*/ 2 h 101"/>
                  <a:gd name="T16" fmla="*/ 4 w 183"/>
                  <a:gd name="T17" fmla="*/ 2 h 101"/>
                  <a:gd name="T18" fmla="*/ 4 w 183"/>
                  <a:gd name="T19" fmla="*/ 2 h 101"/>
                  <a:gd name="T20" fmla="*/ 3 w 183"/>
                  <a:gd name="T21" fmla="*/ 3 h 101"/>
                  <a:gd name="T22" fmla="*/ 3 w 183"/>
                  <a:gd name="T23" fmla="*/ 3 h 101"/>
                  <a:gd name="T24" fmla="*/ 2 w 183"/>
                  <a:gd name="T25" fmla="*/ 3 h 101"/>
                  <a:gd name="T26" fmla="*/ 2 w 183"/>
                  <a:gd name="T27" fmla="*/ 2 h 101"/>
                  <a:gd name="T28" fmla="*/ 1 w 183"/>
                  <a:gd name="T29" fmla="*/ 2 h 101"/>
                  <a:gd name="T30" fmla="*/ 1 w 183"/>
                  <a:gd name="T31" fmla="*/ 1 h 101"/>
                  <a:gd name="T32" fmla="*/ 0 w 183"/>
                  <a:gd name="T33" fmla="*/ 1 h 101"/>
                  <a:gd name="T34" fmla="*/ 1 w 183"/>
                  <a:gd name="T35" fmla="*/ 1 h 101"/>
                  <a:gd name="T36" fmla="*/ 2 w 183"/>
                  <a:gd name="T37" fmla="*/ 0 h 101"/>
                  <a:gd name="T38" fmla="*/ 3 w 183"/>
                  <a:gd name="T39" fmla="*/ 0 h 101"/>
                  <a:gd name="T40" fmla="*/ 3 w 183"/>
                  <a:gd name="T41" fmla="*/ 0 h 101"/>
                  <a:gd name="T42" fmla="*/ 4 w 183"/>
                  <a:gd name="T43" fmla="*/ 0 h 101"/>
                  <a:gd name="T44" fmla="*/ 5 w 183"/>
                  <a:gd name="T45" fmla="*/ 0 h 101"/>
                  <a:gd name="T46" fmla="*/ 5 w 183"/>
                  <a:gd name="T47" fmla="*/ 0 h 101"/>
                  <a:gd name="T48" fmla="*/ 6 w 183"/>
                  <a:gd name="T49" fmla="*/ 0 h 1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01"/>
                  <a:gd name="T77" fmla="*/ 183 w 183"/>
                  <a:gd name="T78" fmla="*/ 101 h 10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01">
                    <a:moveTo>
                      <a:pt x="179" y="18"/>
                    </a:moveTo>
                    <a:lnTo>
                      <a:pt x="183" y="21"/>
                    </a:lnTo>
                    <a:lnTo>
                      <a:pt x="183" y="28"/>
                    </a:lnTo>
                    <a:lnTo>
                      <a:pt x="181" y="36"/>
                    </a:lnTo>
                    <a:lnTo>
                      <a:pt x="174" y="47"/>
                    </a:lnTo>
                    <a:lnTo>
                      <a:pt x="165" y="58"/>
                    </a:lnTo>
                    <a:lnTo>
                      <a:pt x="154" y="68"/>
                    </a:lnTo>
                    <a:lnTo>
                      <a:pt x="141" y="79"/>
                    </a:lnTo>
                    <a:lnTo>
                      <a:pt x="126" y="88"/>
                    </a:lnTo>
                    <a:lnTo>
                      <a:pt x="111" y="95"/>
                    </a:lnTo>
                    <a:lnTo>
                      <a:pt x="93" y="100"/>
                    </a:lnTo>
                    <a:lnTo>
                      <a:pt x="76" y="101"/>
                    </a:lnTo>
                    <a:lnTo>
                      <a:pt x="60" y="98"/>
                    </a:lnTo>
                    <a:lnTo>
                      <a:pt x="43" y="91"/>
                    </a:lnTo>
                    <a:lnTo>
                      <a:pt x="28" y="79"/>
                    </a:lnTo>
                    <a:lnTo>
                      <a:pt x="13" y="60"/>
                    </a:lnTo>
                    <a:lnTo>
                      <a:pt x="0" y="35"/>
                    </a:lnTo>
                    <a:lnTo>
                      <a:pt x="20" y="32"/>
                    </a:lnTo>
                    <a:lnTo>
                      <a:pt x="41" y="26"/>
                    </a:lnTo>
                    <a:lnTo>
                      <a:pt x="65" y="17"/>
                    </a:lnTo>
                    <a:lnTo>
                      <a:pt x="90" y="9"/>
                    </a:lnTo>
                    <a:lnTo>
                      <a:pt x="114" y="3"/>
                    </a:lnTo>
                    <a:lnTo>
                      <a:pt x="137" y="0"/>
                    </a:lnTo>
                    <a:lnTo>
                      <a:pt x="159" y="5"/>
                    </a:lnTo>
                    <a:lnTo>
                      <a:pt x="179" y="18"/>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9" name="Freeform 17"/>
              <p:cNvSpPr>
                <a:spLocks/>
              </p:cNvSpPr>
              <p:nvPr/>
            </p:nvSpPr>
            <p:spPr bwMode="auto">
              <a:xfrm>
                <a:off x="3768" y="2987"/>
                <a:ext cx="60" cy="74"/>
              </a:xfrm>
              <a:custGeom>
                <a:avLst/>
                <a:gdLst>
                  <a:gd name="T0" fmla="*/ 3 w 121"/>
                  <a:gd name="T1" fmla="*/ 3 h 147"/>
                  <a:gd name="T2" fmla="*/ 2 w 121"/>
                  <a:gd name="T3" fmla="*/ 4 h 147"/>
                  <a:gd name="T4" fmla="*/ 2 w 121"/>
                  <a:gd name="T5" fmla="*/ 4 h 147"/>
                  <a:gd name="T6" fmla="*/ 1 w 121"/>
                  <a:gd name="T7" fmla="*/ 5 h 147"/>
                  <a:gd name="T8" fmla="*/ 1 w 121"/>
                  <a:gd name="T9" fmla="*/ 5 h 147"/>
                  <a:gd name="T10" fmla="*/ 0 w 121"/>
                  <a:gd name="T11" fmla="*/ 5 h 147"/>
                  <a:gd name="T12" fmla="*/ 0 w 121"/>
                  <a:gd name="T13" fmla="*/ 5 h 147"/>
                  <a:gd name="T14" fmla="*/ 0 w 121"/>
                  <a:gd name="T15" fmla="*/ 4 h 147"/>
                  <a:gd name="T16" fmla="*/ 0 w 121"/>
                  <a:gd name="T17" fmla="*/ 2 h 147"/>
                  <a:gd name="T18" fmla="*/ 0 w 121"/>
                  <a:gd name="T19" fmla="*/ 2 h 147"/>
                  <a:gd name="T20" fmla="*/ 0 w 121"/>
                  <a:gd name="T21" fmla="*/ 2 h 147"/>
                  <a:gd name="T22" fmla="*/ 0 w 121"/>
                  <a:gd name="T23" fmla="*/ 2 h 147"/>
                  <a:gd name="T24" fmla="*/ 0 w 121"/>
                  <a:gd name="T25" fmla="*/ 1 h 147"/>
                  <a:gd name="T26" fmla="*/ 1 w 121"/>
                  <a:gd name="T27" fmla="*/ 1 h 147"/>
                  <a:gd name="T28" fmla="*/ 1 w 121"/>
                  <a:gd name="T29" fmla="*/ 1 h 147"/>
                  <a:gd name="T30" fmla="*/ 2 w 121"/>
                  <a:gd name="T31" fmla="*/ 1 h 147"/>
                  <a:gd name="T32" fmla="*/ 2 w 121"/>
                  <a:gd name="T33" fmla="*/ 1 h 147"/>
                  <a:gd name="T34" fmla="*/ 3 w 121"/>
                  <a:gd name="T35" fmla="*/ 1 h 147"/>
                  <a:gd name="T36" fmla="*/ 3 w 121"/>
                  <a:gd name="T37" fmla="*/ 1 h 147"/>
                  <a:gd name="T38" fmla="*/ 3 w 121"/>
                  <a:gd name="T39" fmla="*/ 0 h 147"/>
                  <a:gd name="T40" fmla="*/ 3 w 121"/>
                  <a:gd name="T41" fmla="*/ 1 h 147"/>
                  <a:gd name="T42" fmla="*/ 3 w 121"/>
                  <a:gd name="T43" fmla="*/ 1 h 147"/>
                  <a:gd name="T44" fmla="*/ 3 w 121"/>
                  <a:gd name="T45" fmla="*/ 1 h 147"/>
                  <a:gd name="T46" fmla="*/ 3 w 121"/>
                  <a:gd name="T47" fmla="*/ 1 h 147"/>
                  <a:gd name="T48" fmla="*/ 3 w 121"/>
                  <a:gd name="T49" fmla="*/ 2 h 147"/>
                  <a:gd name="T50" fmla="*/ 3 w 121"/>
                  <a:gd name="T51" fmla="*/ 3 h 1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1"/>
                  <a:gd name="T79" fmla="*/ 0 h 147"/>
                  <a:gd name="T80" fmla="*/ 121 w 121"/>
                  <a:gd name="T81" fmla="*/ 147 h 1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1" h="147">
                    <a:moveTo>
                      <a:pt x="109" y="78"/>
                    </a:moveTo>
                    <a:lnTo>
                      <a:pt x="88" y="101"/>
                    </a:lnTo>
                    <a:lnTo>
                      <a:pt x="68" y="122"/>
                    </a:lnTo>
                    <a:lnTo>
                      <a:pt x="50" y="138"/>
                    </a:lnTo>
                    <a:lnTo>
                      <a:pt x="34" y="147"/>
                    </a:lnTo>
                    <a:lnTo>
                      <a:pt x="21" y="145"/>
                    </a:lnTo>
                    <a:lnTo>
                      <a:pt x="11" y="129"/>
                    </a:lnTo>
                    <a:lnTo>
                      <a:pt x="4" y="97"/>
                    </a:lnTo>
                    <a:lnTo>
                      <a:pt x="0" y="45"/>
                    </a:lnTo>
                    <a:lnTo>
                      <a:pt x="3" y="44"/>
                    </a:lnTo>
                    <a:lnTo>
                      <a:pt x="9" y="40"/>
                    </a:lnTo>
                    <a:lnTo>
                      <a:pt x="18" y="37"/>
                    </a:lnTo>
                    <a:lnTo>
                      <a:pt x="28" y="31"/>
                    </a:lnTo>
                    <a:lnTo>
                      <a:pt x="42" y="24"/>
                    </a:lnTo>
                    <a:lnTo>
                      <a:pt x="56" y="18"/>
                    </a:lnTo>
                    <a:lnTo>
                      <a:pt x="70" y="12"/>
                    </a:lnTo>
                    <a:lnTo>
                      <a:pt x="83" y="7"/>
                    </a:lnTo>
                    <a:lnTo>
                      <a:pt x="96" y="3"/>
                    </a:lnTo>
                    <a:lnTo>
                      <a:pt x="106" y="1"/>
                    </a:lnTo>
                    <a:lnTo>
                      <a:pt x="116" y="0"/>
                    </a:lnTo>
                    <a:lnTo>
                      <a:pt x="120" y="2"/>
                    </a:lnTo>
                    <a:lnTo>
                      <a:pt x="121" y="7"/>
                    </a:lnTo>
                    <a:lnTo>
                      <a:pt x="119" y="15"/>
                    </a:lnTo>
                    <a:lnTo>
                      <a:pt x="110" y="27"/>
                    </a:lnTo>
                    <a:lnTo>
                      <a:pt x="96" y="44"/>
                    </a:lnTo>
                    <a:lnTo>
                      <a:pt x="109" y="78"/>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0" name="Freeform 18"/>
              <p:cNvSpPr>
                <a:spLocks/>
              </p:cNvSpPr>
              <p:nvPr/>
            </p:nvSpPr>
            <p:spPr bwMode="auto">
              <a:xfrm>
                <a:off x="4036" y="3069"/>
                <a:ext cx="65" cy="42"/>
              </a:xfrm>
              <a:custGeom>
                <a:avLst/>
                <a:gdLst>
                  <a:gd name="T0" fmla="*/ 2 w 130"/>
                  <a:gd name="T1" fmla="*/ 0 h 85"/>
                  <a:gd name="T2" fmla="*/ 2 w 130"/>
                  <a:gd name="T3" fmla="*/ 0 h 85"/>
                  <a:gd name="T4" fmla="*/ 3 w 130"/>
                  <a:gd name="T5" fmla="*/ 0 h 85"/>
                  <a:gd name="T6" fmla="*/ 3 w 130"/>
                  <a:gd name="T7" fmla="*/ 0 h 85"/>
                  <a:gd name="T8" fmla="*/ 3 w 130"/>
                  <a:gd name="T9" fmla="*/ 0 h 85"/>
                  <a:gd name="T10" fmla="*/ 4 w 130"/>
                  <a:gd name="T11" fmla="*/ 1 h 85"/>
                  <a:gd name="T12" fmla="*/ 4 w 130"/>
                  <a:gd name="T13" fmla="*/ 1 h 85"/>
                  <a:gd name="T14" fmla="*/ 4 w 130"/>
                  <a:gd name="T15" fmla="*/ 1 h 85"/>
                  <a:gd name="T16" fmla="*/ 4 w 130"/>
                  <a:gd name="T17" fmla="*/ 1 h 85"/>
                  <a:gd name="T18" fmla="*/ 4 w 130"/>
                  <a:gd name="T19" fmla="*/ 1 h 85"/>
                  <a:gd name="T20" fmla="*/ 4 w 130"/>
                  <a:gd name="T21" fmla="*/ 2 h 85"/>
                  <a:gd name="T22" fmla="*/ 3 w 130"/>
                  <a:gd name="T23" fmla="*/ 2 h 85"/>
                  <a:gd name="T24" fmla="*/ 3 w 130"/>
                  <a:gd name="T25" fmla="*/ 2 h 85"/>
                  <a:gd name="T26" fmla="*/ 2 w 130"/>
                  <a:gd name="T27" fmla="*/ 2 h 85"/>
                  <a:gd name="T28" fmla="*/ 1 w 130"/>
                  <a:gd name="T29" fmla="*/ 2 h 85"/>
                  <a:gd name="T30" fmla="*/ 1 w 130"/>
                  <a:gd name="T31" fmla="*/ 2 h 85"/>
                  <a:gd name="T32" fmla="*/ 0 w 130"/>
                  <a:gd name="T33" fmla="*/ 2 h 85"/>
                  <a:gd name="T34" fmla="*/ 1 w 130"/>
                  <a:gd name="T35" fmla="*/ 2 h 85"/>
                  <a:gd name="T36" fmla="*/ 1 w 130"/>
                  <a:gd name="T37" fmla="*/ 1 h 85"/>
                  <a:gd name="T38" fmla="*/ 1 w 130"/>
                  <a:gd name="T39" fmla="*/ 1 h 85"/>
                  <a:gd name="T40" fmla="*/ 1 w 130"/>
                  <a:gd name="T41" fmla="*/ 1 h 85"/>
                  <a:gd name="T42" fmla="*/ 1 w 130"/>
                  <a:gd name="T43" fmla="*/ 0 h 85"/>
                  <a:gd name="T44" fmla="*/ 1 w 130"/>
                  <a:gd name="T45" fmla="*/ 0 h 85"/>
                  <a:gd name="T46" fmla="*/ 2 w 130"/>
                  <a:gd name="T47" fmla="*/ 0 h 85"/>
                  <a:gd name="T48" fmla="*/ 2 w 130"/>
                  <a:gd name="T49" fmla="*/ 0 h 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0"/>
                  <a:gd name="T76" fmla="*/ 0 h 85"/>
                  <a:gd name="T77" fmla="*/ 130 w 130"/>
                  <a:gd name="T78" fmla="*/ 85 h 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0" h="85">
                    <a:moveTo>
                      <a:pt x="58" y="0"/>
                    </a:moveTo>
                    <a:lnTo>
                      <a:pt x="67" y="8"/>
                    </a:lnTo>
                    <a:lnTo>
                      <a:pt x="77" y="15"/>
                    </a:lnTo>
                    <a:lnTo>
                      <a:pt x="88" y="22"/>
                    </a:lnTo>
                    <a:lnTo>
                      <a:pt x="98" y="28"/>
                    </a:lnTo>
                    <a:lnTo>
                      <a:pt x="108" y="32"/>
                    </a:lnTo>
                    <a:lnTo>
                      <a:pt x="117" y="37"/>
                    </a:lnTo>
                    <a:lnTo>
                      <a:pt x="125" y="42"/>
                    </a:lnTo>
                    <a:lnTo>
                      <a:pt x="130" y="46"/>
                    </a:lnTo>
                    <a:lnTo>
                      <a:pt x="120" y="61"/>
                    </a:lnTo>
                    <a:lnTo>
                      <a:pt x="107" y="72"/>
                    </a:lnTo>
                    <a:lnTo>
                      <a:pt x="92" y="79"/>
                    </a:lnTo>
                    <a:lnTo>
                      <a:pt x="75" y="83"/>
                    </a:lnTo>
                    <a:lnTo>
                      <a:pt x="57" y="84"/>
                    </a:lnTo>
                    <a:lnTo>
                      <a:pt x="38" y="85"/>
                    </a:lnTo>
                    <a:lnTo>
                      <a:pt x="19" y="85"/>
                    </a:lnTo>
                    <a:lnTo>
                      <a:pt x="0" y="85"/>
                    </a:lnTo>
                    <a:lnTo>
                      <a:pt x="5" y="72"/>
                    </a:lnTo>
                    <a:lnTo>
                      <a:pt x="9" y="58"/>
                    </a:lnTo>
                    <a:lnTo>
                      <a:pt x="14" y="45"/>
                    </a:lnTo>
                    <a:lnTo>
                      <a:pt x="21" y="34"/>
                    </a:lnTo>
                    <a:lnTo>
                      <a:pt x="28" y="23"/>
                    </a:lnTo>
                    <a:lnTo>
                      <a:pt x="36" y="14"/>
                    </a:lnTo>
                    <a:lnTo>
                      <a:pt x="46" y="6"/>
                    </a:lnTo>
                    <a:lnTo>
                      <a:pt x="58" y="0"/>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1" name="Freeform 19"/>
              <p:cNvSpPr>
                <a:spLocks/>
              </p:cNvSpPr>
              <p:nvPr/>
            </p:nvSpPr>
            <p:spPr bwMode="auto">
              <a:xfrm>
                <a:off x="3791" y="2453"/>
                <a:ext cx="747" cy="450"/>
              </a:xfrm>
              <a:custGeom>
                <a:avLst/>
                <a:gdLst>
                  <a:gd name="T0" fmla="*/ 14 w 1494"/>
                  <a:gd name="T1" fmla="*/ 9 h 901"/>
                  <a:gd name="T2" fmla="*/ 11 w 1494"/>
                  <a:gd name="T3" fmla="*/ 12 h 901"/>
                  <a:gd name="T4" fmla="*/ 6 w 1494"/>
                  <a:gd name="T5" fmla="*/ 15 h 901"/>
                  <a:gd name="T6" fmla="*/ 3 w 1494"/>
                  <a:gd name="T7" fmla="*/ 18 h 901"/>
                  <a:gd name="T8" fmla="*/ 1 w 1494"/>
                  <a:gd name="T9" fmla="*/ 21 h 901"/>
                  <a:gd name="T10" fmla="*/ 1 w 1494"/>
                  <a:gd name="T11" fmla="*/ 23 h 901"/>
                  <a:gd name="T12" fmla="*/ 2 w 1494"/>
                  <a:gd name="T13" fmla="*/ 23 h 901"/>
                  <a:gd name="T14" fmla="*/ 3 w 1494"/>
                  <a:gd name="T15" fmla="*/ 23 h 901"/>
                  <a:gd name="T16" fmla="*/ 3 w 1494"/>
                  <a:gd name="T17" fmla="*/ 22 h 901"/>
                  <a:gd name="T18" fmla="*/ 4 w 1494"/>
                  <a:gd name="T19" fmla="*/ 22 h 901"/>
                  <a:gd name="T20" fmla="*/ 5 w 1494"/>
                  <a:gd name="T21" fmla="*/ 23 h 901"/>
                  <a:gd name="T22" fmla="*/ 6 w 1494"/>
                  <a:gd name="T23" fmla="*/ 24 h 901"/>
                  <a:gd name="T24" fmla="*/ 7 w 1494"/>
                  <a:gd name="T25" fmla="*/ 24 h 901"/>
                  <a:gd name="T26" fmla="*/ 8 w 1494"/>
                  <a:gd name="T27" fmla="*/ 22 h 901"/>
                  <a:gd name="T28" fmla="*/ 9 w 1494"/>
                  <a:gd name="T29" fmla="*/ 20 h 901"/>
                  <a:gd name="T30" fmla="*/ 11 w 1494"/>
                  <a:gd name="T31" fmla="*/ 19 h 901"/>
                  <a:gd name="T32" fmla="*/ 16 w 1494"/>
                  <a:gd name="T33" fmla="*/ 16 h 901"/>
                  <a:gd name="T34" fmla="*/ 15 w 1494"/>
                  <a:gd name="T35" fmla="*/ 18 h 901"/>
                  <a:gd name="T36" fmla="*/ 14 w 1494"/>
                  <a:gd name="T37" fmla="*/ 19 h 901"/>
                  <a:gd name="T38" fmla="*/ 12 w 1494"/>
                  <a:gd name="T39" fmla="*/ 21 h 901"/>
                  <a:gd name="T40" fmla="*/ 11 w 1494"/>
                  <a:gd name="T41" fmla="*/ 22 h 901"/>
                  <a:gd name="T42" fmla="*/ 10 w 1494"/>
                  <a:gd name="T43" fmla="*/ 24 h 901"/>
                  <a:gd name="T44" fmla="*/ 7 w 1494"/>
                  <a:gd name="T45" fmla="*/ 26 h 901"/>
                  <a:gd name="T46" fmla="*/ 7 w 1494"/>
                  <a:gd name="T47" fmla="*/ 28 h 901"/>
                  <a:gd name="T48" fmla="*/ 10 w 1494"/>
                  <a:gd name="T49" fmla="*/ 27 h 901"/>
                  <a:gd name="T50" fmla="*/ 12 w 1494"/>
                  <a:gd name="T51" fmla="*/ 25 h 901"/>
                  <a:gd name="T52" fmla="*/ 14 w 1494"/>
                  <a:gd name="T53" fmla="*/ 23 h 901"/>
                  <a:gd name="T54" fmla="*/ 16 w 1494"/>
                  <a:gd name="T55" fmla="*/ 21 h 901"/>
                  <a:gd name="T56" fmla="*/ 19 w 1494"/>
                  <a:gd name="T57" fmla="*/ 20 h 901"/>
                  <a:gd name="T58" fmla="*/ 21 w 1494"/>
                  <a:gd name="T59" fmla="*/ 18 h 901"/>
                  <a:gd name="T60" fmla="*/ 23 w 1494"/>
                  <a:gd name="T61" fmla="*/ 16 h 901"/>
                  <a:gd name="T62" fmla="*/ 25 w 1494"/>
                  <a:gd name="T63" fmla="*/ 15 h 901"/>
                  <a:gd name="T64" fmla="*/ 27 w 1494"/>
                  <a:gd name="T65" fmla="*/ 13 h 901"/>
                  <a:gd name="T66" fmla="*/ 30 w 1494"/>
                  <a:gd name="T67" fmla="*/ 12 h 901"/>
                  <a:gd name="T68" fmla="*/ 32 w 1494"/>
                  <a:gd name="T69" fmla="*/ 10 h 901"/>
                  <a:gd name="T70" fmla="*/ 35 w 1494"/>
                  <a:gd name="T71" fmla="*/ 9 h 901"/>
                  <a:gd name="T72" fmla="*/ 38 w 1494"/>
                  <a:gd name="T73" fmla="*/ 7 h 901"/>
                  <a:gd name="T74" fmla="*/ 42 w 1494"/>
                  <a:gd name="T75" fmla="*/ 6 h 901"/>
                  <a:gd name="T76" fmla="*/ 46 w 1494"/>
                  <a:gd name="T77" fmla="*/ 5 h 901"/>
                  <a:gd name="T78" fmla="*/ 47 w 1494"/>
                  <a:gd name="T79" fmla="*/ 4 h 901"/>
                  <a:gd name="T80" fmla="*/ 46 w 1494"/>
                  <a:gd name="T81" fmla="*/ 2 h 901"/>
                  <a:gd name="T82" fmla="*/ 44 w 1494"/>
                  <a:gd name="T83" fmla="*/ 0 h 901"/>
                  <a:gd name="T84" fmla="*/ 42 w 1494"/>
                  <a:gd name="T85" fmla="*/ 0 h 901"/>
                  <a:gd name="T86" fmla="*/ 39 w 1494"/>
                  <a:gd name="T87" fmla="*/ 0 h 901"/>
                  <a:gd name="T88" fmla="*/ 36 w 1494"/>
                  <a:gd name="T89" fmla="*/ 0 h 901"/>
                  <a:gd name="T90" fmla="*/ 32 w 1494"/>
                  <a:gd name="T91" fmla="*/ 0 h 901"/>
                  <a:gd name="T92" fmla="*/ 29 w 1494"/>
                  <a:gd name="T93" fmla="*/ 1 h 901"/>
                  <a:gd name="T94" fmla="*/ 25 w 1494"/>
                  <a:gd name="T95" fmla="*/ 2 h 901"/>
                  <a:gd name="T96" fmla="*/ 23 w 1494"/>
                  <a:gd name="T97" fmla="*/ 3 h 901"/>
                  <a:gd name="T98" fmla="*/ 20 w 1494"/>
                  <a:gd name="T99" fmla="*/ 5 h 901"/>
                  <a:gd name="T100" fmla="*/ 17 w 1494"/>
                  <a:gd name="T101" fmla="*/ 7 h 90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94"/>
                  <a:gd name="T154" fmla="*/ 0 h 901"/>
                  <a:gd name="T155" fmla="*/ 1494 w 1494"/>
                  <a:gd name="T156" fmla="*/ 901 h 90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94" h="901">
                    <a:moveTo>
                      <a:pt x="495" y="268"/>
                    </a:moveTo>
                    <a:lnTo>
                      <a:pt x="473" y="288"/>
                    </a:lnTo>
                    <a:lnTo>
                      <a:pt x="444" y="310"/>
                    </a:lnTo>
                    <a:lnTo>
                      <a:pt x="410" y="335"/>
                    </a:lnTo>
                    <a:lnTo>
                      <a:pt x="371" y="361"/>
                    </a:lnTo>
                    <a:lnTo>
                      <a:pt x="328" y="391"/>
                    </a:lnTo>
                    <a:lnTo>
                      <a:pt x="283" y="421"/>
                    </a:lnTo>
                    <a:lnTo>
                      <a:pt x="237" y="454"/>
                    </a:lnTo>
                    <a:lnTo>
                      <a:pt x="192" y="487"/>
                    </a:lnTo>
                    <a:lnTo>
                      <a:pt x="148" y="522"/>
                    </a:lnTo>
                    <a:lnTo>
                      <a:pt x="108" y="556"/>
                    </a:lnTo>
                    <a:lnTo>
                      <a:pt x="72" y="592"/>
                    </a:lnTo>
                    <a:lnTo>
                      <a:pt x="42" y="628"/>
                    </a:lnTo>
                    <a:lnTo>
                      <a:pt x="19" y="663"/>
                    </a:lnTo>
                    <a:lnTo>
                      <a:pt x="5" y="699"/>
                    </a:lnTo>
                    <a:lnTo>
                      <a:pt x="0" y="734"/>
                    </a:lnTo>
                    <a:lnTo>
                      <a:pt x="6" y="767"/>
                    </a:lnTo>
                    <a:lnTo>
                      <a:pt x="16" y="758"/>
                    </a:lnTo>
                    <a:lnTo>
                      <a:pt x="27" y="751"/>
                    </a:lnTo>
                    <a:lnTo>
                      <a:pt x="39" y="746"/>
                    </a:lnTo>
                    <a:lnTo>
                      <a:pt x="50" y="742"/>
                    </a:lnTo>
                    <a:lnTo>
                      <a:pt x="62" y="740"/>
                    </a:lnTo>
                    <a:lnTo>
                      <a:pt x="72" y="740"/>
                    </a:lnTo>
                    <a:lnTo>
                      <a:pt x="81" y="742"/>
                    </a:lnTo>
                    <a:lnTo>
                      <a:pt x="87" y="745"/>
                    </a:lnTo>
                    <a:lnTo>
                      <a:pt x="88" y="722"/>
                    </a:lnTo>
                    <a:lnTo>
                      <a:pt x="91" y="708"/>
                    </a:lnTo>
                    <a:lnTo>
                      <a:pt x="94" y="702"/>
                    </a:lnTo>
                    <a:lnTo>
                      <a:pt x="99" y="705"/>
                    </a:lnTo>
                    <a:lnTo>
                      <a:pt x="104" y="711"/>
                    </a:lnTo>
                    <a:lnTo>
                      <a:pt x="111" y="722"/>
                    </a:lnTo>
                    <a:lnTo>
                      <a:pt x="119" y="735"/>
                    </a:lnTo>
                    <a:lnTo>
                      <a:pt x="129" y="749"/>
                    </a:lnTo>
                    <a:lnTo>
                      <a:pt x="140" y="763"/>
                    </a:lnTo>
                    <a:lnTo>
                      <a:pt x="152" y="775"/>
                    </a:lnTo>
                    <a:lnTo>
                      <a:pt x="164" y="784"/>
                    </a:lnTo>
                    <a:lnTo>
                      <a:pt x="178" y="788"/>
                    </a:lnTo>
                    <a:lnTo>
                      <a:pt x="192" y="785"/>
                    </a:lnTo>
                    <a:lnTo>
                      <a:pt x="208" y="776"/>
                    </a:lnTo>
                    <a:lnTo>
                      <a:pt x="225" y="758"/>
                    </a:lnTo>
                    <a:lnTo>
                      <a:pt x="243" y="729"/>
                    </a:lnTo>
                    <a:lnTo>
                      <a:pt x="240" y="706"/>
                    </a:lnTo>
                    <a:lnTo>
                      <a:pt x="255" y="692"/>
                    </a:lnTo>
                    <a:lnTo>
                      <a:pt x="271" y="677"/>
                    </a:lnTo>
                    <a:lnTo>
                      <a:pt x="288" y="662"/>
                    </a:lnTo>
                    <a:lnTo>
                      <a:pt x="305" y="647"/>
                    </a:lnTo>
                    <a:lnTo>
                      <a:pt x="321" y="632"/>
                    </a:lnTo>
                    <a:lnTo>
                      <a:pt x="336" y="616"/>
                    </a:lnTo>
                    <a:lnTo>
                      <a:pt x="349" y="599"/>
                    </a:lnTo>
                    <a:lnTo>
                      <a:pt x="359" y="581"/>
                    </a:lnTo>
                    <a:lnTo>
                      <a:pt x="502" y="528"/>
                    </a:lnTo>
                    <a:lnTo>
                      <a:pt x="495" y="545"/>
                    </a:lnTo>
                    <a:lnTo>
                      <a:pt x="486" y="562"/>
                    </a:lnTo>
                    <a:lnTo>
                      <a:pt x="474" y="579"/>
                    </a:lnTo>
                    <a:lnTo>
                      <a:pt x="462" y="596"/>
                    </a:lnTo>
                    <a:lnTo>
                      <a:pt x="448" y="614"/>
                    </a:lnTo>
                    <a:lnTo>
                      <a:pt x="433" y="632"/>
                    </a:lnTo>
                    <a:lnTo>
                      <a:pt x="417" y="649"/>
                    </a:lnTo>
                    <a:lnTo>
                      <a:pt x="400" y="667"/>
                    </a:lnTo>
                    <a:lnTo>
                      <a:pt x="384" y="684"/>
                    </a:lnTo>
                    <a:lnTo>
                      <a:pt x="368" y="701"/>
                    </a:lnTo>
                    <a:lnTo>
                      <a:pt x="351" y="717"/>
                    </a:lnTo>
                    <a:lnTo>
                      <a:pt x="335" y="734"/>
                    </a:lnTo>
                    <a:lnTo>
                      <a:pt x="320" y="749"/>
                    </a:lnTo>
                    <a:lnTo>
                      <a:pt x="306" y="763"/>
                    </a:lnTo>
                    <a:lnTo>
                      <a:pt x="292" y="776"/>
                    </a:lnTo>
                    <a:lnTo>
                      <a:pt x="281" y="789"/>
                    </a:lnTo>
                    <a:lnTo>
                      <a:pt x="251" y="816"/>
                    </a:lnTo>
                    <a:lnTo>
                      <a:pt x="230" y="842"/>
                    </a:lnTo>
                    <a:lnTo>
                      <a:pt x="218" y="865"/>
                    </a:lnTo>
                    <a:lnTo>
                      <a:pt x="216" y="883"/>
                    </a:lnTo>
                    <a:lnTo>
                      <a:pt x="223" y="896"/>
                    </a:lnTo>
                    <a:lnTo>
                      <a:pt x="241" y="901"/>
                    </a:lnTo>
                    <a:lnTo>
                      <a:pt x="269" y="897"/>
                    </a:lnTo>
                    <a:lnTo>
                      <a:pt x="308" y="883"/>
                    </a:lnTo>
                    <a:lnTo>
                      <a:pt x="329" y="861"/>
                    </a:lnTo>
                    <a:lnTo>
                      <a:pt x="351" y="840"/>
                    </a:lnTo>
                    <a:lnTo>
                      <a:pt x="372" y="819"/>
                    </a:lnTo>
                    <a:lnTo>
                      <a:pt x="394" y="798"/>
                    </a:lnTo>
                    <a:lnTo>
                      <a:pt x="415" y="778"/>
                    </a:lnTo>
                    <a:lnTo>
                      <a:pt x="438" y="758"/>
                    </a:lnTo>
                    <a:lnTo>
                      <a:pt x="460" y="738"/>
                    </a:lnTo>
                    <a:lnTo>
                      <a:pt x="483" y="720"/>
                    </a:lnTo>
                    <a:lnTo>
                      <a:pt x="506" y="700"/>
                    </a:lnTo>
                    <a:lnTo>
                      <a:pt x="530" y="682"/>
                    </a:lnTo>
                    <a:lnTo>
                      <a:pt x="553" y="663"/>
                    </a:lnTo>
                    <a:lnTo>
                      <a:pt x="577" y="645"/>
                    </a:lnTo>
                    <a:lnTo>
                      <a:pt x="601" y="628"/>
                    </a:lnTo>
                    <a:lnTo>
                      <a:pt x="624" y="609"/>
                    </a:lnTo>
                    <a:lnTo>
                      <a:pt x="648" y="592"/>
                    </a:lnTo>
                    <a:lnTo>
                      <a:pt x="672" y="575"/>
                    </a:lnTo>
                    <a:lnTo>
                      <a:pt x="697" y="557"/>
                    </a:lnTo>
                    <a:lnTo>
                      <a:pt x="721" y="540"/>
                    </a:lnTo>
                    <a:lnTo>
                      <a:pt x="745" y="524"/>
                    </a:lnTo>
                    <a:lnTo>
                      <a:pt x="769" y="507"/>
                    </a:lnTo>
                    <a:lnTo>
                      <a:pt x="793" y="490"/>
                    </a:lnTo>
                    <a:lnTo>
                      <a:pt x="818" y="473"/>
                    </a:lnTo>
                    <a:lnTo>
                      <a:pt x="843" y="457"/>
                    </a:lnTo>
                    <a:lnTo>
                      <a:pt x="867" y="441"/>
                    </a:lnTo>
                    <a:lnTo>
                      <a:pt x="891" y="424"/>
                    </a:lnTo>
                    <a:lnTo>
                      <a:pt x="915" y="408"/>
                    </a:lnTo>
                    <a:lnTo>
                      <a:pt x="940" y="391"/>
                    </a:lnTo>
                    <a:lnTo>
                      <a:pt x="964" y="375"/>
                    </a:lnTo>
                    <a:lnTo>
                      <a:pt x="988" y="359"/>
                    </a:lnTo>
                    <a:lnTo>
                      <a:pt x="1012" y="343"/>
                    </a:lnTo>
                    <a:lnTo>
                      <a:pt x="1035" y="326"/>
                    </a:lnTo>
                    <a:lnTo>
                      <a:pt x="1059" y="310"/>
                    </a:lnTo>
                    <a:lnTo>
                      <a:pt x="1093" y="290"/>
                    </a:lnTo>
                    <a:lnTo>
                      <a:pt x="1130" y="273"/>
                    </a:lnTo>
                    <a:lnTo>
                      <a:pt x="1170" y="257"/>
                    </a:lnTo>
                    <a:lnTo>
                      <a:pt x="1213" y="244"/>
                    </a:lnTo>
                    <a:lnTo>
                      <a:pt x="1255" y="231"/>
                    </a:lnTo>
                    <a:lnTo>
                      <a:pt x="1299" y="220"/>
                    </a:lnTo>
                    <a:lnTo>
                      <a:pt x="1341" y="208"/>
                    </a:lnTo>
                    <a:lnTo>
                      <a:pt x="1380" y="198"/>
                    </a:lnTo>
                    <a:lnTo>
                      <a:pt x="1414" y="186"/>
                    </a:lnTo>
                    <a:lnTo>
                      <a:pt x="1444" y="175"/>
                    </a:lnTo>
                    <a:lnTo>
                      <a:pt x="1468" y="162"/>
                    </a:lnTo>
                    <a:lnTo>
                      <a:pt x="1486" y="147"/>
                    </a:lnTo>
                    <a:lnTo>
                      <a:pt x="1494" y="131"/>
                    </a:lnTo>
                    <a:lnTo>
                      <a:pt x="1493" y="113"/>
                    </a:lnTo>
                    <a:lnTo>
                      <a:pt x="1481" y="92"/>
                    </a:lnTo>
                    <a:lnTo>
                      <a:pt x="1457" y="68"/>
                    </a:lnTo>
                    <a:lnTo>
                      <a:pt x="1440" y="54"/>
                    </a:lnTo>
                    <a:lnTo>
                      <a:pt x="1420" y="41"/>
                    </a:lnTo>
                    <a:lnTo>
                      <a:pt x="1398" y="30"/>
                    </a:lnTo>
                    <a:lnTo>
                      <a:pt x="1374" y="20"/>
                    </a:lnTo>
                    <a:lnTo>
                      <a:pt x="1347" y="14"/>
                    </a:lnTo>
                    <a:lnTo>
                      <a:pt x="1321" y="8"/>
                    </a:lnTo>
                    <a:lnTo>
                      <a:pt x="1291" y="3"/>
                    </a:lnTo>
                    <a:lnTo>
                      <a:pt x="1261" y="1"/>
                    </a:lnTo>
                    <a:lnTo>
                      <a:pt x="1230" y="0"/>
                    </a:lnTo>
                    <a:lnTo>
                      <a:pt x="1197" y="0"/>
                    </a:lnTo>
                    <a:lnTo>
                      <a:pt x="1163" y="1"/>
                    </a:lnTo>
                    <a:lnTo>
                      <a:pt x="1129" y="4"/>
                    </a:lnTo>
                    <a:lnTo>
                      <a:pt x="1093" y="8"/>
                    </a:lnTo>
                    <a:lnTo>
                      <a:pt x="1057" y="14"/>
                    </a:lnTo>
                    <a:lnTo>
                      <a:pt x="1021" y="20"/>
                    </a:lnTo>
                    <a:lnTo>
                      <a:pt x="985" y="27"/>
                    </a:lnTo>
                    <a:lnTo>
                      <a:pt x="949" y="37"/>
                    </a:lnTo>
                    <a:lnTo>
                      <a:pt x="912" y="47"/>
                    </a:lnTo>
                    <a:lnTo>
                      <a:pt x="876" y="57"/>
                    </a:lnTo>
                    <a:lnTo>
                      <a:pt x="841" y="69"/>
                    </a:lnTo>
                    <a:lnTo>
                      <a:pt x="805" y="82"/>
                    </a:lnTo>
                    <a:lnTo>
                      <a:pt x="770" y="95"/>
                    </a:lnTo>
                    <a:lnTo>
                      <a:pt x="737" y="110"/>
                    </a:lnTo>
                    <a:lnTo>
                      <a:pt x="705" y="125"/>
                    </a:lnTo>
                    <a:lnTo>
                      <a:pt x="672" y="141"/>
                    </a:lnTo>
                    <a:lnTo>
                      <a:pt x="642" y="158"/>
                    </a:lnTo>
                    <a:lnTo>
                      <a:pt x="614" y="175"/>
                    </a:lnTo>
                    <a:lnTo>
                      <a:pt x="586" y="192"/>
                    </a:lnTo>
                    <a:lnTo>
                      <a:pt x="561" y="211"/>
                    </a:lnTo>
                    <a:lnTo>
                      <a:pt x="536" y="229"/>
                    </a:lnTo>
                    <a:lnTo>
                      <a:pt x="515" y="249"/>
                    </a:lnTo>
                    <a:lnTo>
                      <a:pt x="495" y="268"/>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2" name="Freeform 20"/>
              <p:cNvSpPr>
                <a:spLocks/>
              </p:cNvSpPr>
              <p:nvPr/>
            </p:nvSpPr>
            <p:spPr bwMode="auto">
              <a:xfrm>
                <a:off x="3325" y="3502"/>
                <a:ext cx="107" cy="91"/>
              </a:xfrm>
              <a:custGeom>
                <a:avLst/>
                <a:gdLst>
                  <a:gd name="T0" fmla="*/ 0 w 215"/>
                  <a:gd name="T1" fmla="*/ 6 h 182"/>
                  <a:gd name="T2" fmla="*/ 0 w 215"/>
                  <a:gd name="T3" fmla="*/ 6 h 182"/>
                  <a:gd name="T4" fmla="*/ 0 w 215"/>
                  <a:gd name="T5" fmla="*/ 5 h 182"/>
                  <a:gd name="T6" fmla="*/ 0 w 215"/>
                  <a:gd name="T7" fmla="*/ 5 h 182"/>
                  <a:gd name="T8" fmla="*/ 0 w 215"/>
                  <a:gd name="T9" fmla="*/ 5 h 182"/>
                  <a:gd name="T10" fmla="*/ 0 w 215"/>
                  <a:gd name="T11" fmla="*/ 4 h 182"/>
                  <a:gd name="T12" fmla="*/ 1 w 215"/>
                  <a:gd name="T13" fmla="*/ 4 h 182"/>
                  <a:gd name="T14" fmla="*/ 1 w 215"/>
                  <a:gd name="T15" fmla="*/ 3 h 182"/>
                  <a:gd name="T16" fmla="*/ 2 w 215"/>
                  <a:gd name="T17" fmla="*/ 3 h 182"/>
                  <a:gd name="T18" fmla="*/ 3 w 215"/>
                  <a:gd name="T19" fmla="*/ 3 h 182"/>
                  <a:gd name="T20" fmla="*/ 3 w 215"/>
                  <a:gd name="T21" fmla="*/ 2 h 182"/>
                  <a:gd name="T22" fmla="*/ 4 w 215"/>
                  <a:gd name="T23" fmla="*/ 2 h 182"/>
                  <a:gd name="T24" fmla="*/ 5 w 215"/>
                  <a:gd name="T25" fmla="*/ 1 h 182"/>
                  <a:gd name="T26" fmla="*/ 5 w 215"/>
                  <a:gd name="T27" fmla="*/ 1 h 182"/>
                  <a:gd name="T28" fmla="*/ 6 w 215"/>
                  <a:gd name="T29" fmla="*/ 1 h 182"/>
                  <a:gd name="T30" fmla="*/ 6 w 215"/>
                  <a:gd name="T31" fmla="*/ 1 h 182"/>
                  <a:gd name="T32" fmla="*/ 6 w 215"/>
                  <a:gd name="T33" fmla="*/ 0 h 182"/>
                  <a:gd name="T34" fmla="*/ 6 w 215"/>
                  <a:gd name="T35" fmla="*/ 1 h 182"/>
                  <a:gd name="T36" fmla="*/ 6 w 215"/>
                  <a:gd name="T37" fmla="*/ 2 h 182"/>
                  <a:gd name="T38" fmla="*/ 6 w 215"/>
                  <a:gd name="T39" fmla="*/ 2 h 182"/>
                  <a:gd name="T40" fmla="*/ 5 w 215"/>
                  <a:gd name="T41" fmla="*/ 3 h 182"/>
                  <a:gd name="T42" fmla="*/ 5 w 215"/>
                  <a:gd name="T43" fmla="*/ 3 h 182"/>
                  <a:gd name="T44" fmla="*/ 5 w 215"/>
                  <a:gd name="T45" fmla="*/ 4 h 182"/>
                  <a:gd name="T46" fmla="*/ 4 w 215"/>
                  <a:gd name="T47" fmla="*/ 4 h 182"/>
                  <a:gd name="T48" fmla="*/ 4 w 215"/>
                  <a:gd name="T49" fmla="*/ 5 h 182"/>
                  <a:gd name="T50" fmla="*/ 3 w 215"/>
                  <a:gd name="T51" fmla="*/ 5 h 182"/>
                  <a:gd name="T52" fmla="*/ 3 w 215"/>
                  <a:gd name="T53" fmla="*/ 6 h 182"/>
                  <a:gd name="T54" fmla="*/ 2 w 215"/>
                  <a:gd name="T55" fmla="*/ 6 h 182"/>
                  <a:gd name="T56" fmla="*/ 2 w 215"/>
                  <a:gd name="T57" fmla="*/ 6 h 182"/>
                  <a:gd name="T58" fmla="*/ 1 w 215"/>
                  <a:gd name="T59" fmla="*/ 6 h 182"/>
                  <a:gd name="T60" fmla="*/ 1 w 215"/>
                  <a:gd name="T61" fmla="*/ 6 h 182"/>
                  <a:gd name="T62" fmla="*/ 0 w 215"/>
                  <a:gd name="T63" fmla="*/ 6 h 182"/>
                  <a:gd name="T64" fmla="*/ 0 w 215"/>
                  <a:gd name="T65" fmla="*/ 6 h 1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5"/>
                  <a:gd name="T100" fmla="*/ 0 h 182"/>
                  <a:gd name="T101" fmla="*/ 215 w 215"/>
                  <a:gd name="T102" fmla="*/ 182 h 1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5" h="182">
                    <a:moveTo>
                      <a:pt x="4" y="176"/>
                    </a:moveTo>
                    <a:lnTo>
                      <a:pt x="0" y="167"/>
                    </a:lnTo>
                    <a:lnTo>
                      <a:pt x="1" y="158"/>
                    </a:lnTo>
                    <a:lnTo>
                      <a:pt x="6" y="148"/>
                    </a:lnTo>
                    <a:lnTo>
                      <a:pt x="17" y="135"/>
                    </a:lnTo>
                    <a:lnTo>
                      <a:pt x="29" y="123"/>
                    </a:lnTo>
                    <a:lnTo>
                      <a:pt x="44" y="109"/>
                    </a:lnTo>
                    <a:lnTo>
                      <a:pt x="63" y="94"/>
                    </a:lnTo>
                    <a:lnTo>
                      <a:pt x="82" y="80"/>
                    </a:lnTo>
                    <a:lnTo>
                      <a:pt x="102" y="66"/>
                    </a:lnTo>
                    <a:lnTo>
                      <a:pt x="123" y="52"/>
                    </a:lnTo>
                    <a:lnTo>
                      <a:pt x="142" y="40"/>
                    </a:lnTo>
                    <a:lnTo>
                      <a:pt x="161" y="28"/>
                    </a:lnTo>
                    <a:lnTo>
                      <a:pt x="178" y="19"/>
                    </a:lnTo>
                    <a:lnTo>
                      <a:pt x="194" y="10"/>
                    </a:lnTo>
                    <a:lnTo>
                      <a:pt x="206" y="4"/>
                    </a:lnTo>
                    <a:lnTo>
                      <a:pt x="215" y="0"/>
                    </a:lnTo>
                    <a:lnTo>
                      <a:pt x="208" y="21"/>
                    </a:lnTo>
                    <a:lnTo>
                      <a:pt x="201" y="41"/>
                    </a:lnTo>
                    <a:lnTo>
                      <a:pt x="192" y="60"/>
                    </a:lnTo>
                    <a:lnTo>
                      <a:pt x="183" y="79"/>
                    </a:lnTo>
                    <a:lnTo>
                      <a:pt x="174" y="96"/>
                    </a:lnTo>
                    <a:lnTo>
                      <a:pt x="162" y="112"/>
                    </a:lnTo>
                    <a:lnTo>
                      <a:pt x="150" y="128"/>
                    </a:lnTo>
                    <a:lnTo>
                      <a:pt x="138" y="141"/>
                    </a:lnTo>
                    <a:lnTo>
                      <a:pt x="124" y="154"/>
                    </a:lnTo>
                    <a:lnTo>
                      <a:pt x="110" y="164"/>
                    </a:lnTo>
                    <a:lnTo>
                      <a:pt x="94" y="172"/>
                    </a:lnTo>
                    <a:lnTo>
                      <a:pt x="78" y="178"/>
                    </a:lnTo>
                    <a:lnTo>
                      <a:pt x="61" y="181"/>
                    </a:lnTo>
                    <a:lnTo>
                      <a:pt x="43" y="182"/>
                    </a:lnTo>
                    <a:lnTo>
                      <a:pt x="24" y="180"/>
                    </a:lnTo>
                    <a:lnTo>
                      <a:pt x="4" y="176"/>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3" name="Freeform 21"/>
              <p:cNvSpPr>
                <a:spLocks/>
              </p:cNvSpPr>
              <p:nvPr/>
            </p:nvSpPr>
            <p:spPr bwMode="auto">
              <a:xfrm>
                <a:off x="3515" y="3289"/>
                <a:ext cx="105" cy="49"/>
              </a:xfrm>
              <a:custGeom>
                <a:avLst/>
                <a:gdLst>
                  <a:gd name="T0" fmla="*/ 2 w 208"/>
                  <a:gd name="T1" fmla="*/ 1 h 98"/>
                  <a:gd name="T2" fmla="*/ 2 w 208"/>
                  <a:gd name="T3" fmla="*/ 1 h 98"/>
                  <a:gd name="T4" fmla="*/ 3 w 208"/>
                  <a:gd name="T5" fmla="*/ 0 h 98"/>
                  <a:gd name="T6" fmla="*/ 4 w 208"/>
                  <a:gd name="T7" fmla="*/ 1 h 98"/>
                  <a:gd name="T8" fmla="*/ 4 w 208"/>
                  <a:gd name="T9" fmla="*/ 1 h 98"/>
                  <a:gd name="T10" fmla="*/ 5 w 208"/>
                  <a:gd name="T11" fmla="*/ 1 h 98"/>
                  <a:gd name="T12" fmla="*/ 6 w 208"/>
                  <a:gd name="T13" fmla="*/ 1 h 98"/>
                  <a:gd name="T14" fmla="*/ 7 w 208"/>
                  <a:gd name="T15" fmla="*/ 1 h 98"/>
                  <a:gd name="T16" fmla="*/ 7 w 208"/>
                  <a:gd name="T17" fmla="*/ 1 h 98"/>
                  <a:gd name="T18" fmla="*/ 7 w 208"/>
                  <a:gd name="T19" fmla="*/ 1 h 98"/>
                  <a:gd name="T20" fmla="*/ 6 w 208"/>
                  <a:gd name="T21" fmla="*/ 2 h 98"/>
                  <a:gd name="T22" fmla="*/ 6 w 208"/>
                  <a:gd name="T23" fmla="*/ 2 h 98"/>
                  <a:gd name="T24" fmla="*/ 5 w 208"/>
                  <a:gd name="T25" fmla="*/ 3 h 98"/>
                  <a:gd name="T26" fmla="*/ 5 w 208"/>
                  <a:gd name="T27" fmla="*/ 3 h 98"/>
                  <a:gd name="T28" fmla="*/ 4 w 208"/>
                  <a:gd name="T29" fmla="*/ 3 h 98"/>
                  <a:gd name="T30" fmla="*/ 3 w 208"/>
                  <a:gd name="T31" fmla="*/ 3 h 98"/>
                  <a:gd name="T32" fmla="*/ 2 w 208"/>
                  <a:gd name="T33" fmla="*/ 3 h 98"/>
                  <a:gd name="T34" fmla="*/ 2 w 208"/>
                  <a:gd name="T35" fmla="*/ 3 h 98"/>
                  <a:gd name="T36" fmla="*/ 1 w 208"/>
                  <a:gd name="T37" fmla="*/ 3 h 98"/>
                  <a:gd name="T38" fmla="*/ 1 w 208"/>
                  <a:gd name="T39" fmla="*/ 3 h 98"/>
                  <a:gd name="T40" fmla="*/ 1 w 208"/>
                  <a:gd name="T41" fmla="*/ 3 h 98"/>
                  <a:gd name="T42" fmla="*/ 0 w 208"/>
                  <a:gd name="T43" fmla="*/ 3 h 98"/>
                  <a:gd name="T44" fmla="*/ 1 w 208"/>
                  <a:gd name="T45" fmla="*/ 2 h 98"/>
                  <a:gd name="T46" fmla="*/ 1 w 208"/>
                  <a:gd name="T47" fmla="*/ 2 h 98"/>
                  <a:gd name="T48" fmla="*/ 2 w 208"/>
                  <a:gd name="T49" fmla="*/ 1 h 9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8"/>
                  <a:gd name="T76" fmla="*/ 0 h 98"/>
                  <a:gd name="T77" fmla="*/ 208 w 208"/>
                  <a:gd name="T78" fmla="*/ 98 h 9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8" h="98">
                    <a:moveTo>
                      <a:pt x="38" y="13"/>
                    </a:moveTo>
                    <a:lnTo>
                      <a:pt x="54" y="4"/>
                    </a:lnTo>
                    <a:lnTo>
                      <a:pt x="74" y="0"/>
                    </a:lnTo>
                    <a:lnTo>
                      <a:pt x="98" y="1"/>
                    </a:lnTo>
                    <a:lnTo>
                      <a:pt x="122" y="5"/>
                    </a:lnTo>
                    <a:lnTo>
                      <a:pt x="147" y="9"/>
                    </a:lnTo>
                    <a:lnTo>
                      <a:pt x="172" y="14"/>
                    </a:lnTo>
                    <a:lnTo>
                      <a:pt x="192" y="16"/>
                    </a:lnTo>
                    <a:lnTo>
                      <a:pt x="208" y="14"/>
                    </a:lnTo>
                    <a:lnTo>
                      <a:pt x="201" y="28"/>
                    </a:lnTo>
                    <a:lnTo>
                      <a:pt x="189" y="41"/>
                    </a:lnTo>
                    <a:lnTo>
                      <a:pt x="173" y="53"/>
                    </a:lnTo>
                    <a:lnTo>
                      <a:pt x="153" y="65"/>
                    </a:lnTo>
                    <a:lnTo>
                      <a:pt x="131" y="75"/>
                    </a:lnTo>
                    <a:lnTo>
                      <a:pt x="108" y="84"/>
                    </a:lnTo>
                    <a:lnTo>
                      <a:pt x="85" y="91"/>
                    </a:lnTo>
                    <a:lnTo>
                      <a:pt x="63" y="96"/>
                    </a:lnTo>
                    <a:lnTo>
                      <a:pt x="43" y="98"/>
                    </a:lnTo>
                    <a:lnTo>
                      <a:pt x="25" y="97"/>
                    </a:lnTo>
                    <a:lnTo>
                      <a:pt x="11" y="92"/>
                    </a:lnTo>
                    <a:lnTo>
                      <a:pt x="3" y="85"/>
                    </a:lnTo>
                    <a:lnTo>
                      <a:pt x="0" y="74"/>
                    </a:lnTo>
                    <a:lnTo>
                      <a:pt x="4" y="58"/>
                    </a:lnTo>
                    <a:lnTo>
                      <a:pt x="17" y="38"/>
                    </a:lnTo>
                    <a:lnTo>
                      <a:pt x="38" y="13"/>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4" name="Freeform 22"/>
              <p:cNvSpPr>
                <a:spLocks/>
              </p:cNvSpPr>
              <p:nvPr/>
            </p:nvSpPr>
            <p:spPr bwMode="auto">
              <a:xfrm>
                <a:off x="3390" y="3412"/>
                <a:ext cx="57" cy="50"/>
              </a:xfrm>
              <a:custGeom>
                <a:avLst/>
                <a:gdLst>
                  <a:gd name="T0" fmla="*/ 2 w 115"/>
                  <a:gd name="T1" fmla="*/ 1 h 99"/>
                  <a:gd name="T2" fmla="*/ 3 w 115"/>
                  <a:gd name="T3" fmla="*/ 0 h 99"/>
                  <a:gd name="T4" fmla="*/ 3 w 115"/>
                  <a:gd name="T5" fmla="*/ 1 h 99"/>
                  <a:gd name="T6" fmla="*/ 2 w 115"/>
                  <a:gd name="T7" fmla="*/ 1 h 99"/>
                  <a:gd name="T8" fmla="*/ 2 w 115"/>
                  <a:gd name="T9" fmla="*/ 2 h 99"/>
                  <a:gd name="T10" fmla="*/ 2 w 115"/>
                  <a:gd name="T11" fmla="*/ 2 h 99"/>
                  <a:gd name="T12" fmla="*/ 1 w 115"/>
                  <a:gd name="T13" fmla="*/ 3 h 99"/>
                  <a:gd name="T14" fmla="*/ 1 w 115"/>
                  <a:gd name="T15" fmla="*/ 3 h 99"/>
                  <a:gd name="T16" fmla="*/ 0 w 115"/>
                  <a:gd name="T17" fmla="*/ 3 h 99"/>
                  <a:gd name="T18" fmla="*/ 0 w 115"/>
                  <a:gd name="T19" fmla="*/ 4 h 99"/>
                  <a:gd name="T20" fmla="*/ 0 w 115"/>
                  <a:gd name="T21" fmla="*/ 3 h 99"/>
                  <a:gd name="T22" fmla="*/ 0 w 115"/>
                  <a:gd name="T23" fmla="*/ 3 h 99"/>
                  <a:gd name="T24" fmla="*/ 0 w 115"/>
                  <a:gd name="T25" fmla="*/ 2 h 99"/>
                  <a:gd name="T26" fmla="*/ 1 w 115"/>
                  <a:gd name="T27" fmla="*/ 2 h 99"/>
                  <a:gd name="T28" fmla="*/ 1 w 115"/>
                  <a:gd name="T29" fmla="*/ 2 h 99"/>
                  <a:gd name="T30" fmla="*/ 1 w 115"/>
                  <a:gd name="T31" fmla="*/ 2 h 99"/>
                  <a:gd name="T32" fmla="*/ 2 w 115"/>
                  <a:gd name="T33" fmla="*/ 1 h 99"/>
                  <a:gd name="T34" fmla="*/ 2 w 115"/>
                  <a:gd name="T35" fmla="*/ 1 h 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5"/>
                  <a:gd name="T55" fmla="*/ 0 h 99"/>
                  <a:gd name="T56" fmla="*/ 115 w 115"/>
                  <a:gd name="T57" fmla="*/ 99 h 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5" h="99">
                    <a:moveTo>
                      <a:pt x="82" y="13"/>
                    </a:moveTo>
                    <a:lnTo>
                      <a:pt x="115" y="0"/>
                    </a:lnTo>
                    <a:lnTo>
                      <a:pt x="106" y="17"/>
                    </a:lnTo>
                    <a:lnTo>
                      <a:pt x="95" y="31"/>
                    </a:lnTo>
                    <a:lnTo>
                      <a:pt x="82" y="45"/>
                    </a:lnTo>
                    <a:lnTo>
                      <a:pt x="68" y="57"/>
                    </a:lnTo>
                    <a:lnTo>
                      <a:pt x="52" y="68"/>
                    </a:lnTo>
                    <a:lnTo>
                      <a:pt x="34" y="79"/>
                    </a:lnTo>
                    <a:lnTo>
                      <a:pt x="17" y="89"/>
                    </a:lnTo>
                    <a:lnTo>
                      <a:pt x="0" y="99"/>
                    </a:lnTo>
                    <a:lnTo>
                      <a:pt x="9" y="83"/>
                    </a:lnTo>
                    <a:lnTo>
                      <a:pt x="18" y="70"/>
                    </a:lnTo>
                    <a:lnTo>
                      <a:pt x="27" y="60"/>
                    </a:lnTo>
                    <a:lnTo>
                      <a:pt x="37" y="52"/>
                    </a:lnTo>
                    <a:lnTo>
                      <a:pt x="47" y="44"/>
                    </a:lnTo>
                    <a:lnTo>
                      <a:pt x="57" y="34"/>
                    </a:lnTo>
                    <a:lnTo>
                      <a:pt x="69" y="25"/>
                    </a:lnTo>
                    <a:lnTo>
                      <a:pt x="82" y="13"/>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5" name="Freeform 23"/>
              <p:cNvSpPr>
                <a:spLocks/>
              </p:cNvSpPr>
              <p:nvPr/>
            </p:nvSpPr>
            <p:spPr bwMode="auto">
              <a:xfrm>
                <a:off x="1070" y="577"/>
                <a:ext cx="2625" cy="2357"/>
              </a:xfrm>
              <a:custGeom>
                <a:avLst/>
                <a:gdLst>
                  <a:gd name="T0" fmla="*/ 162 w 5249"/>
                  <a:gd name="T1" fmla="*/ 143 h 4714"/>
                  <a:gd name="T2" fmla="*/ 164 w 5249"/>
                  <a:gd name="T3" fmla="*/ 145 h 4714"/>
                  <a:gd name="T4" fmla="*/ 162 w 5249"/>
                  <a:gd name="T5" fmla="*/ 148 h 4714"/>
                  <a:gd name="T6" fmla="*/ 158 w 5249"/>
                  <a:gd name="T7" fmla="*/ 147 h 4714"/>
                  <a:gd name="T8" fmla="*/ 152 w 5249"/>
                  <a:gd name="T9" fmla="*/ 144 h 4714"/>
                  <a:gd name="T10" fmla="*/ 147 w 5249"/>
                  <a:gd name="T11" fmla="*/ 141 h 4714"/>
                  <a:gd name="T12" fmla="*/ 142 w 5249"/>
                  <a:gd name="T13" fmla="*/ 138 h 4714"/>
                  <a:gd name="T14" fmla="*/ 138 w 5249"/>
                  <a:gd name="T15" fmla="*/ 135 h 4714"/>
                  <a:gd name="T16" fmla="*/ 134 w 5249"/>
                  <a:gd name="T17" fmla="*/ 132 h 4714"/>
                  <a:gd name="T18" fmla="*/ 129 w 5249"/>
                  <a:gd name="T19" fmla="*/ 129 h 4714"/>
                  <a:gd name="T20" fmla="*/ 125 w 5249"/>
                  <a:gd name="T21" fmla="*/ 126 h 4714"/>
                  <a:gd name="T22" fmla="*/ 122 w 5249"/>
                  <a:gd name="T23" fmla="*/ 125 h 4714"/>
                  <a:gd name="T24" fmla="*/ 116 w 5249"/>
                  <a:gd name="T25" fmla="*/ 121 h 4714"/>
                  <a:gd name="T26" fmla="*/ 110 w 5249"/>
                  <a:gd name="T27" fmla="*/ 116 h 4714"/>
                  <a:gd name="T28" fmla="*/ 104 w 5249"/>
                  <a:gd name="T29" fmla="*/ 112 h 4714"/>
                  <a:gd name="T30" fmla="*/ 100 w 5249"/>
                  <a:gd name="T31" fmla="*/ 109 h 4714"/>
                  <a:gd name="T32" fmla="*/ 97 w 5249"/>
                  <a:gd name="T33" fmla="*/ 106 h 4714"/>
                  <a:gd name="T34" fmla="*/ 92 w 5249"/>
                  <a:gd name="T35" fmla="*/ 102 h 4714"/>
                  <a:gd name="T36" fmla="*/ 88 w 5249"/>
                  <a:gd name="T37" fmla="*/ 99 h 4714"/>
                  <a:gd name="T38" fmla="*/ 85 w 5249"/>
                  <a:gd name="T39" fmla="*/ 98 h 4714"/>
                  <a:gd name="T40" fmla="*/ 82 w 5249"/>
                  <a:gd name="T41" fmla="*/ 96 h 4714"/>
                  <a:gd name="T42" fmla="*/ 80 w 5249"/>
                  <a:gd name="T43" fmla="*/ 94 h 4714"/>
                  <a:gd name="T44" fmla="*/ 77 w 5249"/>
                  <a:gd name="T45" fmla="*/ 91 h 4714"/>
                  <a:gd name="T46" fmla="*/ 75 w 5249"/>
                  <a:gd name="T47" fmla="*/ 88 h 4714"/>
                  <a:gd name="T48" fmla="*/ 71 w 5249"/>
                  <a:gd name="T49" fmla="*/ 86 h 4714"/>
                  <a:gd name="T50" fmla="*/ 64 w 5249"/>
                  <a:gd name="T51" fmla="*/ 80 h 4714"/>
                  <a:gd name="T52" fmla="*/ 56 w 5249"/>
                  <a:gd name="T53" fmla="*/ 74 h 4714"/>
                  <a:gd name="T54" fmla="*/ 49 w 5249"/>
                  <a:gd name="T55" fmla="*/ 67 h 4714"/>
                  <a:gd name="T56" fmla="*/ 44 w 5249"/>
                  <a:gd name="T57" fmla="*/ 61 h 4714"/>
                  <a:gd name="T58" fmla="*/ 42 w 5249"/>
                  <a:gd name="T59" fmla="*/ 60 h 4714"/>
                  <a:gd name="T60" fmla="*/ 41 w 5249"/>
                  <a:gd name="T61" fmla="*/ 58 h 4714"/>
                  <a:gd name="T62" fmla="*/ 34 w 5249"/>
                  <a:gd name="T63" fmla="*/ 51 h 4714"/>
                  <a:gd name="T64" fmla="*/ 28 w 5249"/>
                  <a:gd name="T65" fmla="*/ 42 h 4714"/>
                  <a:gd name="T66" fmla="*/ 26 w 5249"/>
                  <a:gd name="T67" fmla="*/ 40 h 4714"/>
                  <a:gd name="T68" fmla="*/ 23 w 5249"/>
                  <a:gd name="T69" fmla="*/ 35 h 4714"/>
                  <a:gd name="T70" fmla="*/ 17 w 5249"/>
                  <a:gd name="T71" fmla="*/ 26 h 4714"/>
                  <a:gd name="T72" fmla="*/ 10 w 5249"/>
                  <a:gd name="T73" fmla="*/ 17 h 4714"/>
                  <a:gd name="T74" fmla="*/ 4 w 5249"/>
                  <a:gd name="T75" fmla="*/ 7 h 4714"/>
                  <a:gd name="T76" fmla="*/ 1 w 5249"/>
                  <a:gd name="T77" fmla="*/ 1 h 4714"/>
                  <a:gd name="T78" fmla="*/ 8 w 5249"/>
                  <a:gd name="T79" fmla="*/ 8 h 4714"/>
                  <a:gd name="T80" fmla="*/ 14 w 5249"/>
                  <a:gd name="T81" fmla="*/ 18 h 4714"/>
                  <a:gd name="T82" fmla="*/ 19 w 5249"/>
                  <a:gd name="T83" fmla="*/ 26 h 4714"/>
                  <a:gd name="T84" fmla="*/ 27 w 5249"/>
                  <a:gd name="T85" fmla="*/ 37 h 4714"/>
                  <a:gd name="T86" fmla="*/ 36 w 5249"/>
                  <a:gd name="T87" fmla="*/ 47 h 4714"/>
                  <a:gd name="T88" fmla="*/ 46 w 5249"/>
                  <a:gd name="T89" fmla="*/ 56 h 4714"/>
                  <a:gd name="T90" fmla="*/ 57 w 5249"/>
                  <a:gd name="T91" fmla="*/ 66 h 4714"/>
                  <a:gd name="T92" fmla="*/ 66 w 5249"/>
                  <a:gd name="T93" fmla="*/ 74 h 4714"/>
                  <a:gd name="T94" fmla="*/ 71 w 5249"/>
                  <a:gd name="T95" fmla="*/ 79 h 4714"/>
                  <a:gd name="T96" fmla="*/ 76 w 5249"/>
                  <a:gd name="T97" fmla="*/ 83 h 4714"/>
                  <a:gd name="T98" fmla="*/ 82 w 5249"/>
                  <a:gd name="T99" fmla="*/ 87 h 4714"/>
                  <a:gd name="T100" fmla="*/ 87 w 5249"/>
                  <a:gd name="T101" fmla="*/ 91 h 4714"/>
                  <a:gd name="T102" fmla="*/ 92 w 5249"/>
                  <a:gd name="T103" fmla="*/ 95 h 4714"/>
                  <a:gd name="T104" fmla="*/ 96 w 5249"/>
                  <a:gd name="T105" fmla="*/ 98 h 4714"/>
                  <a:gd name="T106" fmla="*/ 103 w 5249"/>
                  <a:gd name="T107" fmla="*/ 103 h 4714"/>
                  <a:gd name="T108" fmla="*/ 113 w 5249"/>
                  <a:gd name="T109" fmla="*/ 110 h 4714"/>
                  <a:gd name="T110" fmla="*/ 123 w 5249"/>
                  <a:gd name="T111" fmla="*/ 117 h 4714"/>
                  <a:gd name="T112" fmla="*/ 129 w 5249"/>
                  <a:gd name="T113" fmla="*/ 122 h 4714"/>
                  <a:gd name="T114" fmla="*/ 132 w 5249"/>
                  <a:gd name="T115" fmla="*/ 125 h 4714"/>
                  <a:gd name="T116" fmla="*/ 138 w 5249"/>
                  <a:gd name="T117" fmla="*/ 128 h 4714"/>
                  <a:gd name="T118" fmla="*/ 143 w 5249"/>
                  <a:gd name="T119" fmla="*/ 131 h 4714"/>
                  <a:gd name="T120" fmla="*/ 149 w 5249"/>
                  <a:gd name="T121" fmla="*/ 135 h 4714"/>
                  <a:gd name="T122" fmla="*/ 155 w 5249"/>
                  <a:gd name="T123" fmla="*/ 138 h 4714"/>
                  <a:gd name="T124" fmla="*/ 159 w 5249"/>
                  <a:gd name="T125" fmla="*/ 142 h 47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249"/>
                  <a:gd name="T190" fmla="*/ 0 h 4714"/>
                  <a:gd name="T191" fmla="*/ 5249 w 5249"/>
                  <a:gd name="T192" fmla="*/ 4714 h 47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249" h="4714">
                    <a:moveTo>
                      <a:pt x="5088" y="4534"/>
                    </a:moveTo>
                    <a:lnTo>
                      <a:pt x="5111" y="4541"/>
                    </a:lnTo>
                    <a:lnTo>
                      <a:pt x="5131" y="4548"/>
                    </a:lnTo>
                    <a:lnTo>
                      <a:pt x="5149" y="4556"/>
                    </a:lnTo>
                    <a:lnTo>
                      <a:pt x="5166" y="4563"/>
                    </a:lnTo>
                    <a:lnTo>
                      <a:pt x="5183" y="4571"/>
                    </a:lnTo>
                    <a:lnTo>
                      <a:pt x="5202" y="4579"/>
                    </a:lnTo>
                    <a:lnTo>
                      <a:pt x="5224" y="4587"/>
                    </a:lnTo>
                    <a:lnTo>
                      <a:pt x="5249" y="4595"/>
                    </a:lnTo>
                    <a:lnTo>
                      <a:pt x="5242" y="4609"/>
                    </a:lnTo>
                    <a:lnTo>
                      <a:pt x="5234" y="4624"/>
                    </a:lnTo>
                    <a:lnTo>
                      <a:pt x="5223" y="4639"/>
                    </a:lnTo>
                    <a:lnTo>
                      <a:pt x="5211" y="4654"/>
                    </a:lnTo>
                    <a:lnTo>
                      <a:pt x="5200" y="4670"/>
                    </a:lnTo>
                    <a:lnTo>
                      <a:pt x="5189" y="4685"/>
                    </a:lnTo>
                    <a:lnTo>
                      <a:pt x="5180" y="4700"/>
                    </a:lnTo>
                    <a:lnTo>
                      <a:pt x="5174" y="4714"/>
                    </a:lnTo>
                    <a:lnTo>
                      <a:pt x="5157" y="4714"/>
                    </a:lnTo>
                    <a:lnTo>
                      <a:pt x="5140" y="4711"/>
                    </a:lnTo>
                    <a:lnTo>
                      <a:pt x="5119" y="4708"/>
                    </a:lnTo>
                    <a:lnTo>
                      <a:pt x="5098" y="4703"/>
                    </a:lnTo>
                    <a:lnTo>
                      <a:pt x="5075" y="4697"/>
                    </a:lnTo>
                    <a:lnTo>
                      <a:pt x="5052" y="4689"/>
                    </a:lnTo>
                    <a:lnTo>
                      <a:pt x="5027" y="4680"/>
                    </a:lnTo>
                    <a:lnTo>
                      <a:pt x="5001" y="4671"/>
                    </a:lnTo>
                    <a:lnTo>
                      <a:pt x="4975" y="4661"/>
                    </a:lnTo>
                    <a:lnTo>
                      <a:pt x="4947" y="4648"/>
                    </a:lnTo>
                    <a:lnTo>
                      <a:pt x="4920" y="4635"/>
                    </a:lnTo>
                    <a:lnTo>
                      <a:pt x="4891" y="4621"/>
                    </a:lnTo>
                    <a:lnTo>
                      <a:pt x="4862" y="4608"/>
                    </a:lnTo>
                    <a:lnTo>
                      <a:pt x="4833" y="4593"/>
                    </a:lnTo>
                    <a:lnTo>
                      <a:pt x="4804" y="4578"/>
                    </a:lnTo>
                    <a:lnTo>
                      <a:pt x="4775" y="4562"/>
                    </a:lnTo>
                    <a:lnTo>
                      <a:pt x="4746" y="4545"/>
                    </a:lnTo>
                    <a:lnTo>
                      <a:pt x="4717" y="4528"/>
                    </a:lnTo>
                    <a:lnTo>
                      <a:pt x="4688" y="4511"/>
                    </a:lnTo>
                    <a:lnTo>
                      <a:pt x="4659" y="4495"/>
                    </a:lnTo>
                    <a:lnTo>
                      <a:pt x="4632" y="4477"/>
                    </a:lnTo>
                    <a:lnTo>
                      <a:pt x="4605" y="4460"/>
                    </a:lnTo>
                    <a:lnTo>
                      <a:pt x="4579" y="4443"/>
                    </a:lnTo>
                    <a:lnTo>
                      <a:pt x="4553" y="4426"/>
                    </a:lnTo>
                    <a:lnTo>
                      <a:pt x="4529" y="4410"/>
                    </a:lnTo>
                    <a:lnTo>
                      <a:pt x="4505" y="4392"/>
                    </a:lnTo>
                    <a:lnTo>
                      <a:pt x="4483" y="4376"/>
                    </a:lnTo>
                    <a:lnTo>
                      <a:pt x="4462" y="4361"/>
                    </a:lnTo>
                    <a:lnTo>
                      <a:pt x="4443" y="4346"/>
                    </a:lnTo>
                    <a:lnTo>
                      <a:pt x="4425" y="4331"/>
                    </a:lnTo>
                    <a:lnTo>
                      <a:pt x="4409" y="4317"/>
                    </a:lnTo>
                    <a:lnTo>
                      <a:pt x="4394" y="4305"/>
                    </a:lnTo>
                    <a:lnTo>
                      <a:pt x="4372" y="4286"/>
                    </a:lnTo>
                    <a:lnTo>
                      <a:pt x="4351" y="4269"/>
                    </a:lnTo>
                    <a:lnTo>
                      <a:pt x="4325" y="4252"/>
                    </a:lnTo>
                    <a:lnTo>
                      <a:pt x="4300" y="4236"/>
                    </a:lnTo>
                    <a:lnTo>
                      <a:pt x="4275" y="4219"/>
                    </a:lnTo>
                    <a:lnTo>
                      <a:pt x="4247" y="4203"/>
                    </a:lnTo>
                    <a:lnTo>
                      <a:pt x="4219" y="4188"/>
                    </a:lnTo>
                    <a:lnTo>
                      <a:pt x="4192" y="4173"/>
                    </a:lnTo>
                    <a:lnTo>
                      <a:pt x="4164" y="4157"/>
                    </a:lnTo>
                    <a:lnTo>
                      <a:pt x="4136" y="4142"/>
                    </a:lnTo>
                    <a:lnTo>
                      <a:pt x="4110" y="4126"/>
                    </a:lnTo>
                    <a:lnTo>
                      <a:pt x="4083" y="4110"/>
                    </a:lnTo>
                    <a:lnTo>
                      <a:pt x="4057" y="4094"/>
                    </a:lnTo>
                    <a:lnTo>
                      <a:pt x="4033" y="4075"/>
                    </a:lnTo>
                    <a:lnTo>
                      <a:pt x="4010" y="4058"/>
                    </a:lnTo>
                    <a:lnTo>
                      <a:pt x="3988" y="4039"/>
                    </a:lnTo>
                    <a:lnTo>
                      <a:pt x="3983" y="4039"/>
                    </a:lnTo>
                    <a:lnTo>
                      <a:pt x="3974" y="4035"/>
                    </a:lnTo>
                    <a:lnTo>
                      <a:pt x="3961" y="4028"/>
                    </a:lnTo>
                    <a:lnTo>
                      <a:pt x="3945" y="4020"/>
                    </a:lnTo>
                    <a:lnTo>
                      <a:pt x="3927" y="4009"/>
                    </a:lnTo>
                    <a:lnTo>
                      <a:pt x="3906" y="3995"/>
                    </a:lnTo>
                    <a:lnTo>
                      <a:pt x="3882" y="3980"/>
                    </a:lnTo>
                    <a:lnTo>
                      <a:pt x="3855" y="3963"/>
                    </a:lnTo>
                    <a:lnTo>
                      <a:pt x="3828" y="3943"/>
                    </a:lnTo>
                    <a:lnTo>
                      <a:pt x="3798" y="3922"/>
                    </a:lnTo>
                    <a:lnTo>
                      <a:pt x="3766" y="3900"/>
                    </a:lnTo>
                    <a:lnTo>
                      <a:pt x="3733" y="3877"/>
                    </a:lnTo>
                    <a:lnTo>
                      <a:pt x="3700" y="3854"/>
                    </a:lnTo>
                    <a:lnTo>
                      <a:pt x="3665" y="3829"/>
                    </a:lnTo>
                    <a:lnTo>
                      <a:pt x="3631" y="3804"/>
                    </a:lnTo>
                    <a:lnTo>
                      <a:pt x="3595" y="3778"/>
                    </a:lnTo>
                    <a:lnTo>
                      <a:pt x="3559" y="3753"/>
                    </a:lnTo>
                    <a:lnTo>
                      <a:pt x="3525" y="3728"/>
                    </a:lnTo>
                    <a:lnTo>
                      <a:pt x="3489" y="3701"/>
                    </a:lnTo>
                    <a:lnTo>
                      <a:pt x="3455" y="3676"/>
                    </a:lnTo>
                    <a:lnTo>
                      <a:pt x="3422" y="3652"/>
                    </a:lnTo>
                    <a:lnTo>
                      <a:pt x="3390" y="3627"/>
                    </a:lnTo>
                    <a:lnTo>
                      <a:pt x="3360" y="3604"/>
                    </a:lnTo>
                    <a:lnTo>
                      <a:pt x="3331" y="3584"/>
                    </a:lnTo>
                    <a:lnTo>
                      <a:pt x="3303" y="3563"/>
                    </a:lnTo>
                    <a:lnTo>
                      <a:pt x="3279" y="3543"/>
                    </a:lnTo>
                    <a:lnTo>
                      <a:pt x="3256" y="3526"/>
                    </a:lnTo>
                    <a:lnTo>
                      <a:pt x="3237" y="3511"/>
                    </a:lnTo>
                    <a:lnTo>
                      <a:pt x="3219" y="3497"/>
                    </a:lnTo>
                    <a:lnTo>
                      <a:pt x="3205" y="3487"/>
                    </a:lnTo>
                    <a:lnTo>
                      <a:pt x="3195" y="3478"/>
                    </a:lnTo>
                    <a:lnTo>
                      <a:pt x="3188" y="3472"/>
                    </a:lnTo>
                    <a:lnTo>
                      <a:pt x="3166" y="3452"/>
                    </a:lnTo>
                    <a:lnTo>
                      <a:pt x="3144" y="3433"/>
                    </a:lnTo>
                    <a:lnTo>
                      <a:pt x="3122" y="3413"/>
                    </a:lnTo>
                    <a:lnTo>
                      <a:pt x="3098" y="3395"/>
                    </a:lnTo>
                    <a:lnTo>
                      <a:pt x="3075" y="3376"/>
                    </a:lnTo>
                    <a:lnTo>
                      <a:pt x="3051" y="3357"/>
                    </a:lnTo>
                    <a:lnTo>
                      <a:pt x="3027" y="3338"/>
                    </a:lnTo>
                    <a:lnTo>
                      <a:pt x="3003" y="3320"/>
                    </a:lnTo>
                    <a:lnTo>
                      <a:pt x="2978" y="3301"/>
                    </a:lnTo>
                    <a:lnTo>
                      <a:pt x="2954" y="3283"/>
                    </a:lnTo>
                    <a:lnTo>
                      <a:pt x="2930" y="3264"/>
                    </a:lnTo>
                    <a:lnTo>
                      <a:pt x="2907" y="3246"/>
                    </a:lnTo>
                    <a:lnTo>
                      <a:pt x="2883" y="3226"/>
                    </a:lnTo>
                    <a:lnTo>
                      <a:pt x="2861" y="3208"/>
                    </a:lnTo>
                    <a:lnTo>
                      <a:pt x="2839" y="3188"/>
                    </a:lnTo>
                    <a:lnTo>
                      <a:pt x="2817" y="3169"/>
                    </a:lnTo>
                    <a:lnTo>
                      <a:pt x="2813" y="3172"/>
                    </a:lnTo>
                    <a:lnTo>
                      <a:pt x="2803" y="3172"/>
                    </a:lnTo>
                    <a:lnTo>
                      <a:pt x="2792" y="3170"/>
                    </a:lnTo>
                    <a:lnTo>
                      <a:pt x="2777" y="3165"/>
                    </a:lnTo>
                    <a:lnTo>
                      <a:pt x="2760" y="3157"/>
                    </a:lnTo>
                    <a:lnTo>
                      <a:pt x="2740" y="3149"/>
                    </a:lnTo>
                    <a:lnTo>
                      <a:pt x="2720" y="3139"/>
                    </a:lnTo>
                    <a:lnTo>
                      <a:pt x="2699" y="3127"/>
                    </a:lnTo>
                    <a:lnTo>
                      <a:pt x="2678" y="3116"/>
                    </a:lnTo>
                    <a:lnTo>
                      <a:pt x="2657" y="3104"/>
                    </a:lnTo>
                    <a:lnTo>
                      <a:pt x="2637" y="3093"/>
                    </a:lnTo>
                    <a:lnTo>
                      <a:pt x="2619" y="3082"/>
                    </a:lnTo>
                    <a:lnTo>
                      <a:pt x="2603" y="3073"/>
                    </a:lnTo>
                    <a:lnTo>
                      <a:pt x="2590" y="3065"/>
                    </a:lnTo>
                    <a:lnTo>
                      <a:pt x="2580" y="3059"/>
                    </a:lnTo>
                    <a:lnTo>
                      <a:pt x="2573" y="3056"/>
                    </a:lnTo>
                    <a:lnTo>
                      <a:pt x="2565" y="3040"/>
                    </a:lnTo>
                    <a:lnTo>
                      <a:pt x="2554" y="3024"/>
                    </a:lnTo>
                    <a:lnTo>
                      <a:pt x="2543" y="3008"/>
                    </a:lnTo>
                    <a:lnTo>
                      <a:pt x="2529" y="2990"/>
                    </a:lnTo>
                    <a:lnTo>
                      <a:pt x="2514" y="2973"/>
                    </a:lnTo>
                    <a:lnTo>
                      <a:pt x="2499" y="2956"/>
                    </a:lnTo>
                    <a:lnTo>
                      <a:pt x="2483" y="2938"/>
                    </a:lnTo>
                    <a:lnTo>
                      <a:pt x="2467" y="2921"/>
                    </a:lnTo>
                    <a:lnTo>
                      <a:pt x="2451" y="2905"/>
                    </a:lnTo>
                    <a:lnTo>
                      <a:pt x="2436" y="2889"/>
                    </a:lnTo>
                    <a:lnTo>
                      <a:pt x="2421" y="2873"/>
                    </a:lnTo>
                    <a:lnTo>
                      <a:pt x="2407" y="2857"/>
                    </a:lnTo>
                    <a:lnTo>
                      <a:pt x="2394" y="2842"/>
                    </a:lnTo>
                    <a:lnTo>
                      <a:pt x="2383" y="2828"/>
                    </a:lnTo>
                    <a:lnTo>
                      <a:pt x="2374" y="2814"/>
                    </a:lnTo>
                    <a:lnTo>
                      <a:pt x="2367" y="2801"/>
                    </a:lnTo>
                    <a:lnTo>
                      <a:pt x="2349" y="2795"/>
                    </a:lnTo>
                    <a:lnTo>
                      <a:pt x="2328" y="2783"/>
                    </a:lnTo>
                    <a:lnTo>
                      <a:pt x="2304" y="2769"/>
                    </a:lnTo>
                    <a:lnTo>
                      <a:pt x="2277" y="2751"/>
                    </a:lnTo>
                    <a:lnTo>
                      <a:pt x="2248" y="2731"/>
                    </a:lnTo>
                    <a:lnTo>
                      <a:pt x="2216" y="2708"/>
                    </a:lnTo>
                    <a:lnTo>
                      <a:pt x="2182" y="2682"/>
                    </a:lnTo>
                    <a:lnTo>
                      <a:pt x="2147" y="2654"/>
                    </a:lnTo>
                    <a:lnTo>
                      <a:pt x="2110" y="2624"/>
                    </a:lnTo>
                    <a:lnTo>
                      <a:pt x="2071" y="2593"/>
                    </a:lnTo>
                    <a:lnTo>
                      <a:pt x="2031" y="2560"/>
                    </a:lnTo>
                    <a:lnTo>
                      <a:pt x="1991" y="2525"/>
                    </a:lnTo>
                    <a:lnTo>
                      <a:pt x="1950" y="2489"/>
                    </a:lnTo>
                    <a:lnTo>
                      <a:pt x="1908" y="2454"/>
                    </a:lnTo>
                    <a:lnTo>
                      <a:pt x="1867" y="2416"/>
                    </a:lnTo>
                    <a:lnTo>
                      <a:pt x="1825" y="2379"/>
                    </a:lnTo>
                    <a:lnTo>
                      <a:pt x="1784" y="2341"/>
                    </a:lnTo>
                    <a:lnTo>
                      <a:pt x="1742" y="2303"/>
                    </a:lnTo>
                    <a:lnTo>
                      <a:pt x="1702" y="2266"/>
                    </a:lnTo>
                    <a:lnTo>
                      <a:pt x="1663" y="2229"/>
                    </a:lnTo>
                    <a:lnTo>
                      <a:pt x="1626" y="2192"/>
                    </a:lnTo>
                    <a:lnTo>
                      <a:pt x="1589" y="2157"/>
                    </a:lnTo>
                    <a:lnTo>
                      <a:pt x="1555" y="2123"/>
                    </a:lnTo>
                    <a:lnTo>
                      <a:pt x="1522" y="2091"/>
                    </a:lnTo>
                    <a:lnTo>
                      <a:pt x="1492" y="2060"/>
                    </a:lnTo>
                    <a:lnTo>
                      <a:pt x="1465" y="2030"/>
                    </a:lnTo>
                    <a:lnTo>
                      <a:pt x="1439" y="2003"/>
                    </a:lnTo>
                    <a:lnTo>
                      <a:pt x="1416" y="1978"/>
                    </a:lnTo>
                    <a:lnTo>
                      <a:pt x="1398" y="1956"/>
                    </a:lnTo>
                    <a:lnTo>
                      <a:pt x="1382" y="1936"/>
                    </a:lnTo>
                    <a:lnTo>
                      <a:pt x="1370" y="1920"/>
                    </a:lnTo>
                    <a:lnTo>
                      <a:pt x="1362" y="1906"/>
                    </a:lnTo>
                    <a:lnTo>
                      <a:pt x="1353" y="1901"/>
                    </a:lnTo>
                    <a:lnTo>
                      <a:pt x="1346" y="1898"/>
                    </a:lnTo>
                    <a:lnTo>
                      <a:pt x="1341" y="1896"/>
                    </a:lnTo>
                    <a:lnTo>
                      <a:pt x="1339" y="1894"/>
                    </a:lnTo>
                    <a:lnTo>
                      <a:pt x="1338" y="1890"/>
                    </a:lnTo>
                    <a:lnTo>
                      <a:pt x="1337" y="1886"/>
                    </a:lnTo>
                    <a:lnTo>
                      <a:pt x="1334" y="1876"/>
                    </a:lnTo>
                    <a:lnTo>
                      <a:pt x="1333" y="1864"/>
                    </a:lnTo>
                    <a:lnTo>
                      <a:pt x="1305" y="1850"/>
                    </a:lnTo>
                    <a:lnTo>
                      <a:pt x="1271" y="1827"/>
                    </a:lnTo>
                    <a:lnTo>
                      <a:pt x="1235" y="1796"/>
                    </a:lnTo>
                    <a:lnTo>
                      <a:pt x="1197" y="1758"/>
                    </a:lnTo>
                    <a:lnTo>
                      <a:pt x="1158" y="1715"/>
                    </a:lnTo>
                    <a:lnTo>
                      <a:pt x="1118" y="1668"/>
                    </a:lnTo>
                    <a:lnTo>
                      <a:pt x="1078" y="1618"/>
                    </a:lnTo>
                    <a:lnTo>
                      <a:pt x="1038" y="1569"/>
                    </a:lnTo>
                    <a:lnTo>
                      <a:pt x="1000" y="1518"/>
                    </a:lnTo>
                    <a:lnTo>
                      <a:pt x="965" y="1470"/>
                    </a:lnTo>
                    <a:lnTo>
                      <a:pt x="932" y="1424"/>
                    </a:lnTo>
                    <a:lnTo>
                      <a:pt x="904" y="1383"/>
                    </a:lnTo>
                    <a:lnTo>
                      <a:pt x="879" y="1348"/>
                    </a:lnTo>
                    <a:lnTo>
                      <a:pt x="860" y="1320"/>
                    </a:lnTo>
                    <a:lnTo>
                      <a:pt x="847" y="1300"/>
                    </a:lnTo>
                    <a:lnTo>
                      <a:pt x="840" y="1291"/>
                    </a:lnTo>
                    <a:lnTo>
                      <a:pt x="841" y="1291"/>
                    </a:lnTo>
                    <a:lnTo>
                      <a:pt x="839" y="1284"/>
                    </a:lnTo>
                    <a:lnTo>
                      <a:pt x="832" y="1274"/>
                    </a:lnTo>
                    <a:lnTo>
                      <a:pt x="821" y="1258"/>
                    </a:lnTo>
                    <a:lnTo>
                      <a:pt x="807" y="1237"/>
                    </a:lnTo>
                    <a:lnTo>
                      <a:pt x="790" y="1212"/>
                    </a:lnTo>
                    <a:lnTo>
                      <a:pt x="769" y="1182"/>
                    </a:lnTo>
                    <a:lnTo>
                      <a:pt x="745" y="1150"/>
                    </a:lnTo>
                    <a:lnTo>
                      <a:pt x="719" y="1113"/>
                    </a:lnTo>
                    <a:lnTo>
                      <a:pt x="690" y="1074"/>
                    </a:lnTo>
                    <a:lnTo>
                      <a:pt x="661" y="1031"/>
                    </a:lnTo>
                    <a:lnTo>
                      <a:pt x="628" y="986"/>
                    </a:lnTo>
                    <a:lnTo>
                      <a:pt x="594" y="938"/>
                    </a:lnTo>
                    <a:lnTo>
                      <a:pt x="559" y="888"/>
                    </a:lnTo>
                    <a:lnTo>
                      <a:pt x="523" y="837"/>
                    </a:lnTo>
                    <a:lnTo>
                      <a:pt x="487" y="786"/>
                    </a:lnTo>
                    <a:lnTo>
                      <a:pt x="450" y="731"/>
                    </a:lnTo>
                    <a:lnTo>
                      <a:pt x="412" y="677"/>
                    </a:lnTo>
                    <a:lnTo>
                      <a:pt x="374" y="622"/>
                    </a:lnTo>
                    <a:lnTo>
                      <a:pt x="337" y="568"/>
                    </a:lnTo>
                    <a:lnTo>
                      <a:pt x="300" y="513"/>
                    </a:lnTo>
                    <a:lnTo>
                      <a:pt x="264" y="458"/>
                    </a:lnTo>
                    <a:lnTo>
                      <a:pt x="228" y="404"/>
                    </a:lnTo>
                    <a:lnTo>
                      <a:pt x="195" y="351"/>
                    </a:lnTo>
                    <a:lnTo>
                      <a:pt x="163" y="299"/>
                    </a:lnTo>
                    <a:lnTo>
                      <a:pt x="132" y="250"/>
                    </a:lnTo>
                    <a:lnTo>
                      <a:pt x="104" y="202"/>
                    </a:lnTo>
                    <a:lnTo>
                      <a:pt x="78" y="155"/>
                    </a:lnTo>
                    <a:lnTo>
                      <a:pt x="53" y="113"/>
                    </a:lnTo>
                    <a:lnTo>
                      <a:pt x="33" y="71"/>
                    </a:lnTo>
                    <a:lnTo>
                      <a:pt x="15" y="34"/>
                    </a:lnTo>
                    <a:lnTo>
                      <a:pt x="0" y="0"/>
                    </a:lnTo>
                    <a:lnTo>
                      <a:pt x="26" y="13"/>
                    </a:lnTo>
                    <a:lnTo>
                      <a:pt x="55" y="36"/>
                    </a:lnTo>
                    <a:lnTo>
                      <a:pt x="86" y="66"/>
                    </a:lnTo>
                    <a:lnTo>
                      <a:pt x="120" y="102"/>
                    </a:lnTo>
                    <a:lnTo>
                      <a:pt x="157" y="145"/>
                    </a:lnTo>
                    <a:lnTo>
                      <a:pt x="195" y="192"/>
                    </a:lnTo>
                    <a:lnTo>
                      <a:pt x="233" y="243"/>
                    </a:lnTo>
                    <a:lnTo>
                      <a:pt x="272" y="296"/>
                    </a:lnTo>
                    <a:lnTo>
                      <a:pt x="310" y="350"/>
                    </a:lnTo>
                    <a:lnTo>
                      <a:pt x="346" y="404"/>
                    </a:lnTo>
                    <a:lnTo>
                      <a:pt x="381" y="456"/>
                    </a:lnTo>
                    <a:lnTo>
                      <a:pt x="413" y="507"/>
                    </a:lnTo>
                    <a:lnTo>
                      <a:pt x="442" y="553"/>
                    </a:lnTo>
                    <a:lnTo>
                      <a:pt x="467" y="595"/>
                    </a:lnTo>
                    <a:lnTo>
                      <a:pt x="487" y="631"/>
                    </a:lnTo>
                    <a:lnTo>
                      <a:pt x="502" y="660"/>
                    </a:lnTo>
                    <a:lnTo>
                      <a:pt x="530" y="716"/>
                    </a:lnTo>
                    <a:lnTo>
                      <a:pt x="561" y="773"/>
                    </a:lnTo>
                    <a:lnTo>
                      <a:pt x="595" y="829"/>
                    </a:lnTo>
                    <a:lnTo>
                      <a:pt x="632" y="885"/>
                    </a:lnTo>
                    <a:lnTo>
                      <a:pt x="669" y="941"/>
                    </a:lnTo>
                    <a:lnTo>
                      <a:pt x="709" y="996"/>
                    </a:lnTo>
                    <a:lnTo>
                      <a:pt x="750" y="1052"/>
                    </a:lnTo>
                    <a:lnTo>
                      <a:pt x="794" y="1107"/>
                    </a:lnTo>
                    <a:lnTo>
                      <a:pt x="839" y="1161"/>
                    </a:lnTo>
                    <a:lnTo>
                      <a:pt x="885" y="1215"/>
                    </a:lnTo>
                    <a:lnTo>
                      <a:pt x="934" y="1270"/>
                    </a:lnTo>
                    <a:lnTo>
                      <a:pt x="983" y="1323"/>
                    </a:lnTo>
                    <a:lnTo>
                      <a:pt x="1034" y="1378"/>
                    </a:lnTo>
                    <a:lnTo>
                      <a:pt x="1084" y="1431"/>
                    </a:lnTo>
                    <a:lnTo>
                      <a:pt x="1137" y="1484"/>
                    </a:lnTo>
                    <a:lnTo>
                      <a:pt x="1190" y="1537"/>
                    </a:lnTo>
                    <a:lnTo>
                      <a:pt x="1243" y="1590"/>
                    </a:lnTo>
                    <a:lnTo>
                      <a:pt x="1299" y="1641"/>
                    </a:lnTo>
                    <a:lnTo>
                      <a:pt x="1353" y="1693"/>
                    </a:lnTo>
                    <a:lnTo>
                      <a:pt x="1408" y="1745"/>
                    </a:lnTo>
                    <a:lnTo>
                      <a:pt x="1463" y="1796"/>
                    </a:lnTo>
                    <a:lnTo>
                      <a:pt x="1520" y="1846"/>
                    </a:lnTo>
                    <a:lnTo>
                      <a:pt x="1575" y="1897"/>
                    </a:lnTo>
                    <a:lnTo>
                      <a:pt x="1631" y="1948"/>
                    </a:lnTo>
                    <a:lnTo>
                      <a:pt x="1686" y="1997"/>
                    </a:lnTo>
                    <a:lnTo>
                      <a:pt x="1741" y="2047"/>
                    </a:lnTo>
                    <a:lnTo>
                      <a:pt x="1795" y="2095"/>
                    </a:lnTo>
                    <a:lnTo>
                      <a:pt x="1849" y="2144"/>
                    </a:lnTo>
                    <a:lnTo>
                      <a:pt x="1902" y="2192"/>
                    </a:lnTo>
                    <a:lnTo>
                      <a:pt x="1955" y="2240"/>
                    </a:lnTo>
                    <a:lnTo>
                      <a:pt x="2006" y="2288"/>
                    </a:lnTo>
                    <a:lnTo>
                      <a:pt x="2057" y="2335"/>
                    </a:lnTo>
                    <a:lnTo>
                      <a:pt x="2086" y="2363"/>
                    </a:lnTo>
                    <a:lnTo>
                      <a:pt x="2113" y="2390"/>
                    </a:lnTo>
                    <a:lnTo>
                      <a:pt x="2142" y="2417"/>
                    </a:lnTo>
                    <a:lnTo>
                      <a:pt x="2171" y="2442"/>
                    </a:lnTo>
                    <a:lnTo>
                      <a:pt x="2199" y="2467"/>
                    </a:lnTo>
                    <a:lnTo>
                      <a:pt x="2227" y="2493"/>
                    </a:lnTo>
                    <a:lnTo>
                      <a:pt x="2255" y="2517"/>
                    </a:lnTo>
                    <a:lnTo>
                      <a:pt x="2284" y="2541"/>
                    </a:lnTo>
                    <a:lnTo>
                      <a:pt x="2313" y="2564"/>
                    </a:lnTo>
                    <a:lnTo>
                      <a:pt x="2340" y="2586"/>
                    </a:lnTo>
                    <a:lnTo>
                      <a:pt x="2369" y="2609"/>
                    </a:lnTo>
                    <a:lnTo>
                      <a:pt x="2397" y="2631"/>
                    </a:lnTo>
                    <a:lnTo>
                      <a:pt x="2425" y="2653"/>
                    </a:lnTo>
                    <a:lnTo>
                      <a:pt x="2453" y="2674"/>
                    </a:lnTo>
                    <a:lnTo>
                      <a:pt x="2482" y="2695"/>
                    </a:lnTo>
                    <a:lnTo>
                      <a:pt x="2510" y="2716"/>
                    </a:lnTo>
                    <a:lnTo>
                      <a:pt x="2538" y="2737"/>
                    </a:lnTo>
                    <a:lnTo>
                      <a:pt x="2566" y="2758"/>
                    </a:lnTo>
                    <a:lnTo>
                      <a:pt x="2595" y="2777"/>
                    </a:lnTo>
                    <a:lnTo>
                      <a:pt x="2622" y="2798"/>
                    </a:lnTo>
                    <a:lnTo>
                      <a:pt x="2650" y="2818"/>
                    </a:lnTo>
                    <a:lnTo>
                      <a:pt x="2679" y="2838"/>
                    </a:lnTo>
                    <a:lnTo>
                      <a:pt x="2707" y="2858"/>
                    </a:lnTo>
                    <a:lnTo>
                      <a:pt x="2734" y="2879"/>
                    </a:lnTo>
                    <a:lnTo>
                      <a:pt x="2763" y="2898"/>
                    </a:lnTo>
                    <a:lnTo>
                      <a:pt x="2791" y="2919"/>
                    </a:lnTo>
                    <a:lnTo>
                      <a:pt x="2818" y="2940"/>
                    </a:lnTo>
                    <a:lnTo>
                      <a:pt x="2846" y="2960"/>
                    </a:lnTo>
                    <a:lnTo>
                      <a:pt x="2875" y="2981"/>
                    </a:lnTo>
                    <a:lnTo>
                      <a:pt x="2902" y="3002"/>
                    </a:lnTo>
                    <a:lnTo>
                      <a:pt x="2930" y="3023"/>
                    </a:lnTo>
                    <a:lnTo>
                      <a:pt x="2958" y="3044"/>
                    </a:lnTo>
                    <a:lnTo>
                      <a:pt x="2952" y="3074"/>
                    </a:lnTo>
                    <a:lnTo>
                      <a:pt x="2967" y="3085"/>
                    </a:lnTo>
                    <a:lnTo>
                      <a:pt x="2988" y="3099"/>
                    </a:lnTo>
                    <a:lnTo>
                      <a:pt x="3013" y="3116"/>
                    </a:lnTo>
                    <a:lnTo>
                      <a:pt x="3043" y="3135"/>
                    </a:lnTo>
                    <a:lnTo>
                      <a:pt x="3076" y="3157"/>
                    </a:lnTo>
                    <a:lnTo>
                      <a:pt x="3114" y="3183"/>
                    </a:lnTo>
                    <a:lnTo>
                      <a:pt x="3156" y="3209"/>
                    </a:lnTo>
                    <a:lnTo>
                      <a:pt x="3200" y="3239"/>
                    </a:lnTo>
                    <a:lnTo>
                      <a:pt x="3247" y="3269"/>
                    </a:lnTo>
                    <a:lnTo>
                      <a:pt x="3295" y="3301"/>
                    </a:lnTo>
                    <a:lnTo>
                      <a:pt x="3346" y="3336"/>
                    </a:lnTo>
                    <a:lnTo>
                      <a:pt x="3399" y="3370"/>
                    </a:lnTo>
                    <a:lnTo>
                      <a:pt x="3452" y="3406"/>
                    </a:lnTo>
                    <a:lnTo>
                      <a:pt x="3506" y="3442"/>
                    </a:lnTo>
                    <a:lnTo>
                      <a:pt x="3561" y="3479"/>
                    </a:lnTo>
                    <a:lnTo>
                      <a:pt x="3616" y="3516"/>
                    </a:lnTo>
                    <a:lnTo>
                      <a:pt x="3670" y="3552"/>
                    </a:lnTo>
                    <a:lnTo>
                      <a:pt x="3723" y="3588"/>
                    </a:lnTo>
                    <a:lnTo>
                      <a:pt x="3775" y="3624"/>
                    </a:lnTo>
                    <a:lnTo>
                      <a:pt x="3825" y="3660"/>
                    </a:lnTo>
                    <a:lnTo>
                      <a:pt x="3874" y="3694"/>
                    </a:lnTo>
                    <a:lnTo>
                      <a:pt x="3920" y="3728"/>
                    </a:lnTo>
                    <a:lnTo>
                      <a:pt x="3963" y="3759"/>
                    </a:lnTo>
                    <a:lnTo>
                      <a:pt x="4004" y="3790"/>
                    </a:lnTo>
                    <a:lnTo>
                      <a:pt x="4041" y="3817"/>
                    </a:lnTo>
                    <a:lnTo>
                      <a:pt x="4074" y="3844"/>
                    </a:lnTo>
                    <a:lnTo>
                      <a:pt x="4102" y="3868"/>
                    </a:lnTo>
                    <a:lnTo>
                      <a:pt x="4126" y="3890"/>
                    </a:lnTo>
                    <a:lnTo>
                      <a:pt x="4145" y="3908"/>
                    </a:lnTo>
                    <a:lnTo>
                      <a:pt x="4159" y="3925"/>
                    </a:lnTo>
                    <a:lnTo>
                      <a:pt x="4167" y="3937"/>
                    </a:lnTo>
                    <a:lnTo>
                      <a:pt x="4169" y="3946"/>
                    </a:lnTo>
                    <a:lnTo>
                      <a:pt x="4195" y="3965"/>
                    </a:lnTo>
                    <a:lnTo>
                      <a:pt x="4223" y="3983"/>
                    </a:lnTo>
                    <a:lnTo>
                      <a:pt x="4250" y="4001"/>
                    </a:lnTo>
                    <a:lnTo>
                      <a:pt x="4278" y="4019"/>
                    </a:lnTo>
                    <a:lnTo>
                      <a:pt x="4307" y="4036"/>
                    </a:lnTo>
                    <a:lnTo>
                      <a:pt x="4336" y="4054"/>
                    </a:lnTo>
                    <a:lnTo>
                      <a:pt x="4364" y="4071"/>
                    </a:lnTo>
                    <a:lnTo>
                      <a:pt x="4394" y="4088"/>
                    </a:lnTo>
                    <a:lnTo>
                      <a:pt x="4424" y="4104"/>
                    </a:lnTo>
                    <a:lnTo>
                      <a:pt x="4454" y="4122"/>
                    </a:lnTo>
                    <a:lnTo>
                      <a:pt x="4484" y="4139"/>
                    </a:lnTo>
                    <a:lnTo>
                      <a:pt x="4514" y="4155"/>
                    </a:lnTo>
                    <a:lnTo>
                      <a:pt x="4544" y="4172"/>
                    </a:lnTo>
                    <a:lnTo>
                      <a:pt x="4575" y="4188"/>
                    </a:lnTo>
                    <a:lnTo>
                      <a:pt x="4605" y="4206"/>
                    </a:lnTo>
                    <a:lnTo>
                      <a:pt x="4636" y="4223"/>
                    </a:lnTo>
                    <a:lnTo>
                      <a:pt x="4666" y="4240"/>
                    </a:lnTo>
                    <a:lnTo>
                      <a:pt x="4696" y="4257"/>
                    </a:lnTo>
                    <a:lnTo>
                      <a:pt x="4727" y="4275"/>
                    </a:lnTo>
                    <a:lnTo>
                      <a:pt x="4757" y="4293"/>
                    </a:lnTo>
                    <a:lnTo>
                      <a:pt x="4786" y="4310"/>
                    </a:lnTo>
                    <a:lnTo>
                      <a:pt x="4816" y="4329"/>
                    </a:lnTo>
                    <a:lnTo>
                      <a:pt x="4845" y="4347"/>
                    </a:lnTo>
                    <a:lnTo>
                      <a:pt x="4874" y="4367"/>
                    </a:lnTo>
                    <a:lnTo>
                      <a:pt x="4902" y="4386"/>
                    </a:lnTo>
                    <a:lnTo>
                      <a:pt x="4930" y="4406"/>
                    </a:lnTo>
                    <a:lnTo>
                      <a:pt x="4958" y="4426"/>
                    </a:lnTo>
                    <a:lnTo>
                      <a:pt x="4985" y="4446"/>
                    </a:lnTo>
                    <a:lnTo>
                      <a:pt x="5012" y="4467"/>
                    </a:lnTo>
                    <a:lnTo>
                      <a:pt x="5037" y="4489"/>
                    </a:lnTo>
                    <a:lnTo>
                      <a:pt x="5064" y="4511"/>
                    </a:lnTo>
                    <a:lnTo>
                      <a:pt x="5088" y="453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6" name="Freeform 24"/>
              <p:cNvSpPr>
                <a:spLocks/>
              </p:cNvSpPr>
              <p:nvPr/>
            </p:nvSpPr>
            <p:spPr bwMode="auto">
              <a:xfrm>
                <a:off x="4066" y="2571"/>
                <a:ext cx="153" cy="108"/>
              </a:xfrm>
              <a:custGeom>
                <a:avLst/>
                <a:gdLst>
                  <a:gd name="T0" fmla="*/ 8 w 308"/>
                  <a:gd name="T1" fmla="*/ 5 h 215"/>
                  <a:gd name="T2" fmla="*/ 7 w 308"/>
                  <a:gd name="T3" fmla="*/ 6 h 215"/>
                  <a:gd name="T4" fmla="*/ 7 w 308"/>
                  <a:gd name="T5" fmla="*/ 6 h 215"/>
                  <a:gd name="T6" fmla="*/ 7 w 308"/>
                  <a:gd name="T7" fmla="*/ 6 h 215"/>
                  <a:gd name="T8" fmla="*/ 6 w 308"/>
                  <a:gd name="T9" fmla="*/ 6 h 215"/>
                  <a:gd name="T10" fmla="*/ 6 w 308"/>
                  <a:gd name="T11" fmla="*/ 6 h 215"/>
                  <a:gd name="T12" fmla="*/ 5 w 308"/>
                  <a:gd name="T13" fmla="*/ 7 h 215"/>
                  <a:gd name="T14" fmla="*/ 5 w 308"/>
                  <a:gd name="T15" fmla="*/ 7 h 215"/>
                  <a:gd name="T16" fmla="*/ 4 w 308"/>
                  <a:gd name="T17" fmla="*/ 7 h 215"/>
                  <a:gd name="T18" fmla="*/ 4 w 308"/>
                  <a:gd name="T19" fmla="*/ 7 h 215"/>
                  <a:gd name="T20" fmla="*/ 3 w 308"/>
                  <a:gd name="T21" fmla="*/ 7 h 215"/>
                  <a:gd name="T22" fmla="*/ 3 w 308"/>
                  <a:gd name="T23" fmla="*/ 7 h 215"/>
                  <a:gd name="T24" fmla="*/ 2 w 308"/>
                  <a:gd name="T25" fmla="*/ 7 h 215"/>
                  <a:gd name="T26" fmla="*/ 1 w 308"/>
                  <a:gd name="T27" fmla="*/ 7 h 215"/>
                  <a:gd name="T28" fmla="*/ 1 w 308"/>
                  <a:gd name="T29" fmla="*/ 7 h 215"/>
                  <a:gd name="T30" fmla="*/ 0 w 308"/>
                  <a:gd name="T31" fmla="*/ 7 h 215"/>
                  <a:gd name="T32" fmla="*/ 0 w 308"/>
                  <a:gd name="T33" fmla="*/ 7 h 215"/>
                  <a:gd name="T34" fmla="*/ 0 w 308"/>
                  <a:gd name="T35" fmla="*/ 6 h 215"/>
                  <a:gd name="T36" fmla="*/ 0 w 308"/>
                  <a:gd name="T37" fmla="*/ 6 h 215"/>
                  <a:gd name="T38" fmla="*/ 1 w 308"/>
                  <a:gd name="T39" fmla="*/ 5 h 215"/>
                  <a:gd name="T40" fmla="*/ 1 w 308"/>
                  <a:gd name="T41" fmla="*/ 4 h 215"/>
                  <a:gd name="T42" fmla="*/ 1 w 308"/>
                  <a:gd name="T43" fmla="*/ 4 h 215"/>
                  <a:gd name="T44" fmla="*/ 2 w 308"/>
                  <a:gd name="T45" fmla="*/ 3 h 215"/>
                  <a:gd name="T46" fmla="*/ 2 w 308"/>
                  <a:gd name="T47" fmla="*/ 3 h 215"/>
                  <a:gd name="T48" fmla="*/ 3 w 308"/>
                  <a:gd name="T49" fmla="*/ 3 h 215"/>
                  <a:gd name="T50" fmla="*/ 4 w 308"/>
                  <a:gd name="T51" fmla="*/ 2 h 215"/>
                  <a:gd name="T52" fmla="*/ 4 w 308"/>
                  <a:gd name="T53" fmla="*/ 2 h 215"/>
                  <a:gd name="T54" fmla="*/ 5 w 308"/>
                  <a:gd name="T55" fmla="*/ 2 h 215"/>
                  <a:gd name="T56" fmla="*/ 6 w 308"/>
                  <a:gd name="T57" fmla="*/ 2 h 215"/>
                  <a:gd name="T58" fmla="*/ 7 w 308"/>
                  <a:gd name="T59" fmla="*/ 1 h 215"/>
                  <a:gd name="T60" fmla="*/ 7 w 308"/>
                  <a:gd name="T61" fmla="*/ 1 h 215"/>
                  <a:gd name="T62" fmla="*/ 8 w 308"/>
                  <a:gd name="T63" fmla="*/ 1 h 215"/>
                  <a:gd name="T64" fmla="*/ 9 w 308"/>
                  <a:gd name="T65" fmla="*/ 0 h 215"/>
                  <a:gd name="T66" fmla="*/ 8 w 308"/>
                  <a:gd name="T67" fmla="*/ 5 h 2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08"/>
                  <a:gd name="T103" fmla="*/ 0 h 215"/>
                  <a:gd name="T104" fmla="*/ 308 w 308"/>
                  <a:gd name="T105" fmla="*/ 215 h 2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08" h="215">
                    <a:moveTo>
                      <a:pt x="258" y="154"/>
                    </a:moveTo>
                    <a:lnTo>
                      <a:pt x="249" y="163"/>
                    </a:lnTo>
                    <a:lnTo>
                      <a:pt x="237" y="172"/>
                    </a:lnTo>
                    <a:lnTo>
                      <a:pt x="226" y="178"/>
                    </a:lnTo>
                    <a:lnTo>
                      <a:pt x="212" y="184"/>
                    </a:lnTo>
                    <a:lnTo>
                      <a:pt x="198" y="190"/>
                    </a:lnTo>
                    <a:lnTo>
                      <a:pt x="183" y="195"/>
                    </a:lnTo>
                    <a:lnTo>
                      <a:pt x="167" y="199"/>
                    </a:lnTo>
                    <a:lnTo>
                      <a:pt x="151" y="203"/>
                    </a:lnTo>
                    <a:lnTo>
                      <a:pt x="134" y="205"/>
                    </a:lnTo>
                    <a:lnTo>
                      <a:pt x="116" y="208"/>
                    </a:lnTo>
                    <a:lnTo>
                      <a:pt x="98" y="210"/>
                    </a:lnTo>
                    <a:lnTo>
                      <a:pt x="78" y="212"/>
                    </a:lnTo>
                    <a:lnTo>
                      <a:pt x="60" y="213"/>
                    </a:lnTo>
                    <a:lnTo>
                      <a:pt x="40" y="214"/>
                    </a:lnTo>
                    <a:lnTo>
                      <a:pt x="20" y="214"/>
                    </a:lnTo>
                    <a:lnTo>
                      <a:pt x="0" y="215"/>
                    </a:lnTo>
                    <a:lnTo>
                      <a:pt x="9" y="187"/>
                    </a:lnTo>
                    <a:lnTo>
                      <a:pt x="21" y="161"/>
                    </a:lnTo>
                    <a:lnTo>
                      <a:pt x="34" y="139"/>
                    </a:lnTo>
                    <a:lnTo>
                      <a:pt x="46" y="121"/>
                    </a:lnTo>
                    <a:lnTo>
                      <a:pt x="61" y="105"/>
                    </a:lnTo>
                    <a:lnTo>
                      <a:pt x="77" y="90"/>
                    </a:lnTo>
                    <a:lnTo>
                      <a:pt x="95" y="78"/>
                    </a:lnTo>
                    <a:lnTo>
                      <a:pt x="114" y="67"/>
                    </a:lnTo>
                    <a:lnTo>
                      <a:pt x="134" y="58"/>
                    </a:lnTo>
                    <a:lnTo>
                      <a:pt x="154" y="49"/>
                    </a:lnTo>
                    <a:lnTo>
                      <a:pt x="178" y="41"/>
                    </a:lnTo>
                    <a:lnTo>
                      <a:pt x="201" y="33"/>
                    </a:lnTo>
                    <a:lnTo>
                      <a:pt x="226" y="26"/>
                    </a:lnTo>
                    <a:lnTo>
                      <a:pt x="251" y="18"/>
                    </a:lnTo>
                    <a:lnTo>
                      <a:pt x="279" y="9"/>
                    </a:lnTo>
                    <a:lnTo>
                      <a:pt x="308" y="0"/>
                    </a:lnTo>
                    <a:lnTo>
                      <a:pt x="258" y="154"/>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7" name="Freeform 25"/>
              <p:cNvSpPr>
                <a:spLocks/>
              </p:cNvSpPr>
              <p:nvPr/>
            </p:nvSpPr>
            <p:spPr bwMode="auto">
              <a:xfrm>
                <a:off x="827" y="2853"/>
                <a:ext cx="1714" cy="952"/>
              </a:xfrm>
              <a:custGeom>
                <a:avLst/>
                <a:gdLst>
                  <a:gd name="T0" fmla="*/ 40 w 3430"/>
                  <a:gd name="T1" fmla="*/ 18 h 1905"/>
                  <a:gd name="T2" fmla="*/ 47 w 3430"/>
                  <a:gd name="T3" fmla="*/ 13 h 1905"/>
                  <a:gd name="T4" fmla="*/ 54 w 3430"/>
                  <a:gd name="T5" fmla="*/ 9 h 1905"/>
                  <a:gd name="T6" fmla="*/ 61 w 3430"/>
                  <a:gd name="T7" fmla="*/ 5 h 1905"/>
                  <a:gd name="T8" fmla="*/ 67 w 3430"/>
                  <a:gd name="T9" fmla="*/ 2 h 1905"/>
                  <a:gd name="T10" fmla="*/ 72 w 3430"/>
                  <a:gd name="T11" fmla="*/ 3 h 1905"/>
                  <a:gd name="T12" fmla="*/ 74 w 3430"/>
                  <a:gd name="T13" fmla="*/ 11 h 1905"/>
                  <a:gd name="T14" fmla="*/ 75 w 3430"/>
                  <a:gd name="T15" fmla="*/ 14 h 1905"/>
                  <a:gd name="T16" fmla="*/ 79 w 3430"/>
                  <a:gd name="T17" fmla="*/ 16 h 1905"/>
                  <a:gd name="T18" fmla="*/ 81 w 3430"/>
                  <a:gd name="T19" fmla="*/ 20 h 1905"/>
                  <a:gd name="T20" fmla="*/ 70 w 3430"/>
                  <a:gd name="T21" fmla="*/ 22 h 1905"/>
                  <a:gd name="T22" fmla="*/ 60 w 3430"/>
                  <a:gd name="T23" fmla="*/ 29 h 1905"/>
                  <a:gd name="T24" fmla="*/ 55 w 3430"/>
                  <a:gd name="T25" fmla="*/ 33 h 1905"/>
                  <a:gd name="T26" fmla="*/ 48 w 3430"/>
                  <a:gd name="T27" fmla="*/ 37 h 1905"/>
                  <a:gd name="T28" fmla="*/ 36 w 3430"/>
                  <a:gd name="T29" fmla="*/ 44 h 1905"/>
                  <a:gd name="T30" fmla="*/ 31 w 3430"/>
                  <a:gd name="T31" fmla="*/ 46 h 1905"/>
                  <a:gd name="T32" fmla="*/ 32 w 3430"/>
                  <a:gd name="T33" fmla="*/ 47 h 1905"/>
                  <a:gd name="T34" fmla="*/ 37 w 3430"/>
                  <a:gd name="T35" fmla="*/ 48 h 1905"/>
                  <a:gd name="T36" fmla="*/ 43 w 3430"/>
                  <a:gd name="T37" fmla="*/ 51 h 1905"/>
                  <a:gd name="T38" fmla="*/ 52 w 3430"/>
                  <a:gd name="T39" fmla="*/ 49 h 1905"/>
                  <a:gd name="T40" fmla="*/ 59 w 3430"/>
                  <a:gd name="T41" fmla="*/ 45 h 1905"/>
                  <a:gd name="T42" fmla="*/ 65 w 3430"/>
                  <a:gd name="T43" fmla="*/ 41 h 1905"/>
                  <a:gd name="T44" fmla="*/ 72 w 3430"/>
                  <a:gd name="T45" fmla="*/ 31 h 1905"/>
                  <a:gd name="T46" fmla="*/ 76 w 3430"/>
                  <a:gd name="T47" fmla="*/ 23 h 1905"/>
                  <a:gd name="T48" fmla="*/ 76 w 3430"/>
                  <a:gd name="T49" fmla="*/ 27 h 1905"/>
                  <a:gd name="T50" fmla="*/ 78 w 3430"/>
                  <a:gd name="T51" fmla="*/ 28 h 1905"/>
                  <a:gd name="T52" fmla="*/ 79 w 3430"/>
                  <a:gd name="T53" fmla="*/ 24 h 1905"/>
                  <a:gd name="T54" fmla="*/ 82 w 3430"/>
                  <a:gd name="T55" fmla="*/ 24 h 1905"/>
                  <a:gd name="T56" fmla="*/ 84 w 3430"/>
                  <a:gd name="T57" fmla="*/ 24 h 1905"/>
                  <a:gd name="T58" fmla="*/ 85 w 3430"/>
                  <a:gd name="T59" fmla="*/ 22 h 1905"/>
                  <a:gd name="T60" fmla="*/ 86 w 3430"/>
                  <a:gd name="T61" fmla="*/ 20 h 1905"/>
                  <a:gd name="T62" fmla="*/ 85 w 3430"/>
                  <a:gd name="T63" fmla="*/ 16 h 1905"/>
                  <a:gd name="T64" fmla="*/ 87 w 3430"/>
                  <a:gd name="T65" fmla="*/ 17 h 1905"/>
                  <a:gd name="T66" fmla="*/ 92 w 3430"/>
                  <a:gd name="T67" fmla="*/ 21 h 1905"/>
                  <a:gd name="T68" fmla="*/ 100 w 3430"/>
                  <a:gd name="T69" fmla="*/ 33 h 1905"/>
                  <a:gd name="T70" fmla="*/ 103 w 3430"/>
                  <a:gd name="T71" fmla="*/ 38 h 1905"/>
                  <a:gd name="T72" fmla="*/ 107 w 3430"/>
                  <a:gd name="T73" fmla="*/ 44 h 1905"/>
                  <a:gd name="T74" fmla="*/ 100 w 3430"/>
                  <a:gd name="T75" fmla="*/ 50 h 1905"/>
                  <a:gd name="T76" fmla="*/ 89 w 3430"/>
                  <a:gd name="T77" fmla="*/ 39 h 1905"/>
                  <a:gd name="T78" fmla="*/ 85 w 3430"/>
                  <a:gd name="T79" fmla="*/ 33 h 1905"/>
                  <a:gd name="T80" fmla="*/ 81 w 3430"/>
                  <a:gd name="T81" fmla="*/ 34 h 1905"/>
                  <a:gd name="T82" fmla="*/ 80 w 3430"/>
                  <a:gd name="T83" fmla="*/ 40 h 1905"/>
                  <a:gd name="T84" fmla="*/ 74 w 3430"/>
                  <a:gd name="T85" fmla="*/ 46 h 1905"/>
                  <a:gd name="T86" fmla="*/ 67 w 3430"/>
                  <a:gd name="T87" fmla="*/ 52 h 1905"/>
                  <a:gd name="T88" fmla="*/ 58 w 3430"/>
                  <a:gd name="T89" fmla="*/ 57 h 1905"/>
                  <a:gd name="T90" fmla="*/ 48 w 3430"/>
                  <a:gd name="T91" fmla="*/ 59 h 1905"/>
                  <a:gd name="T92" fmla="*/ 35 w 3430"/>
                  <a:gd name="T93" fmla="*/ 57 h 1905"/>
                  <a:gd name="T94" fmla="*/ 26 w 3430"/>
                  <a:gd name="T95" fmla="*/ 53 h 1905"/>
                  <a:gd name="T96" fmla="*/ 29 w 3430"/>
                  <a:gd name="T97" fmla="*/ 52 h 1905"/>
                  <a:gd name="T98" fmla="*/ 32 w 3430"/>
                  <a:gd name="T99" fmla="*/ 52 h 1905"/>
                  <a:gd name="T100" fmla="*/ 31 w 3430"/>
                  <a:gd name="T101" fmla="*/ 49 h 1905"/>
                  <a:gd name="T102" fmla="*/ 28 w 3430"/>
                  <a:gd name="T103" fmla="*/ 50 h 1905"/>
                  <a:gd name="T104" fmla="*/ 25 w 3430"/>
                  <a:gd name="T105" fmla="*/ 52 h 1905"/>
                  <a:gd name="T106" fmla="*/ 18 w 3430"/>
                  <a:gd name="T107" fmla="*/ 54 h 1905"/>
                  <a:gd name="T108" fmla="*/ 9 w 3430"/>
                  <a:gd name="T109" fmla="*/ 55 h 1905"/>
                  <a:gd name="T110" fmla="*/ 3 w 3430"/>
                  <a:gd name="T111" fmla="*/ 51 h 1905"/>
                  <a:gd name="T112" fmla="*/ 0 w 3430"/>
                  <a:gd name="T113" fmla="*/ 43 h 1905"/>
                  <a:gd name="T114" fmla="*/ 0 w 3430"/>
                  <a:gd name="T115" fmla="*/ 35 h 1905"/>
                  <a:gd name="T116" fmla="*/ 9 w 3430"/>
                  <a:gd name="T117" fmla="*/ 29 h 1905"/>
                  <a:gd name="T118" fmla="*/ 21 w 3430"/>
                  <a:gd name="T119" fmla="*/ 29 h 1905"/>
                  <a:gd name="T120" fmla="*/ 28 w 3430"/>
                  <a:gd name="T121" fmla="*/ 25 h 1905"/>
                  <a:gd name="T122" fmla="*/ 34 w 3430"/>
                  <a:gd name="T123" fmla="*/ 22 h 190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30"/>
                  <a:gd name="T187" fmla="*/ 0 h 1905"/>
                  <a:gd name="T188" fmla="*/ 3430 w 3430"/>
                  <a:gd name="T189" fmla="*/ 1905 h 190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30" h="1905">
                    <a:moveTo>
                      <a:pt x="1114" y="714"/>
                    </a:moveTo>
                    <a:lnTo>
                      <a:pt x="1134" y="697"/>
                    </a:lnTo>
                    <a:lnTo>
                      <a:pt x="1154" y="681"/>
                    </a:lnTo>
                    <a:lnTo>
                      <a:pt x="1179" y="665"/>
                    </a:lnTo>
                    <a:lnTo>
                      <a:pt x="1203" y="649"/>
                    </a:lnTo>
                    <a:lnTo>
                      <a:pt x="1228" y="633"/>
                    </a:lnTo>
                    <a:lnTo>
                      <a:pt x="1256" y="618"/>
                    </a:lnTo>
                    <a:lnTo>
                      <a:pt x="1282" y="603"/>
                    </a:lnTo>
                    <a:lnTo>
                      <a:pt x="1311" y="589"/>
                    </a:lnTo>
                    <a:lnTo>
                      <a:pt x="1339" y="574"/>
                    </a:lnTo>
                    <a:lnTo>
                      <a:pt x="1366" y="560"/>
                    </a:lnTo>
                    <a:lnTo>
                      <a:pt x="1394" y="545"/>
                    </a:lnTo>
                    <a:lnTo>
                      <a:pt x="1421" y="531"/>
                    </a:lnTo>
                    <a:lnTo>
                      <a:pt x="1447" y="516"/>
                    </a:lnTo>
                    <a:lnTo>
                      <a:pt x="1472" y="501"/>
                    </a:lnTo>
                    <a:lnTo>
                      <a:pt x="1495" y="486"/>
                    </a:lnTo>
                    <a:lnTo>
                      <a:pt x="1517" y="471"/>
                    </a:lnTo>
                    <a:lnTo>
                      <a:pt x="1517" y="447"/>
                    </a:lnTo>
                    <a:lnTo>
                      <a:pt x="1540" y="430"/>
                    </a:lnTo>
                    <a:lnTo>
                      <a:pt x="1565" y="414"/>
                    </a:lnTo>
                    <a:lnTo>
                      <a:pt x="1589" y="398"/>
                    </a:lnTo>
                    <a:lnTo>
                      <a:pt x="1613" y="381"/>
                    </a:lnTo>
                    <a:lnTo>
                      <a:pt x="1638" y="367"/>
                    </a:lnTo>
                    <a:lnTo>
                      <a:pt x="1664" y="352"/>
                    </a:lnTo>
                    <a:lnTo>
                      <a:pt x="1688" y="337"/>
                    </a:lnTo>
                    <a:lnTo>
                      <a:pt x="1714" y="323"/>
                    </a:lnTo>
                    <a:lnTo>
                      <a:pt x="1740" y="309"/>
                    </a:lnTo>
                    <a:lnTo>
                      <a:pt x="1765" y="295"/>
                    </a:lnTo>
                    <a:lnTo>
                      <a:pt x="1792" y="281"/>
                    </a:lnTo>
                    <a:lnTo>
                      <a:pt x="1817" y="269"/>
                    </a:lnTo>
                    <a:lnTo>
                      <a:pt x="1842" y="255"/>
                    </a:lnTo>
                    <a:lnTo>
                      <a:pt x="1868" y="242"/>
                    </a:lnTo>
                    <a:lnTo>
                      <a:pt x="1894" y="229"/>
                    </a:lnTo>
                    <a:lnTo>
                      <a:pt x="1919" y="217"/>
                    </a:lnTo>
                    <a:lnTo>
                      <a:pt x="1944" y="204"/>
                    </a:lnTo>
                    <a:lnTo>
                      <a:pt x="1969" y="191"/>
                    </a:lnTo>
                    <a:lnTo>
                      <a:pt x="1993" y="178"/>
                    </a:lnTo>
                    <a:lnTo>
                      <a:pt x="2017" y="165"/>
                    </a:lnTo>
                    <a:lnTo>
                      <a:pt x="2042" y="152"/>
                    </a:lnTo>
                    <a:lnTo>
                      <a:pt x="2065" y="140"/>
                    </a:lnTo>
                    <a:lnTo>
                      <a:pt x="2088" y="127"/>
                    </a:lnTo>
                    <a:lnTo>
                      <a:pt x="2111" y="113"/>
                    </a:lnTo>
                    <a:lnTo>
                      <a:pt x="2133" y="100"/>
                    </a:lnTo>
                    <a:lnTo>
                      <a:pt x="2153" y="87"/>
                    </a:lnTo>
                    <a:lnTo>
                      <a:pt x="2174" y="73"/>
                    </a:lnTo>
                    <a:lnTo>
                      <a:pt x="2194" y="59"/>
                    </a:lnTo>
                    <a:lnTo>
                      <a:pt x="2213" y="45"/>
                    </a:lnTo>
                    <a:lnTo>
                      <a:pt x="2232" y="30"/>
                    </a:lnTo>
                    <a:lnTo>
                      <a:pt x="2249" y="15"/>
                    </a:lnTo>
                    <a:lnTo>
                      <a:pt x="2266" y="0"/>
                    </a:lnTo>
                    <a:lnTo>
                      <a:pt x="2324" y="64"/>
                    </a:lnTo>
                    <a:lnTo>
                      <a:pt x="2320" y="72"/>
                    </a:lnTo>
                    <a:lnTo>
                      <a:pt x="2319" y="84"/>
                    </a:lnTo>
                    <a:lnTo>
                      <a:pt x="2320" y="104"/>
                    </a:lnTo>
                    <a:lnTo>
                      <a:pt x="2324" y="127"/>
                    </a:lnTo>
                    <a:lnTo>
                      <a:pt x="2327" y="153"/>
                    </a:lnTo>
                    <a:lnTo>
                      <a:pt x="2333" y="183"/>
                    </a:lnTo>
                    <a:lnTo>
                      <a:pt x="2339" y="214"/>
                    </a:lnTo>
                    <a:lnTo>
                      <a:pt x="2346" y="248"/>
                    </a:lnTo>
                    <a:lnTo>
                      <a:pt x="2353" y="280"/>
                    </a:lnTo>
                    <a:lnTo>
                      <a:pt x="2359" y="314"/>
                    </a:lnTo>
                    <a:lnTo>
                      <a:pt x="2366" y="343"/>
                    </a:lnTo>
                    <a:lnTo>
                      <a:pt x="2372" y="373"/>
                    </a:lnTo>
                    <a:lnTo>
                      <a:pt x="2378" y="399"/>
                    </a:lnTo>
                    <a:lnTo>
                      <a:pt x="2381" y="421"/>
                    </a:lnTo>
                    <a:lnTo>
                      <a:pt x="2384" y="439"/>
                    </a:lnTo>
                    <a:lnTo>
                      <a:pt x="2385" y="451"/>
                    </a:lnTo>
                    <a:lnTo>
                      <a:pt x="2394" y="451"/>
                    </a:lnTo>
                    <a:lnTo>
                      <a:pt x="2403" y="451"/>
                    </a:lnTo>
                    <a:lnTo>
                      <a:pt x="2411" y="451"/>
                    </a:lnTo>
                    <a:lnTo>
                      <a:pt x="2419" y="449"/>
                    </a:lnTo>
                    <a:lnTo>
                      <a:pt x="2427" y="448"/>
                    </a:lnTo>
                    <a:lnTo>
                      <a:pt x="2434" y="447"/>
                    </a:lnTo>
                    <a:lnTo>
                      <a:pt x="2440" y="444"/>
                    </a:lnTo>
                    <a:lnTo>
                      <a:pt x="2445" y="440"/>
                    </a:lnTo>
                    <a:lnTo>
                      <a:pt x="2452" y="445"/>
                    </a:lnTo>
                    <a:lnTo>
                      <a:pt x="2464" y="455"/>
                    </a:lnTo>
                    <a:lnTo>
                      <a:pt x="2484" y="470"/>
                    </a:lnTo>
                    <a:lnTo>
                      <a:pt x="2507" y="489"/>
                    </a:lnTo>
                    <a:lnTo>
                      <a:pt x="2532" y="511"/>
                    </a:lnTo>
                    <a:lnTo>
                      <a:pt x="2559" y="532"/>
                    </a:lnTo>
                    <a:lnTo>
                      <a:pt x="2585" y="557"/>
                    </a:lnTo>
                    <a:lnTo>
                      <a:pt x="2609" y="580"/>
                    </a:lnTo>
                    <a:lnTo>
                      <a:pt x="2631" y="603"/>
                    </a:lnTo>
                    <a:lnTo>
                      <a:pt x="2647" y="623"/>
                    </a:lnTo>
                    <a:lnTo>
                      <a:pt x="2657" y="642"/>
                    </a:lnTo>
                    <a:lnTo>
                      <a:pt x="2659" y="657"/>
                    </a:lnTo>
                    <a:lnTo>
                      <a:pt x="2652" y="667"/>
                    </a:lnTo>
                    <a:lnTo>
                      <a:pt x="2634" y="672"/>
                    </a:lnTo>
                    <a:lnTo>
                      <a:pt x="2604" y="671"/>
                    </a:lnTo>
                    <a:lnTo>
                      <a:pt x="2560" y="661"/>
                    </a:lnTo>
                    <a:lnTo>
                      <a:pt x="2523" y="654"/>
                    </a:lnTo>
                    <a:lnTo>
                      <a:pt x="2486" y="652"/>
                    </a:lnTo>
                    <a:lnTo>
                      <a:pt x="2447" y="656"/>
                    </a:lnTo>
                    <a:lnTo>
                      <a:pt x="2408" y="664"/>
                    </a:lnTo>
                    <a:lnTo>
                      <a:pt x="2369" y="676"/>
                    </a:lnTo>
                    <a:lnTo>
                      <a:pt x="2328" y="693"/>
                    </a:lnTo>
                    <a:lnTo>
                      <a:pt x="2288" y="712"/>
                    </a:lnTo>
                    <a:lnTo>
                      <a:pt x="2249" y="734"/>
                    </a:lnTo>
                    <a:lnTo>
                      <a:pt x="2210" y="758"/>
                    </a:lnTo>
                    <a:lnTo>
                      <a:pt x="2171" y="784"/>
                    </a:lnTo>
                    <a:lnTo>
                      <a:pt x="2133" y="810"/>
                    </a:lnTo>
                    <a:lnTo>
                      <a:pt x="2096" y="838"/>
                    </a:lnTo>
                    <a:lnTo>
                      <a:pt x="2059" y="865"/>
                    </a:lnTo>
                    <a:lnTo>
                      <a:pt x="2024" y="892"/>
                    </a:lnTo>
                    <a:lnTo>
                      <a:pt x="1992" y="918"/>
                    </a:lnTo>
                    <a:lnTo>
                      <a:pt x="1961" y="942"/>
                    </a:lnTo>
                    <a:lnTo>
                      <a:pt x="1948" y="954"/>
                    </a:lnTo>
                    <a:lnTo>
                      <a:pt x="1932" y="966"/>
                    </a:lnTo>
                    <a:lnTo>
                      <a:pt x="1915" y="977"/>
                    </a:lnTo>
                    <a:lnTo>
                      <a:pt x="1896" y="990"/>
                    </a:lnTo>
                    <a:lnTo>
                      <a:pt x="1876" y="1002"/>
                    </a:lnTo>
                    <a:lnTo>
                      <a:pt x="1855" y="1016"/>
                    </a:lnTo>
                    <a:lnTo>
                      <a:pt x="1833" y="1029"/>
                    </a:lnTo>
                    <a:lnTo>
                      <a:pt x="1811" y="1043"/>
                    </a:lnTo>
                    <a:lnTo>
                      <a:pt x="1790" y="1057"/>
                    </a:lnTo>
                    <a:lnTo>
                      <a:pt x="1771" y="1070"/>
                    </a:lnTo>
                    <a:lnTo>
                      <a:pt x="1751" y="1084"/>
                    </a:lnTo>
                    <a:lnTo>
                      <a:pt x="1734" y="1098"/>
                    </a:lnTo>
                    <a:lnTo>
                      <a:pt x="1719" y="1112"/>
                    </a:lnTo>
                    <a:lnTo>
                      <a:pt x="1706" y="1124"/>
                    </a:lnTo>
                    <a:lnTo>
                      <a:pt x="1696" y="1138"/>
                    </a:lnTo>
                    <a:lnTo>
                      <a:pt x="1689" y="1152"/>
                    </a:lnTo>
                    <a:lnTo>
                      <a:pt x="1646" y="1168"/>
                    </a:lnTo>
                    <a:lnTo>
                      <a:pt x="1603" y="1187"/>
                    </a:lnTo>
                    <a:lnTo>
                      <a:pt x="1560" y="1209"/>
                    </a:lnTo>
                    <a:lnTo>
                      <a:pt x="1517" y="1232"/>
                    </a:lnTo>
                    <a:lnTo>
                      <a:pt x="1474" y="1257"/>
                    </a:lnTo>
                    <a:lnTo>
                      <a:pt x="1431" y="1282"/>
                    </a:lnTo>
                    <a:lnTo>
                      <a:pt x="1387" y="1309"/>
                    </a:lnTo>
                    <a:lnTo>
                      <a:pt x="1343" y="1334"/>
                    </a:lnTo>
                    <a:lnTo>
                      <a:pt x="1298" y="1358"/>
                    </a:lnTo>
                    <a:lnTo>
                      <a:pt x="1254" y="1381"/>
                    </a:lnTo>
                    <a:lnTo>
                      <a:pt x="1209" y="1402"/>
                    </a:lnTo>
                    <a:lnTo>
                      <a:pt x="1162" y="1421"/>
                    </a:lnTo>
                    <a:lnTo>
                      <a:pt x="1115" y="1436"/>
                    </a:lnTo>
                    <a:lnTo>
                      <a:pt x="1068" y="1446"/>
                    </a:lnTo>
                    <a:lnTo>
                      <a:pt x="1021" y="1453"/>
                    </a:lnTo>
                    <a:lnTo>
                      <a:pt x="971" y="1454"/>
                    </a:lnTo>
                    <a:lnTo>
                      <a:pt x="977" y="1459"/>
                    </a:lnTo>
                    <a:lnTo>
                      <a:pt x="984" y="1462"/>
                    </a:lnTo>
                    <a:lnTo>
                      <a:pt x="991" y="1467"/>
                    </a:lnTo>
                    <a:lnTo>
                      <a:pt x="998" y="1470"/>
                    </a:lnTo>
                    <a:lnTo>
                      <a:pt x="1004" y="1474"/>
                    </a:lnTo>
                    <a:lnTo>
                      <a:pt x="1007" y="1477"/>
                    </a:lnTo>
                    <a:lnTo>
                      <a:pt x="1007" y="1480"/>
                    </a:lnTo>
                    <a:lnTo>
                      <a:pt x="1005" y="1485"/>
                    </a:lnTo>
                    <a:lnTo>
                      <a:pt x="1009" y="1484"/>
                    </a:lnTo>
                    <a:lnTo>
                      <a:pt x="1014" y="1488"/>
                    </a:lnTo>
                    <a:lnTo>
                      <a:pt x="1020" y="1497"/>
                    </a:lnTo>
                    <a:lnTo>
                      <a:pt x="1024" y="1506"/>
                    </a:lnTo>
                    <a:lnTo>
                      <a:pt x="1030" y="1514"/>
                    </a:lnTo>
                    <a:lnTo>
                      <a:pt x="1037" y="1520"/>
                    </a:lnTo>
                    <a:lnTo>
                      <a:pt x="1045" y="1521"/>
                    </a:lnTo>
                    <a:lnTo>
                      <a:pt x="1053" y="1516"/>
                    </a:lnTo>
                    <a:lnTo>
                      <a:pt x="1066" y="1527"/>
                    </a:lnTo>
                    <a:lnTo>
                      <a:pt x="1084" y="1537"/>
                    </a:lnTo>
                    <a:lnTo>
                      <a:pt x="1106" y="1546"/>
                    </a:lnTo>
                    <a:lnTo>
                      <a:pt x="1131" y="1555"/>
                    </a:lnTo>
                    <a:lnTo>
                      <a:pt x="1156" y="1561"/>
                    </a:lnTo>
                    <a:lnTo>
                      <a:pt x="1177" y="1565"/>
                    </a:lnTo>
                    <a:lnTo>
                      <a:pt x="1196" y="1563"/>
                    </a:lnTo>
                    <a:lnTo>
                      <a:pt x="1209" y="1558"/>
                    </a:lnTo>
                    <a:lnTo>
                      <a:pt x="1230" y="1578"/>
                    </a:lnTo>
                    <a:lnTo>
                      <a:pt x="1252" y="1596"/>
                    </a:lnTo>
                    <a:lnTo>
                      <a:pt x="1277" y="1611"/>
                    </a:lnTo>
                    <a:lnTo>
                      <a:pt x="1301" y="1622"/>
                    </a:lnTo>
                    <a:lnTo>
                      <a:pt x="1326" y="1631"/>
                    </a:lnTo>
                    <a:lnTo>
                      <a:pt x="1351" y="1637"/>
                    </a:lnTo>
                    <a:lnTo>
                      <a:pt x="1378" y="1642"/>
                    </a:lnTo>
                    <a:lnTo>
                      <a:pt x="1406" y="1644"/>
                    </a:lnTo>
                    <a:lnTo>
                      <a:pt x="1433" y="1644"/>
                    </a:lnTo>
                    <a:lnTo>
                      <a:pt x="1462" y="1642"/>
                    </a:lnTo>
                    <a:lnTo>
                      <a:pt x="1491" y="1637"/>
                    </a:lnTo>
                    <a:lnTo>
                      <a:pt x="1520" y="1632"/>
                    </a:lnTo>
                    <a:lnTo>
                      <a:pt x="1548" y="1624"/>
                    </a:lnTo>
                    <a:lnTo>
                      <a:pt x="1577" y="1616"/>
                    </a:lnTo>
                    <a:lnTo>
                      <a:pt x="1607" y="1607"/>
                    </a:lnTo>
                    <a:lnTo>
                      <a:pt x="1636" y="1596"/>
                    </a:lnTo>
                    <a:lnTo>
                      <a:pt x="1665" y="1584"/>
                    </a:lnTo>
                    <a:lnTo>
                      <a:pt x="1695" y="1571"/>
                    </a:lnTo>
                    <a:lnTo>
                      <a:pt x="1722" y="1559"/>
                    </a:lnTo>
                    <a:lnTo>
                      <a:pt x="1751" y="1545"/>
                    </a:lnTo>
                    <a:lnTo>
                      <a:pt x="1779" y="1531"/>
                    </a:lnTo>
                    <a:lnTo>
                      <a:pt x="1806" y="1516"/>
                    </a:lnTo>
                    <a:lnTo>
                      <a:pt x="1833" y="1501"/>
                    </a:lnTo>
                    <a:lnTo>
                      <a:pt x="1858" y="1487"/>
                    </a:lnTo>
                    <a:lnTo>
                      <a:pt x="1884" y="1474"/>
                    </a:lnTo>
                    <a:lnTo>
                      <a:pt x="1908" y="1460"/>
                    </a:lnTo>
                    <a:lnTo>
                      <a:pt x="1931" y="1446"/>
                    </a:lnTo>
                    <a:lnTo>
                      <a:pt x="1954" y="1433"/>
                    </a:lnTo>
                    <a:lnTo>
                      <a:pt x="1975" y="1421"/>
                    </a:lnTo>
                    <a:lnTo>
                      <a:pt x="1995" y="1410"/>
                    </a:lnTo>
                    <a:lnTo>
                      <a:pt x="2014" y="1400"/>
                    </a:lnTo>
                    <a:lnTo>
                      <a:pt x="2031" y="1391"/>
                    </a:lnTo>
                    <a:lnTo>
                      <a:pt x="2058" y="1376"/>
                    </a:lnTo>
                    <a:lnTo>
                      <a:pt x="2084" y="1356"/>
                    </a:lnTo>
                    <a:lnTo>
                      <a:pt x="2109" y="1332"/>
                    </a:lnTo>
                    <a:lnTo>
                      <a:pt x="2135" y="1305"/>
                    </a:lnTo>
                    <a:lnTo>
                      <a:pt x="2159" y="1275"/>
                    </a:lnTo>
                    <a:lnTo>
                      <a:pt x="2183" y="1243"/>
                    </a:lnTo>
                    <a:lnTo>
                      <a:pt x="2206" y="1209"/>
                    </a:lnTo>
                    <a:lnTo>
                      <a:pt x="2229" y="1173"/>
                    </a:lnTo>
                    <a:lnTo>
                      <a:pt x="2251" y="1135"/>
                    </a:lnTo>
                    <a:lnTo>
                      <a:pt x="2272" y="1097"/>
                    </a:lnTo>
                    <a:lnTo>
                      <a:pt x="2293" y="1059"/>
                    </a:lnTo>
                    <a:lnTo>
                      <a:pt x="2311" y="1021"/>
                    </a:lnTo>
                    <a:lnTo>
                      <a:pt x="2330" y="983"/>
                    </a:lnTo>
                    <a:lnTo>
                      <a:pt x="2347" y="947"/>
                    </a:lnTo>
                    <a:lnTo>
                      <a:pt x="2364" y="911"/>
                    </a:lnTo>
                    <a:lnTo>
                      <a:pt x="2379" y="878"/>
                    </a:lnTo>
                    <a:lnTo>
                      <a:pt x="2393" y="848"/>
                    </a:lnTo>
                    <a:lnTo>
                      <a:pt x="2406" y="820"/>
                    </a:lnTo>
                    <a:lnTo>
                      <a:pt x="2417" y="796"/>
                    </a:lnTo>
                    <a:lnTo>
                      <a:pt x="2429" y="775"/>
                    </a:lnTo>
                    <a:lnTo>
                      <a:pt x="2438" y="758"/>
                    </a:lnTo>
                    <a:lnTo>
                      <a:pt x="2445" y="747"/>
                    </a:lnTo>
                    <a:lnTo>
                      <a:pt x="2452" y="740"/>
                    </a:lnTo>
                    <a:lnTo>
                      <a:pt x="2457" y="739"/>
                    </a:lnTo>
                    <a:lnTo>
                      <a:pt x="2461" y="743"/>
                    </a:lnTo>
                    <a:lnTo>
                      <a:pt x="2463" y="755"/>
                    </a:lnTo>
                    <a:lnTo>
                      <a:pt x="2463" y="772"/>
                    </a:lnTo>
                    <a:lnTo>
                      <a:pt x="2462" y="797"/>
                    </a:lnTo>
                    <a:lnTo>
                      <a:pt x="2460" y="831"/>
                    </a:lnTo>
                    <a:lnTo>
                      <a:pt x="2455" y="872"/>
                    </a:lnTo>
                    <a:lnTo>
                      <a:pt x="2449" y="923"/>
                    </a:lnTo>
                    <a:lnTo>
                      <a:pt x="2441" y="982"/>
                    </a:lnTo>
                    <a:lnTo>
                      <a:pt x="2460" y="975"/>
                    </a:lnTo>
                    <a:lnTo>
                      <a:pt x="2476" y="968"/>
                    </a:lnTo>
                    <a:lnTo>
                      <a:pt x="2489" y="959"/>
                    </a:lnTo>
                    <a:lnTo>
                      <a:pt x="2498" y="949"/>
                    </a:lnTo>
                    <a:lnTo>
                      <a:pt x="2506" y="939"/>
                    </a:lnTo>
                    <a:lnTo>
                      <a:pt x="2512" y="929"/>
                    </a:lnTo>
                    <a:lnTo>
                      <a:pt x="2516" y="917"/>
                    </a:lnTo>
                    <a:lnTo>
                      <a:pt x="2518" y="906"/>
                    </a:lnTo>
                    <a:lnTo>
                      <a:pt x="2521" y="893"/>
                    </a:lnTo>
                    <a:lnTo>
                      <a:pt x="2523" y="879"/>
                    </a:lnTo>
                    <a:lnTo>
                      <a:pt x="2524" y="865"/>
                    </a:lnTo>
                    <a:lnTo>
                      <a:pt x="2527" y="851"/>
                    </a:lnTo>
                    <a:lnTo>
                      <a:pt x="2529" y="837"/>
                    </a:lnTo>
                    <a:lnTo>
                      <a:pt x="2532" y="823"/>
                    </a:lnTo>
                    <a:lnTo>
                      <a:pt x="2537" y="807"/>
                    </a:lnTo>
                    <a:lnTo>
                      <a:pt x="2544" y="792"/>
                    </a:lnTo>
                    <a:lnTo>
                      <a:pt x="2553" y="793"/>
                    </a:lnTo>
                    <a:lnTo>
                      <a:pt x="2563" y="794"/>
                    </a:lnTo>
                    <a:lnTo>
                      <a:pt x="2574" y="795"/>
                    </a:lnTo>
                    <a:lnTo>
                      <a:pt x="2584" y="794"/>
                    </a:lnTo>
                    <a:lnTo>
                      <a:pt x="2594" y="793"/>
                    </a:lnTo>
                    <a:lnTo>
                      <a:pt x="2603" y="788"/>
                    </a:lnTo>
                    <a:lnTo>
                      <a:pt x="2611" y="781"/>
                    </a:lnTo>
                    <a:lnTo>
                      <a:pt x="2616" y="770"/>
                    </a:lnTo>
                    <a:lnTo>
                      <a:pt x="2626" y="778"/>
                    </a:lnTo>
                    <a:lnTo>
                      <a:pt x="2636" y="786"/>
                    </a:lnTo>
                    <a:lnTo>
                      <a:pt x="2645" y="793"/>
                    </a:lnTo>
                    <a:lnTo>
                      <a:pt x="2656" y="800"/>
                    </a:lnTo>
                    <a:lnTo>
                      <a:pt x="2666" y="805"/>
                    </a:lnTo>
                    <a:lnTo>
                      <a:pt x="2674" y="810"/>
                    </a:lnTo>
                    <a:lnTo>
                      <a:pt x="2681" y="816"/>
                    </a:lnTo>
                    <a:lnTo>
                      <a:pt x="2687" y="820"/>
                    </a:lnTo>
                    <a:lnTo>
                      <a:pt x="2688" y="804"/>
                    </a:lnTo>
                    <a:lnTo>
                      <a:pt x="2690" y="790"/>
                    </a:lnTo>
                    <a:lnTo>
                      <a:pt x="2694" y="780"/>
                    </a:lnTo>
                    <a:lnTo>
                      <a:pt x="2698" y="771"/>
                    </a:lnTo>
                    <a:lnTo>
                      <a:pt x="2705" y="764"/>
                    </a:lnTo>
                    <a:lnTo>
                      <a:pt x="2714" y="758"/>
                    </a:lnTo>
                    <a:lnTo>
                      <a:pt x="2725" y="754"/>
                    </a:lnTo>
                    <a:lnTo>
                      <a:pt x="2737" y="749"/>
                    </a:lnTo>
                    <a:lnTo>
                      <a:pt x="2742" y="743"/>
                    </a:lnTo>
                    <a:lnTo>
                      <a:pt x="2745" y="734"/>
                    </a:lnTo>
                    <a:lnTo>
                      <a:pt x="2748" y="725"/>
                    </a:lnTo>
                    <a:lnTo>
                      <a:pt x="2751" y="713"/>
                    </a:lnTo>
                    <a:lnTo>
                      <a:pt x="2753" y="702"/>
                    </a:lnTo>
                    <a:lnTo>
                      <a:pt x="2756" y="691"/>
                    </a:lnTo>
                    <a:lnTo>
                      <a:pt x="2759" y="683"/>
                    </a:lnTo>
                    <a:lnTo>
                      <a:pt x="2764" y="678"/>
                    </a:lnTo>
                    <a:lnTo>
                      <a:pt x="2800" y="691"/>
                    </a:lnTo>
                    <a:lnTo>
                      <a:pt x="2795" y="678"/>
                    </a:lnTo>
                    <a:lnTo>
                      <a:pt x="2789" y="663"/>
                    </a:lnTo>
                    <a:lnTo>
                      <a:pt x="2782" y="648"/>
                    </a:lnTo>
                    <a:lnTo>
                      <a:pt x="2774" y="634"/>
                    </a:lnTo>
                    <a:lnTo>
                      <a:pt x="2765" y="620"/>
                    </a:lnTo>
                    <a:lnTo>
                      <a:pt x="2755" y="608"/>
                    </a:lnTo>
                    <a:lnTo>
                      <a:pt x="2743" y="599"/>
                    </a:lnTo>
                    <a:lnTo>
                      <a:pt x="2730" y="593"/>
                    </a:lnTo>
                    <a:lnTo>
                      <a:pt x="2734" y="585"/>
                    </a:lnTo>
                    <a:lnTo>
                      <a:pt x="2737" y="570"/>
                    </a:lnTo>
                    <a:lnTo>
                      <a:pt x="2741" y="552"/>
                    </a:lnTo>
                    <a:lnTo>
                      <a:pt x="2744" y="532"/>
                    </a:lnTo>
                    <a:lnTo>
                      <a:pt x="2747" y="512"/>
                    </a:lnTo>
                    <a:lnTo>
                      <a:pt x="2750" y="493"/>
                    </a:lnTo>
                    <a:lnTo>
                      <a:pt x="2753" y="479"/>
                    </a:lnTo>
                    <a:lnTo>
                      <a:pt x="2757" y="471"/>
                    </a:lnTo>
                    <a:lnTo>
                      <a:pt x="2760" y="477"/>
                    </a:lnTo>
                    <a:lnTo>
                      <a:pt x="2770" y="492"/>
                    </a:lnTo>
                    <a:lnTo>
                      <a:pt x="2783" y="514"/>
                    </a:lnTo>
                    <a:lnTo>
                      <a:pt x="2798" y="538"/>
                    </a:lnTo>
                    <a:lnTo>
                      <a:pt x="2816" y="561"/>
                    </a:lnTo>
                    <a:lnTo>
                      <a:pt x="2831" y="581"/>
                    </a:lnTo>
                    <a:lnTo>
                      <a:pt x="2842" y="593"/>
                    </a:lnTo>
                    <a:lnTo>
                      <a:pt x="2850" y="596"/>
                    </a:lnTo>
                    <a:lnTo>
                      <a:pt x="2851" y="572"/>
                    </a:lnTo>
                    <a:lnTo>
                      <a:pt x="2862" y="572"/>
                    </a:lnTo>
                    <a:lnTo>
                      <a:pt x="2878" y="583"/>
                    </a:lnTo>
                    <a:lnTo>
                      <a:pt x="2899" y="605"/>
                    </a:lnTo>
                    <a:lnTo>
                      <a:pt x="2924" y="636"/>
                    </a:lnTo>
                    <a:lnTo>
                      <a:pt x="2953" y="674"/>
                    </a:lnTo>
                    <a:lnTo>
                      <a:pt x="2983" y="718"/>
                    </a:lnTo>
                    <a:lnTo>
                      <a:pt x="3016" y="765"/>
                    </a:lnTo>
                    <a:lnTo>
                      <a:pt x="3050" y="815"/>
                    </a:lnTo>
                    <a:lnTo>
                      <a:pt x="3083" y="866"/>
                    </a:lnTo>
                    <a:lnTo>
                      <a:pt x="3115" y="916"/>
                    </a:lnTo>
                    <a:lnTo>
                      <a:pt x="3145" y="964"/>
                    </a:lnTo>
                    <a:lnTo>
                      <a:pt x="3174" y="1008"/>
                    </a:lnTo>
                    <a:lnTo>
                      <a:pt x="3198" y="1047"/>
                    </a:lnTo>
                    <a:lnTo>
                      <a:pt x="3219" y="1078"/>
                    </a:lnTo>
                    <a:lnTo>
                      <a:pt x="3235" y="1101"/>
                    </a:lnTo>
                    <a:lnTo>
                      <a:pt x="3244" y="1114"/>
                    </a:lnTo>
                    <a:lnTo>
                      <a:pt x="3257" y="1129"/>
                    </a:lnTo>
                    <a:lnTo>
                      <a:pt x="3270" y="1145"/>
                    </a:lnTo>
                    <a:lnTo>
                      <a:pt x="3281" y="1162"/>
                    </a:lnTo>
                    <a:lnTo>
                      <a:pt x="3293" y="1181"/>
                    </a:lnTo>
                    <a:lnTo>
                      <a:pt x="3304" y="1201"/>
                    </a:lnTo>
                    <a:lnTo>
                      <a:pt x="3316" y="1220"/>
                    </a:lnTo>
                    <a:lnTo>
                      <a:pt x="3326" y="1241"/>
                    </a:lnTo>
                    <a:lnTo>
                      <a:pt x="3338" y="1262"/>
                    </a:lnTo>
                    <a:lnTo>
                      <a:pt x="3348" y="1282"/>
                    </a:lnTo>
                    <a:lnTo>
                      <a:pt x="3358" y="1303"/>
                    </a:lnTo>
                    <a:lnTo>
                      <a:pt x="3370" y="1323"/>
                    </a:lnTo>
                    <a:lnTo>
                      <a:pt x="3381" y="1342"/>
                    </a:lnTo>
                    <a:lnTo>
                      <a:pt x="3393" y="1361"/>
                    </a:lnTo>
                    <a:lnTo>
                      <a:pt x="3404" y="1378"/>
                    </a:lnTo>
                    <a:lnTo>
                      <a:pt x="3417" y="1394"/>
                    </a:lnTo>
                    <a:lnTo>
                      <a:pt x="3430" y="1409"/>
                    </a:lnTo>
                    <a:lnTo>
                      <a:pt x="3424" y="1468"/>
                    </a:lnTo>
                    <a:lnTo>
                      <a:pt x="3412" y="1517"/>
                    </a:lnTo>
                    <a:lnTo>
                      <a:pt x="3394" y="1556"/>
                    </a:lnTo>
                    <a:lnTo>
                      <a:pt x="3372" y="1586"/>
                    </a:lnTo>
                    <a:lnTo>
                      <a:pt x="3346" y="1607"/>
                    </a:lnTo>
                    <a:lnTo>
                      <a:pt x="3315" y="1618"/>
                    </a:lnTo>
                    <a:lnTo>
                      <a:pt x="3280" y="1621"/>
                    </a:lnTo>
                    <a:lnTo>
                      <a:pt x="3243" y="1614"/>
                    </a:lnTo>
                    <a:lnTo>
                      <a:pt x="3203" y="1600"/>
                    </a:lnTo>
                    <a:lnTo>
                      <a:pt x="3160" y="1577"/>
                    </a:lnTo>
                    <a:lnTo>
                      <a:pt x="3116" y="1547"/>
                    </a:lnTo>
                    <a:lnTo>
                      <a:pt x="3071" y="1508"/>
                    </a:lnTo>
                    <a:lnTo>
                      <a:pt x="3027" y="1463"/>
                    </a:lnTo>
                    <a:lnTo>
                      <a:pt x="2980" y="1410"/>
                    </a:lnTo>
                    <a:lnTo>
                      <a:pt x="2936" y="1350"/>
                    </a:lnTo>
                    <a:lnTo>
                      <a:pt x="2891" y="1283"/>
                    </a:lnTo>
                    <a:lnTo>
                      <a:pt x="2883" y="1271"/>
                    </a:lnTo>
                    <a:lnTo>
                      <a:pt x="2872" y="1256"/>
                    </a:lnTo>
                    <a:lnTo>
                      <a:pt x="2861" y="1239"/>
                    </a:lnTo>
                    <a:lnTo>
                      <a:pt x="2847" y="1219"/>
                    </a:lnTo>
                    <a:lnTo>
                      <a:pt x="2832" y="1197"/>
                    </a:lnTo>
                    <a:lnTo>
                      <a:pt x="2816" y="1175"/>
                    </a:lnTo>
                    <a:lnTo>
                      <a:pt x="2800" y="1152"/>
                    </a:lnTo>
                    <a:lnTo>
                      <a:pt x="2781" y="1129"/>
                    </a:lnTo>
                    <a:lnTo>
                      <a:pt x="2764" y="1107"/>
                    </a:lnTo>
                    <a:lnTo>
                      <a:pt x="2745" y="1085"/>
                    </a:lnTo>
                    <a:lnTo>
                      <a:pt x="2727" y="1066"/>
                    </a:lnTo>
                    <a:lnTo>
                      <a:pt x="2710" y="1047"/>
                    </a:lnTo>
                    <a:lnTo>
                      <a:pt x="2692" y="1031"/>
                    </a:lnTo>
                    <a:lnTo>
                      <a:pt x="2676" y="1017"/>
                    </a:lnTo>
                    <a:lnTo>
                      <a:pt x="2660" y="1007"/>
                    </a:lnTo>
                    <a:lnTo>
                      <a:pt x="2646" y="1000"/>
                    </a:lnTo>
                    <a:lnTo>
                      <a:pt x="2639" y="1021"/>
                    </a:lnTo>
                    <a:lnTo>
                      <a:pt x="2633" y="1043"/>
                    </a:lnTo>
                    <a:lnTo>
                      <a:pt x="2627" y="1066"/>
                    </a:lnTo>
                    <a:lnTo>
                      <a:pt x="2621" y="1090"/>
                    </a:lnTo>
                    <a:lnTo>
                      <a:pt x="2615" y="1114"/>
                    </a:lnTo>
                    <a:lnTo>
                      <a:pt x="2611" y="1138"/>
                    </a:lnTo>
                    <a:lnTo>
                      <a:pt x="2605" y="1162"/>
                    </a:lnTo>
                    <a:lnTo>
                      <a:pt x="2599" y="1187"/>
                    </a:lnTo>
                    <a:lnTo>
                      <a:pt x="2593" y="1211"/>
                    </a:lnTo>
                    <a:lnTo>
                      <a:pt x="2586" y="1234"/>
                    </a:lnTo>
                    <a:lnTo>
                      <a:pt x="2580" y="1256"/>
                    </a:lnTo>
                    <a:lnTo>
                      <a:pt x="2571" y="1277"/>
                    </a:lnTo>
                    <a:lnTo>
                      <a:pt x="2562" y="1297"/>
                    </a:lnTo>
                    <a:lnTo>
                      <a:pt x="2552" y="1315"/>
                    </a:lnTo>
                    <a:lnTo>
                      <a:pt x="2539" y="1332"/>
                    </a:lnTo>
                    <a:lnTo>
                      <a:pt x="2527" y="1346"/>
                    </a:lnTo>
                    <a:lnTo>
                      <a:pt x="2502" y="1346"/>
                    </a:lnTo>
                    <a:lnTo>
                      <a:pt x="2478" y="1373"/>
                    </a:lnTo>
                    <a:lnTo>
                      <a:pt x="2453" y="1400"/>
                    </a:lnTo>
                    <a:lnTo>
                      <a:pt x="2429" y="1426"/>
                    </a:lnTo>
                    <a:lnTo>
                      <a:pt x="2404" y="1453"/>
                    </a:lnTo>
                    <a:lnTo>
                      <a:pt x="2379" y="1479"/>
                    </a:lnTo>
                    <a:lnTo>
                      <a:pt x="2354" y="1505"/>
                    </a:lnTo>
                    <a:lnTo>
                      <a:pt x="2328" y="1530"/>
                    </a:lnTo>
                    <a:lnTo>
                      <a:pt x="2303" y="1555"/>
                    </a:lnTo>
                    <a:lnTo>
                      <a:pt x="2278" y="1579"/>
                    </a:lnTo>
                    <a:lnTo>
                      <a:pt x="2252" y="1604"/>
                    </a:lnTo>
                    <a:lnTo>
                      <a:pt x="2226" y="1627"/>
                    </a:lnTo>
                    <a:lnTo>
                      <a:pt x="2199" y="1649"/>
                    </a:lnTo>
                    <a:lnTo>
                      <a:pt x="2173" y="1671"/>
                    </a:lnTo>
                    <a:lnTo>
                      <a:pt x="2145" y="1692"/>
                    </a:lnTo>
                    <a:lnTo>
                      <a:pt x="2118" y="1712"/>
                    </a:lnTo>
                    <a:lnTo>
                      <a:pt x="2090" y="1732"/>
                    </a:lnTo>
                    <a:lnTo>
                      <a:pt x="2061" y="1751"/>
                    </a:lnTo>
                    <a:lnTo>
                      <a:pt x="2032" y="1768"/>
                    </a:lnTo>
                    <a:lnTo>
                      <a:pt x="2002" y="1786"/>
                    </a:lnTo>
                    <a:lnTo>
                      <a:pt x="1972" y="1802"/>
                    </a:lnTo>
                    <a:lnTo>
                      <a:pt x="1941" y="1817"/>
                    </a:lnTo>
                    <a:lnTo>
                      <a:pt x="1910" y="1831"/>
                    </a:lnTo>
                    <a:lnTo>
                      <a:pt x="1879" y="1843"/>
                    </a:lnTo>
                    <a:lnTo>
                      <a:pt x="1847" y="1855"/>
                    </a:lnTo>
                    <a:lnTo>
                      <a:pt x="1813" y="1866"/>
                    </a:lnTo>
                    <a:lnTo>
                      <a:pt x="1779" y="1876"/>
                    </a:lnTo>
                    <a:lnTo>
                      <a:pt x="1744" y="1884"/>
                    </a:lnTo>
                    <a:lnTo>
                      <a:pt x="1710" y="1891"/>
                    </a:lnTo>
                    <a:lnTo>
                      <a:pt x="1673" y="1896"/>
                    </a:lnTo>
                    <a:lnTo>
                      <a:pt x="1636" y="1901"/>
                    </a:lnTo>
                    <a:lnTo>
                      <a:pt x="1599" y="1904"/>
                    </a:lnTo>
                    <a:lnTo>
                      <a:pt x="1560" y="1905"/>
                    </a:lnTo>
                    <a:lnTo>
                      <a:pt x="1514" y="1905"/>
                    </a:lnTo>
                    <a:lnTo>
                      <a:pt x="1465" y="1903"/>
                    </a:lnTo>
                    <a:lnTo>
                      <a:pt x="1418" y="1899"/>
                    </a:lnTo>
                    <a:lnTo>
                      <a:pt x="1369" y="1892"/>
                    </a:lnTo>
                    <a:lnTo>
                      <a:pt x="1319" y="1884"/>
                    </a:lnTo>
                    <a:lnTo>
                      <a:pt x="1270" y="1874"/>
                    </a:lnTo>
                    <a:lnTo>
                      <a:pt x="1221" y="1864"/>
                    </a:lnTo>
                    <a:lnTo>
                      <a:pt x="1172" y="1851"/>
                    </a:lnTo>
                    <a:lnTo>
                      <a:pt x="1124" y="1839"/>
                    </a:lnTo>
                    <a:lnTo>
                      <a:pt x="1076" y="1825"/>
                    </a:lnTo>
                    <a:lnTo>
                      <a:pt x="1030" y="1811"/>
                    </a:lnTo>
                    <a:lnTo>
                      <a:pt x="985" y="1796"/>
                    </a:lnTo>
                    <a:lnTo>
                      <a:pt x="942" y="1781"/>
                    </a:lnTo>
                    <a:lnTo>
                      <a:pt x="901" y="1766"/>
                    </a:lnTo>
                    <a:lnTo>
                      <a:pt x="862" y="1751"/>
                    </a:lnTo>
                    <a:lnTo>
                      <a:pt x="825" y="1736"/>
                    </a:lnTo>
                    <a:lnTo>
                      <a:pt x="835" y="1728"/>
                    </a:lnTo>
                    <a:lnTo>
                      <a:pt x="847" y="1720"/>
                    </a:lnTo>
                    <a:lnTo>
                      <a:pt x="859" y="1712"/>
                    </a:lnTo>
                    <a:lnTo>
                      <a:pt x="872" y="1703"/>
                    </a:lnTo>
                    <a:lnTo>
                      <a:pt x="884" y="1694"/>
                    </a:lnTo>
                    <a:lnTo>
                      <a:pt x="894" y="1684"/>
                    </a:lnTo>
                    <a:lnTo>
                      <a:pt x="903" y="1673"/>
                    </a:lnTo>
                    <a:lnTo>
                      <a:pt x="909" y="1660"/>
                    </a:lnTo>
                    <a:lnTo>
                      <a:pt x="917" y="1666"/>
                    </a:lnTo>
                    <a:lnTo>
                      <a:pt x="931" y="1675"/>
                    </a:lnTo>
                    <a:lnTo>
                      <a:pt x="948" y="1685"/>
                    </a:lnTo>
                    <a:lnTo>
                      <a:pt x="967" y="1696"/>
                    </a:lnTo>
                    <a:lnTo>
                      <a:pt x="985" y="1707"/>
                    </a:lnTo>
                    <a:lnTo>
                      <a:pt x="1002" y="1718"/>
                    </a:lnTo>
                    <a:lnTo>
                      <a:pt x="1015" y="1727"/>
                    </a:lnTo>
                    <a:lnTo>
                      <a:pt x="1023" y="1733"/>
                    </a:lnTo>
                    <a:lnTo>
                      <a:pt x="1025" y="1715"/>
                    </a:lnTo>
                    <a:lnTo>
                      <a:pt x="1032" y="1702"/>
                    </a:lnTo>
                    <a:lnTo>
                      <a:pt x="1043" y="1689"/>
                    </a:lnTo>
                    <a:lnTo>
                      <a:pt x="1055" y="1680"/>
                    </a:lnTo>
                    <a:lnTo>
                      <a:pt x="1069" y="1672"/>
                    </a:lnTo>
                    <a:lnTo>
                      <a:pt x="1086" y="1667"/>
                    </a:lnTo>
                    <a:lnTo>
                      <a:pt x="1104" y="1664"/>
                    </a:lnTo>
                    <a:lnTo>
                      <a:pt x="1121" y="1662"/>
                    </a:lnTo>
                    <a:lnTo>
                      <a:pt x="1112" y="1654"/>
                    </a:lnTo>
                    <a:lnTo>
                      <a:pt x="1095" y="1642"/>
                    </a:lnTo>
                    <a:lnTo>
                      <a:pt x="1070" y="1626"/>
                    </a:lnTo>
                    <a:lnTo>
                      <a:pt x="1045" y="1607"/>
                    </a:lnTo>
                    <a:lnTo>
                      <a:pt x="1020" y="1589"/>
                    </a:lnTo>
                    <a:lnTo>
                      <a:pt x="995" y="1571"/>
                    </a:lnTo>
                    <a:lnTo>
                      <a:pt x="978" y="1559"/>
                    </a:lnTo>
                    <a:lnTo>
                      <a:pt x="969" y="1551"/>
                    </a:lnTo>
                    <a:lnTo>
                      <a:pt x="962" y="1563"/>
                    </a:lnTo>
                    <a:lnTo>
                      <a:pt x="953" y="1575"/>
                    </a:lnTo>
                    <a:lnTo>
                      <a:pt x="941" y="1585"/>
                    </a:lnTo>
                    <a:lnTo>
                      <a:pt x="929" y="1594"/>
                    </a:lnTo>
                    <a:lnTo>
                      <a:pt x="914" y="1603"/>
                    </a:lnTo>
                    <a:lnTo>
                      <a:pt x="899" y="1611"/>
                    </a:lnTo>
                    <a:lnTo>
                      <a:pt x="884" y="1616"/>
                    </a:lnTo>
                    <a:lnTo>
                      <a:pt x="870" y="1621"/>
                    </a:lnTo>
                    <a:lnTo>
                      <a:pt x="864" y="1632"/>
                    </a:lnTo>
                    <a:lnTo>
                      <a:pt x="858" y="1642"/>
                    </a:lnTo>
                    <a:lnTo>
                      <a:pt x="851" y="1649"/>
                    </a:lnTo>
                    <a:lnTo>
                      <a:pt x="843" y="1654"/>
                    </a:lnTo>
                    <a:lnTo>
                      <a:pt x="835" y="1660"/>
                    </a:lnTo>
                    <a:lnTo>
                      <a:pt x="826" y="1665"/>
                    </a:lnTo>
                    <a:lnTo>
                      <a:pt x="817" y="1671"/>
                    </a:lnTo>
                    <a:lnTo>
                      <a:pt x="808" y="1679"/>
                    </a:lnTo>
                    <a:lnTo>
                      <a:pt x="800" y="1676"/>
                    </a:lnTo>
                    <a:lnTo>
                      <a:pt x="785" y="1677"/>
                    </a:lnTo>
                    <a:lnTo>
                      <a:pt x="764" y="1683"/>
                    </a:lnTo>
                    <a:lnTo>
                      <a:pt x="737" y="1690"/>
                    </a:lnTo>
                    <a:lnTo>
                      <a:pt x="707" y="1700"/>
                    </a:lnTo>
                    <a:lnTo>
                      <a:pt x="673" y="1712"/>
                    </a:lnTo>
                    <a:lnTo>
                      <a:pt x="636" y="1726"/>
                    </a:lnTo>
                    <a:lnTo>
                      <a:pt x="598" y="1738"/>
                    </a:lnTo>
                    <a:lnTo>
                      <a:pt x="559" y="1752"/>
                    </a:lnTo>
                    <a:lnTo>
                      <a:pt x="520" y="1765"/>
                    </a:lnTo>
                    <a:lnTo>
                      <a:pt x="482" y="1776"/>
                    </a:lnTo>
                    <a:lnTo>
                      <a:pt x="445" y="1787"/>
                    </a:lnTo>
                    <a:lnTo>
                      <a:pt x="411" y="1794"/>
                    </a:lnTo>
                    <a:lnTo>
                      <a:pt x="381" y="1798"/>
                    </a:lnTo>
                    <a:lnTo>
                      <a:pt x="355" y="1800"/>
                    </a:lnTo>
                    <a:lnTo>
                      <a:pt x="334" y="1797"/>
                    </a:lnTo>
                    <a:lnTo>
                      <a:pt x="309" y="1789"/>
                    </a:lnTo>
                    <a:lnTo>
                      <a:pt x="283" y="1780"/>
                    </a:lnTo>
                    <a:lnTo>
                      <a:pt x="259" y="1767"/>
                    </a:lnTo>
                    <a:lnTo>
                      <a:pt x="236" y="1753"/>
                    </a:lnTo>
                    <a:lnTo>
                      <a:pt x="213" y="1737"/>
                    </a:lnTo>
                    <a:lnTo>
                      <a:pt x="191" y="1719"/>
                    </a:lnTo>
                    <a:lnTo>
                      <a:pt x="171" y="1699"/>
                    </a:lnTo>
                    <a:lnTo>
                      <a:pt x="151" y="1679"/>
                    </a:lnTo>
                    <a:lnTo>
                      <a:pt x="131" y="1656"/>
                    </a:lnTo>
                    <a:lnTo>
                      <a:pt x="114" y="1632"/>
                    </a:lnTo>
                    <a:lnTo>
                      <a:pt x="97" y="1607"/>
                    </a:lnTo>
                    <a:lnTo>
                      <a:pt x="82" y="1581"/>
                    </a:lnTo>
                    <a:lnTo>
                      <a:pt x="67" y="1554"/>
                    </a:lnTo>
                    <a:lnTo>
                      <a:pt x="54" y="1527"/>
                    </a:lnTo>
                    <a:lnTo>
                      <a:pt x="42" y="1498"/>
                    </a:lnTo>
                    <a:lnTo>
                      <a:pt x="31" y="1469"/>
                    </a:lnTo>
                    <a:lnTo>
                      <a:pt x="22" y="1440"/>
                    </a:lnTo>
                    <a:lnTo>
                      <a:pt x="15" y="1411"/>
                    </a:lnTo>
                    <a:lnTo>
                      <a:pt x="8" y="1381"/>
                    </a:lnTo>
                    <a:lnTo>
                      <a:pt x="4" y="1351"/>
                    </a:lnTo>
                    <a:lnTo>
                      <a:pt x="1" y="1323"/>
                    </a:lnTo>
                    <a:lnTo>
                      <a:pt x="0" y="1294"/>
                    </a:lnTo>
                    <a:lnTo>
                      <a:pt x="0" y="1265"/>
                    </a:lnTo>
                    <a:lnTo>
                      <a:pt x="2" y="1236"/>
                    </a:lnTo>
                    <a:lnTo>
                      <a:pt x="7" y="1209"/>
                    </a:lnTo>
                    <a:lnTo>
                      <a:pt x="13" y="1182"/>
                    </a:lnTo>
                    <a:lnTo>
                      <a:pt x="21" y="1157"/>
                    </a:lnTo>
                    <a:lnTo>
                      <a:pt x="31" y="1131"/>
                    </a:lnTo>
                    <a:lnTo>
                      <a:pt x="43" y="1107"/>
                    </a:lnTo>
                    <a:lnTo>
                      <a:pt x="58" y="1085"/>
                    </a:lnTo>
                    <a:lnTo>
                      <a:pt x="74" y="1065"/>
                    </a:lnTo>
                    <a:lnTo>
                      <a:pt x="92" y="1045"/>
                    </a:lnTo>
                    <a:lnTo>
                      <a:pt x="141" y="1005"/>
                    </a:lnTo>
                    <a:lnTo>
                      <a:pt x="187" y="974"/>
                    </a:lnTo>
                    <a:lnTo>
                      <a:pt x="232" y="953"/>
                    </a:lnTo>
                    <a:lnTo>
                      <a:pt x="277" y="939"/>
                    </a:lnTo>
                    <a:lnTo>
                      <a:pt x="319" y="931"/>
                    </a:lnTo>
                    <a:lnTo>
                      <a:pt x="361" y="929"/>
                    </a:lnTo>
                    <a:lnTo>
                      <a:pt x="402" y="931"/>
                    </a:lnTo>
                    <a:lnTo>
                      <a:pt x="444" y="934"/>
                    </a:lnTo>
                    <a:lnTo>
                      <a:pt x="484" y="939"/>
                    </a:lnTo>
                    <a:lnTo>
                      <a:pt x="524" y="945"/>
                    </a:lnTo>
                    <a:lnTo>
                      <a:pt x="565" y="947"/>
                    </a:lnTo>
                    <a:lnTo>
                      <a:pt x="605" y="948"/>
                    </a:lnTo>
                    <a:lnTo>
                      <a:pt x="646" y="945"/>
                    </a:lnTo>
                    <a:lnTo>
                      <a:pt x="688" y="936"/>
                    </a:lnTo>
                    <a:lnTo>
                      <a:pt x="729" y="921"/>
                    </a:lnTo>
                    <a:lnTo>
                      <a:pt x="773" y="896"/>
                    </a:lnTo>
                    <a:lnTo>
                      <a:pt x="789" y="885"/>
                    </a:lnTo>
                    <a:lnTo>
                      <a:pt x="808" y="873"/>
                    </a:lnTo>
                    <a:lnTo>
                      <a:pt x="827" y="861"/>
                    </a:lnTo>
                    <a:lnTo>
                      <a:pt x="847" y="848"/>
                    </a:lnTo>
                    <a:lnTo>
                      <a:pt x="869" y="835"/>
                    </a:lnTo>
                    <a:lnTo>
                      <a:pt x="891" y="822"/>
                    </a:lnTo>
                    <a:lnTo>
                      <a:pt x="912" y="809"/>
                    </a:lnTo>
                    <a:lnTo>
                      <a:pt x="936" y="796"/>
                    </a:lnTo>
                    <a:lnTo>
                      <a:pt x="959" y="784"/>
                    </a:lnTo>
                    <a:lnTo>
                      <a:pt x="982" y="771"/>
                    </a:lnTo>
                    <a:lnTo>
                      <a:pt x="1005" y="759"/>
                    </a:lnTo>
                    <a:lnTo>
                      <a:pt x="1028" y="748"/>
                    </a:lnTo>
                    <a:lnTo>
                      <a:pt x="1050" y="739"/>
                    </a:lnTo>
                    <a:lnTo>
                      <a:pt x="1073" y="729"/>
                    </a:lnTo>
                    <a:lnTo>
                      <a:pt x="1093" y="721"/>
                    </a:lnTo>
                    <a:lnTo>
                      <a:pt x="1114" y="714"/>
                    </a:lnTo>
                    <a:close/>
                  </a:path>
                </a:pathLst>
              </a:custGeom>
              <a:solidFill>
                <a:srgbClr val="66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8" name="Freeform 26"/>
              <p:cNvSpPr>
                <a:spLocks/>
              </p:cNvSpPr>
              <p:nvPr/>
            </p:nvSpPr>
            <p:spPr bwMode="auto">
              <a:xfrm>
                <a:off x="2022" y="-184"/>
                <a:ext cx="2941" cy="3254"/>
              </a:xfrm>
              <a:custGeom>
                <a:avLst/>
                <a:gdLst>
                  <a:gd name="T0" fmla="*/ 19 w 5881"/>
                  <a:gd name="T1" fmla="*/ 201 h 6508"/>
                  <a:gd name="T2" fmla="*/ 14 w 5881"/>
                  <a:gd name="T3" fmla="*/ 203 h 6508"/>
                  <a:gd name="T4" fmla="*/ 12 w 5881"/>
                  <a:gd name="T5" fmla="*/ 203 h 6508"/>
                  <a:gd name="T6" fmla="*/ 10 w 5881"/>
                  <a:gd name="T7" fmla="*/ 202 h 6508"/>
                  <a:gd name="T8" fmla="*/ 7 w 5881"/>
                  <a:gd name="T9" fmla="*/ 201 h 6508"/>
                  <a:gd name="T10" fmla="*/ 4 w 5881"/>
                  <a:gd name="T11" fmla="*/ 195 h 6508"/>
                  <a:gd name="T12" fmla="*/ 2 w 5881"/>
                  <a:gd name="T13" fmla="*/ 193 h 6508"/>
                  <a:gd name="T14" fmla="*/ 1 w 5881"/>
                  <a:gd name="T15" fmla="*/ 190 h 6508"/>
                  <a:gd name="T16" fmla="*/ 1 w 5881"/>
                  <a:gd name="T17" fmla="*/ 189 h 6508"/>
                  <a:gd name="T18" fmla="*/ 4 w 5881"/>
                  <a:gd name="T19" fmla="*/ 185 h 6508"/>
                  <a:gd name="T20" fmla="*/ 14 w 5881"/>
                  <a:gd name="T21" fmla="*/ 178 h 6508"/>
                  <a:gd name="T22" fmla="*/ 25 w 5881"/>
                  <a:gd name="T23" fmla="*/ 172 h 6508"/>
                  <a:gd name="T24" fmla="*/ 36 w 5881"/>
                  <a:gd name="T25" fmla="*/ 166 h 6508"/>
                  <a:gd name="T26" fmla="*/ 46 w 5881"/>
                  <a:gd name="T27" fmla="*/ 159 h 6508"/>
                  <a:gd name="T28" fmla="*/ 54 w 5881"/>
                  <a:gd name="T29" fmla="*/ 153 h 6508"/>
                  <a:gd name="T30" fmla="*/ 63 w 5881"/>
                  <a:gd name="T31" fmla="*/ 147 h 6508"/>
                  <a:gd name="T32" fmla="*/ 72 w 5881"/>
                  <a:gd name="T33" fmla="*/ 142 h 6508"/>
                  <a:gd name="T34" fmla="*/ 80 w 5881"/>
                  <a:gd name="T35" fmla="*/ 136 h 6508"/>
                  <a:gd name="T36" fmla="*/ 87 w 5881"/>
                  <a:gd name="T37" fmla="*/ 130 h 6508"/>
                  <a:gd name="T38" fmla="*/ 96 w 5881"/>
                  <a:gd name="T39" fmla="*/ 123 h 6508"/>
                  <a:gd name="T40" fmla="*/ 102 w 5881"/>
                  <a:gd name="T41" fmla="*/ 115 h 6508"/>
                  <a:gd name="T42" fmla="*/ 109 w 5881"/>
                  <a:gd name="T43" fmla="*/ 111 h 6508"/>
                  <a:gd name="T44" fmla="*/ 116 w 5881"/>
                  <a:gd name="T45" fmla="*/ 104 h 6508"/>
                  <a:gd name="T46" fmla="*/ 122 w 5881"/>
                  <a:gd name="T47" fmla="*/ 97 h 6508"/>
                  <a:gd name="T48" fmla="*/ 128 w 5881"/>
                  <a:gd name="T49" fmla="*/ 90 h 6508"/>
                  <a:gd name="T50" fmla="*/ 135 w 5881"/>
                  <a:gd name="T51" fmla="*/ 83 h 6508"/>
                  <a:gd name="T52" fmla="*/ 145 w 5881"/>
                  <a:gd name="T53" fmla="*/ 72 h 6508"/>
                  <a:gd name="T54" fmla="*/ 154 w 5881"/>
                  <a:gd name="T55" fmla="*/ 59 h 6508"/>
                  <a:gd name="T56" fmla="*/ 162 w 5881"/>
                  <a:gd name="T57" fmla="*/ 47 h 6508"/>
                  <a:gd name="T58" fmla="*/ 169 w 5881"/>
                  <a:gd name="T59" fmla="*/ 35 h 6508"/>
                  <a:gd name="T60" fmla="*/ 173 w 5881"/>
                  <a:gd name="T61" fmla="*/ 25 h 6508"/>
                  <a:gd name="T62" fmla="*/ 178 w 5881"/>
                  <a:gd name="T63" fmla="*/ 16 h 6508"/>
                  <a:gd name="T64" fmla="*/ 180 w 5881"/>
                  <a:gd name="T65" fmla="*/ 10 h 6508"/>
                  <a:gd name="T66" fmla="*/ 182 w 5881"/>
                  <a:gd name="T67" fmla="*/ 4 h 6508"/>
                  <a:gd name="T68" fmla="*/ 184 w 5881"/>
                  <a:gd name="T69" fmla="*/ 1 h 6508"/>
                  <a:gd name="T70" fmla="*/ 184 w 5881"/>
                  <a:gd name="T71" fmla="*/ 7 h 6508"/>
                  <a:gd name="T72" fmla="*/ 184 w 5881"/>
                  <a:gd name="T73" fmla="*/ 15 h 6508"/>
                  <a:gd name="T74" fmla="*/ 182 w 5881"/>
                  <a:gd name="T75" fmla="*/ 23 h 6508"/>
                  <a:gd name="T76" fmla="*/ 181 w 5881"/>
                  <a:gd name="T77" fmla="*/ 29 h 6508"/>
                  <a:gd name="T78" fmla="*/ 178 w 5881"/>
                  <a:gd name="T79" fmla="*/ 40 h 6508"/>
                  <a:gd name="T80" fmla="*/ 173 w 5881"/>
                  <a:gd name="T81" fmla="*/ 53 h 6508"/>
                  <a:gd name="T82" fmla="*/ 167 w 5881"/>
                  <a:gd name="T83" fmla="*/ 67 h 6508"/>
                  <a:gd name="T84" fmla="*/ 161 w 5881"/>
                  <a:gd name="T85" fmla="*/ 79 h 6508"/>
                  <a:gd name="T86" fmla="*/ 154 w 5881"/>
                  <a:gd name="T87" fmla="*/ 92 h 6508"/>
                  <a:gd name="T88" fmla="*/ 149 w 5881"/>
                  <a:gd name="T89" fmla="*/ 101 h 6508"/>
                  <a:gd name="T90" fmla="*/ 142 w 5881"/>
                  <a:gd name="T91" fmla="*/ 110 h 6508"/>
                  <a:gd name="T92" fmla="*/ 135 w 5881"/>
                  <a:gd name="T93" fmla="*/ 119 h 6508"/>
                  <a:gd name="T94" fmla="*/ 127 w 5881"/>
                  <a:gd name="T95" fmla="*/ 128 h 6508"/>
                  <a:gd name="T96" fmla="*/ 116 w 5881"/>
                  <a:gd name="T97" fmla="*/ 138 h 6508"/>
                  <a:gd name="T98" fmla="*/ 99 w 5881"/>
                  <a:gd name="T99" fmla="*/ 152 h 6508"/>
                  <a:gd name="T100" fmla="*/ 80 w 5881"/>
                  <a:gd name="T101" fmla="*/ 166 h 6508"/>
                  <a:gd name="T102" fmla="*/ 60 w 5881"/>
                  <a:gd name="T103" fmla="*/ 179 h 6508"/>
                  <a:gd name="T104" fmla="*/ 43 w 5881"/>
                  <a:gd name="T105" fmla="*/ 188 h 6508"/>
                  <a:gd name="T106" fmla="*/ 34 w 5881"/>
                  <a:gd name="T107" fmla="*/ 193 h 6508"/>
                  <a:gd name="T108" fmla="*/ 25 w 5881"/>
                  <a:gd name="T109" fmla="*/ 198 h 65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881"/>
                  <a:gd name="T166" fmla="*/ 0 h 6508"/>
                  <a:gd name="T167" fmla="*/ 5881 w 5881"/>
                  <a:gd name="T168" fmla="*/ 6508 h 65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881" h="6508">
                    <a:moveTo>
                      <a:pt x="712" y="6340"/>
                    </a:moveTo>
                    <a:lnTo>
                      <a:pt x="696" y="6354"/>
                    </a:lnTo>
                    <a:lnTo>
                      <a:pt x="677" y="6367"/>
                    </a:lnTo>
                    <a:lnTo>
                      <a:pt x="658" y="6378"/>
                    </a:lnTo>
                    <a:lnTo>
                      <a:pt x="637" y="6389"/>
                    </a:lnTo>
                    <a:lnTo>
                      <a:pt x="616" y="6398"/>
                    </a:lnTo>
                    <a:lnTo>
                      <a:pt x="594" y="6407"/>
                    </a:lnTo>
                    <a:lnTo>
                      <a:pt x="571" y="6415"/>
                    </a:lnTo>
                    <a:lnTo>
                      <a:pt x="549" y="6424"/>
                    </a:lnTo>
                    <a:lnTo>
                      <a:pt x="526" y="6432"/>
                    </a:lnTo>
                    <a:lnTo>
                      <a:pt x="503" y="6441"/>
                    </a:lnTo>
                    <a:lnTo>
                      <a:pt x="481" y="6450"/>
                    </a:lnTo>
                    <a:lnTo>
                      <a:pt x="459" y="6459"/>
                    </a:lnTo>
                    <a:lnTo>
                      <a:pt x="439" y="6469"/>
                    </a:lnTo>
                    <a:lnTo>
                      <a:pt x="419" y="6481"/>
                    </a:lnTo>
                    <a:lnTo>
                      <a:pt x="401" y="6495"/>
                    </a:lnTo>
                    <a:lnTo>
                      <a:pt x="383" y="6508"/>
                    </a:lnTo>
                    <a:lnTo>
                      <a:pt x="375" y="6498"/>
                    </a:lnTo>
                    <a:lnTo>
                      <a:pt x="370" y="6488"/>
                    </a:lnTo>
                    <a:lnTo>
                      <a:pt x="365" y="6477"/>
                    </a:lnTo>
                    <a:lnTo>
                      <a:pt x="359" y="6469"/>
                    </a:lnTo>
                    <a:lnTo>
                      <a:pt x="351" y="6464"/>
                    </a:lnTo>
                    <a:lnTo>
                      <a:pt x="342" y="6464"/>
                    </a:lnTo>
                    <a:lnTo>
                      <a:pt x="329" y="6469"/>
                    </a:lnTo>
                    <a:lnTo>
                      <a:pt x="313" y="6483"/>
                    </a:lnTo>
                    <a:lnTo>
                      <a:pt x="305" y="6475"/>
                    </a:lnTo>
                    <a:lnTo>
                      <a:pt x="298" y="6466"/>
                    </a:lnTo>
                    <a:lnTo>
                      <a:pt x="294" y="6458"/>
                    </a:lnTo>
                    <a:lnTo>
                      <a:pt x="290" y="6449"/>
                    </a:lnTo>
                    <a:lnTo>
                      <a:pt x="288" y="6442"/>
                    </a:lnTo>
                    <a:lnTo>
                      <a:pt x="285" y="6434"/>
                    </a:lnTo>
                    <a:lnTo>
                      <a:pt x="282" y="6428"/>
                    </a:lnTo>
                    <a:lnTo>
                      <a:pt x="279" y="6422"/>
                    </a:lnTo>
                    <a:lnTo>
                      <a:pt x="241" y="6420"/>
                    </a:lnTo>
                    <a:lnTo>
                      <a:pt x="213" y="6414"/>
                    </a:lnTo>
                    <a:lnTo>
                      <a:pt x="194" y="6407"/>
                    </a:lnTo>
                    <a:lnTo>
                      <a:pt x="182" y="6398"/>
                    </a:lnTo>
                    <a:lnTo>
                      <a:pt x="171" y="6388"/>
                    </a:lnTo>
                    <a:lnTo>
                      <a:pt x="160" y="6377"/>
                    </a:lnTo>
                    <a:lnTo>
                      <a:pt x="145" y="6367"/>
                    </a:lnTo>
                    <a:lnTo>
                      <a:pt x="123" y="6356"/>
                    </a:lnTo>
                    <a:lnTo>
                      <a:pt x="126" y="6237"/>
                    </a:lnTo>
                    <a:lnTo>
                      <a:pt x="91" y="6247"/>
                    </a:lnTo>
                    <a:lnTo>
                      <a:pt x="84" y="6239"/>
                    </a:lnTo>
                    <a:lnTo>
                      <a:pt x="77" y="6229"/>
                    </a:lnTo>
                    <a:lnTo>
                      <a:pt x="70" y="6216"/>
                    </a:lnTo>
                    <a:lnTo>
                      <a:pt x="62" y="6202"/>
                    </a:lnTo>
                    <a:lnTo>
                      <a:pt x="54" y="6186"/>
                    </a:lnTo>
                    <a:lnTo>
                      <a:pt x="47" y="6170"/>
                    </a:lnTo>
                    <a:lnTo>
                      <a:pt x="39" y="6154"/>
                    </a:lnTo>
                    <a:lnTo>
                      <a:pt x="32" y="6136"/>
                    </a:lnTo>
                    <a:lnTo>
                      <a:pt x="25" y="6120"/>
                    </a:lnTo>
                    <a:lnTo>
                      <a:pt x="19" y="6105"/>
                    </a:lnTo>
                    <a:lnTo>
                      <a:pt x="14" y="6091"/>
                    </a:lnTo>
                    <a:lnTo>
                      <a:pt x="9" y="6079"/>
                    </a:lnTo>
                    <a:lnTo>
                      <a:pt x="5" y="6068"/>
                    </a:lnTo>
                    <a:lnTo>
                      <a:pt x="2" y="6060"/>
                    </a:lnTo>
                    <a:lnTo>
                      <a:pt x="1" y="6056"/>
                    </a:lnTo>
                    <a:lnTo>
                      <a:pt x="0" y="6053"/>
                    </a:lnTo>
                    <a:lnTo>
                      <a:pt x="4" y="6048"/>
                    </a:lnTo>
                    <a:lnTo>
                      <a:pt x="7" y="6042"/>
                    </a:lnTo>
                    <a:lnTo>
                      <a:pt x="9" y="6035"/>
                    </a:lnTo>
                    <a:lnTo>
                      <a:pt x="10" y="6028"/>
                    </a:lnTo>
                    <a:lnTo>
                      <a:pt x="10" y="6022"/>
                    </a:lnTo>
                    <a:lnTo>
                      <a:pt x="8" y="6015"/>
                    </a:lnTo>
                    <a:lnTo>
                      <a:pt x="5" y="6010"/>
                    </a:lnTo>
                    <a:lnTo>
                      <a:pt x="2" y="6004"/>
                    </a:lnTo>
                    <a:lnTo>
                      <a:pt x="41" y="5968"/>
                    </a:lnTo>
                    <a:lnTo>
                      <a:pt x="80" y="5934"/>
                    </a:lnTo>
                    <a:lnTo>
                      <a:pt x="122" y="5900"/>
                    </a:lnTo>
                    <a:lnTo>
                      <a:pt x="164" y="5867"/>
                    </a:lnTo>
                    <a:lnTo>
                      <a:pt x="208" y="5835"/>
                    </a:lnTo>
                    <a:lnTo>
                      <a:pt x="252" y="5802"/>
                    </a:lnTo>
                    <a:lnTo>
                      <a:pt x="298" y="5771"/>
                    </a:lnTo>
                    <a:lnTo>
                      <a:pt x="344" y="5741"/>
                    </a:lnTo>
                    <a:lnTo>
                      <a:pt x="391" y="5710"/>
                    </a:lnTo>
                    <a:lnTo>
                      <a:pt x="439" y="5681"/>
                    </a:lnTo>
                    <a:lnTo>
                      <a:pt x="487" y="5651"/>
                    </a:lnTo>
                    <a:lnTo>
                      <a:pt x="537" y="5623"/>
                    </a:lnTo>
                    <a:lnTo>
                      <a:pt x="585" y="5594"/>
                    </a:lnTo>
                    <a:lnTo>
                      <a:pt x="635" y="5565"/>
                    </a:lnTo>
                    <a:lnTo>
                      <a:pt x="685" y="5537"/>
                    </a:lnTo>
                    <a:lnTo>
                      <a:pt x="735" y="5509"/>
                    </a:lnTo>
                    <a:lnTo>
                      <a:pt x="785" y="5481"/>
                    </a:lnTo>
                    <a:lnTo>
                      <a:pt x="835" y="5452"/>
                    </a:lnTo>
                    <a:lnTo>
                      <a:pt x="886" y="5425"/>
                    </a:lnTo>
                    <a:lnTo>
                      <a:pt x="935" y="5397"/>
                    </a:lnTo>
                    <a:lnTo>
                      <a:pt x="986" y="5368"/>
                    </a:lnTo>
                    <a:lnTo>
                      <a:pt x="1035" y="5340"/>
                    </a:lnTo>
                    <a:lnTo>
                      <a:pt x="1085" y="5312"/>
                    </a:lnTo>
                    <a:lnTo>
                      <a:pt x="1133" y="5283"/>
                    </a:lnTo>
                    <a:lnTo>
                      <a:pt x="1182" y="5254"/>
                    </a:lnTo>
                    <a:lnTo>
                      <a:pt x="1229" y="5224"/>
                    </a:lnTo>
                    <a:lnTo>
                      <a:pt x="1276" y="5195"/>
                    </a:lnTo>
                    <a:lnTo>
                      <a:pt x="1322" y="5164"/>
                    </a:lnTo>
                    <a:lnTo>
                      <a:pt x="1367" y="5134"/>
                    </a:lnTo>
                    <a:lnTo>
                      <a:pt x="1412" y="5103"/>
                    </a:lnTo>
                    <a:lnTo>
                      <a:pt x="1455" y="5071"/>
                    </a:lnTo>
                    <a:lnTo>
                      <a:pt x="1497" y="5039"/>
                    </a:lnTo>
                    <a:lnTo>
                      <a:pt x="1532" y="5012"/>
                    </a:lnTo>
                    <a:lnTo>
                      <a:pt x="1569" y="4987"/>
                    </a:lnTo>
                    <a:lnTo>
                      <a:pt x="1605" y="4960"/>
                    </a:lnTo>
                    <a:lnTo>
                      <a:pt x="1643" y="4935"/>
                    </a:lnTo>
                    <a:lnTo>
                      <a:pt x="1681" y="4908"/>
                    </a:lnTo>
                    <a:lnTo>
                      <a:pt x="1719" y="4883"/>
                    </a:lnTo>
                    <a:lnTo>
                      <a:pt x="1758" y="4857"/>
                    </a:lnTo>
                    <a:lnTo>
                      <a:pt x="1797" y="4831"/>
                    </a:lnTo>
                    <a:lnTo>
                      <a:pt x="1836" y="4805"/>
                    </a:lnTo>
                    <a:lnTo>
                      <a:pt x="1876" y="4778"/>
                    </a:lnTo>
                    <a:lnTo>
                      <a:pt x="1917" y="4753"/>
                    </a:lnTo>
                    <a:lnTo>
                      <a:pt x="1957" y="4726"/>
                    </a:lnTo>
                    <a:lnTo>
                      <a:pt x="1997" y="4700"/>
                    </a:lnTo>
                    <a:lnTo>
                      <a:pt x="2038" y="4673"/>
                    </a:lnTo>
                    <a:lnTo>
                      <a:pt x="2078" y="4648"/>
                    </a:lnTo>
                    <a:lnTo>
                      <a:pt x="2118" y="4622"/>
                    </a:lnTo>
                    <a:lnTo>
                      <a:pt x="2159" y="4595"/>
                    </a:lnTo>
                    <a:lnTo>
                      <a:pt x="2199" y="4569"/>
                    </a:lnTo>
                    <a:lnTo>
                      <a:pt x="2238" y="4541"/>
                    </a:lnTo>
                    <a:lnTo>
                      <a:pt x="2277" y="4514"/>
                    </a:lnTo>
                    <a:lnTo>
                      <a:pt x="2317" y="4488"/>
                    </a:lnTo>
                    <a:lnTo>
                      <a:pt x="2356" y="4461"/>
                    </a:lnTo>
                    <a:lnTo>
                      <a:pt x="2394" y="4434"/>
                    </a:lnTo>
                    <a:lnTo>
                      <a:pt x="2431" y="4406"/>
                    </a:lnTo>
                    <a:lnTo>
                      <a:pt x="2467" y="4380"/>
                    </a:lnTo>
                    <a:lnTo>
                      <a:pt x="2504" y="4352"/>
                    </a:lnTo>
                    <a:lnTo>
                      <a:pt x="2540" y="4324"/>
                    </a:lnTo>
                    <a:lnTo>
                      <a:pt x="2575" y="4297"/>
                    </a:lnTo>
                    <a:lnTo>
                      <a:pt x="2608" y="4269"/>
                    </a:lnTo>
                    <a:lnTo>
                      <a:pt x="2641" y="4240"/>
                    </a:lnTo>
                    <a:lnTo>
                      <a:pt x="2673" y="4213"/>
                    </a:lnTo>
                    <a:lnTo>
                      <a:pt x="2704" y="4184"/>
                    </a:lnTo>
                    <a:lnTo>
                      <a:pt x="2731" y="4159"/>
                    </a:lnTo>
                    <a:lnTo>
                      <a:pt x="2764" y="4132"/>
                    </a:lnTo>
                    <a:lnTo>
                      <a:pt x="2799" y="4104"/>
                    </a:lnTo>
                    <a:lnTo>
                      <a:pt x="2837" y="4074"/>
                    </a:lnTo>
                    <a:lnTo>
                      <a:pt x="2878" y="4044"/>
                    </a:lnTo>
                    <a:lnTo>
                      <a:pt x="2919" y="4012"/>
                    </a:lnTo>
                    <a:lnTo>
                      <a:pt x="2961" y="3979"/>
                    </a:lnTo>
                    <a:lnTo>
                      <a:pt x="3003" y="3945"/>
                    </a:lnTo>
                    <a:lnTo>
                      <a:pt x="3045" y="3912"/>
                    </a:lnTo>
                    <a:lnTo>
                      <a:pt x="3084" y="3877"/>
                    </a:lnTo>
                    <a:lnTo>
                      <a:pt x="3122" y="3842"/>
                    </a:lnTo>
                    <a:lnTo>
                      <a:pt x="3155" y="3807"/>
                    </a:lnTo>
                    <a:lnTo>
                      <a:pt x="3186" y="3773"/>
                    </a:lnTo>
                    <a:lnTo>
                      <a:pt x="3213" y="3737"/>
                    </a:lnTo>
                    <a:lnTo>
                      <a:pt x="3235" y="3704"/>
                    </a:lnTo>
                    <a:lnTo>
                      <a:pt x="3250" y="3669"/>
                    </a:lnTo>
                    <a:lnTo>
                      <a:pt x="3281" y="3659"/>
                    </a:lnTo>
                    <a:lnTo>
                      <a:pt x="3312" y="3645"/>
                    </a:lnTo>
                    <a:lnTo>
                      <a:pt x="3343" y="3630"/>
                    </a:lnTo>
                    <a:lnTo>
                      <a:pt x="3374" y="3611"/>
                    </a:lnTo>
                    <a:lnTo>
                      <a:pt x="3405" y="3591"/>
                    </a:lnTo>
                    <a:lnTo>
                      <a:pt x="3436" y="3569"/>
                    </a:lnTo>
                    <a:lnTo>
                      <a:pt x="3469" y="3545"/>
                    </a:lnTo>
                    <a:lnTo>
                      <a:pt x="3500" y="3518"/>
                    </a:lnTo>
                    <a:lnTo>
                      <a:pt x="3532" y="3490"/>
                    </a:lnTo>
                    <a:lnTo>
                      <a:pt x="3563" y="3462"/>
                    </a:lnTo>
                    <a:lnTo>
                      <a:pt x="3594" y="3432"/>
                    </a:lnTo>
                    <a:lnTo>
                      <a:pt x="3625" y="3399"/>
                    </a:lnTo>
                    <a:lnTo>
                      <a:pt x="3656" y="3367"/>
                    </a:lnTo>
                    <a:lnTo>
                      <a:pt x="3687" y="3334"/>
                    </a:lnTo>
                    <a:lnTo>
                      <a:pt x="3719" y="3300"/>
                    </a:lnTo>
                    <a:lnTo>
                      <a:pt x="3750" y="3266"/>
                    </a:lnTo>
                    <a:lnTo>
                      <a:pt x="3780" y="3231"/>
                    </a:lnTo>
                    <a:lnTo>
                      <a:pt x="3810" y="3197"/>
                    </a:lnTo>
                    <a:lnTo>
                      <a:pt x="3838" y="3161"/>
                    </a:lnTo>
                    <a:lnTo>
                      <a:pt x="3868" y="3126"/>
                    </a:lnTo>
                    <a:lnTo>
                      <a:pt x="3897" y="3092"/>
                    </a:lnTo>
                    <a:lnTo>
                      <a:pt x="3926" y="3057"/>
                    </a:lnTo>
                    <a:lnTo>
                      <a:pt x="3954" y="3024"/>
                    </a:lnTo>
                    <a:lnTo>
                      <a:pt x="3981" y="2990"/>
                    </a:lnTo>
                    <a:lnTo>
                      <a:pt x="4008" y="2958"/>
                    </a:lnTo>
                    <a:lnTo>
                      <a:pt x="4034" y="2927"/>
                    </a:lnTo>
                    <a:lnTo>
                      <a:pt x="4061" y="2897"/>
                    </a:lnTo>
                    <a:lnTo>
                      <a:pt x="4085" y="2868"/>
                    </a:lnTo>
                    <a:lnTo>
                      <a:pt x="4110" y="2842"/>
                    </a:lnTo>
                    <a:lnTo>
                      <a:pt x="4133" y="2815"/>
                    </a:lnTo>
                    <a:lnTo>
                      <a:pt x="4158" y="2792"/>
                    </a:lnTo>
                    <a:lnTo>
                      <a:pt x="4179" y="2770"/>
                    </a:lnTo>
                    <a:lnTo>
                      <a:pt x="4224" y="2727"/>
                    </a:lnTo>
                    <a:lnTo>
                      <a:pt x="4270" y="2682"/>
                    </a:lnTo>
                    <a:lnTo>
                      <a:pt x="4315" y="2636"/>
                    </a:lnTo>
                    <a:lnTo>
                      <a:pt x="4360" y="2588"/>
                    </a:lnTo>
                    <a:lnTo>
                      <a:pt x="4404" y="2540"/>
                    </a:lnTo>
                    <a:lnTo>
                      <a:pt x="4449" y="2491"/>
                    </a:lnTo>
                    <a:lnTo>
                      <a:pt x="4493" y="2440"/>
                    </a:lnTo>
                    <a:lnTo>
                      <a:pt x="4537" y="2389"/>
                    </a:lnTo>
                    <a:lnTo>
                      <a:pt x="4580" y="2336"/>
                    </a:lnTo>
                    <a:lnTo>
                      <a:pt x="4623" y="2283"/>
                    </a:lnTo>
                    <a:lnTo>
                      <a:pt x="4666" y="2229"/>
                    </a:lnTo>
                    <a:lnTo>
                      <a:pt x="4707" y="2175"/>
                    </a:lnTo>
                    <a:lnTo>
                      <a:pt x="4750" y="2120"/>
                    </a:lnTo>
                    <a:lnTo>
                      <a:pt x="4790" y="2064"/>
                    </a:lnTo>
                    <a:lnTo>
                      <a:pt x="4831" y="2008"/>
                    </a:lnTo>
                    <a:lnTo>
                      <a:pt x="4872" y="1951"/>
                    </a:lnTo>
                    <a:lnTo>
                      <a:pt x="4911" y="1894"/>
                    </a:lnTo>
                    <a:lnTo>
                      <a:pt x="4950" y="1837"/>
                    </a:lnTo>
                    <a:lnTo>
                      <a:pt x="4988" y="1780"/>
                    </a:lnTo>
                    <a:lnTo>
                      <a:pt x="5025" y="1722"/>
                    </a:lnTo>
                    <a:lnTo>
                      <a:pt x="5062" y="1665"/>
                    </a:lnTo>
                    <a:lnTo>
                      <a:pt x="5099" y="1607"/>
                    </a:lnTo>
                    <a:lnTo>
                      <a:pt x="5133" y="1549"/>
                    </a:lnTo>
                    <a:lnTo>
                      <a:pt x="5168" y="1492"/>
                    </a:lnTo>
                    <a:lnTo>
                      <a:pt x="5201" y="1435"/>
                    </a:lnTo>
                    <a:lnTo>
                      <a:pt x="5235" y="1379"/>
                    </a:lnTo>
                    <a:lnTo>
                      <a:pt x="5266" y="1322"/>
                    </a:lnTo>
                    <a:lnTo>
                      <a:pt x="5297" y="1266"/>
                    </a:lnTo>
                    <a:lnTo>
                      <a:pt x="5327" y="1211"/>
                    </a:lnTo>
                    <a:lnTo>
                      <a:pt x="5356" y="1155"/>
                    </a:lnTo>
                    <a:lnTo>
                      <a:pt x="5384" y="1101"/>
                    </a:lnTo>
                    <a:lnTo>
                      <a:pt x="5411" y="1047"/>
                    </a:lnTo>
                    <a:lnTo>
                      <a:pt x="5431" y="1007"/>
                    </a:lnTo>
                    <a:lnTo>
                      <a:pt x="5451" y="965"/>
                    </a:lnTo>
                    <a:lnTo>
                      <a:pt x="5471" y="925"/>
                    </a:lnTo>
                    <a:lnTo>
                      <a:pt x="5492" y="882"/>
                    </a:lnTo>
                    <a:lnTo>
                      <a:pt x="5512" y="841"/>
                    </a:lnTo>
                    <a:lnTo>
                      <a:pt x="5533" y="798"/>
                    </a:lnTo>
                    <a:lnTo>
                      <a:pt x="5554" y="757"/>
                    </a:lnTo>
                    <a:lnTo>
                      <a:pt x="5575" y="714"/>
                    </a:lnTo>
                    <a:lnTo>
                      <a:pt x="5594" y="672"/>
                    </a:lnTo>
                    <a:lnTo>
                      <a:pt x="5615" y="630"/>
                    </a:lnTo>
                    <a:lnTo>
                      <a:pt x="5633" y="588"/>
                    </a:lnTo>
                    <a:lnTo>
                      <a:pt x="5653" y="546"/>
                    </a:lnTo>
                    <a:lnTo>
                      <a:pt x="5670" y="503"/>
                    </a:lnTo>
                    <a:lnTo>
                      <a:pt x="5687" y="463"/>
                    </a:lnTo>
                    <a:lnTo>
                      <a:pt x="5705" y="422"/>
                    </a:lnTo>
                    <a:lnTo>
                      <a:pt x="5720" y="381"/>
                    </a:lnTo>
                    <a:lnTo>
                      <a:pt x="5724" y="366"/>
                    </a:lnTo>
                    <a:lnTo>
                      <a:pt x="5730" y="347"/>
                    </a:lnTo>
                    <a:lnTo>
                      <a:pt x="5737" y="325"/>
                    </a:lnTo>
                    <a:lnTo>
                      <a:pt x="5743" y="300"/>
                    </a:lnTo>
                    <a:lnTo>
                      <a:pt x="5750" y="273"/>
                    </a:lnTo>
                    <a:lnTo>
                      <a:pt x="5757" y="244"/>
                    </a:lnTo>
                    <a:lnTo>
                      <a:pt x="5765" y="215"/>
                    </a:lnTo>
                    <a:lnTo>
                      <a:pt x="5773" y="186"/>
                    </a:lnTo>
                    <a:lnTo>
                      <a:pt x="5781" y="157"/>
                    </a:lnTo>
                    <a:lnTo>
                      <a:pt x="5790" y="128"/>
                    </a:lnTo>
                    <a:lnTo>
                      <a:pt x="5799" y="100"/>
                    </a:lnTo>
                    <a:lnTo>
                      <a:pt x="5808" y="75"/>
                    </a:lnTo>
                    <a:lnTo>
                      <a:pt x="5819" y="51"/>
                    </a:lnTo>
                    <a:lnTo>
                      <a:pt x="5829" y="30"/>
                    </a:lnTo>
                    <a:lnTo>
                      <a:pt x="5841" y="13"/>
                    </a:lnTo>
                    <a:lnTo>
                      <a:pt x="5852" y="0"/>
                    </a:lnTo>
                    <a:lnTo>
                      <a:pt x="5859" y="10"/>
                    </a:lnTo>
                    <a:lnTo>
                      <a:pt x="5866" y="24"/>
                    </a:lnTo>
                    <a:lnTo>
                      <a:pt x="5871" y="42"/>
                    </a:lnTo>
                    <a:lnTo>
                      <a:pt x="5874" y="62"/>
                    </a:lnTo>
                    <a:lnTo>
                      <a:pt x="5878" y="84"/>
                    </a:lnTo>
                    <a:lnTo>
                      <a:pt x="5880" y="111"/>
                    </a:lnTo>
                    <a:lnTo>
                      <a:pt x="5880" y="138"/>
                    </a:lnTo>
                    <a:lnTo>
                      <a:pt x="5881" y="168"/>
                    </a:lnTo>
                    <a:lnTo>
                      <a:pt x="5880" y="199"/>
                    </a:lnTo>
                    <a:lnTo>
                      <a:pt x="5879" y="233"/>
                    </a:lnTo>
                    <a:lnTo>
                      <a:pt x="5876" y="268"/>
                    </a:lnTo>
                    <a:lnTo>
                      <a:pt x="5874" y="304"/>
                    </a:lnTo>
                    <a:lnTo>
                      <a:pt x="5871" y="341"/>
                    </a:lnTo>
                    <a:lnTo>
                      <a:pt x="5867" y="379"/>
                    </a:lnTo>
                    <a:lnTo>
                      <a:pt x="5863" y="418"/>
                    </a:lnTo>
                    <a:lnTo>
                      <a:pt x="5858" y="456"/>
                    </a:lnTo>
                    <a:lnTo>
                      <a:pt x="5853" y="495"/>
                    </a:lnTo>
                    <a:lnTo>
                      <a:pt x="5848" y="535"/>
                    </a:lnTo>
                    <a:lnTo>
                      <a:pt x="5843" y="573"/>
                    </a:lnTo>
                    <a:lnTo>
                      <a:pt x="5837" y="611"/>
                    </a:lnTo>
                    <a:lnTo>
                      <a:pt x="5831" y="647"/>
                    </a:lnTo>
                    <a:lnTo>
                      <a:pt x="5826" y="683"/>
                    </a:lnTo>
                    <a:lnTo>
                      <a:pt x="5820" y="718"/>
                    </a:lnTo>
                    <a:lnTo>
                      <a:pt x="5814" y="751"/>
                    </a:lnTo>
                    <a:lnTo>
                      <a:pt x="5808" y="782"/>
                    </a:lnTo>
                    <a:lnTo>
                      <a:pt x="5803" y="812"/>
                    </a:lnTo>
                    <a:lnTo>
                      <a:pt x="5798" y="840"/>
                    </a:lnTo>
                    <a:lnTo>
                      <a:pt x="5792" y="865"/>
                    </a:lnTo>
                    <a:lnTo>
                      <a:pt x="5788" y="887"/>
                    </a:lnTo>
                    <a:lnTo>
                      <a:pt x="5783" y="907"/>
                    </a:lnTo>
                    <a:lnTo>
                      <a:pt x="5780" y="923"/>
                    </a:lnTo>
                    <a:lnTo>
                      <a:pt x="5776" y="937"/>
                    </a:lnTo>
                    <a:lnTo>
                      <a:pt x="5758" y="1003"/>
                    </a:lnTo>
                    <a:lnTo>
                      <a:pt x="5739" y="1070"/>
                    </a:lnTo>
                    <a:lnTo>
                      <a:pt x="5720" y="1135"/>
                    </a:lnTo>
                    <a:lnTo>
                      <a:pt x="5699" y="1200"/>
                    </a:lnTo>
                    <a:lnTo>
                      <a:pt x="5678" y="1264"/>
                    </a:lnTo>
                    <a:lnTo>
                      <a:pt x="5656" y="1327"/>
                    </a:lnTo>
                    <a:lnTo>
                      <a:pt x="5634" y="1390"/>
                    </a:lnTo>
                    <a:lnTo>
                      <a:pt x="5611" y="1453"/>
                    </a:lnTo>
                    <a:lnTo>
                      <a:pt x="5588" y="1515"/>
                    </a:lnTo>
                    <a:lnTo>
                      <a:pt x="5564" y="1576"/>
                    </a:lnTo>
                    <a:lnTo>
                      <a:pt x="5540" y="1637"/>
                    </a:lnTo>
                    <a:lnTo>
                      <a:pt x="5515" y="1698"/>
                    </a:lnTo>
                    <a:lnTo>
                      <a:pt x="5489" y="1758"/>
                    </a:lnTo>
                    <a:lnTo>
                      <a:pt x="5463" y="1818"/>
                    </a:lnTo>
                    <a:lnTo>
                      <a:pt x="5436" y="1878"/>
                    </a:lnTo>
                    <a:lnTo>
                      <a:pt x="5410" y="1936"/>
                    </a:lnTo>
                    <a:lnTo>
                      <a:pt x="5382" y="1995"/>
                    </a:lnTo>
                    <a:lnTo>
                      <a:pt x="5355" y="2055"/>
                    </a:lnTo>
                    <a:lnTo>
                      <a:pt x="5327" y="2114"/>
                    </a:lnTo>
                    <a:lnTo>
                      <a:pt x="5299" y="2173"/>
                    </a:lnTo>
                    <a:lnTo>
                      <a:pt x="5270" y="2231"/>
                    </a:lnTo>
                    <a:lnTo>
                      <a:pt x="5242" y="2290"/>
                    </a:lnTo>
                    <a:lnTo>
                      <a:pt x="5213" y="2349"/>
                    </a:lnTo>
                    <a:lnTo>
                      <a:pt x="5183" y="2408"/>
                    </a:lnTo>
                    <a:lnTo>
                      <a:pt x="5154" y="2466"/>
                    </a:lnTo>
                    <a:lnTo>
                      <a:pt x="5124" y="2526"/>
                    </a:lnTo>
                    <a:lnTo>
                      <a:pt x="5094" y="2585"/>
                    </a:lnTo>
                    <a:lnTo>
                      <a:pt x="5064" y="2645"/>
                    </a:lnTo>
                    <a:lnTo>
                      <a:pt x="5034" y="2705"/>
                    </a:lnTo>
                    <a:lnTo>
                      <a:pt x="5004" y="2765"/>
                    </a:lnTo>
                    <a:lnTo>
                      <a:pt x="4973" y="2825"/>
                    </a:lnTo>
                    <a:lnTo>
                      <a:pt x="4943" y="2886"/>
                    </a:lnTo>
                    <a:lnTo>
                      <a:pt x="4924" y="2926"/>
                    </a:lnTo>
                    <a:lnTo>
                      <a:pt x="4902" y="2966"/>
                    </a:lnTo>
                    <a:lnTo>
                      <a:pt x="4880" y="3008"/>
                    </a:lnTo>
                    <a:lnTo>
                      <a:pt x="4857" y="3049"/>
                    </a:lnTo>
                    <a:lnTo>
                      <a:pt x="4831" y="3092"/>
                    </a:lnTo>
                    <a:lnTo>
                      <a:pt x="4806" y="3133"/>
                    </a:lnTo>
                    <a:lnTo>
                      <a:pt x="4780" y="3176"/>
                    </a:lnTo>
                    <a:lnTo>
                      <a:pt x="4752" y="3219"/>
                    </a:lnTo>
                    <a:lnTo>
                      <a:pt x="4724" y="3262"/>
                    </a:lnTo>
                    <a:lnTo>
                      <a:pt x="4694" y="3305"/>
                    </a:lnTo>
                    <a:lnTo>
                      <a:pt x="4664" y="3348"/>
                    </a:lnTo>
                    <a:lnTo>
                      <a:pt x="4634" y="3391"/>
                    </a:lnTo>
                    <a:lnTo>
                      <a:pt x="4602" y="3434"/>
                    </a:lnTo>
                    <a:lnTo>
                      <a:pt x="4571" y="3477"/>
                    </a:lnTo>
                    <a:lnTo>
                      <a:pt x="4538" y="3519"/>
                    </a:lnTo>
                    <a:lnTo>
                      <a:pt x="4504" y="3562"/>
                    </a:lnTo>
                    <a:lnTo>
                      <a:pt x="4471" y="3604"/>
                    </a:lnTo>
                    <a:lnTo>
                      <a:pt x="4437" y="3646"/>
                    </a:lnTo>
                    <a:lnTo>
                      <a:pt x="4403" y="3689"/>
                    </a:lnTo>
                    <a:lnTo>
                      <a:pt x="4367" y="3730"/>
                    </a:lnTo>
                    <a:lnTo>
                      <a:pt x="4333" y="3770"/>
                    </a:lnTo>
                    <a:lnTo>
                      <a:pt x="4297" y="3811"/>
                    </a:lnTo>
                    <a:lnTo>
                      <a:pt x="4261" y="3851"/>
                    </a:lnTo>
                    <a:lnTo>
                      <a:pt x="4225" y="3890"/>
                    </a:lnTo>
                    <a:lnTo>
                      <a:pt x="4190" y="3929"/>
                    </a:lnTo>
                    <a:lnTo>
                      <a:pt x="4154" y="3967"/>
                    </a:lnTo>
                    <a:lnTo>
                      <a:pt x="4118" y="4005"/>
                    </a:lnTo>
                    <a:lnTo>
                      <a:pt x="4083" y="4042"/>
                    </a:lnTo>
                    <a:lnTo>
                      <a:pt x="4047" y="4078"/>
                    </a:lnTo>
                    <a:lnTo>
                      <a:pt x="4011" y="4112"/>
                    </a:lnTo>
                    <a:lnTo>
                      <a:pt x="3975" y="4147"/>
                    </a:lnTo>
                    <a:lnTo>
                      <a:pt x="3941" y="4180"/>
                    </a:lnTo>
                    <a:lnTo>
                      <a:pt x="3884" y="4233"/>
                    </a:lnTo>
                    <a:lnTo>
                      <a:pt x="3825" y="4288"/>
                    </a:lnTo>
                    <a:lnTo>
                      <a:pt x="3760" y="4345"/>
                    </a:lnTo>
                    <a:lnTo>
                      <a:pt x="3693" y="4404"/>
                    </a:lnTo>
                    <a:lnTo>
                      <a:pt x="3623" y="4464"/>
                    </a:lnTo>
                    <a:lnTo>
                      <a:pt x="3550" y="4525"/>
                    </a:lnTo>
                    <a:lnTo>
                      <a:pt x="3475" y="4588"/>
                    </a:lnTo>
                    <a:lnTo>
                      <a:pt x="3397" y="4652"/>
                    </a:lnTo>
                    <a:lnTo>
                      <a:pt x="3318" y="4717"/>
                    </a:lnTo>
                    <a:lnTo>
                      <a:pt x="3235" y="4782"/>
                    </a:lnTo>
                    <a:lnTo>
                      <a:pt x="3152" y="4847"/>
                    </a:lnTo>
                    <a:lnTo>
                      <a:pt x="3067" y="4914"/>
                    </a:lnTo>
                    <a:lnTo>
                      <a:pt x="2979" y="4980"/>
                    </a:lnTo>
                    <a:lnTo>
                      <a:pt x="2891" y="5047"/>
                    </a:lnTo>
                    <a:lnTo>
                      <a:pt x="2803" y="5112"/>
                    </a:lnTo>
                    <a:lnTo>
                      <a:pt x="2714" y="5177"/>
                    </a:lnTo>
                    <a:lnTo>
                      <a:pt x="2624" y="5241"/>
                    </a:lnTo>
                    <a:lnTo>
                      <a:pt x="2534" y="5306"/>
                    </a:lnTo>
                    <a:lnTo>
                      <a:pt x="2444" y="5368"/>
                    </a:lnTo>
                    <a:lnTo>
                      <a:pt x="2355" y="5429"/>
                    </a:lnTo>
                    <a:lnTo>
                      <a:pt x="2265" y="5489"/>
                    </a:lnTo>
                    <a:lnTo>
                      <a:pt x="2176" y="5547"/>
                    </a:lnTo>
                    <a:lnTo>
                      <a:pt x="2088" y="5603"/>
                    </a:lnTo>
                    <a:lnTo>
                      <a:pt x="2001" y="5657"/>
                    </a:lnTo>
                    <a:lnTo>
                      <a:pt x="1916" y="5710"/>
                    </a:lnTo>
                    <a:lnTo>
                      <a:pt x="1830" y="5760"/>
                    </a:lnTo>
                    <a:lnTo>
                      <a:pt x="1749" y="5807"/>
                    </a:lnTo>
                    <a:lnTo>
                      <a:pt x="1668" y="5851"/>
                    </a:lnTo>
                    <a:lnTo>
                      <a:pt x="1590" y="5892"/>
                    </a:lnTo>
                    <a:lnTo>
                      <a:pt x="1512" y="5930"/>
                    </a:lnTo>
                    <a:lnTo>
                      <a:pt x="1440" y="5965"/>
                    </a:lnTo>
                    <a:lnTo>
                      <a:pt x="1368" y="5996"/>
                    </a:lnTo>
                    <a:lnTo>
                      <a:pt x="1327" y="6013"/>
                    </a:lnTo>
                    <a:lnTo>
                      <a:pt x="1287" y="6034"/>
                    </a:lnTo>
                    <a:lnTo>
                      <a:pt x="1245" y="6055"/>
                    </a:lnTo>
                    <a:lnTo>
                      <a:pt x="1204" y="6078"/>
                    </a:lnTo>
                    <a:lnTo>
                      <a:pt x="1163" y="6102"/>
                    </a:lnTo>
                    <a:lnTo>
                      <a:pt x="1122" y="6126"/>
                    </a:lnTo>
                    <a:lnTo>
                      <a:pt x="1080" y="6151"/>
                    </a:lnTo>
                    <a:lnTo>
                      <a:pt x="1039" y="6176"/>
                    </a:lnTo>
                    <a:lnTo>
                      <a:pt x="997" y="6201"/>
                    </a:lnTo>
                    <a:lnTo>
                      <a:pt x="956" y="6225"/>
                    </a:lnTo>
                    <a:lnTo>
                      <a:pt x="916" y="6248"/>
                    </a:lnTo>
                    <a:lnTo>
                      <a:pt x="874" y="6270"/>
                    </a:lnTo>
                    <a:lnTo>
                      <a:pt x="833" y="6291"/>
                    </a:lnTo>
                    <a:lnTo>
                      <a:pt x="792" y="6309"/>
                    </a:lnTo>
                    <a:lnTo>
                      <a:pt x="752" y="6326"/>
                    </a:lnTo>
                    <a:lnTo>
                      <a:pt x="712" y="6340"/>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9" name="Freeform 27"/>
              <p:cNvSpPr>
                <a:spLocks/>
              </p:cNvSpPr>
              <p:nvPr/>
            </p:nvSpPr>
            <p:spPr bwMode="auto">
              <a:xfrm>
                <a:off x="900" y="3361"/>
                <a:ext cx="382" cy="314"/>
              </a:xfrm>
              <a:custGeom>
                <a:avLst/>
                <a:gdLst>
                  <a:gd name="T0" fmla="*/ 16 w 762"/>
                  <a:gd name="T1" fmla="*/ 6 h 629"/>
                  <a:gd name="T2" fmla="*/ 15 w 762"/>
                  <a:gd name="T3" fmla="*/ 5 h 629"/>
                  <a:gd name="T4" fmla="*/ 14 w 762"/>
                  <a:gd name="T5" fmla="*/ 3 h 629"/>
                  <a:gd name="T6" fmla="*/ 14 w 762"/>
                  <a:gd name="T7" fmla="*/ 2 h 629"/>
                  <a:gd name="T8" fmla="*/ 13 w 762"/>
                  <a:gd name="T9" fmla="*/ 1 h 629"/>
                  <a:gd name="T10" fmla="*/ 12 w 762"/>
                  <a:gd name="T11" fmla="*/ 0 h 629"/>
                  <a:gd name="T12" fmla="*/ 11 w 762"/>
                  <a:gd name="T13" fmla="*/ 0 h 629"/>
                  <a:gd name="T14" fmla="*/ 10 w 762"/>
                  <a:gd name="T15" fmla="*/ 0 h 629"/>
                  <a:gd name="T16" fmla="*/ 9 w 762"/>
                  <a:gd name="T17" fmla="*/ 1 h 629"/>
                  <a:gd name="T18" fmla="*/ 9 w 762"/>
                  <a:gd name="T19" fmla="*/ 2 h 629"/>
                  <a:gd name="T20" fmla="*/ 9 w 762"/>
                  <a:gd name="T21" fmla="*/ 4 h 629"/>
                  <a:gd name="T22" fmla="*/ 10 w 762"/>
                  <a:gd name="T23" fmla="*/ 5 h 629"/>
                  <a:gd name="T24" fmla="*/ 10 w 762"/>
                  <a:gd name="T25" fmla="*/ 6 h 629"/>
                  <a:gd name="T26" fmla="*/ 10 w 762"/>
                  <a:gd name="T27" fmla="*/ 6 h 629"/>
                  <a:gd name="T28" fmla="*/ 11 w 762"/>
                  <a:gd name="T29" fmla="*/ 7 h 629"/>
                  <a:gd name="T30" fmla="*/ 12 w 762"/>
                  <a:gd name="T31" fmla="*/ 8 h 629"/>
                  <a:gd name="T32" fmla="*/ 14 w 762"/>
                  <a:gd name="T33" fmla="*/ 8 h 629"/>
                  <a:gd name="T34" fmla="*/ 15 w 762"/>
                  <a:gd name="T35" fmla="*/ 9 h 629"/>
                  <a:gd name="T36" fmla="*/ 16 w 762"/>
                  <a:gd name="T37" fmla="*/ 10 h 629"/>
                  <a:gd name="T38" fmla="*/ 17 w 762"/>
                  <a:gd name="T39" fmla="*/ 11 h 629"/>
                  <a:gd name="T40" fmla="*/ 16 w 762"/>
                  <a:gd name="T41" fmla="*/ 12 h 629"/>
                  <a:gd name="T42" fmla="*/ 15 w 762"/>
                  <a:gd name="T43" fmla="*/ 13 h 629"/>
                  <a:gd name="T44" fmla="*/ 14 w 762"/>
                  <a:gd name="T45" fmla="*/ 14 h 629"/>
                  <a:gd name="T46" fmla="*/ 13 w 762"/>
                  <a:gd name="T47" fmla="*/ 14 h 629"/>
                  <a:gd name="T48" fmla="*/ 12 w 762"/>
                  <a:gd name="T49" fmla="*/ 16 h 629"/>
                  <a:gd name="T50" fmla="*/ 10 w 762"/>
                  <a:gd name="T51" fmla="*/ 17 h 629"/>
                  <a:gd name="T52" fmla="*/ 8 w 762"/>
                  <a:gd name="T53" fmla="*/ 16 h 629"/>
                  <a:gd name="T54" fmla="*/ 6 w 762"/>
                  <a:gd name="T55" fmla="*/ 14 h 629"/>
                  <a:gd name="T56" fmla="*/ 4 w 762"/>
                  <a:gd name="T57" fmla="*/ 12 h 629"/>
                  <a:gd name="T58" fmla="*/ 3 w 762"/>
                  <a:gd name="T59" fmla="*/ 9 h 629"/>
                  <a:gd name="T60" fmla="*/ 1 w 762"/>
                  <a:gd name="T61" fmla="*/ 7 h 629"/>
                  <a:gd name="T62" fmla="*/ 1 w 762"/>
                  <a:gd name="T63" fmla="*/ 6 h 629"/>
                  <a:gd name="T64" fmla="*/ 0 w 762"/>
                  <a:gd name="T65" fmla="*/ 7 h 629"/>
                  <a:gd name="T66" fmla="*/ 1 w 762"/>
                  <a:gd name="T67" fmla="*/ 9 h 629"/>
                  <a:gd name="T68" fmla="*/ 1 w 762"/>
                  <a:gd name="T69" fmla="*/ 12 h 629"/>
                  <a:gd name="T70" fmla="*/ 2 w 762"/>
                  <a:gd name="T71" fmla="*/ 14 h 629"/>
                  <a:gd name="T72" fmla="*/ 3 w 762"/>
                  <a:gd name="T73" fmla="*/ 16 h 629"/>
                  <a:gd name="T74" fmla="*/ 5 w 762"/>
                  <a:gd name="T75" fmla="*/ 17 h 629"/>
                  <a:gd name="T76" fmla="*/ 7 w 762"/>
                  <a:gd name="T77" fmla="*/ 18 h 629"/>
                  <a:gd name="T78" fmla="*/ 10 w 762"/>
                  <a:gd name="T79" fmla="*/ 19 h 629"/>
                  <a:gd name="T80" fmla="*/ 12 w 762"/>
                  <a:gd name="T81" fmla="*/ 19 h 629"/>
                  <a:gd name="T82" fmla="*/ 13 w 762"/>
                  <a:gd name="T83" fmla="*/ 19 h 629"/>
                  <a:gd name="T84" fmla="*/ 15 w 762"/>
                  <a:gd name="T85" fmla="*/ 18 h 629"/>
                  <a:gd name="T86" fmla="*/ 16 w 762"/>
                  <a:gd name="T87" fmla="*/ 18 h 629"/>
                  <a:gd name="T88" fmla="*/ 17 w 762"/>
                  <a:gd name="T89" fmla="*/ 17 h 629"/>
                  <a:gd name="T90" fmla="*/ 18 w 762"/>
                  <a:gd name="T91" fmla="*/ 17 h 629"/>
                  <a:gd name="T92" fmla="*/ 19 w 762"/>
                  <a:gd name="T93" fmla="*/ 17 h 629"/>
                  <a:gd name="T94" fmla="*/ 20 w 762"/>
                  <a:gd name="T95" fmla="*/ 17 h 629"/>
                  <a:gd name="T96" fmla="*/ 21 w 762"/>
                  <a:gd name="T97" fmla="*/ 16 h 629"/>
                  <a:gd name="T98" fmla="*/ 21 w 762"/>
                  <a:gd name="T99" fmla="*/ 14 h 629"/>
                  <a:gd name="T100" fmla="*/ 22 w 762"/>
                  <a:gd name="T101" fmla="*/ 13 h 629"/>
                  <a:gd name="T102" fmla="*/ 24 w 762"/>
                  <a:gd name="T103" fmla="*/ 12 h 629"/>
                  <a:gd name="T104" fmla="*/ 24 w 762"/>
                  <a:gd name="T105" fmla="*/ 11 h 629"/>
                  <a:gd name="T106" fmla="*/ 23 w 762"/>
                  <a:gd name="T107" fmla="*/ 9 h 629"/>
                  <a:gd name="T108" fmla="*/ 22 w 762"/>
                  <a:gd name="T109" fmla="*/ 8 h 629"/>
                  <a:gd name="T110" fmla="*/ 21 w 762"/>
                  <a:gd name="T111" fmla="*/ 7 h 629"/>
                  <a:gd name="T112" fmla="*/ 20 w 762"/>
                  <a:gd name="T113" fmla="*/ 7 h 629"/>
                  <a:gd name="T114" fmla="*/ 19 w 762"/>
                  <a:gd name="T115" fmla="*/ 6 h 629"/>
                  <a:gd name="T116" fmla="*/ 18 w 762"/>
                  <a:gd name="T117" fmla="*/ 6 h 629"/>
                  <a:gd name="T118" fmla="*/ 17 w 762"/>
                  <a:gd name="T119" fmla="*/ 6 h 6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62"/>
                  <a:gd name="T181" fmla="*/ 0 h 629"/>
                  <a:gd name="T182" fmla="*/ 762 w 762"/>
                  <a:gd name="T183" fmla="*/ 629 h 6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62" h="629">
                    <a:moveTo>
                      <a:pt x="503" y="227"/>
                    </a:moveTo>
                    <a:lnTo>
                      <a:pt x="487" y="208"/>
                    </a:lnTo>
                    <a:lnTo>
                      <a:pt x="474" y="187"/>
                    </a:lnTo>
                    <a:lnTo>
                      <a:pt x="463" y="165"/>
                    </a:lnTo>
                    <a:lnTo>
                      <a:pt x="453" y="143"/>
                    </a:lnTo>
                    <a:lnTo>
                      <a:pt x="444" y="121"/>
                    </a:lnTo>
                    <a:lnTo>
                      <a:pt x="436" y="99"/>
                    </a:lnTo>
                    <a:lnTo>
                      <a:pt x="427" y="79"/>
                    </a:lnTo>
                    <a:lnTo>
                      <a:pt x="419" y="59"/>
                    </a:lnTo>
                    <a:lnTo>
                      <a:pt x="409" y="42"/>
                    </a:lnTo>
                    <a:lnTo>
                      <a:pt x="396" y="27"/>
                    </a:lnTo>
                    <a:lnTo>
                      <a:pt x="382" y="14"/>
                    </a:lnTo>
                    <a:lnTo>
                      <a:pt x="365" y="6"/>
                    </a:lnTo>
                    <a:lnTo>
                      <a:pt x="345" y="0"/>
                    </a:lnTo>
                    <a:lnTo>
                      <a:pt x="321" y="0"/>
                    </a:lnTo>
                    <a:lnTo>
                      <a:pt x="292" y="4"/>
                    </a:lnTo>
                    <a:lnTo>
                      <a:pt x="259" y="13"/>
                    </a:lnTo>
                    <a:lnTo>
                      <a:pt x="260" y="32"/>
                    </a:lnTo>
                    <a:lnTo>
                      <a:pt x="263" y="55"/>
                    </a:lnTo>
                    <a:lnTo>
                      <a:pt x="268" y="80"/>
                    </a:lnTo>
                    <a:lnTo>
                      <a:pt x="275" y="104"/>
                    </a:lnTo>
                    <a:lnTo>
                      <a:pt x="281" y="129"/>
                    </a:lnTo>
                    <a:lnTo>
                      <a:pt x="285" y="153"/>
                    </a:lnTo>
                    <a:lnTo>
                      <a:pt x="289" y="175"/>
                    </a:lnTo>
                    <a:lnTo>
                      <a:pt x="290" y="195"/>
                    </a:lnTo>
                    <a:lnTo>
                      <a:pt x="294" y="198"/>
                    </a:lnTo>
                    <a:lnTo>
                      <a:pt x="301" y="204"/>
                    </a:lnTo>
                    <a:lnTo>
                      <a:pt x="313" y="212"/>
                    </a:lnTo>
                    <a:lnTo>
                      <a:pt x="327" y="223"/>
                    </a:lnTo>
                    <a:lnTo>
                      <a:pt x="342" y="233"/>
                    </a:lnTo>
                    <a:lnTo>
                      <a:pt x="359" y="246"/>
                    </a:lnTo>
                    <a:lnTo>
                      <a:pt x="379" y="259"/>
                    </a:lnTo>
                    <a:lnTo>
                      <a:pt x="398" y="273"/>
                    </a:lnTo>
                    <a:lnTo>
                      <a:pt x="418" y="287"/>
                    </a:lnTo>
                    <a:lnTo>
                      <a:pt x="437" y="301"/>
                    </a:lnTo>
                    <a:lnTo>
                      <a:pt x="456" y="315"/>
                    </a:lnTo>
                    <a:lnTo>
                      <a:pt x="474" y="327"/>
                    </a:lnTo>
                    <a:lnTo>
                      <a:pt x="490" y="340"/>
                    </a:lnTo>
                    <a:lnTo>
                      <a:pt x="504" y="352"/>
                    </a:lnTo>
                    <a:lnTo>
                      <a:pt x="516" y="361"/>
                    </a:lnTo>
                    <a:lnTo>
                      <a:pt x="524" y="369"/>
                    </a:lnTo>
                    <a:lnTo>
                      <a:pt x="503" y="390"/>
                    </a:lnTo>
                    <a:lnTo>
                      <a:pt x="486" y="407"/>
                    </a:lnTo>
                    <a:lnTo>
                      <a:pt x="472" y="422"/>
                    </a:lnTo>
                    <a:lnTo>
                      <a:pt x="458" y="436"/>
                    </a:lnTo>
                    <a:lnTo>
                      <a:pt x="443" y="448"/>
                    </a:lnTo>
                    <a:lnTo>
                      <a:pt x="426" y="461"/>
                    </a:lnTo>
                    <a:lnTo>
                      <a:pt x="404" y="472"/>
                    </a:lnTo>
                    <a:lnTo>
                      <a:pt x="375" y="485"/>
                    </a:lnTo>
                    <a:lnTo>
                      <a:pt x="356" y="523"/>
                    </a:lnTo>
                    <a:lnTo>
                      <a:pt x="334" y="545"/>
                    </a:lnTo>
                    <a:lnTo>
                      <a:pt x="307" y="552"/>
                    </a:lnTo>
                    <a:lnTo>
                      <a:pt x="279" y="546"/>
                    </a:lnTo>
                    <a:lnTo>
                      <a:pt x="250" y="530"/>
                    </a:lnTo>
                    <a:lnTo>
                      <a:pt x="220" y="505"/>
                    </a:lnTo>
                    <a:lnTo>
                      <a:pt x="188" y="472"/>
                    </a:lnTo>
                    <a:lnTo>
                      <a:pt x="157" y="436"/>
                    </a:lnTo>
                    <a:lnTo>
                      <a:pt x="127" y="395"/>
                    </a:lnTo>
                    <a:lnTo>
                      <a:pt x="100" y="354"/>
                    </a:lnTo>
                    <a:lnTo>
                      <a:pt x="73" y="312"/>
                    </a:lnTo>
                    <a:lnTo>
                      <a:pt x="50" y="274"/>
                    </a:lnTo>
                    <a:lnTo>
                      <a:pt x="31" y="241"/>
                    </a:lnTo>
                    <a:lnTo>
                      <a:pt x="16" y="213"/>
                    </a:lnTo>
                    <a:lnTo>
                      <a:pt x="4" y="195"/>
                    </a:lnTo>
                    <a:lnTo>
                      <a:pt x="0" y="187"/>
                    </a:lnTo>
                    <a:lnTo>
                      <a:pt x="0" y="232"/>
                    </a:lnTo>
                    <a:lnTo>
                      <a:pt x="1" y="276"/>
                    </a:lnTo>
                    <a:lnTo>
                      <a:pt x="4" y="317"/>
                    </a:lnTo>
                    <a:lnTo>
                      <a:pt x="11" y="357"/>
                    </a:lnTo>
                    <a:lnTo>
                      <a:pt x="19" y="395"/>
                    </a:lnTo>
                    <a:lnTo>
                      <a:pt x="31" y="431"/>
                    </a:lnTo>
                    <a:lnTo>
                      <a:pt x="46" y="464"/>
                    </a:lnTo>
                    <a:lnTo>
                      <a:pt x="63" y="496"/>
                    </a:lnTo>
                    <a:lnTo>
                      <a:pt x="85" y="524"/>
                    </a:lnTo>
                    <a:lnTo>
                      <a:pt x="109" y="550"/>
                    </a:lnTo>
                    <a:lnTo>
                      <a:pt x="138" y="573"/>
                    </a:lnTo>
                    <a:lnTo>
                      <a:pt x="171" y="591"/>
                    </a:lnTo>
                    <a:lnTo>
                      <a:pt x="208" y="606"/>
                    </a:lnTo>
                    <a:lnTo>
                      <a:pt x="250" y="618"/>
                    </a:lnTo>
                    <a:lnTo>
                      <a:pt x="296" y="626"/>
                    </a:lnTo>
                    <a:lnTo>
                      <a:pt x="346" y="629"/>
                    </a:lnTo>
                    <a:lnTo>
                      <a:pt x="368" y="628"/>
                    </a:lnTo>
                    <a:lnTo>
                      <a:pt x="391" y="626"/>
                    </a:lnTo>
                    <a:lnTo>
                      <a:pt x="412" y="620"/>
                    </a:lnTo>
                    <a:lnTo>
                      <a:pt x="433" y="613"/>
                    </a:lnTo>
                    <a:lnTo>
                      <a:pt x="453" y="605"/>
                    </a:lnTo>
                    <a:lnTo>
                      <a:pt x="474" y="597"/>
                    </a:lnTo>
                    <a:lnTo>
                      <a:pt x="494" y="588"/>
                    </a:lnTo>
                    <a:lnTo>
                      <a:pt x="512" y="578"/>
                    </a:lnTo>
                    <a:lnTo>
                      <a:pt x="532" y="569"/>
                    </a:lnTo>
                    <a:lnTo>
                      <a:pt x="550" y="561"/>
                    </a:lnTo>
                    <a:lnTo>
                      <a:pt x="567" y="555"/>
                    </a:lnTo>
                    <a:lnTo>
                      <a:pt x="585" y="550"/>
                    </a:lnTo>
                    <a:lnTo>
                      <a:pt x="602" y="547"/>
                    </a:lnTo>
                    <a:lnTo>
                      <a:pt x="618" y="546"/>
                    </a:lnTo>
                    <a:lnTo>
                      <a:pt x="634" y="549"/>
                    </a:lnTo>
                    <a:lnTo>
                      <a:pt x="650" y="554"/>
                    </a:lnTo>
                    <a:lnTo>
                      <a:pt x="653" y="527"/>
                    </a:lnTo>
                    <a:lnTo>
                      <a:pt x="659" y="499"/>
                    </a:lnTo>
                    <a:lnTo>
                      <a:pt x="667" y="472"/>
                    </a:lnTo>
                    <a:lnTo>
                      <a:pt x="679" y="447"/>
                    </a:lnTo>
                    <a:lnTo>
                      <a:pt x="694" y="425"/>
                    </a:lnTo>
                    <a:lnTo>
                      <a:pt x="714" y="405"/>
                    </a:lnTo>
                    <a:lnTo>
                      <a:pt x="736" y="390"/>
                    </a:lnTo>
                    <a:lnTo>
                      <a:pt x="762" y="378"/>
                    </a:lnTo>
                    <a:lnTo>
                      <a:pt x="750" y="353"/>
                    </a:lnTo>
                    <a:lnTo>
                      <a:pt x="736" y="331"/>
                    </a:lnTo>
                    <a:lnTo>
                      <a:pt x="722" y="310"/>
                    </a:lnTo>
                    <a:lnTo>
                      <a:pt x="706" y="292"/>
                    </a:lnTo>
                    <a:lnTo>
                      <a:pt x="690" y="274"/>
                    </a:lnTo>
                    <a:lnTo>
                      <a:pt x="673" y="261"/>
                    </a:lnTo>
                    <a:lnTo>
                      <a:pt x="656" y="248"/>
                    </a:lnTo>
                    <a:lnTo>
                      <a:pt x="639" y="238"/>
                    </a:lnTo>
                    <a:lnTo>
                      <a:pt x="622" y="229"/>
                    </a:lnTo>
                    <a:lnTo>
                      <a:pt x="604" y="224"/>
                    </a:lnTo>
                    <a:lnTo>
                      <a:pt x="586" y="219"/>
                    </a:lnTo>
                    <a:lnTo>
                      <a:pt x="569" y="217"/>
                    </a:lnTo>
                    <a:lnTo>
                      <a:pt x="551" y="217"/>
                    </a:lnTo>
                    <a:lnTo>
                      <a:pt x="535" y="218"/>
                    </a:lnTo>
                    <a:lnTo>
                      <a:pt x="519" y="221"/>
                    </a:lnTo>
                    <a:lnTo>
                      <a:pt x="503" y="22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0" name="Freeform 28"/>
              <p:cNvSpPr>
                <a:spLocks/>
              </p:cNvSpPr>
              <p:nvPr/>
            </p:nvSpPr>
            <p:spPr bwMode="auto">
              <a:xfrm>
                <a:off x="1245" y="3446"/>
                <a:ext cx="106" cy="86"/>
              </a:xfrm>
              <a:custGeom>
                <a:avLst/>
                <a:gdLst>
                  <a:gd name="T0" fmla="*/ 2 w 212"/>
                  <a:gd name="T1" fmla="*/ 1 h 171"/>
                  <a:gd name="T2" fmla="*/ 0 w 212"/>
                  <a:gd name="T3" fmla="*/ 0 h 171"/>
                  <a:gd name="T4" fmla="*/ 1 w 212"/>
                  <a:gd name="T5" fmla="*/ 1 h 171"/>
                  <a:gd name="T6" fmla="*/ 1 w 212"/>
                  <a:gd name="T7" fmla="*/ 2 h 171"/>
                  <a:gd name="T8" fmla="*/ 2 w 212"/>
                  <a:gd name="T9" fmla="*/ 3 h 171"/>
                  <a:gd name="T10" fmla="*/ 3 w 212"/>
                  <a:gd name="T11" fmla="*/ 3 h 171"/>
                  <a:gd name="T12" fmla="*/ 3 w 212"/>
                  <a:gd name="T13" fmla="*/ 4 h 171"/>
                  <a:gd name="T14" fmla="*/ 4 w 212"/>
                  <a:gd name="T15" fmla="*/ 4 h 171"/>
                  <a:gd name="T16" fmla="*/ 4 w 212"/>
                  <a:gd name="T17" fmla="*/ 5 h 171"/>
                  <a:gd name="T18" fmla="*/ 5 w 212"/>
                  <a:gd name="T19" fmla="*/ 6 h 171"/>
                  <a:gd name="T20" fmla="*/ 5 w 212"/>
                  <a:gd name="T21" fmla="*/ 6 h 171"/>
                  <a:gd name="T22" fmla="*/ 5 w 212"/>
                  <a:gd name="T23" fmla="*/ 6 h 171"/>
                  <a:gd name="T24" fmla="*/ 6 w 212"/>
                  <a:gd name="T25" fmla="*/ 6 h 171"/>
                  <a:gd name="T26" fmla="*/ 6 w 212"/>
                  <a:gd name="T27" fmla="*/ 6 h 171"/>
                  <a:gd name="T28" fmla="*/ 6 w 212"/>
                  <a:gd name="T29" fmla="*/ 5 h 171"/>
                  <a:gd name="T30" fmla="*/ 7 w 212"/>
                  <a:gd name="T31" fmla="*/ 5 h 171"/>
                  <a:gd name="T32" fmla="*/ 7 w 212"/>
                  <a:gd name="T33" fmla="*/ 5 h 171"/>
                  <a:gd name="T34" fmla="*/ 7 w 212"/>
                  <a:gd name="T35" fmla="*/ 5 h 171"/>
                  <a:gd name="T36" fmla="*/ 7 w 212"/>
                  <a:gd name="T37" fmla="*/ 5 h 171"/>
                  <a:gd name="T38" fmla="*/ 7 w 212"/>
                  <a:gd name="T39" fmla="*/ 5 h 171"/>
                  <a:gd name="T40" fmla="*/ 7 w 212"/>
                  <a:gd name="T41" fmla="*/ 5 h 171"/>
                  <a:gd name="T42" fmla="*/ 7 w 212"/>
                  <a:gd name="T43" fmla="*/ 5 h 171"/>
                  <a:gd name="T44" fmla="*/ 7 w 212"/>
                  <a:gd name="T45" fmla="*/ 5 h 171"/>
                  <a:gd name="T46" fmla="*/ 6 w 212"/>
                  <a:gd name="T47" fmla="*/ 5 h 171"/>
                  <a:gd name="T48" fmla="*/ 6 w 212"/>
                  <a:gd name="T49" fmla="*/ 4 h 171"/>
                  <a:gd name="T50" fmla="*/ 6 w 212"/>
                  <a:gd name="T51" fmla="*/ 4 h 171"/>
                  <a:gd name="T52" fmla="*/ 5 w 212"/>
                  <a:gd name="T53" fmla="*/ 3 h 171"/>
                  <a:gd name="T54" fmla="*/ 5 w 212"/>
                  <a:gd name="T55" fmla="*/ 3 h 171"/>
                  <a:gd name="T56" fmla="*/ 4 w 212"/>
                  <a:gd name="T57" fmla="*/ 3 h 171"/>
                  <a:gd name="T58" fmla="*/ 4 w 212"/>
                  <a:gd name="T59" fmla="*/ 2 h 171"/>
                  <a:gd name="T60" fmla="*/ 3 w 212"/>
                  <a:gd name="T61" fmla="*/ 2 h 171"/>
                  <a:gd name="T62" fmla="*/ 3 w 212"/>
                  <a:gd name="T63" fmla="*/ 1 h 171"/>
                  <a:gd name="T64" fmla="*/ 2 w 212"/>
                  <a:gd name="T65" fmla="*/ 1 h 171"/>
                  <a:gd name="T66" fmla="*/ 2 w 212"/>
                  <a:gd name="T67" fmla="*/ 1 h 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2"/>
                  <a:gd name="T103" fmla="*/ 0 h 171"/>
                  <a:gd name="T104" fmla="*/ 212 w 212"/>
                  <a:gd name="T105" fmla="*/ 171 h 1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2" h="171">
                    <a:moveTo>
                      <a:pt x="34" y="14"/>
                    </a:moveTo>
                    <a:lnTo>
                      <a:pt x="0" y="0"/>
                    </a:lnTo>
                    <a:lnTo>
                      <a:pt x="11" y="25"/>
                    </a:lnTo>
                    <a:lnTo>
                      <a:pt x="27" y="47"/>
                    </a:lnTo>
                    <a:lnTo>
                      <a:pt x="47" y="67"/>
                    </a:lnTo>
                    <a:lnTo>
                      <a:pt x="68" y="85"/>
                    </a:lnTo>
                    <a:lnTo>
                      <a:pt x="90" y="105"/>
                    </a:lnTo>
                    <a:lnTo>
                      <a:pt x="110" y="124"/>
                    </a:lnTo>
                    <a:lnTo>
                      <a:pt x="127" y="146"/>
                    </a:lnTo>
                    <a:lnTo>
                      <a:pt x="139" y="171"/>
                    </a:lnTo>
                    <a:lnTo>
                      <a:pt x="144" y="168"/>
                    </a:lnTo>
                    <a:lnTo>
                      <a:pt x="153" y="166"/>
                    </a:lnTo>
                    <a:lnTo>
                      <a:pt x="163" y="163"/>
                    </a:lnTo>
                    <a:lnTo>
                      <a:pt x="174" y="161"/>
                    </a:lnTo>
                    <a:lnTo>
                      <a:pt x="185" y="160"/>
                    </a:lnTo>
                    <a:lnTo>
                      <a:pt x="195" y="158"/>
                    </a:lnTo>
                    <a:lnTo>
                      <a:pt x="203" y="155"/>
                    </a:lnTo>
                    <a:lnTo>
                      <a:pt x="209" y="151"/>
                    </a:lnTo>
                    <a:lnTo>
                      <a:pt x="212" y="154"/>
                    </a:lnTo>
                    <a:lnTo>
                      <a:pt x="211" y="151"/>
                    </a:lnTo>
                    <a:lnTo>
                      <a:pt x="207" y="145"/>
                    </a:lnTo>
                    <a:lnTo>
                      <a:pt x="201" y="138"/>
                    </a:lnTo>
                    <a:lnTo>
                      <a:pt x="192" y="129"/>
                    </a:lnTo>
                    <a:lnTo>
                      <a:pt x="182" y="118"/>
                    </a:lnTo>
                    <a:lnTo>
                      <a:pt x="170" y="106"/>
                    </a:lnTo>
                    <a:lnTo>
                      <a:pt x="157" y="94"/>
                    </a:lnTo>
                    <a:lnTo>
                      <a:pt x="142" y="80"/>
                    </a:lnTo>
                    <a:lnTo>
                      <a:pt x="126" y="68"/>
                    </a:lnTo>
                    <a:lnTo>
                      <a:pt x="110" y="55"/>
                    </a:lnTo>
                    <a:lnTo>
                      <a:pt x="91" y="42"/>
                    </a:lnTo>
                    <a:lnTo>
                      <a:pt x="73" y="32"/>
                    </a:lnTo>
                    <a:lnTo>
                      <a:pt x="53" y="22"/>
                    </a:lnTo>
                    <a:lnTo>
                      <a:pt x="34" y="14"/>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1" name="Freeform 29"/>
              <p:cNvSpPr>
                <a:spLocks/>
              </p:cNvSpPr>
              <p:nvPr/>
            </p:nvSpPr>
            <p:spPr bwMode="auto">
              <a:xfrm>
                <a:off x="1256" y="3369"/>
                <a:ext cx="79" cy="74"/>
              </a:xfrm>
              <a:custGeom>
                <a:avLst/>
                <a:gdLst>
                  <a:gd name="T0" fmla="*/ 1 w 157"/>
                  <a:gd name="T1" fmla="*/ 2 h 148"/>
                  <a:gd name="T2" fmla="*/ 0 w 157"/>
                  <a:gd name="T3" fmla="*/ 2 h 148"/>
                  <a:gd name="T4" fmla="*/ 0 w 157"/>
                  <a:gd name="T5" fmla="*/ 2 h 148"/>
                  <a:gd name="T6" fmla="*/ 1 w 157"/>
                  <a:gd name="T7" fmla="*/ 2 h 148"/>
                  <a:gd name="T8" fmla="*/ 1 w 157"/>
                  <a:gd name="T9" fmla="*/ 3 h 148"/>
                  <a:gd name="T10" fmla="*/ 1 w 157"/>
                  <a:gd name="T11" fmla="*/ 3 h 148"/>
                  <a:gd name="T12" fmla="*/ 2 w 157"/>
                  <a:gd name="T13" fmla="*/ 3 h 148"/>
                  <a:gd name="T14" fmla="*/ 2 w 157"/>
                  <a:gd name="T15" fmla="*/ 3 h 148"/>
                  <a:gd name="T16" fmla="*/ 2 w 157"/>
                  <a:gd name="T17" fmla="*/ 3 h 148"/>
                  <a:gd name="T18" fmla="*/ 3 w 157"/>
                  <a:gd name="T19" fmla="*/ 4 h 148"/>
                  <a:gd name="T20" fmla="*/ 3 w 157"/>
                  <a:gd name="T21" fmla="*/ 4 h 148"/>
                  <a:gd name="T22" fmla="*/ 4 w 157"/>
                  <a:gd name="T23" fmla="*/ 4 h 148"/>
                  <a:gd name="T24" fmla="*/ 4 w 157"/>
                  <a:gd name="T25" fmla="*/ 5 h 148"/>
                  <a:gd name="T26" fmla="*/ 5 w 157"/>
                  <a:gd name="T27" fmla="*/ 5 h 148"/>
                  <a:gd name="T28" fmla="*/ 5 w 157"/>
                  <a:gd name="T29" fmla="*/ 5 h 148"/>
                  <a:gd name="T30" fmla="*/ 5 w 157"/>
                  <a:gd name="T31" fmla="*/ 5 h 148"/>
                  <a:gd name="T32" fmla="*/ 5 w 157"/>
                  <a:gd name="T33" fmla="*/ 5 h 148"/>
                  <a:gd name="T34" fmla="*/ 5 w 157"/>
                  <a:gd name="T35" fmla="*/ 5 h 148"/>
                  <a:gd name="T36" fmla="*/ 5 w 157"/>
                  <a:gd name="T37" fmla="*/ 4 h 148"/>
                  <a:gd name="T38" fmla="*/ 5 w 157"/>
                  <a:gd name="T39" fmla="*/ 4 h 148"/>
                  <a:gd name="T40" fmla="*/ 5 w 157"/>
                  <a:gd name="T41" fmla="*/ 3 h 148"/>
                  <a:gd name="T42" fmla="*/ 4 w 157"/>
                  <a:gd name="T43" fmla="*/ 3 h 148"/>
                  <a:gd name="T44" fmla="*/ 4 w 157"/>
                  <a:gd name="T45" fmla="*/ 2 h 148"/>
                  <a:gd name="T46" fmla="*/ 4 w 157"/>
                  <a:gd name="T47" fmla="*/ 2 h 148"/>
                  <a:gd name="T48" fmla="*/ 3 w 157"/>
                  <a:gd name="T49" fmla="*/ 2 h 148"/>
                  <a:gd name="T50" fmla="*/ 3 w 157"/>
                  <a:gd name="T51" fmla="*/ 1 h 148"/>
                  <a:gd name="T52" fmla="*/ 2 w 157"/>
                  <a:gd name="T53" fmla="*/ 1 h 148"/>
                  <a:gd name="T54" fmla="*/ 2 w 157"/>
                  <a:gd name="T55" fmla="*/ 1 h 148"/>
                  <a:gd name="T56" fmla="*/ 2 w 157"/>
                  <a:gd name="T57" fmla="*/ 0 h 148"/>
                  <a:gd name="T58" fmla="*/ 1 w 157"/>
                  <a:gd name="T59" fmla="*/ 1 h 148"/>
                  <a:gd name="T60" fmla="*/ 1 w 157"/>
                  <a:gd name="T61" fmla="*/ 1 h 148"/>
                  <a:gd name="T62" fmla="*/ 1 w 157"/>
                  <a:gd name="T63" fmla="*/ 1 h 148"/>
                  <a:gd name="T64" fmla="*/ 1 w 157"/>
                  <a:gd name="T65" fmla="*/ 2 h 1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7"/>
                  <a:gd name="T100" fmla="*/ 0 h 148"/>
                  <a:gd name="T101" fmla="*/ 157 w 157"/>
                  <a:gd name="T102" fmla="*/ 148 h 1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7" h="148">
                    <a:moveTo>
                      <a:pt x="5" y="35"/>
                    </a:moveTo>
                    <a:lnTo>
                      <a:pt x="0" y="42"/>
                    </a:lnTo>
                    <a:lnTo>
                      <a:pt x="0" y="49"/>
                    </a:lnTo>
                    <a:lnTo>
                      <a:pt x="4" y="57"/>
                    </a:lnTo>
                    <a:lnTo>
                      <a:pt x="12" y="65"/>
                    </a:lnTo>
                    <a:lnTo>
                      <a:pt x="21" y="73"/>
                    </a:lnTo>
                    <a:lnTo>
                      <a:pt x="34" y="82"/>
                    </a:lnTo>
                    <a:lnTo>
                      <a:pt x="48" y="90"/>
                    </a:lnTo>
                    <a:lnTo>
                      <a:pt x="63" y="100"/>
                    </a:lnTo>
                    <a:lnTo>
                      <a:pt x="78" y="108"/>
                    </a:lnTo>
                    <a:lnTo>
                      <a:pt x="94" y="116"/>
                    </a:lnTo>
                    <a:lnTo>
                      <a:pt x="109" y="123"/>
                    </a:lnTo>
                    <a:lnTo>
                      <a:pt x="123" y="129"/>
                    </a:lnTo>
                    <a:lnTo>
                      <a:pt x="135" y="135"/>
                    </a:lnTo>
                    <a:lnTo>
                      <a:pt x="146" y="141"/>
                    </a:lnTo>
                    <a:lnTo>
                      <a:pt x="153" y="144"/>
                    </a:lnTo>
                    <a:lnTo>
                      <a:pt x="157" y="148"/>
                    </a:lnTo>
                    <a:lnTo>
                      <a:pt x="153" y="138"/>
                    </a:lnTo>
                    <a:lnTo>
                      <a:pt x="146" y="125"/>
                    </a:lnTo>
                    <a:lnTo>
                      <a:pt x="138" y="110"/>
                    </a:lnTo>
                    <a:lnTo>
                      <a:pt x="130" y="95"/>
                    </a:lnTo>
                    <a:lnTo>
                      <a:pt x="119" y="79"/>
                    </a:lnTo>
                    <a:lnTo>
                      <a:pt x="109" y="63"/>
                    </a:lnTo>
                    <a:lnTo>
                      <a:pt x="98" y="48"/>
                    </a:lnTo>
                    <a:lnTo>
                      <a:pt x="87" y="33"/>
                    </a:lnTo>
                    <a:lnTo>
                      <a:pt x="75" y="21"/>
                    </a:lnTo>
                    <a:lnTo>
                      <a:pt x="64" y="11"/>
                    </a:lnTo>
                    <a:lnTo>
                      <a:pt x="53" y="4"/>
                    </a:lnTo>
                    <a:lnTo>
                      <a:pt x="42" y="0"/>
                    </a:lnTo>
                    <a:lnTo>
                      <a:pt x="32" y="2"/>
                    </a:lnTo>
                    <a:lnTo>
                      <a:pt x="22" y="7"/>
                    </a:lnTo>
                    <a:lnTo>
                      <a:pt x="13" y="18"/>
                    </a:lnTo>
                    <a:lnTo>
                      <a:pt x="5" y="35"/>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2" name="Freeform 30"/>
              <p:cNvSpPr>
                <a:spLocks/>
              </p:cNvSpPr>
              <p:nvPr/>
            </p:nvSpPr>
            <p:spPr bwMode="auto">
              <a:xfrm>
                <a:off x="1337" y="3349"/>
                <a:ext cx="189" cy="143"/>
              </a:xfrm>
              <a:custGeom>
                <a:avLst/>
                <a:gdLst>
                  <a:gd name="T0" fmla="*/ 0 w 379"/>
                  <a:gd name="T1" fmla="*/ 0 h 288"/>
                  <a:gd name="T2" fmla="*/ 0 w 379"/>
                  <a:gd name="T3" fmla="*/ 0 h 288"/>
                  <a:gd name="T4" fmla="*/ 0 w 379"/>
                  <a:gd name="T5" fmla="*/ 0 h 288"/>
                  <a:gd name="T6" fmla="*/ 0 w 379"/>
                  <a:gd name="T7" fmla="*/ 0 h 288"/>
                  <a:gd name="T8" fmla="*/ 0 w 379"/>
                  <a:gd name="T9" fmla="*/ 0 h 288"/>
                  <a:gd name="T10" fmla="*/ 0 w 379"/>
                  <a:gd name="T11" fmla="*/ 1 h 288"/>
                  <a:gd name="T12" fmla="*/ 0 w 379"/>
                  <a:gd name="T13" fmla="*/ 2 h 288"/>
                  <a:gd name="T14" fmla="*/ 1 w 379"/>
                  <a:gd name="T15" fmla="*/ 3 h 288"/>
                  <a:gd name="T16" fmla="*/ 1 w 379"/>
                  <a:gd name="T17" fmla="*/ 4 h 288"/>
                  <a:gd name="T18" fmla="*/ 2 w 379"/>
                  <a:gd name="T19" fmla="*/ 5 h 288"/>
                  <a:gd name="T20" fmla="*/ 2 w 379"/>
                  <a:gd name="T21" fmla="*/ 6 h 288"/>
                  <a:gd name="T22" fmla="*/ 3 w 379"/>
                  <a:gd name="T23" fmla="*/ 6 h 288"/>
                  <a:gd name="T24" fmla="*/ 3 w 379"/>
                  <a:gd name="T25" fmla="*/ 7 h 288"/>
                  <a:gd name="T26" fmla="*/ 4 w 379"/>
                  <a:gd name="T27" fmla="*/ 8 h 288"/>
                  <a:gd name="T28" fmla="*/ 4 w 379"/>
                  <a:gd name="T29" fmla="*/ 8 h 288"/>
                  <a:gd name="T30" fmla="*/ 5 w 379"/>
                  <a:gd name="T31" fmla="*/ 8 h 288"/>
                  <a:gd name="T32" fmla="*/ 5 w 379"/>
                  <a:gd name="T33" fmla="*/ 8 h 288"/>
                  <a:gd name="T34" fmla="*/ 11 w 379"/>
                  <a:gd name="T35" fmla="*/ 6 h 288"/>
                  <a:gd name="T36" fmla="*/ 11 w 379"/>
                  <a:gd name="T37" fmla="*/ 5 h 288"/>
                  <a:gd name="T38" fmla="*/ 11 w 379"/>
                  <a:gd name="T39" fmla="*/ 5 h 288"/>
                  <a:gd name="T40" fmla="*/ 10 w 379"/>
                  <a:gd name="T41" fmla="*/ 4 h 288"/>
                  <a:gd name="T42" fmla="*/ 9 w 379"/>
                  <a:gd name="T43" fmla="*/ 4 h 288"/>
                  <a:gd name="T44" fmla="*/ 9 w 379"/>
                  <a:gd name="T45" fmla="*/ 3 h 288"/>
                  <a:gd name="T46" fmla="*/ 8 w 379"/>
                  <a:gd name="T47" fmla="*/ 3 h 288"/>
                  <a:gd name="T48" fmla="*/ 7 w 379"/>
                  <a:gd name="T49" fmla="*/ 2 h 288"/>
                  <a:gd name="T50" fmla="*/ 6 w 379"/>
                  <a:gd name="T51" fmla="*/ 2 h 288"/>
                  <a:gd name="T52" fmla="*/ 5 w 379"/>
                  <a:gd name="T53" fmla="*/ 2 h 288"/>
                  <a:gd name="T54" fmla="*/ 4 w 379"/>
                  <a:gd name="T55" fmla="*/ 1 h 288"/>
                  <a:gd name="T56" fmla="*/ 3 w 379"/>
                  <a:gd name="T57" fmla="*/ 1 h 288"/>
                  <a:gd name="T58" fmla="*/ 3 w 379"/>
                  <a:gd name="T59" fmla="*/ 1 h 288"/>
                  <a:gd name="T60" fmla="*/ 2 w 379"/>
                  <a:gd name="T61" fmla="*/ 0 h 288"/>
                  <a:gd name="T62" fmla="*/ 1 w 379"/>
                  <a:gd name="T63" fmla="*/ 0 h 288"/>
                  <a:gd name="T64" fmla="*/ 0 w 379"/>
                  <a:gd name="T65" fmla="*/ 0 h 288"/>
                  <a:gd name="T66" fmla="*/ 0 w 379"/>
                  <a:gd name="T67" fmla="*/ 0 h 2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79"/>
                  <a:gd name="T103" fmla="*/ 0 h 288"/>
                  <a:gd name="T104" fmla="*/ 379 w 379"/>
                  <a:gd name="T105" fmla="*/ 288 h 28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79" h="288">
                    <a:moveTo>
                      <a:pt x="11" y="7"/>
                    </a:moveTo>
                    <a:lnTo>
                      <a:pt x="3" y="0"/>
                    </a:lnTo>
                    <a:lnTo>
                      <a:pt x="0" y="2"/>
                    </a:lnTo>
                    <a:lnTo>
                      <a:pt x="0" y="13"/>
                    </a:lnTo>
                    <a:lnTo>
                      <a:pt x="3" y="29"/>
                    </a:lnTo>
                    <a:lnTo>
                      <a:pt x="11" y="50"/>
                    </a:lnTo>
                    <a:lnTo>
                      <a:pt x="22" y="75"/>
                    </a:lnTo>
                    <a:lnTo>
                      <a:pt x="34" y="104"/>
                    </a:lnTo>
                    <a:lnTo>
                      <a:pt x="49" y="134"/>
                    </a:lnTo>
                    <a:lnTo>
                      <a:pt x="65" y="164"/>
                    </a:lnTo>
                    <a:lnTo>
                      <a:pt x="83" y="194"/>
                    </a:lnTo>
                    <a:lnTo>
                      <a:pt x="100" y="221"/>
                    </a:lnTo>
                    <a:lnTo>
                      <a:pt x="118" y="245"/>
                    </a:lnTo>
                    <a:lnTo>
                      <a:pt x="136" y="265"/>
                    </a:lnTo>
                    <a:lnTo>
                      <a:pt x="153" y="280"/>
                    </a:lnTo>
                    <a:lnTo>
                      <a:pt x="169" y="288"/>
                    </a:lnTo>
                    <a:lnTo>
                      <a:pt x="184" y="288"/>
                    </a:lnTo>
                    <a:lnTo>
                      <a:pt x="379" y="199"/>
                    </a:lnTo>
                    <a:lnTo>
                      <a:pt x="370" y="180"/>
                    </a:lnTo>
                    <a:lnTo>
                      <a:pt x="357" y="161"/>
                    </a:lnTo>
                    <a:lnTo>
                      <a:pt x="340" y="144"/>
                    </a:lnTo>
                    <a:lnTo>
                      <a:pt x="319" y="129"/>
                    </a:lnTo>
                    <a:lnTo>
                      <a:pt x="295" y="114"/>
                    </a:lnTo>
                    <a:lnTo>
                      <a:pt x="269" y="100"/>
                    </a:lnTo>
                    <a:lnTo>
                      <a:pt x="242" y="89"/>
                    </a:lnTo>
                    <a:lnTo>
                      <a:pt x="213" y="77"/>
                    </a:lnTo>
                    <a:lnTo>
                      <a:pt x="184" y="66"/>
                    </a:lnTo>
                    <a:lnTo>
                      <a:pt x="154" y="56"/>
                    </a:lnTo>
                    <a:lnTo>
                      <a:pt x="127" y="47"/>
                    </a:lnTo>
                    <a:lnTo>
                      <a:pt x="99" y="38"/>
                    </a:lnTo>
                    <a:lnTo>
                      <a:pt x="72" y="30"/>
                    </a:lnTo>
                    <a:lnTo>
                      <a:pt x="49" y="22"/>
                    </a:lnTo>
                    <a:lnTo>
                      <a:pt x="29" y="14"/>
                    </a:lnTo>
                    <a:lnTo>
                      <a:pt x="11" y="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3" name="Freeform 31"/>
              <p:cNvSpPr>
                <a:spLocks/>
              </p:cNvSpPr>
              <p:nvPr/>
            </p:nvSpPr>
            <p:spPr bwMode="auto">
              <a:xfrm>
                <a:off x="1500" y="3338"/>
                <a:ext cx="173" cy="64"/>
              </a:xfrm>
              <a:custGeom>
                <a:avLst/>
                <a:gdLst>
                  <a:gd name="T0" fmla="*/ 4 w 344"/>
                  <a:gd name="T1" fmla="*/ 0 h 129"/>
                  <a:gd name="T2" fmla="*/ 0 w 344"/>
                  <a:gd name="T3" fmla="*/ 0 h 129"/>
                  <a:gd name="T4" fmla="*/ 1 w 344"/>
                  <a:gd name="T5" fmla="*/ 1 h 129"/>
                  <a:gd name="T6" fmla="*/ 1 w 344"/>
                  <a:gd name="T7" fmla="*/ 1 h 129"/>
                  <a:gd name="T8" fmla="*/ 2 w 344"/>
                  <a:gd name="T9" fmla="*/ 1 h 129"/>
                  <a:gd name="T10" fmla="*/ 2 w 344"/>
                  <a:gd name="T11" fmla="*/ 1 h 129"/>
                  <a:gd name="T12" fmla="*/ 3 w 344"/>
                  <a:gd name="T13" fmla="*/ 2 h 129"/>
                  <a:gd name="T14" fmla="*/ 4 w 344"/>
                  <a:gd name="T15" fmla="*/ 2 h 129"/>
                  <a:gd name="T16" fmla="*/ 4 w 344"/>
                  <a:gd name="T17" fmla="*/ 3 h 129"/>
                  <a:gd name="T18" fmla="*/ 4 w 344"/>
                  <a:gd name="T19" fmla="*/ 3 h 129"/>
                  <a:gd name="T20" fmla="*/ 5 w 344"/>
                  <a:gd name="T21" fmla="*/ 4 h 129"/>
                  <a:gd name="T22" fmla="*/ 5 w 344"/>
                  <a:gd name="T23" fmla="*/ 4 h 129"/>
                  <a:gd name="T24" fmla="*/ 6 w 344"/>
                  <a:gd name="T25" fmla="*/ 4 h 129"/>
                  <a:gd name="T26" fmla="*/ 6 w 344"/>
                  <a:gd name="T27" fmla="*/ 3 h 129"/>
                  <a:gd name="T28" fmla="*/ 7 w 344"/>
                  <a:gd name="T29" fmla="*/ 3 h 129"/>
                  <a:gd name="T30" fmla="*/ 7 w 344"/>
                  <a:gd name="T31" fmla="*/ 3 h 129"/>
                  <a:gd name="T32" fmla="*/ 8 w 344"/>
                  <a:gd name="T33" fmla="*/ 3 h 129"/>
                  <a:gd name="T34" fmla="*/ 8 w 344"/>
                  <a:gd name="T35" fmla="*/ 3 h 129"/>
                  <a:gd name="T36" fmla="*/ 9 w 344"/>
                  <a:gd name="T37" fmla="*/ 2 h 129"/>
                  <a:gd name="T38" fmla="*/ 9 w 344"/>
                  <a:gd name="T39" fmla="*/ 2 h 129"/>
                  <a:gd name="T40" fmla="*/ 10 w 344"/>
                  <a:gd name="T41" fmla="*/ 2 h 129"/>
                  <a:gd name="T42" fmla="*/ 10 w 344"/>
                  <a:gd name="T43" fmla="*/ 1 h 129"/>
                  <a:gd name="T44" fmla="*/ 10 w 344"/>
                  <a:gd name="T45" fmla="*/ 1 h 129"/>
                  <a:gd name="T46" fmla="*/ 11 w 344"/>
                  <a:gd name="T47" fmla="*/ 1 h 129"/>
                  <a:gd name="T48" fmla="*/ 11 w 344"/>
                  <a:gd name="T49" fmla="*/ 0 h 129"/>
                  <a:gd name="T50" fmla="*/ 11 w 344"/>
                  <a:gd name="T51" fmla="*/ 0 h 129"/>
                  <a:gd name="T52" fmla="*/ 11 w 344"/>
                  <a:gd name="T53" fmla="*/ 0 h 129"/>
                  <a:gd name="T54" fmla="*/ 10 w 344"/>
                  <a:gd name="T55" fmla="*/ 0 h 129"/>
                  <a:gd name="T56" fmla="*/ 10 w 344"/>
                  <a:gd name="T57" fmla="*/ 0 h 129"/>
                  <a:gd name="T58" fmla="*/ 9 w 344"/>
                  <a:gd name="T59" fmla="*/ 0 h 129"/>
                  <a:gd name="T60" fmla="*/ 9 w 344"/>
                  <a:gd name="T61" fmla="*/ 0 h 129"/>
                  <a:gd name="T62" fmla="*/ 9 w 344"/>
                  <a:gd name="T63" fmla="*/ 0 h 129"/>
                  <a:gd name="T64" fmla="*/ 8 w 344"/>
                  <a:gd name="T65" fmla="*/ 0 h 129"/>
                  <a:gd name="T66" fmla="*/ 7 w 344"/>
                  <a:gd name="T67" fmla="*/ 0 h 129"/>
                  <a:gd name="T68" fmla="*/ 7 w 344"/>
                  <a:gd name="T69" fmla="*/ 0 h 129"/>
                  <a:gd name="T70" fmla="*/ 7 w 344"/>
                  <a:gd name="T71" fmla="*/ 0 h 129"/>
                  <a:gd name="T72" fmla="*/ 6 w 344"/>
                  <a:gd name="T73" fmla="*/ 0 h 129"/>
                  <a:gd name="T74" fmla="*/ 6 w 344"/>
                  <a:gd name="T75" fmla="*/ 0 h 129"/>
                  <a:gd name="T76" fmla="*/ 5 w 344"/>
                  <a:gd name="T77" fmla="*/ 0 h 129"/>
                  <a:gd name="T78" fmla="*/ 5 w 344"/>
                  <a:gd name="T79" fmla="*/ 0 h 129"/>
                  <a:gd name="T80" fmla="*/ 4 w 344"/>
                  <a:gd name="T81" fmla="*/ 0 h 129"/>
                  <a:gd name="T82" fmla="*/ 4 w 344"/>
                  <a:gd name="T83" fmla="*/ 0 h 1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44"/>
                  <a:gd name="T127" fmla="*/ 0 h 129"/>
                  <a:gd name="T128" fmla="*/ 344 w 344"/>
                  <a:gd name="T129" fmla="*/ 129 h 12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44" h="129">
                    <a:moveTo>
                      <a:pt x="105" y="7"/>
                    </a:moveTo>
                    <a:lnTo>
                      <a:pt x="0" y="20"/>
                    </a:lnTo>
                    <a:lnTo>
                      <a:pt x="11" y="36"/>
                    </a:lnTo>
                    <a:lnTo>
                      <a:pt x="26" y="46"/>
                    </a:lnTo>
                    <a:lnTo>
                      <a:pt x="44" y="55"/>
                    </a:lnTo>
                    <a:lnTo>
                      <a:pt x="63" y="63"/>
                    </a:lnTo>
                    <a:lnTo>
                      <a:pt x="82" y="73"/>
                    </a:lnTo>
                    <a:lnTo>
                      <a:pt x="100" y="84"/>
                    </a:lnTo>
                    <a:lnTo>
                      <a:pt x="115" y="101"/>
                    </a:lnTo>
                    <a:lnTo>
                      <a:pt x="126" y="125"/>
                    </a:lnTo>
                    <a:lnTo>
                      <a:pt x="136" y="128"/>
                    </a:lnTo>
                    <a:lnTo>
                      <a:pt x="147" y="129"/>
                    </a:lnTo>
                    <a:lnTo>
                      <a:pt x="161" y="128"/>
                    </a:lnTo>
                    <a:lnTo>
                      <a:pt x="176" y="125"/>
                    </a:lnTo>
                    <a:lnTo>
                      <a:pt x="192" y="120"/>
                    </a:lnTo>
                    <a:lnTo>
                      <a:pt x="210" y="113"/>
                    </a:lnTo>
                    <a:lnTo>
                      <a:pt x="226" y="105"/>
                    </a:lnTo>
                    <a:lnTo>
                      <a:pt x="243" y="96"/>
                    </a:lnTo>
                    <a:lnTo>
                      <a:pt x="260" y="87"/>
                    </a:lnTo>
                    <a:lnTo>
                      <a:pt x="276" y="76"/>
                    </a:lnTo>
                    <a:lnTo>
                      <a:pt x="291" y="66"/>
                    </a:lnTo>
                    <a:lnTo>
                      <a:pt x="306" y="54"/>
                    </a:lnTo>
                    <a:lnTo>
                      <a:pt x="319" y="43"/>
                    </a:lnTo>
                    <a:lnTo>
                      <a:pt x="329" y="32"/>
                    </a:lnTo>
                    <a:lnTo>
                      <a:pt x="339" y="22"/>
                    </a:lnTo>
                    <a:lnTo>
                      <a:pt x="344" y="13"/>
                    </a:lnTo>
                    <a:lnTo>
                      <a:pt x="331" y="8"/>
                    </a:lnTo>
                    <a:lnTo>
                      <a:pt x="316" y="5"/>
                    </a:lnTo>
                    <a:lnTo>
                      <a:pt x="302" y="2"/>
                    </a:lnTo>
                    <a:lnTo>
                      <a:pt x="287" y="1"/>
                    </a:lnTo>
                    <a:lnTo>
                      <a:pt x="271" y="0"/>
                    </a:lnTo>
                    <a:lnTo>
                      <a:pt x="256" y="0"/>
                    </a:lnTo>
                    <a:lnTo>
                      <a:pt x="240" y="0"/>
                    </a:lnTo>
                    <a:lnTo>
                      <a:pt x="223" y="0"/>
                    </a:lnTo>
                    <a:lnTo>
                      <a:pt x="208" y="1"/>
                    </a:lnTo>
                    <a:lnTo>
                      <a:pt x="192" y="2"/>
                    </a:lnTo>
                    <a:lnTo>
                      <a:pt x="177" y="4"/>
                    </a:lnTo>
                    <a:lnTo>
                      <a:pt x="161" y="5"/>
                    </a:lnTo>
                    <a:lnTo>
                      <a:pt x="146" y="6"/>
                    </a:lnTo>
                    <a:lnTo>
                      <a:pt x="132" y="7"/>
                    </a:lnTo>
                    <a:lnTo>
                      <a:pt x="119" y="7"/>
                    </a:lnTo>
                    <a:lnTo>
                      <a:pt x="105" y="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4" name="Freeform 32"/>
              <p:cNvSpPr>
                <a:spLocks/>
              </p:cNvSpPr>
              <p:nvPr/>
            </p:nvSpPr>
            <p:spPr bwMode="auto">
              <a:xfrm>
                <a:off x="1461" y="3267"/>
                <a:ext cx="82" cy="54"/>
              </a:xfrm>
              <a:custGeom>
                <a:avLst/>
                <a:gdLst>
                  <a:gd name="T0" fmla="*/ 2 w 164"/>
                  <a:gd name="T1" fmla="*/ 0 h 109"/>
                  <a:gd name="T2" fmla="*/ 0 w 164"/>
                  <a:gd name="T3" fmla="*/ 0 h 109"/>
                  <a:gd name="T4" fmla="*/ 1 w 164"/>
                  <a:gd name="T5" fmla="*/ 0 h 109"/>
                  <a:gd name="T6" fmla="*/ 1 w 164"/>
                  <a:gd name="T7" fmla="*/ 0 h 109"/>
                  <a:gd name="T8" fmla="*/ 1 w 164"/>
                  <a:gd name="T9" fmla="*/ 0 h 109"/>
                  <a:gd name="T10" fmla="*/ 1 w 164"/>
                  <a:gd name="T11" fmla="*/ 0 h 109"/>
                  <a:gd name="T12" fmla="*/ 1 w 164"/>
                  <a:gd name="T13" fmla="*/ 1 h 109"/>
                  <a:gd name="T14" fmla="*/ 1 w 164"/>
                  <a:gd name="T15" fmla="*/ 1 h 109"/>
                  <a:gd name="T16" fmla="*/ 1 w 164"/>
                  <a:gd name="T17" fmla="*/ 1 h 109"/>
                  <a:gd name="T18" fmla="*/ 1 w 164"/>
                  <a:gd name="T19" fmla="*/ 1 h 109"/>
                  <a:gd name="T20" fmla="*/ 1 w 164"/>
                  <a:gd name="T21" fmla="*/ 2 h 109"/>
                  <a:gd name="T22" fmla="*/ 1 w 164"/>
                  <a:gd name="T23" fmla="*/ 2 h 109"/>
                  <a:gd name="T24" fmla="*/ 2 w 164"/>
                  <a:gd name="T25" fmla="*/ 2 h 109"/>
                  <a:gd name="T26" fmla="*/ 2 w 164"/>
                  <a:gd name="T27" fmla="*/ 2 h 109"/>
                  <a:gd name="T28" fmla="*/ 2 w 164"/>
                  <a:gd name="T29" fmla="*/ 2 h 109"/>
                  <a:gd name="T30" fmla="*/ 2 w 164"/>
                  <a:gd name="T31" fmla="*/ 2 h 109"/>
                  <a:gd name="T32" fmla="*/ 2 w 164"/>
                  <a:gd name="T33" fmla="*/ 3 h 109"/>
                  <a:gd name="T34" fmla="*/ 2 w 164"/>
                  <a:gd name="T35" fmla="*/ 3 h 109"/>
                  <a:gd name="T36" fmla="*/ 6 w 164"/>
                  <a:gd name="T37" fmla="*/ 2 h 109"/>
                  <a:gd name="T38" fmla="*/ 5 w 164"/>
                  <a:gd name="T39" fmla="*/ 2 h 109"/>
                  <a:gd name="T40" fmla="*/ 5 w 164"/>
                  <a:gd name="T41" fmla="*/ 1 h 109"/>
                  <a:gd name="T42" fmla="*/ 4 w 164"/>
                  <a:gd name="T43" fmla="*/ 1 h 109"/>
                  <a:gd name="T44" fmla="*/ 4 w 164"/>
                  <a:gd name="T45" fmla="*/ 1 h 109"/>
                  <a:gd name="T46" fmla="*/ 3 w 164"/>
                  <a:gd name="T47" fmla="*/ 0 h 109"/>
                  <a:gd name="T48" fmla="*/ 3 w 164"/>
                  <a:gd name="T49" fmla="*/ 0 h 109"/>
                  <a:gd name="T50" fmla="*/ 2 w 164"/>
                  <a:gd name="T51" fmla="*/ 0 h 109"/>
                  <a:gd name="T52" fmla="*/ 2 w 164"/>
                  <a:gd name="T53" fmla="*/ 0 h 10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4"/>
                  <a:gd name="T82" fmla="*/ 0 h 109"/>
                  <a:gd name="T83" fmla="*/ 164 w 164"/>
                  <a:gd name="T84" fmla="*/ 109 h 10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4" h="109">
                    <a:moveTo>
                      <a:pt x="35" y="13"/>
                    </a:moveTo>
                    <a:lnTo>
                      <a:pt x="0" y="0"/>
                    </a:lnTo>
                    <a:lnTo>
                      <a:pt x="4" y="6"/>
                    </a:lnTo>
                    <a:lnTo>
                      <a:pt x="5" y="13"/>
                    </a:lnTo>
                    <a:lnTo>
                      <a:pt x="5" y="21"/>
                    </a:lnTo>
                    <a:lnTo>
                      <a:pt x="5" y="30"/>
                    </a:lnTo>
                    <a:lnTo>
                      <a:pt x="5" y="38"/>
                    </a:lnTo>
                    <a:lnTo>
                      <a:pt x="5" y="47"/>
                    </a:lnTo>
                    <a:lnTo>
                      <a:pt x="6" y="53"/>
                    </a:lnTo>
                    <a:lnTo>
                      <a:pt x="10" y="59"/>
                    </a:lnTo>
                    <a:lnTo>
                      <a:pt x="21" y="64"/>
                    </a:lnTo>
                    <a:lnTo>
                      <a:pt x="30" y="67"/>
                    </a:lnTo>
                    <a:lnTo>
                      <a:pt x="37" y="71"/>
                    </a:lnTo>
                    <a:lnTo>
                      <a:pt x="42" y="75"/>
                    </a:lnTo>
                    <a:lnTo>
                      <a:pt x="47" y="80"/>
                    </a:lnTo>
                    <a:lnTo>
                      <a:pt x="49" y="87"/>
                    </a:lnTo>
                    <a:lnTo>
                      <a:pt x="52" y="96"/>
                    </a:lnTo>
                    <a:lnTo>
                      <a:pt x="56" y="109"/>
                    </a:lnTo>
                    <a:lnTo>
                      <a:pt x="164" y="78"/>
                    </a:lnTo>
                    <a:lnTo>
                      <a:pt x="157" y="65"/>
                    </a:lnTo>
                    <a:lnTo>
                      <a:pt x="143" y="53"/>
                    </a:lnTo>
                    <a:lnTo>
                      <a:pt x="127" y="44"/>
                    </a:lnTo>
                    <a:lnTo>
                      <a:pt x="108" y="36"/>
                    </a:lnTo>
                    <a:lnTo>
                      <a:pt x="88" y="30"/>
                    </a:lnTo>
                    <a:lnTo>
                      <a:pt x="67" y="23"/>
                    </a:lnTo>
                    <a:lnTo>
                      <a:pt x="50" y="19"/>
                    </a:lnTo>
                    <a:lnTo>
                      <a:pt x="35" y="13"/>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5" name="Freeform 33"/>
              <p:cNvSpPr>
                <a:spLocks/>
              </p:cNvSpPr>
              <p:nvPr/>
            </p:nvSpPr>
            <p:spPr bwMode="auto">
              <a:xfrm>
                <a:off x="1336" y="3259"/>
                <a:ext cx="127" cy="98"/>
              </a:xfrm>
              <a:custGeom>
                <a:avLst/>
                <a:gdLst>
                  <a:gd name="T0" fmla="*/ 1 w 253"/>
                  <a:gd name="T1" fmla="*/ 1 h 197"/>
                  <a:gd name="T2" fmla="*/ 0 w 253"/>
                  <a:gd name="T3" fmla="*/ 2 h 197"/>
                  <a:gd name="T4" fmla="*/ 1 w 253"/>
                  <a:gd name="T5" fmla="*/ 2 h 197"/>
                  <a:gd name="T6" fmla="*/ 1 w 253"/>
                  <a:gd name="T7" fmla="*/ 2 h 197"/>
                  <a:gd name="T8" fmla="*/ 1 w 253"/>
                  <a:gd name="T9" fmla="*/ 3 h 197"/>
                  <a:gd name="T10" fmla="*/ 2 w 253"/>
                  <a:gd name="T11" fmla="*/ 3 h 197"/>
                  <a:gd name="T12" fmla="*/ 2 w 253"/>
                  <a:gd name="T13" fmla="*/ 3 h 197"/>
                  <a:gd name="T14" fmla="*/ 3 w 253"/>
                  <a:gd name="T15" fmla="*/ 4 h 197"/>
                  <a:gd name="T16" fmla="*/ 4 w 253"/>
                  <a:gd name="T17" fmla="*/ 4 h 197"/>
                  <a:gd name="T18" fmla="*/ 4 w 253"/>
                  <a:gd name="T19" fmla="*/ 4 h 197"/>
                  <a:gd name="T20" fmla="*/ 5 w 253"/>
                  <a:gd name="T21" fmla="*/ 4 h 197"/>
                  <a:gd name="T22" fmla="*/ 6 w 253"/>
                  <a:gd name="T23" fmla="*/ 5 h 197"/>
                  <a:gd name="T24" fmla="*/ 6 w 253"/>
                  <a:gd name="T25" fmla="*/ 5 h 197"/>
                  <a:gd name="T26" fmla="*/ 7 w 253"/>
                  <a:gd name="T27" fmla="*/ 5 h 197"/>
                  <a:gd name="T28" fmla="*/ 8 w 253"/>
                  <a:gd name="T29" fmla="*/ 5 h 197"/>
                  <a:gd name="T30" fmla="*/ 8 w 253"/>
                  <a:gd name="T31" fmla="*/ 6 h 197"/>
                  <a:gd name="T32" fmla="*/ 8 w 253"/>
                  <a:gd name="T33" fmla="*/ 6 h 197"/>
                  <a:gd name="T34" fmla="*/ 8 w 253"/>
                  <a:gd name="T35" fmla="*/ 5 h 197"/>
                  <a:gd name="T36" fmla="*/ 8 w 253"/>
                  <a:gd name="T37" fmla="*/ 5 h 197"/>
                  <a:gd name="T38" fmla="*/ 8 w 253"/>
                  <a:gd name="T39" fmla="*/ 4 h 197"/>
                  <a:gd name="T40" fmla="*/ 8 w 253"/>
                  <a:gd name="T41" fmla="*/ 4 h 197"/>
                  <a:gd name="T42" fmla="*/ 7 w 253"/>
                  <a:gd name="T43" fmla="*/ 4 h 197"/>
                  <a:gd name="T44" fmla="*/ 7 w 253"/>
                  <a:gd name="T45" fmla="*/ 3 h 197"/>
                  <a:gd name="T46" fmla="*/ 7 w 253"/>
                  <a:gd name="T47" fmla="*/ 3 h 197"/>
                  <a:gd name="T48" fmla="*/ 7 w 253"/>
                  <a:gd name="T49" fmla="*/ 3 h 197"/>
                  <a:gd name="T50" fmla="*/ 6 w 253"/>
                  <a:gd name="T51" fmla="*/ 2 h 197"/>
                  <a:gd name="T52" fmla="*/ 6 w 253"/>
                  <a:gd name="T53" fmla="*/ 2 h 197"/>
                  <a:gd name="T54" fmla="*/ 6 w 253"/>
                  <a:gd name="T55" fmla="*/ 2 h 197"/>
                  <a:gd name="T56" fmla="*/ 6 w 253"/>
                  <a:gd name="T57" fmla="*/ 1 h 197"/>
                  <a:gd name="T58" fmla="*/ 5 w 253"/>
                  <a:gd name="T59" fmla="*/ 1 h 197"/>
                  <a:gd name="T60" fmla="*/ 5 w 253"/>
                  <a:gd name="T61" fmla="*/ 0 h 197"/>
                  <a:gd name="T62" fmla="*/ 5 w 253"/>
                  <a:gd name="T63" fmla="*/ 0 h 197"/>
                  <a:gd name="T64" fmla="*/ 5 w 253"/>
                  <a:gd name="T65" fmla="*/ 0 h 197"/>
                  <a:gd name="T66" fmla="*/ 4 w 253"/>
                  <a:gd name="T67" fmla="*/ 0 h 197"/>
                  <a:gd name="T68" fmla="*/ 4 w 253"/>
                  <a:gd name="T69" fmla="*/ 0 h 197"/>
                  <a:gd name="T70" fmla="*/ 3 w 253"/>
                  <a:gd name="T71" fmla="*/ 0 h 197"/>
                  <a:gd name="T72" fmla="*/ 3 w 253"/>
                  <a:gd name="T73" fmla="*/ 0 h 197"/>
                  <a:gd name="T74" fmla="*/ 2 w 253"/>
                  <a:gd name="T75" fmla="*/ 1 h 197"/>
                  <a:gd name="T76" fmla="*/ 1 w 253"/>
                  <a:gd name="T77" fmla="*/ 1 h 197"/>
                  <a:gd name="T78" fmla="*/ 1 w 253"/>
                  <a:gd name="T79" fmla="*/ 1 h 197"/>
                  <a:gd name="T80" fmla="*/ 1 w 253"/>
                  <a:gd name="T81" fmla="*/ 1 h 1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3"/>
                  <a:gd name="T124" fmla="*/ 0 h 197"/>
                  <a:gd name="T125" fmla="*/ 253 w 253"/>
                  <a:gd name="T126" fmla="*/ 197 h 19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3" h="197">
                    <a:moveTo>
                      <a:pt x="5" y="57"/>
                    </a:moveTo>
                    <a:lnTo>
                      <a:pt x="0" y="66"/>
                    </a:lnTo>
                    <a:lnTo>
                      <a:pt x="1" y="75"/>
                    </a:lnTo>
                    <a:lnTo>
                      <a:pt x="7" y="86"/>
                    </a:lnTo>
                    <a:lnTo>
                      <a:pt x="18" y="96"/>
                    </a:lnTo>
                    <a:lnTo>
                      <a:pt x="34" y="107"/>
                    </a:lnTo>
                    <a:lnTo>
                      <a:pt x="53" y="118"/>
                    </a:lnTo>
                    <a:lnTo>
                      <a:pt x="75" y="129"/>
                    </a:lnTo>
                    <a:lnTo>
                      <a:pt x="98" y="140"/>
                    </a:lnTo>
                    <a:lnTo>
                      <a:pt x="122" y="150"/>
                    </a:lnTo>
                    <a:lnTo>
                      <a:pt x="146" y="159"/>
                    </a:lnTo>
                    <a:lnTo>
                      <a:pt x="170" y="168"/>
                    </a:lnTo>
                    <a:lnTo>
                      <a:pt x="192" y="177"/>
                    </a:lnTo>
                    <a:lnTo>
                      <a:pt x="213" y="183"/>
                    </a:lnTo>
                    <a:lnTo>
                      <a:pt x="230" y="189"/>
                    </a:lnTo>
                    <a:lnTo>
                      <a:pt x="244" y="194"/>
                    </a:lnTo>
                    <a:lnTo>
                      <a:pt x="253" y="197"/>
                    </a:lnTo>
                    <a:lnTo>
                      <a:pt x="248" y="183"/>
                    </a:lnTo>
                    <a:lnTo>
                      <a:pt x="243" y="171"/>
                    </a:lnTo>
                    <a:lnTo>
                      <a:pt x="236" y="158"/>
                    </a:lnTo>
                    <a:lnTo>
                      <a:pt x="229" y="147"/>
                    </a:lnTo>
                    <a:lnTo>
                      <a:pt x="221" y="134"/>
                    </a:lnTo>
                    <a:lnTo>
                      <a:pt x="213" y="122"/>
                    </a:lnTo>
                    <a:lnTo>
                      <a:pt x="205" y="111"/>
                    </a:lnTo>
                    <a:lnTo>
                      <a:pt x="195" y="99"/>
                    </a:lnTo>
                    <a:lnTo>
                      <a:pt x="186" y="88"/>
                    </a:lnTo>
                    <a:lnTo>
                      <a:pt x="178" y="76"/>
                    </a:lnTo>
                    <a:lnTo>
                      <a:pt x="170" y="64"/>
                    </a:lnTo>
                    <a:lnTo>
                      <a:pt x="162" y="52"/>
                    </a:lnTo>
                    <a:lnTo>
                      <a:pt x="155" y="39"/>
                    </a:lnTo>
                    <a:lnTo>
                      <a:pt x="148" y="27"/>
                    </a:lnTo>
                    <a:lnTo>
                      <a:pt x="142" y="14"/>
                    </a:lnTo>
                    <a:lnTo>
                      <a:pt x="138" y="0"/>
                    </a:lnTo>
                    <a:lnTo>
                      <a:pt x="123" y="5"/>
                    </a:lnTo>
                    <a:lnTo>
                      <a:pt x="104" y="11"/>
                    </a:lnTo>
                    <a:lnTo>
                      <a:pt x="86" y="18"/>
                    </a:lnTo>
                    <a:lnTo>
                      <a:pt x="66" y="25"/>
                    </a:lnTo>
                    <a:lnTo>
                      <a:pt x="48" y="33"/>
                    </a:lnTo>
                    <a:lnTo>
                      <a:pt x="31" y="41"/>
                    </a:lnTo>
                    <a:lnTo>
                      <a:pt x="16" y="49"/>
                    </a:lnTo>
                    <a:lnTo>
                      <a:pt x="5" y="5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6" name="Freeform 34"/>
              <p:cNvSpPr>
                <a:spLocks/>
              </p:cNvSpPr>
              <p:nvPr/>
            </p:nvSpPr>
            <p:spPr bwMode="auto">
              <a:xfrm>
                <a:off x="1660" y="3242"/>
                <a:ext cx="103" cy="68"/>
              </a:xfrm>
              <a:custGeom>
                <a:avLst/>
                <a:gdLst>
                  <a:gd name="T0" fmla="*/ 2 w 205"/>
                  <a:gd name="T1" fmla="*/ 1 h 136"/>
                  <a:gd name="T2" fmla="*/ 0 w 205"/>
                  <a:gd name="T3" fmla="*/ 0 h 136"/>
                  <a:gd name="T4" fmla="*/ 1 w 205"/>
                  <a:gd name="T5" fmla="*/ 1 h 136"/>
                  <a:gd name="T6" fmla="*/ 1 w 205"/>
                  <a:gd name="T7" fmla="*/ 1 h 136"/>
                  <a:gd name="T8" fmla="*/ 1 w 205"/>
                  <a:gd name="T9" fmla="*/ 1 h 136"/>
                  <a:gd name="T10" fmla="*/ 1 w 205"/>
                  <a:gd name="T11" fmla="*/ 2 h 136"/>
                  <a:gd name="T12" fmla="*/ 2 w 205"/>
                  <a:gd name="T13" fmla="*/ 2 h 136"/>
                  <a:gd name="T14" fmla="*/ 2 w 205"/>
                  <a:gd name="T15" fmla="*/ 3 h 136"/>
                  <a:gd name="T16" fmla="*/ 3 w 205"/>
                  <a:gd name="T17" fmla="*/ 3 h 136"/>
                  <a:gd name="T18" fmla="*/ 3 w 205"/>
                  <a:gd name="T19" fmla="*/ 3 h 136"/>
                  <a:gd name="T20" fmla="*/ 4 w 205"/>
                  <a:gd name="T21" fmla="*/ 4 h 136"/>
                  <a:gd name="T22" fmla="*/ 4 w 205"/>
                  <a:gd name="T23" fmla="*/ 4 h 136"/>
                  <a:gd name="T24" fmla="*/ 4 w 205"/>
                  <a:gd name="T25" fmla="*/ 4 h 136"/>
                  <a:gd name="T26" fmla="*/ 5 w 205"/>
                  <a:gd name="T27" fmla="*/ 5 h 136"/>
                  <a:gd name="T28" fmla="*/ 5 w 205"/>
                  <a:gd name="T29" fmla="*/ 5 h 136"/>
                  <a:gd name="T30" fmla="*/ 6 w 205"/>
                  <a:gd name="T31" fmla="*/ 5 h 136"/>
                  <a:gd name="T32" fmla="*/ 6 w 205"/>
                  <a:gd name="T33" fmla="*/ 5 h 136"/>
                  <a:gd name="T34" fmla="*/ 6 w 205"/>
                  <a:gd name="T35" fmla="*/ 4 h 136"/>
                  <a:gd name="T36" fmla="*/ 6 w 205"/>
                  <a:gd name="T37" fmla="*/ 3 h 136"/>
                  <a:gd name="T38" fmla="*/ 7 w 205"/>
                  <a:gd name="T39" fmla="*/ 3 h 136"/>
                  <a:gd name="T40" fmla="*/ 7 w 205"/>
                  <a:gd name="T41" fmla="*/ 3 h 136"/>
                  <a:gd name="T42" fmla="*/ 7 w 205"/>
                  <a:gd name="T43" fmla="*/ 3 h 136"/>
                  <a:gd name="T44" fmla="*/ 7 w 205"/>
                  <a:gd name="T45" fmla="*/ 2 h 136"/>
                  <a:gd name="T46" fmla="*/ 7 w 205"/>
                  <a:gd name="T47" fmla="*/ 2 h 136"/>
                  <a:gd name="T48" fmla="*/ 6 w 205"/>
                  <a:gd name="T49" fmla="*/ 2 h 136"/>
                  <a:gd name="T50" fmla="*/ 6 w 205"/>
                  <a:gd name="T51" fmla="*/ 1 h 136"/>
                  <a:gd name="T52" fmla="*/ 6 w 205"/>
                  <a:gd name="T53" fmla="*/ 1 h 136"/>
                  <a:gd name="T54" fmla="*/ 5 w 205"/>
                  <a:gd name="T55" fmla="*/ 1 h 136"/>
                  <a:gd name="T56" fmla="*/ 5 w 205"/>
                  <a:gd name="T57" fmla="*/ 1 h 136"/>
                  <a:gd name="T58" fmla="*/ 4 w 205"/>
                  <a:gd name="T59" fmla="*/ 1 h 136"/>
                  <a:gd name="T60" fmla="*/ 4 w 205"/>
                  <a:gd name="T61" fmla="*/ 1 h 136"/>
                  <a:gd name="T62" fmla="*/ 3 w 205"/>
                  <a:gd name="T63" fmla="*/ 1 h 136"/>
                  <a:gd name="T64" fmla="*/ 3 w 205"/>
                  <a:gd name="T65" fmla="*/ 1 h 136"/>
                  <a:gd name="T66" fmla="*/ 2 w 205"/>
                  <a:gd name="T67" fmla="*/ 1 h 136"/>
                  <a:gd name="T68" fmla="*/ 2 w 205"/>
                  <a:gd name="T69" fmla="*/ 1 h 1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5"/>
                  <a:gd name="T106" fmla="*/ 0 h 136"/>
                  <a:gd name="T107" fmla="*/ 205 w 205"/>
                  <a:gd name="T108" fmla="*/ 136 h 1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5" h="136">
                    <a:moveTo>
                      <a:pt x="47" y="1"/>
                    </a:moveTo>
                    <a:lnTo>
                      <a:pt x="0" y="0"/>
                    </a:lnTo>
                    <a:lnTo>
                      <a:pt x="5" y="9"/>
                    </a:lnTo>
                    <a:lnTo>
                      <a:pt x="12" y="21"/>
                    </a:lnTo>
                    <a:lnTo>
                      <a:pt x="21" y="33"/>
                    </a:lnTo>
                    <a:lnTo>
                      <a:pt x="31" y="46"/>
                    </a:lnTo>
                    <a:lnTo>
                      <a:pt x="43" y="60"/>
                    </a:lnTo>
                    <a:lnTo>
                      <a:pt x="55" y="72"/>
                    </a:lnTo>
                    <a:lnTo>
                      <a:pt x="69" y="85"/>
                    </a:lnTo>
                    <a:lnTo>
                      <a:pt x="83" y="98"/>
                    </a:lnTo>
                    <a:lnTo>
                      <a:pt x="97" y="109"/>
                    </a:lnTo>
                    <a:lnTo>
                      <a:pt x="112" y="119"/>
                    </a:lnTo>
                    <a:lnTo>
                      <a:pt x="126" y="127"/>
                    </a:lnTo>
                    <a:lnTo>
                      <a:pt x="141" y="132"/>
                    </a:lnTo>
                    <a:lnTo>
                      <a:pt x="153" y="136"/>
                    </a:lnTo>
                    <a:lnTo>
                      <a:pt x="166" y="136"/>
                    </a:lnTo>
                    <a:lnTo>
                      <a:pt x="176" y="134"/>
                    </a:lnTo>
                    <a:lnTo>
                      <a:pt x="187" y="127"/>
                    </a:lnTo>
                    <a:lnTo>
                      <a:pt x="187" y="102"/>
                    </a:lnTo>
                    <a:lnTo>
                      <a:pt x="198" y="90"/>
                    </a:lnTo>
                    <a:lnTo>
                      <a:pt x="204" y="78"/>
                    </a:lnTo>
                    <a:lnTo>
                      <a:pt x="205" y="67"/>
                    </a:lnTo>
                    <a:lnTo>
                      <a:pt x="203" y="58"/>
                    </a:lnTo>
                    <a:lnTo>
                      <a:pt x="197" y="48"/>
                    </a:lnTo>
                    <a:lnTo>
                      <a:pt x="188" y="40"/>
                    </a:lnTo>
                    <a:lnTo>
                      <a:pt x="176" y="33"/>
                    </a:lnTo>
                    <a:lnTo>
                      <a:pt x="163" y="26"/>
                    </a:lnTo>
                    <a:lnTo>
                      <a:pt x="148" y="21"/>
                    </a:lnTo>
                    <a:lnTo>
                      <a:pt x="131" y="16"/>
                    </a:lnTo>
                    <a:lnTo>
                      <a:pt x="115" y="11"/>
                    </a:lnTo>
                    <a:lnTo>
                      <a:pt x="99" y="8"/>
                    </a:lnTo>
                    <a:lnTo>
                      <a:pt x="84" y="6"/>
                    </a:lnTo>
                    <a:lnTo>
                      <a:pt x="69" y="3"/>
                    </a:lnTo>
                    <a:lnTo>
                      <a:pt x="58" y="2"/>
                    </a:lnTo>
                    <a:lnTo>
                      <a:pt x="47" y="1"/>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7" name="Freeform 35"/>
              <p:cNvSpPr>
                <a:spLocks/>
              </p:cNvSpPr>
              <p:nvPr/>
            </p:nvSpPr>
            <p:spPr bwMode="auto">
              <a:xfrm>
                <a:off x="1547" y="3144"/>
                <a:ext cx="119" cy="56"/>
              </a:xfrm>
              <a:custGeom>
                <a:avLst/>
                <a:gdLst>
                  <a:gd name="T0" fmla="*/ 0 w 239"/>
                  <a:gd name="T1" fmla="*/ 2 h 112"/>
                  <a:gd name="T2" fmla="*/ 0 w 239"/>
                  <a:gd name="T3" fmla="*/ 3 h 112"/>
                  <a:gd name="T4" fmla="*/ 0 w 239"/>
                  <a:gd name="T5" fmla="*/ 3 h 112"/>
                  <a:gd name="T6" fmla="*/ 1 w 239"/>
                  <a:gd name="T7" fmla="*/ 3 h 112"/>
                  <a:gd name="T8" fmla="*/ 1 w 239"/>
                  <a:gd name="T9" fmla="*/ 3 h 112"/>
                  <a:gd name="T10" fmla="*/ 1 w 239"/>
                  <a:gd name="T11" fmla="*/ 3 h 112"/>
                  <a:gd name="T12" fmla="*/ 2 w 239"/>
                  <a:gd name="T13" fmla="*/ 3 h 112"/>
                  <a:gd name="T14" fmla="*/ 2 w 239"/>
                  <a:gd name="T15" fmla="*/ 4 h 112"/>
                  <a:gd name="T16" fmla="*/ 3 w 239"/>
                  <a:gd name="T17" fmla="*/ 4 h 112"/>
                  <a:gd name="T18" fmla="*/ 3 w 239"/>
                  <a:gd name="T19" fmla="*/ 4 h 112"/>
                  <a:gd name="T20" fmla="*/ 4 w 239"/>
                  <a:gd name="T21" fmla="*/ 4 h 112"/>
                  <a:gd name="T22" fmla="*/ 5 w 239"/>
                  <a:gd name="T23" fmla="*/ 4 h 112"/>
                  <a:gd name="T24" fmla="*/ 5 w 239"/>
                  <a:gd name="T25" fmla="*/ 4 h 112"/>
                  <a:gd name="T26" fmla="*/ 6 w 239"/>
                  <a:gd name="T27" fmla="*/ 4 h 112"/>
                  <a:gd name="T28" fmla="*/ 6 w 239"/>
                  <a:gd name="T29" fmla="*/ 4 h 112"/>
                  <a:gd name="T30" fmla="*/ 7 w 239"/>
                  <a:gd name="T31" fmla="*/ 4 h 112"/>
                  <a:gd name="T32" fmla="*/ 7 w 239"/>
                  <a:gd name="T33" fmla="*/ 4 h 112"/>
                  <a:gd name="T34" fmla="*/ 7 w 239"/>
                  <a:gd name="T35" fmla="*/ 3 h 112"/>
                  <a:gd name="T36" fmla="*/ 6 w 239"/>
                  <a:gd name="T37" fmla="*/ 3 h 112"/>
                  <a:gd name="T38" fmla="*/ 6 w 239"/>
                  <a:gd name="T39" fmla="*/ 3 h 112"/>
                  <a:gd name="T40" fmla="*/ 6 w 239"/>
                  <a:gd name="T41" fmla="*/ 2 h 112"/>
                  <a:gd name="T42" fmla="*/ 5 w 239"/>
                  <a:gd name="T43" fmla="*/ 2 h 112"/>
                  <a:gd name="T44" fmla="*/ 5 w 239"/>
                  <a:gd name="T45" fmla="*/ 1 h 112"/>
                  <a:gd name="T46" fmla="*/ 4 w 239"/>
                  <a:gd name="T47" fmla="*/ 1 h 112"/>
                  <a:gd name="T48" fmla="*/ 3 w 239"/>
                  <a:gd name="T49" fmla="*/ 1 h 112"/>
                  <a:gd name="T50" fmla="*/ 3 w 239"/>
                  <a:gd name="T51" fmla="*/ 1 h 112"/>
                  <a:gd name="T52" fmla="*/ 2 w 239"/>
                  <a:gd name="T53" fmla="*/ 0 h 112"/>
                  <a:gd name="T54" fmla="*/ 2 w 239"/>
                  <a:gd name="T55" fmla="*/ 0 h 112"/>
                  <a:gd name="T56" fmla="*/ 1 w 239"/>
                  <a:gd name="T57" fmla="*/ 1 h 112"/>
                  <a:gd name="T58" fmla="*/ 1 w 239"/>
                  <a:gd name="T59" fmla="*/ 1 h 112"/>
                  <a:gd name="T60" fmla="*/ 0 w 239"/>
                  <a:gd name="T61" fmla="*/ 1 h 112"/>
                  <a:gd name="T62" fmla="*/ 0 w 239"/>
                  <a:gd name="T63" fmla="*/ 2 h 112"/>
                  <a:gd name="T64" fmla="*/ 0 w 239"/>
                  <a:gd name="T65" fmla="*/ 2 h 1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9"/>
                  <a:gd name="T100" fmla="*/ 0 h 112"/>
                  <a:gd name="T101" fmla="*/ 239 w 239"/>
                  <a:gd name="T102" fmla="*/ 112 h 1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9" h="112">
                    <a:moveTo>
                      <a:pt x="0" y="57"/>
                    </a:moveTo>
                    <a:lnTo>
                      <a:pt x="10" y="65"/>
                    </a:lnTo>
                    <a:lnTo>
                      <a:pt x="21" y="73"/>
                    </a:lnTo>
                    <a:lnTo>
                      <a:pt x="34" y="80"/>
                    </a:lnTo>
                    <a:lnTo>
                      <a:pt x="46" y="85"/>
                    </a:lnTo>
                    <a:lnTo>
                      <a:pt x="61" y="90"/>
                    </a:lnTo>
                    <a:lnTo>
                      <a:pt x="76" y="95"/>
                    </a:lnTo>
                    <a:lnTo>
                      <a:pt x="92" y="98"/>
                    </a:lnTo>
                    <a:lnTo>
                      <a:pt x="110" y="101"/>
                    </a:lnTo>
                    <a:lnTo>
                      <a:pt x="127" y="104"/>
                    </a:lnTo>
                    <a:lnTo>
                      <a:pt x="143" y="106"/>
                    </a:lnTo>
                    <a:lnTo>
                      <a:pt x="160" y="107"/>
                    </a:lnTo>
                    <a:lnTo>
                      <a:pt x="178" y="110"/>
                    </a:lnTo>
                    <a:lnTo>
                      <a:pt x="194" y="110"/>
                    </a:lnTo>
                    <a:lnTo>
                      <a:pt x="210" y="111"/>
                    </a:lnTo>
                    <a:lnTo>
                      <a:pt x="225" y="112"/>
                    </a:lnTo>
                    <a:lnTo>
                      <a:pt x="239" y="112"/>
                    </a:lnTo>
                    <a:lnTo>
                      <a:pt x="231" y="96"/>
                    </a:lnTo>
                    <a:lnTo>
                      <a:pt x="221" y="81"/>
                    </a:lnTo>
                    <a:lnTo>
                      <a:pt x="209" y="65"/>
                    </a:lnTo>
                    <a:lnTo>
                      <a:pt x="195" y="51"/>
                    </a:lnTo>
                    <a:lnTo>
                      <a:pt x="179" y="38"/>
                    </a:lnTo>
                    <a:lnTo>
                      <a:pt x="163" y="25"/>
                    </a:lnTo>
                    <a:lnTo>
                      <a:pt x="144" y="16"/>
                    </a:lnTo>
                    <a:lnTo>
                      <a:pt x="127" y="8"/>
                    </a:lnTo>
                    <a:lnTo>
                      <a:pt x="109" y="2"/>
                    </a:lnTo>
                    <a:lnTo>
                      <a:pt x="90" y="0"/>
                    </a:lnTo>
                    <a:lnTo>
                      <a:pt x="72" y="0"/>
                    </a:lnTo>
                    <a:lnTo>
                      <a:pt x="54" y="4"/>
                    </a:lnTo>
                    <a:lnTo>
                      <a:pt x="38" y="10"/>
                    </a:lnTo>
                    <a:lnTo>
                      <a:pt x="24" y="22"/>
                    </a:lnTo>
                    <a:lnTo>
                      <a:pt x="11" y="37"/>
                    </a:lnTo>
                    <a:lnTo>
                      <a:pt x="0" y="57"/>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8" name="Freeform 36"/>
              <p:cNvSpPr>
                <a:spLocks/>
              </p:cNvSpPr>
              <p:nvPr/>
            </p:nvSpPr>
            <p:spPr bwMode="auto">
              <a:xfrm>
                <a:off x="1753" y="3154"/>
                <a:ext cx="127" cy="92"/>
              </a:xfrm>
              <a:custGeom>
                <a:avLst/>
                <a:gdLst>
                  <a:gd name="T0" fmla="*/ 3 w 253"/>
                  <a:gd name="T1" fmla="*/ 1 h 184"/>
                  <a:gd name="T2" fmla="*/ 0 w 253"/>
                  <a:gd name="T3" fmla="*/ 0 h 184"/>
                  <a:gd name="T4" fmla="*/ 1 w 253"/>
                  <a:gd name="T5" fmla="*/ 1 h 184"/>
                  <a:gd name="T6" fmla="*/ 1 w 253"/>
                  <a:gd name="T7" fmla="*/ 1 h 184"/>
                  <a:gd name="T8" fmla="*/ 1 w 253"/>
                  <a:gd name="T9" fmla="*/ 2 h 184"/>
                  <a:gd name="T10" fmla="*/ 1 w 253"/>
                  <a:gd name="T11" fmla="*/ 2 h 184"/>
                  <a:gd name="T12" fmla="*/ 2 w 253"/>
                  <a:gd name="T13" fmla="*/ 2 h 184"/>
                  <a:gd name="T14" fmla="*/ 2 w 253"/>
                  <a:gd name="T15" fmla="*/ 2 h 184"/>
                  <a:gd name="T16" fmla="*/ 3 w 253"/>
                  <a:gd name="T17" fmla="*/ 3 h 184"/>
                  <a:gd name="T18" fmla="*/ 3 w 253"/>
                  <a:gd name="T19" fmla="*/ 3 h 184"/>
                  <a:gd name="T20" fmla="*/ 3 w 253"/>
                  <a:gd name="T21" fmla="*/ 3 h 184"/>
                  <a:gd name="T22" fmla="*/ 4 w 253"/>
                  <a:gd name="T23" fmla="*/ 3 h 184"/>
                  <a:gd name="T24" fmla="*/ 4 w 253"/>
                  <a:gd name="T25" fmla="*/ 4 h 184"/>
                  <a:gd name="T26" fmla="*/ 5 w 253"/>
                  <a:gd name="T27" fmla="*/ 4 h 184"/>
                  <a:gd name="T28" fmla="*/ 5 w 253"/>
                  <a:gd name="T29" fmla="*/ 5 h 184"/>
                  <a:gd name="T30" fmla="*/ 5 w 253"/>
                  <a:gd name="T31" fmla="*/ 5 h 184"/>
                  <a:gd name="T32" fmla="*/ 5 w 253"/>
                  <a:gd name="T33" fmla="*/ 6 h 184"/>
                  <a:gd name="T34" fmla="*/ 5 w 253"/>
                  <a:gd name="T35" fmla="*/ 6 h 184"/>
                  <a:gd name="T36" fmla="*/ 6 w 253"/>
                  <a:gd name="T37" fmla="*/ 6 h 184"/>
                  <a:gd name="T38" fmla="*/ 7 w 253"/>
                  <a:gd name="T39" fmla="*/ 5 h 184"/>
                  <a:gd name="T40" fmla="*/ 8 w 253"/>
                  <a:gd name="T41" fmla="*/ 5 h 184"/>
                  <a:gd name="T42" fmla="*/ 8 w 253"/>
                  <a:gd name="T43" fmla="*/ 5 h 184"/>
                  <a:gd name="T44" fmla="*/ 8 w 253"/>
                  <a:gd name="T45" fmla="*/ 4 h 184"/>
                  <a:gd name="T46" fmla="*/ 8 w 253"/>
                  <a:gd name="T47" fmla="*/ 3 h 184"/>
                  <a:gd name="T48" fmla="*/ 8 w 253"/>
                  <a:gd name="T49" fmla="*/ 3 h 184"/>
                  <a:gd name="T50" fmla="*/ 8 w 253"/>
                  <a:gd name="T51" fmla="*/ 3 h 184"/>
                  <a:gd name="T52" fmla="*/ 8 w 253"/>
                  <a:gd name="T53" fmla="*/ 2 h 184"/>
                  <a:gd name="T54" fmla="*/ 7 w 253"/>
                  <a:gd name="T55" fmla="*/ 2 h 184"/>
                  <a:gd name="T56" fmla="*/ 7 w 253"/>
                  <a:gd name="T57" fmla="*/ 2 h 184"/>
                  <a:gd name="T58" fmla="*/ 6 w 253"/>
                  <a:gd name="T59" fmla="*/ 1 h 184"/>
                  <a:gd name="T60" fmla="*/ 5 w 253"/>
                  <a:gd name="T61" fmla="*/ 1 h 184"/>
                  <a:gd name="T62" fmla="*/ 5 w 253"/>
                  <a:gd name="T63" fmla="*/ 1 h 184"/>
                  <a:gd name="T64" fmla="*/ 4 w 253"/>
                  <a:gd name="T65" fmla="*/ 1 h 184"/>
                  <a:gd name="T66" fmla="*/ 3 w 253"/>
                  <a:gd name="T67" fmla="*/ 1 h 1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3"/>
                  <a:gd name="T103" fmla="*/ 0 h 184"/>
                  <a:gd name="T104" fmla="*/ 253 w 253"/>
                  <a:gd name="T105" fmla="*/ 184 h 1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3" h="184">
                    <a:moveTo>
                      <a:pt x="70" y="2"/>
                    </a:moveTo>
                    <a:lnTo>
                      <a:pt x="0" y="0"/>
                    </a:lnTo>
                    <a:lnTo>
                      <a:pt x="4" y="12"/>
                    </a:lnTo>
                    <a:lnTo>
                      <a:pt x="12" y="24"/>
                    </a:lnTo>
                    <a:lnTo>
                      <a:pt x="21" y="35"/>
                    </a:lnTo>
                    <a:lnTo>
                      <a:pt x="32" y="45"/>
                    </a:lnTo>
                    <a:lnTo>
                      <a:pt x="45" y="55"/>
                    </a:lnTo>
                    <a:lnTo>
                      <a:pt x="57" y="64"/>
                    </a:lnTo>
                    <a:lnTo>
                      <a:pt x="70" y="73"/>
                    </a:lnTo>
                    <a:lnTo>
                      <a:pt x="84" y="83"/>
                    </a:lnTo>
                    <a:lnTo>
                      <a:pt x="96" y="92"/>
                    </a:lnTo>
                    <a:lnTo>
                      <a:pt x="108" y="102"/>
                    </a:lnTo>
                    <a:lnTo>
                      <a:pt x="119" y="114"/>
                    </a:lnTo>
                    <a:lnTo>
                      <a:pt x="130" y="125"/>
                    </a:lnTo>
                    <a:lnTo>
                      <a:pt x="138" y="138"/>
                    </a:lnTo>
                    <a:lnTo>
                      <a:pt x="145" y="152"/>
                    </a:lnTo>
                    <a:lnTo>
                      <a:pt x="148" y="167"/>
                    </a:lnTo>
                    <a:lnTo>
                      <a:pt x="149" y="184"/>
                    </a:lnTo>
                    <a:lnTo>
                      <a:pt x="183" y="171"/>
                    </a:lnTo>
                    <a:lnTo>
                      <a:pt x="208" y="157"/>
                    </a:lnTo>
                    <a:lnTo>
                      <a:pt x="228" y="144"/>
                    </a:lnTo>
                    <a:lnTo>
                      <a:pt x="242" y="129"/>
                    </a:lnTo>
                    <a:lnTo>
                      <a:pt x="251" y="115"/>
                    </a:lnTo>
                    <a:lnTo>
                      <a:pt x="253" y="100"/>
                    </a:lnTo>
                    <a:lnTo>
                      <a:pt x="252" y="85"/>
                    </a:lnTo>
                    <a:lnTo>
                      <a:pt x="245" y="71"/>
                    </a:lnTo>
                    <a:lnTo>
                      <a:pt x="235" y="57"/>
                    </a:lnTo>
                    <a:lnTo>
                      <a:pt x="220" y="45"/>
                    </a:lnTo>
                    <a:lnTo>
                      <a:pt x="201" y="34"/>
                    </a:lnTo>
                    <a:lnTo>
                      <a:pt x="180" y="24"/>
                    </a:lnTo>
                    <a:lnTo>
                      <a:pt x="156" y="16"/>
                    </a:lnTo>
                    <a:lnTo>
                      <a:pt x="129" y="9"/>
                    </a:lnTo>
                    <a:lnTo>
                      <a:pt x="101" y="4"/>
                    </a:lnTo>
                    <a:lnTo>
                      <a:pt x="70" y="2"/>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9" name="Freeform 37"/>
              <p:cNvSpPr>
                <a:spLocks/>
              </p:cNvSpPr>
              <p:nvPr/>
            </p:nvSpPr>
            <p:spPr bwMode="auto">
              <a:xfrm>
                <a:off x="1795" y="3032"/>
                <a:ext cx="92" cy="50"/>
              </a:xfrm>
              <a:custGeom>
                <a:avLst/>
                <a:gdLst>
                  <a:gd name="T0" fmla="*/ 1 w 183"/>
                  <a:gd name="T1" fmla="*/ 0 h 101"/>
                  <a:gd name="T2" fmla="*/ 0 w 183"/>
                  <a:gd name="T3" fmla="*/ 0 h 101"/>
                  <a:gd name="T4" fmla="*/ 0 w 183"/>
                  <a:gd name="T5" fmla="*/ 0 h 101"/>
                  <a:gd name="T6" fmla="*/ 1 w 183"/>
                  <a:gd name="T7" fmla="*/ 1 h 101"/>
                  <a:gd name="T8" fmla="*/ 1 w 183"/>
                  <a:gd name="T9" fmla="*/ 1 h 101"/>
                  <a:gd name="T10" fmla="*/ 1 w 183"/>
                  <a:gd name="T11" fmla="*/ 1 h 101"/>
                  <a:gd name="T12" fmla="*/ 1 w 183"/>
                  <a:gd name="T13" fmla="*/ 2 h 101"/>
                  <a:gd name="T14" fmla="*/ 2 w 183"/>
                  <a:gd name="T15" fmla="*/ 2 h 101"/>
                  <a:gd name="T16" fmla="*/ 2 w 183"/>
                  <a:gd name="T17" fmla="*/ 2 h 101"/>
                  <a:gd name="T18" fmla="*/ 3 w 183"/>
                  <a:gd name="T19" fmla="*/ 2 h 101"/>
                  <a:gd name="T20" fmla="*/ 3 w 183"/>
                  <a:gd name="T21" fmla="*/ 3 h 101"/>
                  <a:gd name="T22" fmla="*/ 4 w 183"/>
                  <a:gd name="T23" fmla="*/ 3 h 101"/>
                  <a:gd name="T24" fmla="*/ 4 w 183"/>
                  <a:gd name="T25" fmla="*/ 3 h 101"/>
                  <a:gd name="T26" fmla="*/ 5 w 183"/>
                  <a:gd name="T27" fmla="*/ 2 h 101"/>
                  <a:gd name="T28" fmla="*/ 5 w 183"/>
                  <a:gd name="T29" fmla="*/ 2 h 101"/>
                  <a:gd name="T30" fmla="*/ 6 w 183"/>
                  <a:gd name="T31" fmla="*/ 1 h 101"/>
                  <a:gd name="T32" fmla="*/ 6 w 183"/>
                  <a:gd name="T33" fmla="*/ 1 h 101"/>
                  <a:gd name="T34" fmla="*/ 6 w 183"/>
                  <a:gd name="T35" fmla="*/ 1 h 101"/>
                  <a:gd name="T36" fmla="*/ 5 w 183"/>
                  <a:gd name="T37" fmla="*/ 0 h 101"/>
                  <a:gd name="T38" fmla="*/ 4 w 183"/>
                  <a:gd name="T39" fmla="*/ 0 h 101"/>
                  <a:gd name="T40" fmla="*/ 3 w 183"/>
                  <a:gd name="T41" fmla="*/ 0 h 101"/>
                  <a:gd name="T42" fmla="*/ 3 w 183"/>
                  <a:gd name="T43" fmla="*/ 0 h 101"/>
                  <a:gd name="T44" fmla="*/ 2 w 183"/>
                  <a:gd name="T45" fmla="*/ 0 h 101"/>
                  <a:gd name="T46" fmla="*/ 1 w 183"/>
                  <a:gd name="T47" fmla="*/ 0 h 101"/>
                  <a:gd name="T48" fmla="*/ 1 w 183"/>
                  <a:gd name="T49" fmla="*/ 0 h 1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01"/>
                  <a:gd name="T77" fmla="*/ 183 w 183"/>
                  <a:gd name="T78" fmla="*/ 101 h 10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01">
                    <a:moveTo>
                      <a:pt x="4" y="18"/>
                    </a:moveTo>
                    <a:lnTo>
                      <a:pt x="0" y="21"/>
                    </a:lnTo>
                    <a:lnTo>
                      <a:pt x="0" y="28"/>
                    </a:lnTo>
                    <a:lnTo>
                      <a:pt x="2" y="36"/>
                    </a:lnTo>
                    <a:lnTo>
                      <a:pt x="9" y="47"/>
                    </a:lnTo>
                    <a:lnTo>
                      <a:pt x="18" y="58"/>
                    </a:lnTo>
                    <a:lnTo>
                      <a:pt x="29" y="68"/>
                    </a:lnTo>
                    <a:lnTo>
                      <a:pt x="42" y="79"/>
                    </a:lnTo>
                    <a:lnTo>
                      <a:pt x="57" y="88"/>
                    </a:lnTo>
                    <a:lnTo>
                      <a:pt x="72" y="95"/>
                    </a:lnTo>
                    <a:lnTo>
                      <a:pt x="90" y="100"/>
                    </a:lnTo>
                    <a:lnTo>
                      <a:pt x="107" y="101"/>
                    </a:lnTo>
                    <a:lnTo>
                      <a:pt x="123" y="98"/>
                    </a:lnTo>
                    <a:lnTo>
                      <a:pt x="140" y="91"/>
                    </a:lnTo>
                    <a:lnTo>
                      <a:pt x="155" y="79"/>
                    </a:lnTo>
                    <a:lnTo>
                      <a:pt x="170" y="60"/>
                    </a:lnTo>
                    <a:lnTo>
                      <a:pt x="183" y="35"/>
                    </a:lnTo>
                    <a:lnTo>
                      <a:pt x="163" y="32"/>
                    </a:lnTo>
                    <a:lnTo>
                      <a:pt x="142" y="26"/>
                    </a:lnTo>
                    <a:lnTo>
                      <a:pt x="118" y="17"/>
                    </a:lnTo>
                    <a:lnTo>
                      <a:pt x="94" y="9"/>
                    </a:lnTo>
                    <a:lnTo>
                      <a:pt x="69" y="3"/>
                    </a:lnTo>
                    <a:lnTo>
                      <a:pt x="46" y="0"/>
                    </a:lnTo>
                    <a:lnTo>
                      <a:pt x="24" y="5"/>
                    </a:lnTo>
                    <a:lnTo>
                      <a:pt x="4" y="18"/>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0" name="Freeform 38"/>
              <p:cNvSpPr>
                <a:spLocks/>
              </p:cNvSpPr>
              <p:nvPr/>
            </p:nvSpPr>
            <p:spPr bwMode="auto">
              <a:xfrm>
                <a:off x="1931" y="2987"/>
                <a:ext cx="60" cy="74"/>
              </a:xfrm>
              <a:custGeom>
                <a:avLst/>
                <a:gdLst>
                  <a:gd name="T0" fmla="*/ 0 w 121"/>
                  <a:gd name="T1" fmla="*/ 3 h 147"/>
                  <a:gd name="T2" fmla="*/ 1 w 121"/>
                  <a:gd name="T3" fmla="*/ 4 h 147"/>
                  <a:gd name="T4" fmla="*/ 1 w 121"/>
                  <a:gd name="T5" fmla="*/ 4 h 147"/>
                  <a:gd name="T6" fmla="*/ 2 w 121"/>
                  <a:gd name="T7" fmla="*/ 5 h 147"/>
                  <a:gd name="T8" fmla="*/ 2 w 121"/>
                  <a:gd name="T9" fmla="*/ 5 h 147"/>
                  <a:gd name="T10" fmla="*/ 3 w 121"/>
                  <a:gd name="T11" fmla="*/ 5 h 147"/>
                  <a:gd name="T12" fmla="*/ 3 w 121"/>
                  <a:gd name="T13" fmla="*/ 5 h 147"/>
                  <a:gd name="T14" fmla="*/ 3 w 121"/>
                  <a:gd name="T15" fmla="*/ 4 h 147"/>
                  <a:gd name="T16" fmla="*/ 3 w 121"/>
                  <a:gd name="T17" fmla="*/ 2 h 147"/>
                  <a:gd name="T18" fmla="*/ 3 w 121"/>
                  <a:gd name="T19" fmla="*/ 2 h 147"/>
                  <a:gd name="T20" fmla="*/ 3 w 121"/>
                  <a:gd name="T21" fmla="*/ 2 h 147"/>
                  <a:gd name="T22" fmla="*/ 3 w 121"/>
                  <a:gd name="T23" fmla="*/ 2 h 147"/>
                  <a:gd name="T24" fmla="*/ 2 w 121"/>
                  <a:gd name="T25" fmla="*/ 1 h 147"/>
                  <a:gd name="T26" fmla="*/ 2 w 121"/>
                  <a:gd name="T27" fmla="*/ 1 h 147"/>
                  <a:gd name="T28" fmla="*/ 2 w 121"/>
                  <a:gd name="T29" fmla="*/ 1 h 147"/>
                  <a:gd name="T30" fmla="*/ 1 w 121"/>
                  <a:gd name="T31" fmla="*/ 1 h 147"/>
                  <a:gd name="T32" fmla="*/ 1 w 121"/>
                  <a:gd name="T33" fmla="*/ 1 h 147"/>
                  <a:gd name="T34" fmla="*/ 0 w 121"/>
                  <a:gd name="T35" fmla="*/ 1 h 147"/>
                  <a:gd name="T36" fmla="*/ 0 w 121"/>
                  <a:gd name="T37" fmla="*/ 1 h 147"/>
                  <a:gd name="T38" fmla="*/ 0 w 121"/>
                  <a:gd name="T39" fmla="*/ 0 h 147"/>
                  <a:gd name="T40" fmla="*/ 0 w 121"/>
                  <a:gd name="T41" fmla="*/ 1 h 147"/>
                  <a:gd name="T42" fmla="*/ 0 w 121"/>
                  <a:gd name="T43" fmla="*/ 1 h 147"/>
                  <a:gd name="T44" fmla="*/ 0 w 121"/>
                  <a:gd name="T45" fmla="*/ 1 h 147"/>
                  <a:gd name="T46" fmla="*/ 0 w 121"/>
                  <a:gd name="T47" fmla="*/ 1 h 147"/>
                  <a:gd name="T48" fmla="*/ 0 w 121"/>
                  <a:gd name="T49" fmla="*/ 2 h 147"/>
                  <a:gd name="T50" fmla="*/ 0 w 121"/>
                  <a:gd name="T51" fmla="*/ 3 h 14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1"/>
                  <a:gd name="T79" fmla="*/ 0 h 147"/>
                  <a:gd name="T80" fmla="*/ 121 w 121"/>
                  <a:gd name="T81" fmla="*/ 147 h 14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1" h="147">
                    <a:moveTo>
                      <a:pt x="12" y="78"/>
                    </a:moveTo>
                    <a:lnTo>
                      <a:pt x="33" y="101"/>
                    </a:lnTo>
                    <a:lnTo>
                      <a:pt x="53" y="122"/>
                    </a:lnTo>
                    <a:lnTo>
                      <a:pt x="71" y="138"/>
                    </a:lnTo>
                    <a:lnTo>
                      <a:pt x="87" y="147"/>
                    </a:lnTo>
                    <a:lnTo>
                      <a:pt x="100" y="145"/>
                    </a:lnTo>
                    <a:lnTo>
                      <a:pt x="110" y="129"/>
                    </a:lnTo>
                    <a:lnTo>
                      <a:pt x="117" y="97"/>
                    </a:lnTo>
                    <a:lnTo>
                      <a:pt x="121" y="45"/>
                    </a:lnTo>
                    <a:lnTo>
                      <a:pt x="118" y="44"/>
                    </a:lnTo>
                    <a:lnTo>
                      <a:pt x="112" y="40"/>
                    </a:lnTo>
                    <a:lnTo>
                      <a:pt x="103" y="37"/>
                    </a:lnTo>
                    <a:lnTo>
                      <a:pt x="93" y="31"/>
                    </a:lnTo>
                    <a:lnTo>
                      <a:pt x="79" y="24"/>
                    </a:lnTo>
                    <a:lnTo>
                      <a:pt x="65" y="18"/>
                    </a:lnTo>
                    <a:lnTo>
                      <a:pt x="51" y="12"/>
                    </a:lnTo>
                    <a:lnTo>
                      <a:pt x="38" y="7"/>
                    </a:lnTo>
                    <a:lnTo>
                      <a:pt x="25" y="3"/>
                    </a:lnTo>
                    <a:lnTo>
                      <a:pt x="15" y="1"/>
                    </a:lnTo>
                    <a:lnTo>
                      <a:pt x="5" y="0"/>
                    </a:lnTo>
                    <a:lnTo>
                      <a:pt x="1" y="2"/>
                    </a:lnTo>
                    <a:lnTo>
                      <a:pt x="0" y="7"/>
                    </a:lnTo>
                    <a:lnTo>
                      <a:pt x="2" y="15"/>
                    </a:lnTo>
                    <a:lnTo>
                      <a:pt x="11" y="27"/>
                    </a:lnTo>
                    <a:lnTo>
                      <a:pt x="25" y="44"/>
                    </a:lnTo>
                    <a:lnTo>
                      <a:pt x="12" y="78"/>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1" name="Freeform 39"/>
              <p:cNvSpPr>
                <a:spLocks/>
              </p:cNvSpPr>
              <p:nvPr/>
            </p:nvSpPr>
            <p:spPr bwMode="auto">
              <a:xfrm>
                <a:off x="1658" y="3069"/>
                <a:ext cx="65" cy="42"/>
              </a:xfrm>
              <a:custGeom>
                <a:avLst/>
                <a:gdLst>
                  <a:gd name="T0" fmla="*/ 3 w 130"/>
                  <a:gd name="T1" fmla="*/ 0 h 85"/>
                  <a:gd name="T2" fmla="*/ 2 w 130"/>
                  <a:gd name="T3" fmla="*/ 0 h 85"/>
                  <a:gd name="T4" fmla="*/ 2 w 130"/>
                  <a:gd name="T5" fmla="*/ 0 h 85"/>
                  <a:gd name="T6" fmla="*/ 2 w 130"/>
                  <a:gd name="T7" fmla="*/ 0 h 85"/>
                  <a:gd name="T8" fmla="*/ 1 w 130"/>
                  <a:gd name="T9" fmla="*/ 0 h 85"/>
                  <a:gd name="T10" fmla="*/ 1 w 130"/>
                  <a:gd name="T11" fmla="*/ 1 h 85"/>
                  <a:gd name="T12" fmla="*/ 1 w 130"/>
                  <a:gd name="T13" fmla="*/ 1 h 85"/>
                  <a:gd name="T14" fmla="*/ 1 w 130"/>
                  <a:gd name="T15" fmla="*/ 1 h 85"/>
                  <a:gd name="T16" fmla="*/ 0 w 130"/>
                  <a:gd name="T17" fmla="*/ 1 h 85"/>
                  <a:gd name="T18" fmla="*/ 1 w 130"/>
                  <a:gd name="T19" fmla="*/ 1 h 85"/>
                  <a:gd name="T20" fmla="*/ 1 w 130"/>
                  <a:gd name="T21" fmla="*/ 2 h 85"/>
                  <a:gd name="T22" fmla="*/ 1 w 130"/>
                  <a:gd name="T23" fmla="*/ 2 h 85"/>
                  <a:gd name="T24" fmla="*/ 2 w 130"/>
                  <a:gd name="T25" fmla="*/ 2 h 85"/>
                  <a:gd name="T26" fmla="*/ 3 w 130"/>
                  <a:gd name="T27" fmla="*/ 2 h 85"/>
                  <a:gd name="T28" fmla="*/ 3 w 130"/>
                  <a:gd name="T29" fmla="*/ 2 h 85"/>
                  <a:gd name="T30" fmla="*/ 4 w 130"/>
                  <a:gd name="T31" fmla="*/ 2 h 85"/>
                  <a:gd name="T32" fmla="*/ 4 w 130"/>
                  <a:gd name="T33" fmla="*/ 2 h 85"/>
                  <a:gd name="T34" fmla="*/ 4 w 130"/>
                  <a:gd name="T35" fmla="*/ 2 h 85"/>
                  <a:gd name="T36" fmla="*/ 4 w 130"/>
                  <a:gd name="T37" fmla="*/ 1 h 85"/>
                  <a:gd name="T38" fmla="*/ 4 w 130"/>
                  <a:gd name="T39" fmla="*/ 1 h 85"/>
                  <a:gd name="T40" fmla="*/ 4 w 130"/>
                  <a:gd name="T41" fmla="*/ 1 h 85"/>
                  <a:gd name="T42" fmla="*/ 3 w 130"/>
                  <a:gd name="T43" fmla="*/ 0 h 85"/>
                  <a:gd name="T44" fmla="*/ 3 w 130"/>
                  <a:gd name="T45" fmla="*/ 0 h 85"/>
                  <a:gd name="T46" fmla="*/ 3 w 130"/>
                  <a:gd name="T47" fmla="*/ 0 h 85"/>
                  <a:gd name="T48" fmla="*/ 3 w 130"/>
                  <a:gd name="T49" fmla="*/ 0 h 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0"/>
                  <a:gd name="T76" fmla="*/ 0 h 85"/>
                  <a:gd name="T77" fmla="*/ 130 w 130"/>
                  <a:gd name="T78" fmla="*/ 85 h 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0" h="85">
                    <a:moveTo>
                      <a:pt x="72" y="0"/>
                    </a:moveTo>
                    <a:lnTo>
                      <a:pt x="63" y="8"/>
                    </a:lnTo>
                    <a:lnTo>
                      <a:pt x="53" y="15"/>
                    </a:lnTo>
                    <a:lnTo>
                      <a:pt x="42" y="22"/>
                    </a:lnTo>
                    <a:lnTo>
                      <a:pt x="32" y="28"/>
                    </a:lnTo>
                    <a:lnTo>
                      <a:pt x="22" y="32"/>
                    </a:lnTo>
                    <a:lnTo>
                      <a:pt x="13" y="37"/>
                    </a:lnTo>
                    <a:lnTo>
                      <a:pt x="5" y="42"/>
                    </a:lnTo>
                    <a:lnTo>
                      <a:pt x="0" y="46"/>
                    </a:lnTo>
                    <a:lnTo>
                      <a:pt x="10" y="61"/>
                    </a:lnTo>
                    <a:lnTo>
                      <a:pt x="23" y="72"/>
                    </a:lnTo>
                    <a:lnTo>
                      <a:pt x="38" y="79"/>
                    </a:lnTo>
                    <a:lnTo>
                      <a:pt x="55" y="83"/>
                    </a:lnTo>
                    <a:lnTo>
                      <a:pt x="73" y="84"/>
                    </a:lnTo>
                    <a:lnTo>
                      <a:pt x="92" y="85"/>
                    </a:lnTo>
                    <a:lnTo>
                      <a:pt x="111" y="85"/>
                    </a:lnTo>
                    <a:lnTo>
                      <a:pt x="130" y="85"/>
                    </a:lnTo>
                    <a:lnTo>
                      <a:pt x="125" y="72"/>
                    </a:lnTo>
                    <a:lnTo>
                      <a:pt x="121" y="58"/>
                    </a:lnTo>
                    <a:lnTo>
                      <a:pt x="116" y="45"/>
                    </a:lnTo>
                    <a:lnTo>
                      <a:pt x="110" y="34"/>
                    </a:lnTo>
                    <a:lnTo>
                      <a:pt x="102" y="23"/>
                    </a:lnTo>
                    <a:lnTo>
                      <a:pt x="94" y="14"/>
                    </a:lnTo>
                    <a:lnTo>
                      <a:pt x="84" y="6"/>
                    </a:lnTo>
                    <a:lnTo>
                      <a:pt x="72" y="0"/>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2" name="Freeform 40"/>
              <p:cNvSpPr>
                <a:spLocks/>
              </p:cNvSpPr>
              <p:nvPr/>
            </p:nvSpPr>
            <p:spPr bwMode="auto">
              <a:xfrm>
                <a:off x="1221" y="2453"/>
                <a:ext cx="747" cy="450"/>
              </a:xfrm>
              <a:custGeom>
                <a:avLst/>
                <a:gdLst>
                  <a:gd name="T0" fmla="*/ 33 w 1494"/>
                  <a:gd name="T1" fmla="*/ 9 h 901"/>
                  <a:gd name="T2" fmla="*/ 37 w 1494"/>
                  <a:gd name="T3" fmla="*/ 12 h 901"/>
                  <a:gd name="T4" fmla="*/ 41 w 1494"/>
                  <a:gd name="T5" fmla="*/ 15 h 901"/>
                  <a:gd name="T6" fmla="*/ 45 w 1494"/>
                  <a:gd name="T7" fmla="*/ 18 h 901"/>
                  <a:gd name="T8" fmla="*/ 47 w 1494"/>
                  <a:gd name="T9" fmla="*/ 21 h 901"/>
                  <a:gd name="T10" fmla="*/ 47 w 1494"/>
                  <a:gd name="T11" fmla="*/ 23 h 901"/>
                  <a:gd name="T12" fmla="*/ 46 w 1494"/>
                  <a:gd name="T13" fmla="*/ 23 h 901"/>
                  <a:gd name="T14" fmla="*/ 45 w 1494"/>
                  <a:gd name="T15" fmla="*/ 23 h 901"/>
                  <a:gd name="T16" fmla="*/ 44 w 1494"/>
                  <a:gd name="T17" fmla="*/ 22 h 901"/>
                  <a:gd name="T18" fmla="*/ 44 w 1494"/>
                  <a:gd name="T19" fmla="*/ 22 h 901"/>
                  <a:gd name="T20" fmla="*/ 43 w 1494"/>
                  <a:gd name="T21" fmla="*/ 23 h 901"/>
                  <a:gd name="T22" fmla="*/ 42 w 1494"/>
                  <a:gd name="T23" fmla="*/ 24 h 901"/>
                  <a:gd name="T24" fmla="*/ 41 w 1494"/>
                  <a:gd name="T25" fmla="*/ 24 h 901"/>
                  <a:gd name="T26" fmla="*/ 40 w 1494"/>
                  <a:gd name="T27" fmla="*/ 22 h 901"/>
                  <a:gd name="T28" fmla="*/ 38 w 1494"/>
                  <a:gd name="T29" fmla="*/ 20 h 901"/>
                  <a:gd name="T30" fmla="*/ 37 w 1494"/>
                  <a:gd name="T31" fmla="*/ 19 h 901"/>
                  <a:gd name="T32" fmla="*/ 31 w 1494"/>
                  <a:gd name="T33" fmla="*/ 16 h 901"/>
                  <a:gd name="T34" fmla="*/ 32 w 1494"/>
                  <a:gd name="T35" fmla="*/ 18 h 901"/>
                  <a:gd name="T36" fmla="*/ 34 w 1494"/>
                  <a:gd name="T37" fmla="*/ 19 h 901"/>
                  <a:gd name="T38" fmla="*/ 35 w 1494"/>
                  <a:gd name="T39" fmla="*/ 21 h 901"/>
                  <a:gd name="T40" fmla="*/ 37 w 1494"/>
                  <a:gd name="T41" fmla="*/ 22 h 901"/>
                  <a:gd name="T42" fmla="*/ 38 w 1494"/>
                  <a:gd name="T43" fmla="*/ 24 h 901"/>
                  <a:gd name="T44" fmla="*/ 40 w 1494"/>
                  <a:gd name="T45" fmla="*/ 26 h 901"/>
                  <a:gd name="T46" fmla="*/ 40 w 1494"/>
                  <a:gd name="T47" fmla="*/ 28 h 901"/>
                  <a:gd name="T48" fmla="*/ 38 w 1494"/>
                  <a:gd name="T49" fmla="*/ 27 h 901"/>
                  <a:gd name="T50" fmla="*/ 36 w 1494"/>
                  <a:gd name="T51" fmla="*/ 25 h 901"/>
                  <a:gd name="T52" fmla="*/ 33 w 1494"/>
                  <a:gd name="T53" fmla="*/ 23 h 901"/>
                  <a:gd name="T54" fmla="*/ 31 w 1494"/>
                  <a:gd name="T55" fmla="*/ 21 h 901"/>
                  <a:gd name="T56" fmla="*/ 29 w 1494"/>
                  <a:gd name="T57" fmla="*/ 20 h 901"/>
                  <a:gd name="T58" fmla="*/ 27 w 1494"/>
                  <a:gd name="T59" fmla="*/ 18 h 901"/>
                  <a:gd name="T60" fmla="*/ 24 w 1494"/>
                  <a:gd name="T61" fmla="*/ 16 h 901"/>
                  <a:gd name="T62" fmla="*/ 22 w 1494"/>
                  <a:gd name="T63" fmla="*/ 15 h 901"/>
                  <a:gd name="T64" fmla="*/ 20 w 1494"/>
                  <a:gd name="T65" fmla="*/ 13 h 901"/>
                  <a:gd name="T66" fmla="*/ 18 w 1494"/>
                  <a:gd name="T67" fmla="*/ 12 h 901"/>
                  <a:gd name="T68" fmla="*/ 15 w 1494"/>
                  <a:gd name="T69" fmla="*/ 10 h 901"/>
                  <a:gd name="T70" fmla="*/ 13 w 1494"/>
                  <a:gd name="T71" fmla="*/ 9 h 901"/>
                  <a:gd name="T72" fmla="*/ 9 w 1494"/>
                  <a:gd name="T73" fmla="*/ 7 h 901"/>
                  <a:gd name="T74" fmla="*/ 5 w 1494"/>
                  <a:gd name="T75" fmla="*/ 6 h 901"/>
                  <a:gd name="T76" fmla="*/ 2 w 1494"/>
                  <a:gd name="T77" fmla="*/ 5 h 901"/>
                  <a:gd name="T78" fmla="*/ 0 w 1494"/>
                  <a:gd name="T79" fmla="*/ 4 h 901"/>
                  <a:gd name="T80" fmla="*/ 2 w 1494"/>
                  <a:gd name="T81" fmla="*/ 2 h 901"/>
                  <a:gd name="T82" fmla="*/ 3 w 1494"/>
                  <a:gd name="T83" fmla="*/ 0 h 901"/>
                  <a:gd name="T84" fmla="*/ 6 w 1494"/>
                  <a:gd name="T85" fmla="*/ 0 h 901"/>
                  <a:gd name="T86" fmla="*/ 9 w 1494"/>
                  <a:gd name="T87" fmla="*/ 0 h 901"/>
                  <a:gd name="T88" fmla="*/ 12 w 1494"/>
                  <a:gd name="T89" fmla="*/ 0 h 901"/>
                  <a:gd name="T90" fmla="*/ 15 w 1494"/>
                  <a:gd name="T91" fmla="*/ 0 h 901"/>
                  <a:gd name="T92" fmla="*/ 19 w 1494"/>
                  <a:gd name="T93" fmla="*/ 1 h 901"/>
                  <a:gd name="T94" fmla="*/ 22 w 1494"/>
                  <a:gd name="T95" fmla="*/ 2 h 901"/>
                  <a:gd name="T96" fmla="*/ 25 w 1494"/>
                  <a:gd name="T97" fmla="*/ 3 h 901"/>
                  <a:gd name="T98" fmla="*/ 28 w 1494"/>
                  <a:gd name="T99" fmla="*/ 5 h 901"/>
                  <a:gd name="T100" fmla="*/ 30 w 1494"/>
                  <a:gd name="T101" fmla="*/ 7 h 90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94"/>
                  <a:gd name="T154" fmla="*/ 0 h 901"/>
                  <a:gd name="T155" fmla="*/ 1494 w 1494"/>
                  <a:gd name="T156" fmla="*/ 901 h 90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94" h="901">
                    <a:moveTo>
                      <a:pt x="999" y="268"/>
                    </a:moveTo>
                    <a:lnTo>
                      <a:pt x="1021" y="288"/>
                    </a:lnTo>
                    <a:lnTo>
                      <a:pt x="1050" y="310"/>
                    </a:lnTo>
                    <a:lnTo>
                      <a:pt x="1084" y="335"/>
                    </a:lnTo>
                    <a:lnTo>
                      <a:pt x="1123" y="361"/>
                    </a:lnTo>
                    <a:lnTo>
                      <a:pt x="1166" y="391"/>
                    </a:lnTo>
                    <a:lnTo>
                      <a:pt x="1211" y="421"/>
                    </a:lnTo>
                    <a:lnTo>
                      <a:pt x="1257" y="454"/>
                    </a:lnTo>
                    <a:lnTo>
                      <a:pt x="1302" y="487"/>
                    </a:lnTo>
                    <a:lnTo>
                      <a:pt x="1346" y="522"/>
                    </a:lnTo>
                    <a:lnTo>
                      <a:pt x="1386" y="556"/>
                    </a:lnTo>
                    <a:lnTo>
                      <a:pt x="1422" y="592"/>
                    </a:lnTo>
                    <a:lnTo>
                      <a:pt x="1452" y="628"/>
                    </a:lnTo>
                    <a:lnTo>
                      <a:pt x="1475" y="663"/>
                    </a:lnTo>
                    <a:lnTo>
                      <a:pt x="1489" y="699"/>
                    </a:lnTo>
                    <a:lnTo>
                      <a:pt x="1494" y="734"/>
                    </a:lnTo>
                    <a:lnTo>
                      <a:pt x="1488" y="767"/>
                    </a:lnTo>
                    <a:lnTo>
                      <a:pt x="1478" y="758"/>
                    </a:lnTo>
                    <a:lnTo>
                      <a:pt x="1467" y="751"/>
                    </a:lnTo>
                    <a:lnTo>
                      <a:pt x="1455" y="746"/>
                    </a:lnTo>
                    <a:lnTo>
                      <a:pt x="1444" y="742"/>
                    </a:lnTo>
                    <a:lnTo>
                      <a:pt x="1432" y="740"/>
                    </a:lnTo>
                    <a:lnTo>
                      <a:pt x="1422" y="740"/>
                    </a:lnTo>
                    <a:lnTo>
                      <a:pt x="1413" y="742"/>
                    </a:lnTo>
                    <a:lnTo>
                      <a:pt x="1407" y="745"/>
                    </a:lnTo>
                    <a:lnTo>
                      <a:pt x="1406" y="722"/>
                    </a:lnTo>
                    <a:lnTo>
                      <a:pt x="1403" y="708"/>
                    </a:lnTo>
                    <a:lnTo>
                      <a:pt x="1400" y="702"/>
                    </a:lnTo>
                    <a:lnTo>
                      <a:pt x="1395" y="705"/>
                    </a:lnTo>
                    <a:lnTo>
                      <a:pt x="1390" y="711"/>
                    </a:lnTo>
                    <a:lnTo>
                      <a:pt x="1383" y="722"/>
                    </a:lnTo>
                    <a:lnTo>
                      <a:pt x="1375" y="735"/>
                    </a:lnTo>
                    <a:lnTo>
                      <a:pt x="1365" y="749"/>
                    </a:lnTo>
                    <a:lnTo>
                      <a:pt x="1354" y="763"/>
                    </a:lnTo>
                    <a:lnTo>
                      <a:pt x="1342" y="775"/>
                    </a:lnTo>
                    <a:lnTo>
                      <a:pt x="1330" y="784"/>
                    </a:lnTo>
                    <a:lnTo>
                      <a:pt x="1316" y="788"/>
                    </a:lnTo>
                    <a:lnTo>
                      <a:pt x="1302" y="785"/>
                    </a:lnTo>
                    <a:lnTo>
                      <a:pt x="1286" y="776"/>
                    </a:lnTo>
                    <a:lnTo>
                      <a:pt x="1269" y="758"/>
                    </a:lnTo>
                    <a:lnTo>
                      <a:pt x="1251" y="729"/>
                    </a:lnTo>
                    <a:lnTo>
                      <a:pt x="1254" y="706"/>
                    </a:lnTo>
                    <a:lnTo>
                      <a:pt x="1239" y="692"/>
                    </a:lnTo>
                    <a:lnTo>
                      <a:pt x="1223" y="677"/>
                    </a:lnTo>
                    <a:lnTo>
                      <a:pt x="1206" y="662"/>
                    </a:lnTo>
                    <a:lnTo>
                      <a:pt x="1189" y="647"/>
                    </a:lnTo>
                    <a:lnTo>
                      <a:pt x="1173" y="632"/>
                    </a:lnTo>
                    <a:lnTo>
                      <a:pt x="1158" y="616"/>
                    </a:lnTo>
                    <a:lnTo>
                      <a:pt x="1145" y="599"/>
                    </a:lnTo>
                    <a:lnTo>
                      <a:pt x="1135" y="581"/>
                    </a:lnTo>
                    <a:lnTo>
                      <a:pt x="992" y="528"/>
                    </a:lnTo>
                    <a:lnTo>
                      <a:pt x="999" y="545"/>
                    </a:lnTo>
                    <a:lnTo>
                      <a:pt x="1008" y="562"/>
                    </a:lnTo>
                    <a:lnTo>
                      <a:pt x="1020" y="579"/>
                    </a:lnTo>
                    <a:lnTo>
                      <a:pt x="1032" y="596"/>
                    </a:lnTo>
                    <a:lnTo>
                      <a:pt x="1046" y="614"/>
                    </a:lnTo>
                    <a:lnTo>
                      <a:pt x="1061" y="632"/>
                    </a:lnTo>
                    <a:lnTo>
                      <a:pt x="1077" y="649"/>
                    </a:lnTo>
                    <a:lnTo>
                      <a:pt x="1094" y="667"/>
                    </a:lnTo>
                    <a:lnTo>
                      <a:pt x="1110" y="684"/>
                    </a:lnTo>
                    <a:lnTo>
                      <a:pt x="1126" y="701"/>
                    </a:lnTo>
                    <a:lnTo>
                      <a:pt x="1143" y="717"/>
                    </a:lnTo>
                    <a:lnTo>
                      <a:pt x="1159" y="734"/>
                    </a:lnTo>
                    <a:lnTo>
                      <a:pt x="1174" y="749"/>
                    </a:lnTo>
                    <a:lnTo>
                      <a:pt x="1188" y="763"/>
                    </a:lnTo>
                    <a:lnTo>
                      <a:pt x="1202" y="776"/>
                    </a:lnTo>
                    <a:lnTo>
                      <a:pt x="1213" y="789"/>
                    </a:lnTo>
                    <a:lnTo>
                      <a:pt x="1243" y="816"/>
                    </a:lnTo>
                    <a:lnTo>
                      <a:pt x="1264" y="842"/>
                    </a:lnTo>
                    <a:lnTo>
                      <a:pt x="1276" y="865"/>
                    </a:lnTo>
                    <a:lnTo>
                      <a:pt x="1278" y="883"/>
                    </a:lnTo>
                    <a:lnTo>
                      <a:pt x="1271" y="896"/>
                    </a:lnTo>
                    <a:lnTo>
                      <a:pt x="1253" y="901"/>
                    </a:lnTo>
                    <a:lnTo>
                      <a:pt x="1225" y="897"/>
                    </a:lnTo>
                    <a:lnTo>
                      <a:pt x="1186" y="883"/>
                    </a:lnTo>
                    <a:lnTo>
                      <a:pt x="1165" y="861"/>
                    </a:lnTo>
                    <a:lnTo>
                      <a:pt x="1143" y="840"/>
                    </a:lnTo>
                    <a:lnTo>
                      <a:pt x="1122" y="819"/>
                    </a:lnTo>
                    <a:lnTo>
                      <a:pt x="1100" y="798"/>
                    </a:lnTo>
                    <a:lnTo>
                      <a:pt x="1079" y="778"/>
                    </a:lnTo>
                    <a:lnTo>
                      <a:pt x="1056" y="758"/>
                    </a:lnTo>
                    <a:lnTo>
                      <a:pt x="1034" y="738"/>
                    </a:lnTo>
                    <a:lnTo>
                      <a:pt x="1011" y="720"/>
                    </a:lnTo>
                    <a:lnTo>
                      <a:pt x="988" y="700"/>
                    </a:lnTo>
                    <a:lnTo>
                      <a:pt x="964" y="682"/>
                    </a:lnTo>
                    <a:lnTo>
                      <a:pt x="941" y="663"/>
                    </a:lnTo>
                    <a:lnTo>
                      <a:pt x="917" y="645"/>
                    </a:lnTo>
                    <a:lnTo>
                      <a:pt x="893" y="628"/>
                    </a:lnTo>
                    <a:lnTo>
                      <a:pt x="870" y="609"/>
                    </a:lnTo>
                    <a:lnTo>
                      <a:pt x="846" y="592"/>
                    </a:lnTo>
                    <a:lnTo>
                      <a:pt x="822" y="575"/>
                    </a:lnTo>
                    <a:lnTo>
                      <a:pt x="797" y="557"/>
                    </a:lnTo>
                    <a:lnTo>
                      <a:pt x="773" y="540"/>
                    </a:lnTo>
                    <a:lnTo>
                      <a:pt x="749" y="524"/>
                    </a:lnTo>
                    <a:lnTo>
                      <a:pt x="725" y="507"/>
                    </a:lnTo>
                    <a:lnTo>
                      <a:pt x="701" y="490"/>
                    </a:lnTo>
                    <a:lnTo>
                      <a:pt x="676" y="473"/>
                    </a:lnTo>
                    <a:lnTo>
                      <a:pt x="651" y="457"/>
                    </a:lnTo>
                    <a:lnTo>
                      <a:pt x="627" y="441"/>
                    </a:lnTo>
                    <a:lnTo>
                      <a:pt x="603" y="424"/>
                    </a:lnTo>
                    <a:lnTo>
                      <a:pt x="579" y="408"/>
                    </a:lnTo>
                    <a:lnTo>
                      <a:pt x="554" y="391"/>
                    </a:lnTo>
                    <a:lnTo>
                      <a:pt x="530" y="375"/>
                    </a:lnTo>
                    <a:lnTo>
                      <a:pt x="506" y="359"/>
                    </a:lnTo>
                    <a:lnTo>
                      <a:pt x="482" y="343"/>
                    </a:lnTo>
                    <a:lnTo>
                      <a:pt x="459" y="326"/>
                    </a:lnTo>
                    <a:lnTo>
                      <a:pt x="435" y="310"/>
                    </a:lnTo>
                    <a:lnTo>
                      <a:pt x="401" y="290"/>
                    </a:lnTo>
                    <a:lnTo>
                      <a:pt x="364" y="273"/>
                    </a:lnTo>
                    <a:lnTo>
                      <a:pt x="324" y="257"/>
                    </a:lnTo>
                    <a:lnTo>
                      <a:pt x="281" y="244"/>
                    </a:lnTo>
                    <a:lnTo>
                      <a:pt x="239" y="231"/>
                    </a:lnTo>
                    <a:lnTo>
                      <a:pt x="195" y="220"/>
                    </a:lnTo>
                    <a:lnTo>
                      <a:pt x="153" y="208"/>
                    </a:lnTo>
                    <a:lnTo>
                      <a:pt x="115" y="198"/>
                    </a:lnTo>
                    <a:lnTo>
                      <a:pt x="80" y="186"/>
                    </a:lnTo>
                    <a:lnTo>
                      <a:pt x="50" y="175"/>
                    </a:lnTo>
                    <a:lnTo>
                      <a:pt x="26" y="162"/>
                    </a:lnTo>
                    <a:lnTo>
                      <a:pt x="8" y="147"/>
                    </a:lnTo>
                    <a:lnTo>
                      <a:pt x="0" y="131"/>
                    </a:lnTo>
                    <a:lnTo>
                      <a:pt x="1" y="113"/>
                    </a:lnTo>
                    <a:lnTo>
                      <a:pt x="13" y="92"/>
                    </a:lnTo>
                    <a:lnTo>
                      <a:pt x="37" y="68"/>
                    </a:lnTo>
                    <a:lnTo>
                      <a:pt x="54" y="54"/>
                    </a:lnTo>
                    <a:lnTo>
                      <a:pt x="74" y="41"/>
                    </a:lnTo>
                    <a:lnTo>
                      <a:pt x="96" y="30"/>
                    </a:lnTo>
                    <a:lnTo>
                      <a:pt x="120" y="20"/>
                    </a:lnTo>
                    <a:lnTo>
                      <a:pt x="147" y="14"/>
                    </a:lnTo>
                    <a:lnTo>
                      <a:pt x="173" y="8"/>
                    </a:lnTo>
                    <a:lnTo>
                      <a:pt x="203" y="3"/>
                    </a:lnTo>
                    <a:lnTo>
                      <a:pt x="233" y="1"/>
                    </a:lnTo>
                    <a:lnTo>
                      <a:pt x="264" y="0"/>
                    </a:lnTo>
                    <a:lnTo>
                      <a:pt x="297" y="0"/>
                    </a:lnTo>
                    <a:lnTo>
                      <a:pt x="331" y="1"/>
                    </a:lnTo>
                    <a:lnTo>
                      <a:pt x="365" y="4"/>
                    </a:lnTo>
                    <a:lnTo>
                      <a:pt x="401" y="8"/>
                    </a:lnTo>
                    <a:lnTo>
                      <a:pt x="437" y="14"/>
                    </a:lnTo>
                    <a:lnTo>
                      <a:pt x="473" y="20"/>
                    </a:lnTo>
                    <a:lnTo>
                      <a:pt x="509" y="27"/>
                    </a:lnTo>
                    <a:lnTo>
                      <a:pt x="545" y="37"/>
                    </a:lnTo>
                    <a:lnTo>
                      <a:pt x="582" y="47"/>
                    </a:lnTo>
                    <a:lnTo>
                      <a:pt x="618" y="57"/>
                    </a:lnTo>
                    <a:lnTo>
                      <a:pt x="653" y="69"/>
                    </a:lnTo>
                    <a:lnTo>
                      <a:pt x="689" y="82"/>
                    </a:lnTo>
                    <a:lnTo>
                      <a:pt x="724" y="95"/>
                    </a:lnTo>
                    <a:lnTo>
                      <a:pt x="757" y="110"/>
                    </a:lnTo>
                    <a:lnTo>
                      <a:pt x="789" y="125"/>
                    </a:lnTo>
                    <a:lnTo>
                      <a:pt x="822" y="141"/>
                    </a:lnTo>
                    <a:lnTo>
                      <a:pt x="852" y="158"/>
                    </a:lnTo>
                    <a:lnTo>
                      <a:pt x="880" y="175"/>
                    </a:lnTo>
                    <a:lnTo>
                      <a:pt x="908" y="192"/>
                    </a:lnTo>
                    <a:lnTo>
                      <a:pt x="933" y="211"/>
                    </a:lnTo>
                    <a:lnTo>
                      <a:pt x="958" y="229"/>
                    </a:lnTo>
                    <a:lnTo>
                      <a:pt x="979" y="249"/>
                    </a:lnTo>
                    <a:lnTo>
                      <a:pt x="999" y="268"/>
                    </a:lnTo>
                    <a:close/>
                  </a:path>
                </a:pathLst>
              </a:custGeom>
              <a:solidFill>
                <a:srgbClr val="66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3" name="Freeform 41"/>
              <p:cNvSpPr>
                <a:spLocks/>
              </p:cNvSpPr>
              <p:nvPr/>
            </p:nvSpPr>
            <p:spPr bwMode="auto">
              <a:xfrm>
                <a:off x="2327" y="3502"/>
                <a:ext cx="107" cy="91"/>
              </a:xfrm>
              <a:custGeom>
                <a:avLst/>
                <a:gdLst>
                  <a:gd name="T0" fmla="*/ 6 w 215"/>
                  <a:gd name="T1" fmla="*/ 6 h 182"/>
                  <a:gd name="T2" fmla="*/ 6 w 215"/>
                  <a:gd name="T3" fmla="*/ 6 h 182"/>
                  <a:gd name="T4" fmla="*/ 6 w 215"/>
                  <a:gd name="T5" fmla="*/ 5 h 182"/>
                  <a:gd name="T6" fmla="*/ 6 w 215"/>
                  <a:gd name="T7" fmla="*/ 5 h 182"/>
                  <a:gd name="T8" fmla="*/ 6 w 215"/>
                  <a:gd name="T9" fmla="*/ 5 h 182"/>
                  <a:gd name="T10" fmla="*/ 5 w 215"/>
                  <a:gd name="T11" fmla="*/ 4 h 182"/>
                  <a:gd name="T12" fmla="*/ 5 w 215"/>
                  <a:gd name="T13" fmla="*/ 4 h 182"/>
                  <a:gd name="T14" fmla="*/ 4 w 215"/>
                  <a:gd name="T15" fmla="*/ 3 h 182"/>
                  <a:gd name="T16" fmla="*/ 4 w 215"/>
                  <a:gd name="T17" fmla="*/ 3 h 182"/>
                  <a:gd name="T18" fmla="*/ 3 w 215"/>
                  <a:gd name="T19" fmla="*/ 3 h 182"/>
                  <a:gd name="T20" fmla="*/ 2 w 215"/>
                  <a:gd name="T21" fmla="*/ 2 h 182"/>
                  <a:gd name="T22" fmla="*/ 2 w 215"/>
                  <a:gd name="T23" fmla="*/ 2 h 182"/>
                  <a:gd name="T24" fmla="*/ 1 w 215"/>
                  <a:gd name="T25" fmla="*/ 1 h 182"/>
                  <a:gd name="T26" fmla="*/ 1 w 215"/>
                  <a:gd name="T27" fmla="*/ 1 h 182"/>
                  <a:gd name="T28" fmla="*/ 0 w 215"/>
                  <a:gd name="T29" fmla="*/ 1 h 182"/>
                  <a:gd name="T30" fmla="*/ 0 w 215"/>
                  <a:gd name="T31" fmla="*/ 1 h 182"/>
                  <a:gd name="T32" fmla="*/ 0 w 215"/>
                  <a:gd name="T33" fmla="*/ 0 h 182"/>
                  <a:gd name="T34" fmla="*/ 0 w 215"/>
                  <a:gd name="T35" fmla="*/ 1 h 182"/>
                  <a:gd name="T36" fmla="*/ 0 w 215"/>
                  <a:gd name="T37" fmla="*/ 2 h 182"/>
                  <a:gd name="T38" fmla="*/ 0 w 215"/>
                  <a:gd name="T39" fmla="*/ 2 h 182"/>
                  <a:gd name="T40" fmla="*/ 1 w 215"/>
                  <a:gd name="T41" fmla="*/ 3 h 182"/>
                  <a:gd name="T42" fmla="*/ 1 w 215"/>
                  <a:gd name="T43" fmla="*/ 3 h 182"/>
                  <a:gd name="T44" fmla="*/ 1 w 215"/>
                  <a:gd name="T45" fmla="*/ 4 h 182"/>
                  <a:gd name="T46" fmla="*/ 2 w 215"/>
                  <a:gd name="T47" fmla="*/ 4 h 182"/>
                  <a:gd name="T48" fmla="*/ 2 w 215"/>
                  <a:gd name="T49" fmla="*/ 5 h 182"/>
                  <a:gd name="T50" fmla="*/ 2 w 215"/>
                  <a:gd name="T51" fmla="*/ 5 h 182"/>
                  <a:gd name="T52" fmla="*/ 3 w 215"/>
                  <a:gd name="T53" fmla="*/ 6 h 182"/>
                  <a:gd name="T54" fmla="*/ 3 w 215"/>
                  <a:gd name="T55" fmla="*/ 6 h 182"/>
                  <a:gd name="T56" fmla="*/ 4 w 215"/>
                  <a:gd name="T57" fmla="*/ 6 h 182"/>
                  <a:gd name="T58" fmla="*/ 4 w 215"/>
                  <a:gd name="T59" fmla="*/ 6 h 182"/>
                  <a:gd name="T60" fmla="*/ 5 w 215"/>
                  <a:gd name="T61" fmla="*/ 6 h 182"/>
                  <a:gd name="T62" fmla="*/ 5 w 215"/>
                  <a:gd name="T63" fmla="*/ 6 h 182"/>
                  <a:gd name="T64" fmla="*/ 6 w 215"/>
                  <a:gd name="T65" fmla="*/ 6 h 1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5"/>
                  <a:gd name="T100" fmla="*/ 0 h 182"/>
                  <a:gd name="T101" fmla="*/ 215 w 215"/>
                  <a:gd name="T102" fmla="*/ 182 h 1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5" h="182">
                    <a:moveTo>
                      <a:pt x="211" y="176"/>
                    </a:moveTo>
                    <a:lnTo>
                      <a:pt x="215" y="167"/>
                    </a:lnTo>
                    <a:lnTo>
                      <a:pt x="214" y="158"/>
                    </a:lnTo>
                    <a:lnTo>
                      <a:pt x="209" y="148"/>
                    </a:lnTo>
                    <a:lnTo>
                      <a:pt x="198" y="135"/>
                    </a:lnTo>
                    <a:lnTo>
                      <a:pt x="186" y="123"/>
                    </a:lnTo>
                    <a:lnTo>
                      <a:pt x="171" y="109"/>
                    </a:lnTo>
                    <a:lnTo>
                      <a:pt x="152" y="94"/>
                    </a:lnTo>
                    <a:lnTo>
                      <a:pt x="134" y="80"/>
                    </a:lnTo>
                    <a:lnTo>
                      <a:pt x="113" y="66"/>
                    </a:lnTo>
                    <a:lnTo>
                      <a:pt x="92" y="52"/>
                    </a:lnTo>
                    <a:lnTo>
                      <a:pt x="73" y="40"/>
                    </a:lnTo>
                    <a:lnTo>
                      <a:pt x="54" y="28"/>
                    </a:lnTo>
                    <a:lnTo>
                      <a:pt x="37" y="19"/>
                    </a:lnTo>
                    <a:lnTo>
                      <a:pt x="21" y="10"/>
                    </a:lnTo>
                    <a:lnTo>
                      <a:pt x="9" y="4"/>
                    </a:lnTo>
                    <a:lnTo>
                      <a:pt x="0" y="0"/>
                    </a:lnTo>
                    <a:lnTo>
                      <a:pt x="7" y="21"/>
                    </a:lnTo>
                    <a:lnTo>
                      <a:pt x="14" y="41"/>
                    </a:lnTo>
                    <a:lnTo>
                      <a:pt x="23" y="60"/>
                    </a:lnTo>
                    <a:lnTo>
                      <a:pt x="32" y="79"/>
                    </a:lnTo>
                    <a:lnTo>
                      <a:pt x="41" y="96"/>
                    </a:lnTo>
                    <a:lnTo>
                      <a:pt x="53" y="112"/>
                    </a:lnTo>
                    <a:lnTo>
                      <a:pt x="65" y="128"/>
                    </a:lnTo>
                    <a:lnTo>
                      <a:pt x="77" y="141"/>
                    </a:lnTo>
                    <a:lnTo>
                      <a:pt x="91" y="154"/>
                    </a:lnTo>
                    <a:lnTo>
                      <a:pt x="105" y="164"/>
                    </a:lnTo>
                    <a:lnTo>
                      <a:pt x="121" y="172"/>
                    </a:lnTo>
                    <a:lnTo>
                      <a:pt x="137" y="178"/>
                    </a:lnTo>
                    <a:lnTo>
                      <a:pt x="154" y="181"/>
                    </a:lnTo>
                    <a:lnTo>
                      <a:pt x="172" y="182"/>
                    </a:lnTo>
                    <a:lnTo>
                      <a:pt x="191" y="180"/>
                    </a:lnTo>
                    <a:lnTo>
                      <a:pt x="211" y="176"/>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4" name="Freeform 42"/>
              <p:cNvSpPr>
                <a:spLocks/>
              </p:cNvSpPr>
              <p:nvPr/>
            </p:nvSpPr>
            <p:spPr bwMode="auto">
              <a:xfrm>
                <a:off x="2139" y="3289"/>
                <a:ext cx="105" cy="49"/>
              </a:xfrm>
              <a:custGeom>
                <a:avLst/>
                <a:gdLst>
                  <a:gd name="T0" fmla="*/ 6 w 208"/>
                  <a:gd name="T1" fmla="*/ 1 h 98"/>
                  <a:gd name="T2" fmla="*/ 5 w 208"/>
                  <a:gd name="T3" fmla="*/ 1 h 98"/>
                  <a:gd name="T4" fmla="*/ 5 w 208"/>
                  <a:gd name="T5" fmla="*/ 0 h 98"/>
                  <a:gd name="T6" fmla="*/ 4 w 208"/>
                  <a:gd name="T7" fmla="*/ 1 h 98"/>
                  <a:gd name="T8" fmla="*/ 3 w 208"/>
                  <a:gd name="T9" fmla="*/ 1 h 98"/>
                  <a:gd name="T10" fmla="*/ 2 w 208"/>
                  <a:gd name="T11" fmla="*/ 1 h 98"/>
                  <a:gd name="T12" fmla="*/ 2 w 208"/>
                  <a:gd name="T13" fmla="*/ 1 h 98"/>
                  <a:gd name="T14" fmla="*/ 1 w 208"/>
                  <a:gd name="T15" fmla="*/ 1 h 98"/>
                  <a:gd name="T16" fmla="*/ 0 w 208"/>
                  <a:gd name="T17" fmla="*/ 1 h 98"/>
                  <a:gd name="T18" fmla="*/ 1 w 208"/>
                  <a:gd name="T19" fmla="*/ 1 h 98"/>
                  <a:gd name="T20" fmla="*/ 1 w 208"/>
                  <a:gd name="T21" fmla="*/ 2 h 98"/>
                  <a:gd name="T22" fmla="*/ 2 w 208"/>
                  <a:gd name="T23" fmla="*/ 2 h 98"/>
                  <a:gd name="T24" fmla="*/ 2 w 208"/>
                  <a:gd name="T25" fmla="*/ 3 h 98"/>
                  <a:gd name="T26" fmla="*/ 3 w 208"/>
                  <a:gd name="T27" fmla="*/ 3 h 98"/>
                  <a:gd name="T28" fmla="*/ 4 w 208"/>
                  <a:gd name="T29" fmla="*/ 3 h 98"/>
                  <a:gd name="T30" fmla="*/ 4 w 208"/>
                  <a:gd name="T31" fmla="*/ 3 h 98"/>
                  <a:gd name="T32" fmla="*/ 5 w 208"/>
                  <a:gd name="T33" fmla="*/ 3 h 98"/>
                  <a:gd name="T34" fmla="*/ 6 w 208"/>
                  <a:gd name="T35" fmla="*/ 3 h 98"/>
                  <a:gd name="T36" fmla="*/ 6 w 208"/>
                  <a:gd name="T37" fmla="*/ 3 h 98"/>
                  <a:gd name="T38" fmla="*/ 7 w 208"/>
                  <a:gd name="T39" fmla="*/ 3 h 98"/>
                  <a:gd name="T40" fmla="*/ 7 w 208"/>
                  <a:gd name="T41" fmla="*/ 3 h 98"/>
                  <a:gd name="T42" fmla="*/ 7 w 208"/>
                  <a:gd name="T43" fmla="*/ 3 h 98"/>
                  <a:gd name="T44" fmla="*/ 7 w 208"/>
                  <a:gd name="T45" fmla="*/ 2 h 98"/>
                  <a:gd name="T46" fmla="*/ 6 w 208"/>
                  <a:gd name="T47" fmla="*/ 2 h 98"/>
                  <a:gd name="T48" fmla="*/ 6 w 208"/>
                  <a:gd name="T49" fmla="*/ 1 h 9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8"/>
                  <a:gd name="T76" fmla="*/ 0 h 98"/>
                  <a:gd name="T77" fmla="*/ 208 w 208"/>
                  <a:gd name="T78" fmla="*/ 98 h 9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8" h="98">
                    <a:moveTo>
                      <a:pt x="170" y="13"/>
                    </a:moveTo>
                    <a:lnTo>
                      <a:pt x="154" y="4"/>
                    </a:lnTo>
                    <a:lnTo>
                      <a:pt x="134" y="0"/>
                    </a:lnTo>
                    <a:lnTo>
                      <a:pt x="110" y="1"/>
                    </a:lnTo>
                    <a:lnTo>
                      <a:pt x="86" y="5"/>
                    </a:lnTo>
                    <a:lnTo>
                      <a:pt x="61" y="9"/>
                    </a:lnTo>
                    <a:lnTo>
                      <a:pt x="36" y="14"/>
                    </a:lnTo>
                    <a:lnTo>
                      <a:pt x="16" y="16"/>
                    </a:lnTo>
                    <a:lnTo>
                      <a:pt x="0" y="14"/>
                    </a:lnTo>
                    <a:lnTo>
                      <a:pt x="7" y="28"/>
                    </a:lnTo>
                    <a:lnTo>
                      <a:pt x="19" y="41"/>
                    </a:lnTo>
                    <a:lnTo>
                      <a:pt x="35" y="53"/>
                    </a:lnTo>
                    <a:lnTo>
                      <a:pt x="55" y="65"/>
                    </a:lnTo>
                    <a:lnTo>
                      <a:pt x="77" y="75"/>
                    </a:lnTo>
                    <a:lnTo>
                      <a:pt x="100" y="84"/>
                    </a:lnTo>
                    <a:lnTo>
                      <a:pt x="123" y="91"/>
                    </a:lnTo>
                    <a:lnTo>
                      <a:pt x="145" y="96"/>
                    </a:lnTo>
                    <a:lnTo>
                      <a:pt x="165" y="98"/>
                    </a:lnTo>
                    <a:lnTo>
                      <a:pt x="183" y="97"/>
                    </a:lnTo>
                    <a:lnTo>
                      <a:pt x="197" y="92"/>
                    </a:lnTo>
                    <a:lnTo>
                      <a:pt x="205" y="85"/>
                    </a:lnTo>
                    <a:lnTo>
                      <a:pt x="208" y="74"/>
                    </a:lnTo>
                    <a:lnTo>
                      <a:pt x="204" y="58"/>
                    </a:lnTo>
                    <a:lnTo>
                      <a:pt x="191" y="38"/>
                    </a:lnTo>
                    <a:lnTo>
                      <a:pt x="170" y="13"/>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5" name="Freeform 43"/>
              <p:cNvSpPr>
                <a:spLocks/>
              </p:cNvSpPr>
              <p:nvPr/>
            </p:nvSpPr>
            <p:spPr bwMode="auto">
              <a:xfrm>
                <a:off x="2312" y="3412"/>
                <a:ext cx="57" cy="50"/>
              </a:xfrm>
              <a:custGeom>
                <a:avLst/>
                <a:gdLst>
                  <a:gd name="T0" fmla="*/ 1 w 115"/>
                  <a:gd name="T1" fmla="*/ 1 h 99"/>
                  <a:gd name="T2" fmla="*/ 0 w 115"/>
                  <a:gd name="T3" fmla="*/ 0 h 99"/>
                  <a:gd name="T4" fmla="*/ 0 w 115"/>
                  <a:gd name="T5" fmla="*/ 1 h 99"/>
                  <a:gd name="T6" fmla="*/ 0 w 115"/>
                  <a:gd name="T7" fmla="*/ 1 h 99"/>
                  <a:gd name="T8" fmla="*/ 1 w 115"/>
                  <a:gd name="T9" fmla="*/ 2 h 99"/>
                  <a:gd name="T10" fmla="*/ 1 w 115"/>
                  <a:gd name="T11" fmla="*/ 2 h 99"/>
                  <a:gd name="T12" fmla="*/ 1 w 115"/>
                  <a:gd name="T13" fmla="*/ 3 h 99"/>
                  <a:gd name="T14" fmla="*/ 2 w 115"/>
                  <a:gd name="T15" fmla="*/ 3 h 99"/>
                  <a:gd name="T16" fmla="*/ 3 w 115"/>
                  <a:gd name="T17" fmla="*/ 3 h 99"/>
                  <a:gd name="T18" fmla="*/ 3 w 115"/>
                  <a:gd name="T19" fmla="*/ 4 h 99"/>
                  <a:gd name="T20" fmla="*/ 3 w 115"/>
                  <a:gd name="T21" fmla="*/ 3 h 99"/>
                  <a:gd name="T22" fmla="*/ 3 w 115"/>
                  <a:gd name="T23" fmla="*/ 3 h 99"/>
                  <a:gd name="T24" fmla="*/ 2 w 115"/>
                  <a:gd name="T25" fmla="*/ 2 h 99"/>
                  <a:gd name="T26" fmla="*/ 2 w 115"/>
                  <a:gd name="T27" fmla="*/ 2 h 99"/>
                  <a:gd name="T28" fmla="*/ 2 w 115"/>
                  <a:gd name="T29" fmla="*/ 2 h 99"/>
                  <a:gd name="T30" fmla="*/ 1 w 115"/>
                  <a:gd name="T31" fmla="*/ 2 h 99"/>
                  <a:gd name="T32" fmla="*/ 1 w 115"/>
                  <a:gd name="T33" fmla="*/ 1 h 99"/>
                  <a:gd name="T34" fmla="*/ 1 w 115"/>
                  <a:gd name="T35" fmla="*/ 1 h 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5"/>
                  <a:gd name="T55" fmla="*/ 0 h 99"/>
                  <a:gd name="T56" fmla="*/ 115 w 115"/>
                  <a:gd name="T57" fmla="*/ 99 h 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5" h="99">
                    <a:moveTo>
                      <a:pt x="33" y="13"/>
                    </a:moveTo>
                    <a:lnTo>
                      <a:pt x="0" y="0"/>
                    </a:lnTo>
                    <a:lnTo>
                      <a:pt x="9" y="17"/>
                    </a:lnTo>
                    <a:lnTo>
                      <a:pt x="20" y="31"/>
                    </a:lnTo>
                    <a:lnTo>
                      <a:pt x="33" y="45"/>
                    </a:lnTo>
                    <a:lnTo>
                      <a:pt x="47" y="57"/>
                    </a:lnTo>
                    <a:lnTo>
                      <a:pt x="63" y="68"/>
                    </a:lnTo>
                    <a:lnTo>
                      <a:pt x="81" y="79"/>
                    </a:lnTo>
                    <a:lnTo>
                      <a:pt x="98" y="89"/>
                    </a:lnTo>
                    <a:lnTo>
                      <a:pt x="115" y="99"/>
                    </a:lnTo>
                    <a:lnTo>
                      <a:pt x="106" y="83"/>
                    </a:lnTo>
                    <a:lnTo>
                      <a:pt x="97" y="70"/>
                    </a:lnTo>
                    <a:lnTo>
                      <a:pt x="88" y="60"/>
                    </a:lnTo>
                    <a:lnTo>
                      <a:pt x="78" y="52"/>
                    </a:lnTo>
                    <a:lnTo>
                      <a:pt x="68" y="44"/>
                    </a:lnTo>
                    <a:lnTo>
                      <a:pt x="58" y="34"/>
                    </a:lnTo>
                    <a:lnTo>
                      <a:pt x="46" y="25"/>
                    </a:lnTo>
                    <a:lnTo>
                      <a:pt x="33" y="13"/>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6" name="Freeform 44"/>
              <p:cNvSpPr>
                <a:spLocks/>
              </p:cNvSpPr>
              <p:nvPr/>
            </p:nvSpPr>
            <p:spPr bwMode="auto">
              <a:xfrm>
                <a:off x="2064" y="577"/>
                <a:ext cx="2625" cy="2357"/>
              </a:xfrm>
              <a:custGeom>
                <a:avLst/>
                <a:gdLst>
                  <a:gd name="T0" fmla="*/ 3 w 5249"/>
                  <a:gd name="T1" fmla="*/ 143 h 4714"/>
                  <a:gd name="T2" fmla="*/ 1 w 5249"/>
                  <a:gd name="T3" fmla="*/ 145 h 4714"/>
                  <a:gd name="T4" fmla="*/ 3 w 5249"/>
                  <a:gd name="T5" fmla="*/ 148 h 4714"/>
                  <a:gd name="T6" fmla="*/ 7 w 5249"/>
                  <a:gd name="T7" fmla="*/ 147 h 4714"/>
                  <a:gd name="T8" fmla="*/ 13 w 5249"/>
                  <a:gd name="T9" fmla="*/ 144 h 4714"/>
                  <a:gd name="T10" fmla="*/ 18 w 5249"/>
                  <a:gd name="T11" fmla="*/ 141 h 4714"/>
                  <a:gd name="T12" fmla="*/ 23 w 5249"/>
                  <a:gd name="T13" fmla="*/ 138 h 4714"/>
                  <a:gd name="T14" fmla="*/ 27 w 5249"/>
                  <a:gd name="T15" fmla="*/ 135 h 4714"/>
                  <a:gd name="T16" fmla="*/ 31 w 5249"/>
                  <a:gd name="T17" fmla="*/ 132 h 4714"/>
                  <a:gd name="T18" fmla="*/ 36 w 5249"/>
                  <a:gd name="T19" fmla="*/ 129 h 4714"/>
                  <a:gd name="T20" fmla="*/ 40 w 5249"/>
                  <a:gd name="T21" fmla="*/ 126 h 4714"/>
                  <a:gd name="T22" fmla="*/ 43 w 5249"/>
                  <a:gd name="T23" fmla="*/ 125 h 4714"/>
                  <a:gd name="T24" fmla="*/ 49 w 5249"/>
                  <a:gd name="T25" fmla="*/ 121 h 4714"/>
                  <a:gd name="T26" fmla="*/ 55 w 5249"/>
                  <a:gd name="T27" fmla="*/ 116 h 4714"/>
                  <a:gd name="T28" fmla="*/ 61 w 5249"/>
                  <a:gd name="T29" fmla="*/ 112 h 4714"/>
                  <a:gd name="T30" fmla="*/ 65 w 5249"/>
                  <a:gd name="T31" fmla="*/ 109 h 4714"/>
                  <a:gd name="T32" fmla="*/ 68 w 5249"/>
                  <a:gd name="T33" fmla="*/ 106 h 4714"/>
                  <a:gd name="T34" fmla="*/ 73 w 5249"/>
                  <a:gd name="T35" fmla="*/ 102 h 4714"/>
                  <a:gd name="T36" fmla="*/ 77 w 5249"/>
                  <a:gd name="T37" fmla="*/ 99 h 4714"/>
                  <a:gd name="T38" fmla="*/ 80 w 5249"/>
                  <a:gd name="T39" fmla="*/ 98 h 4714"/>
                  <a:gd name="T40" fmla="*/ 83 w 5249"/>
                  <a:gd name="T41" fmla="*/ 96 h 4714"/>
                  <a:gd name="T42" fmla="*/ 85 w 5249"/>
                  <a:gd name="T43" fmla="*/ 94 h 4714"/>
                  <a:gd name="T44" fmla="*/ 88 w 5249"/>
                  <a:gd name="T45" fmla="*/ 91 h 4714"/>
                  <a:gd name="T46" fmla="*/ 90 w 5249"/>
                  <a:gd name="T47" fmla="*/ 88 h 4714"/>
                  <a:gd name="T48" fmla="*/ 94 w 5249"/>
                  <a:gd name="T49" fmla="*/ 86 h 4714"/>
                  <a:gd name="T50" fmla="*/ 101 w 5249"/>
                  <a:gd name="T51" fmla="*/ 80 h 4714"/>
                  <a:gd name="T52" fmla="*/ 109 w 5249"/>
                  <a:gd name="T53" fmla="*/ 74 h 4714"/>
                  <a:gd name="T54" fmla="*/ 116 w 5249"/>
                  <a:gd name="T55" fmla="*/ 67 h 4714"/>
                  <a:gd name="T56" fmla="*/ 121 w 5249"/>
                  <a:gd name="T57" fmla="*/ 61 h 4714"/>
                  <a:gd name="T58" fmla="*/ 123 w 5249"/>
                  <a:gd name="T59" fmla="*/ 60 h 4714"/>
                  <a:gd name="T60" fmla="*/ 124 w 5249"/>
                  <a:gd name="T61" fmla="*/ 58 h 4714"/>
                  <a:gd name="T62" fmla="*/ 131 w 5249"/>
                  <a:gd name="T63" fmla="*/ 51 h 4714"/>
                  <a:gd name="T64" fmla="*/ 137 w 5249"/>
                  <a:gd name="T65" fmla="*/ 42 h 4714"/>
                  <a:gd name="T66" fmla="*/ 139 w 5249"/>
                  <a:gd name="T67" fmla="*/ 40 h 4714"/>
                  <a:gd name="T68" fmla="*/ 142 w 5249"/>
                  <a:gd name="T69" fmla="*/ 35 h 4714"/>
                  <a:gd name="T70" fmla="*/ 148 w 5249"/>
                  <a:gd name="T71" fmla="*/ 26 h 4714"/>
                  <a:gd name="T72" fmla="*/ 155 w 5249"/>
                  <a:gd name="T73" fmla="*/ 17 h 4714"/>
                  <a:gd name="T74" fmla="*/ 161 w 5249"/>
                  <a:gd name="T75" fmla="*/ 7 h 4714"/>
                  <a:gd name="T76" fmla="*/ 164 w 5249"/>
                  <a:gd name="T77" fmla="*/ 1 h 4714"/>
                  <a:gd name="T78" fmla="*/ 157 w 5249"/>
                  <a:gd name="T79" fmla="*/ 8 h 4714"/>
                  <a:gd name="T80" fmla="*/ 151 w 5249"/>
                  <a:gd name="T81" fmla="*/ 18 h 4714"/>
                  <a:gd name="T82" fmla="*/ 146 w 5249"/>
                  <a:gd name="T83" fmla="*/ 26 h 4714"/>
                  <a:gd name="T84" fmla="*/ 138 w 5249"/>
                  <a:gd name="T85" fmla="*/ 37 h 4714"/>
                  <a:gd name="T86" fmla="*/ 129 w 5249"/>
                  <a:gd name="T87" fmla="*/ 47 h 4714"/>
                  <a:gd name="T88" fmla="*/ 119 w 5249"/>
                  <a:gd name="T89" fmla="*/ 56 h 4714"/>
                  <a:gd name="T90" fmla="*/ 108 w 5249"/>
                  <a:gd name="T91" fmla="*/ 66 h 4714"/>
                  <a:gd name="T92" fmla="*/ 99 w 5249"/>
                  <a:gd name="T93" fmla="*/ 74 h 4714"/>
                  <a:gd name="T94" fmla="*/ 94 w 5249"/>
                  <a:gd name="T95" fmla="*/ 79 h 4714"/>
                  <a:gd name="T96" fmla="*/ 89 w 5249"/>
                  <a:gd name="T97" fmla="*/ 83 h 4714"/>
                  <a:gd name="T98" fmla="*/ 83 w 5249"/>
                  <a:gd name="T99" fmla="*/ 87 h 4714"/>
                  <a:gd name="T100" fmla="*/ 78 w 5249"/>
                  <a:gd name="T101" fmla="*/ 91 h 4714"/>
                  <a:gd name="T102" fmla="*/ 73 w 5249"/>
                  <a:gd name="T103" fmla="*/ 95 h 4714"/>
                  <a:gd name="T104" fmla="*/ 69 w 5249"/>
                  <a:gd name="T105" fmla="*/ 98 h 4714"/>
                  <a:gd name="T106" fmla="*/ 62 w 5249"/>
                  <a:gd name="T107" fmla="*/ 103 h 4714"/>
                  <a:gd name="T108" fmla="*/ 52 w 5249"/>
                  <a:gd name="T109" fmla="*/ 110 h 4714"/>
                  <a:gd name="T110" fmla="*/ 42 w 5249"/>
                  <a:gd name="T111" fmla="*/ 117 h 4714"/>
                  <a:gd name="T112" fmla="*/ 36 w 5249"/>
                  <a:gd name="T113" fmla="*/ 122 h 4714"/>
                  <a:gd name="T114" fmla="*/ 33 w 5249"/>
                  <a:gd name="T115" fmla="*/ 125 h 4714"/>
                  <a:gd name="T116" fmla="*/ 27 w 5249"/>
                  <a:gd name="T117" fmla="*/ 128 h 4714"/>
                  <a:gd name="T118" fmla="*/ 22 w 5249"/>
                  <a:gd name="T119" fmla="*/ 131 h 4714"/>
                  <a:gd name="T120" fmla="*/ 16 w 5249"/>
                  <a:gd name="T121" fmla="*/ 135 h 4714"/>
                  <a:gd name="T122" fmla="*/ 10 w 5249"/>
                  <a:gd name="T123" fmla="*/ 138 h 4714"/>
                  <a:gd name="T124" fmla="*/ 6 w 5249"/>
                  <a:gd name="T125" fmla="*/ 142 h 47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249"/>
                  <a:gd name="T190" fmla="*/ 0 h 4714"/>
                  <a:gd name="T191" fmla="*/ 5249 w 5249"/>
                  <a:gd name="T192" fmla="*/ 4714 h 47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249" h="4714">
                    <a:moveTo>
                      <a:pt x="161" y="4534"/>
                    </a:moveTo>
                    <a:lnTo>
                      <a:pt x="138" y="4541"/>
                    </a:lnTo>
                    <a:lnTo>
                      <a:pt x="118" y="4548"/>
                    </a:lnTo>
                    <a:lnTo>
                      <a:pt x="100" y="4556"/>
                    </a:lnTo>
                    <a:lnTo>
                      <a:pt x="83" y="4563"/>
                    </a:lnTo>
                    <a:lnTo>
                      <a:pt x="66" y="4571"/>
                    </a:lnTo>
                    <a:lnTo>
                      <a:pt x="47" y="4579"/>
                    </a:lnTo>
                    <a:lnTo>
                      <a:pt x="25" y="4587"/>
                    </a:lnTo>
                    <a:lnTo>
                      <a:pt x="0" y="4595"/>
                    </a:lnTo>
                    <a:lnTo>
                      <a:pt x="7" y="4609"/>
                    </a:lnTo>
                    <a:lnTo>
                      <a:pt x="15" y="4624"/>
                    </a:lnTo>
                    <a:lnTo>
                      <a:pt x="26" y="4639"/>
                    </a:lnTo>
                    <a:lnTo>
                      <a:pt x="38" y="4654"/>
                    </a:lnTo>
                    <a:lnTo>
                      <a:pt x="49" y="4670"/>
                    </a:lnTo>
                    <a:lnTo>
                      <a:pt x="60" y="4685"/>
                    </a:lnTo>
                    <a:lnTo>
                      <a:pt x="69" y="4700"/>
                    </a:lnTo>
                    <a:lnTo>
                      <a:pt x="75" y="4714"/>
                    </a:lnTo>
                    <a:lnTo>
                      <a:pt x="92" y="4714"/>
                    </a:lnTo>
                    <a:lnTo>
                      <a:pt x="109" y="4711"/>
                    </a:lnTo>
                    <a:lnTo>
                      <a:pt x="130" y="4708"/>
                    </a:lnTo>
                    <a:lnTo>
                      <a:pt x="151" y="4703"/>
                    </a:lnTo>
                    <a:lnTo>
                      <a:pt x="174" y="4697"/>
                    </a:lnTo>
                    <a:lnTo>
                      <a:pt x="197" y="4689"/>
                    </a:lnTo>
                    <a:lnTo>
                      <a:pt x="222" y="4680"/>
                    </a:lnTo>
                    <a:lnTo>
                      <a:pt x="248" y="4671"/>
                    </a:lnTo>
                    <a:lnTo>
                      <a:pt x="274" y="4661"/>
                    </a:lnTo>
                    <a:lnTo>
                      <a:pt x="302" y="4648"/>
                    </a:lnTo>
                    <a:lnTo>
                      <a:pt x="329" y="4635"/>
                    </a:lnTo>
                    <a:lnTo>
                      <a:pt x="358" y="4621"/>
                    </a:lnTo>
                    <a:lnTo>
                      <a:pt x="387" y="4608"/>
                    </a:lnTo>
                    <a:lnTo>
                      <a:pt x="416" y="4593"/>
                    </a:lnTo>
                    <a:lnTo>
                      <a:pt x="445" y="4578"/>
                    </a:lnTo>
                    <a:lnTo>
                      <a:pt x="474" y="4562"/>
                    </a:lnTo>
                    <a:lnTo>
                      <a:pt x="503" y="4545"/>
                    </a:lnTo>
                    <a:lnTo>
                      <a:pt x="532" y="4528"/>
                    </a:lnTo>
                    <a:lnTo>
                      <a:pt x="561" y="4511"/>
                    </a:lnTo>
                    <a:lnTo>
                      <a:pt x="590" y="4495"/>
                    </a:lnTo>
                    <a:lnTo>
                      <a:pt x="617" y="4477"/>
                    </a:lnTo>
                    <a:lnTo>
                      <a:pt x="644" y="4460"/>
                    </a:lnTo>
                    <a:lnTo>
                      <a:pt x="670" y="4443"/>
                    </a:lnTo>
                    <a:lnTo>
                      <a:pt x="696" y="4426"/>
                    </a:lnTo>
                    <a:lnTo>
                      <a:pt x="720" y="4410"/>
                    </a:lnTo>
                    <a:lnTo>
                      <a:pt x="744" y="4392"/>
                    </a:lnTo>
                    <a:lnTo>
                      <a:pt x="766" y="4376"/>
                    </a:lnTo>
                    <a:lnTo>
                      <a:pt x="787" y="4361"/>
                    </a:lnTo>
                    <a:lnTo>
                      <a:pt x="806" y="4346"/>
                    </a:lnTo>
                    <a:lnTo>
                      <a:pt x="824" y="4331"/>
                    </a:lnTo>
                    <a:lnTo>
                      <a:pt x="840" y="4317"/>
                    </a:lnTo>
                    <a:lnTo>
                      <a:pt x="855" y="4305"/>
                    </a:lnTo>
                    <a:lnTo>
                      <a:pt x="877" y="4286"/>
                    </a:lnTo>
                    <a:lnTo>
                      <a:pt x="898" y="4269"/>
                    </a:lnTo>
                    <a:lnTo>
                      <a:pt x="924" y="4252"/>
                    </a:lnTo>
                    <a:lnTo>
                      <a:pt x="949" y="4236"/>
                    </a:lnTo>
                    <a:lnTo>
                      <a:pt x="974" y="4219"/>
                    </a:lnTo>
                    <a:lnTo>
                      <a:pt x="1002" y="4203"/>
                    </a:lnTo>
                    <a:lnTo>
                      <a:pt x="1030" y="4188"/>
                    </a:lnTo>
                    <a:lnTo>
                      <a:pt x="1057" y="4173"/>
                    </a:lnTo>
                    <a:lnTo>
                      <a:pt x="1085" y="4157"/>
                    </a:lnTo>
                    <a:lnTo>
                      <a:pt x="1113" y="4142"/>
                    </a:lnTo>
                    <a:lnTo>
                      <a:pt x="1139" y="4126"/>
                    </a:lnTo>
                    <a:lnTo>
                      <a:pt x="1166" y="4110"/>
                    </a:lnTo>
                    <a:lnTo>
                      <a:pt x="1192" y="4094"/>
                    </a:lnTo>
                    <a:lnTo>
                      <a:pt x="1216" y="4075"/>
                    </a:lnTo>
                    <a:lnTo>
                      <a:pt x="1239" y="4058"/>
                    </a:lnTo>
                    <a:lnTo>
                      <a:pt x="1261" y="4039"/>
                    </a:lnTo>
                    <a:lnTo>
                      <a:pt x="1266" y="4039"/>
                    </a:lnTo>
                    <a:lnTo>
                      <a:pt x="1275" y="4035"/>
                    </a:lnTo>
                    <a:lnTo>
                      <a:pt x="1288" y="4028"/>
                    </a:lnTo>
                    <a:lnTo>
                      <a:pt x="1304" y="4020"/>
                    </a:lnTo>
                    <a:lnTo>
                      <a:pt x="1322" y="4009"/>
                    </a:lnTo>
                    <a:lnTo>
                      <a:pt x="1343" y="3995"/>
                    </a:lnTo>
                    <a:lnTo>
                      <a:pt x="1367" y="3980"/>
                    </a:lnTo>
                    <a:lnTo>
                      <a:pt x="1394" y="3963"/>
                    </a:lnTo>
                    <a:lnTo>
                      <a:pt x="1421" y="3943"/>
                    </a:lnTo>
                    <a:lnTo>
                      <a:pt x="1451" y="3922"/>
                    </a:lnTo>
                    <a:lnTo>
                      <a:pt x="1483" y="3900"/>
                    </a:lnTo>
                    <a:lnTo>
                      <a:pt x="1516" y="3877"/>
                    </a:lnTo>
                    <a:lnTo>
                      <a:pt x="1549" y="3854"/>
                    </a:lnTo>
                    <a:lnTo>
                      <a:pt x="1584" y="3829"/>
                    </a:lnTo>
                    <a:lnTo>
                      <a:pt x="1618" y="3804"/>
                    </a:lnTo>
                    <a:lnTo>
                      <a:pt x="1654" y="3778"/>
                    </a:lnTo>
                    <a:lnTo>
                      <a:pt x="1690" y="3753"/>
                    </a:lnTo>
                    <a:lnTo>
                      <a:pt x="1724" y="3728"/>
                    </a:lnTo>
                    <a:lnTo>
                      <a:pt x="1760" y="3701"/>
                    </a:lnTo>
                    <a:lnTo>
                      <a:pt x="1794" y="3676"/>
                    </a:lnTo>
                    <a:lnTo>
                      <a:pt x="1827" y="3652"/>
                    </a:lnTo>
                    <a:lnTo>
                      <a:pt x="1859" y="3627"/>
                    </a:lnTo>
                    <a:lnTo>
                      <a:pt x="1889" y="3604"/>
                    </a:lnTo>
                    <a:lnTo>
                      <a:pt x="1918" y="3584"/>
                    </a:lnTo>
                    <a:lnTo>
                      <a:pt x="1946" y="3563"/>
                    </a:lnTo>
                    <a:lnTo>
                      <a:pt x="1970" y="3543"/>
                    </a:lnTo>
                    <a:lnTo>
                      <a:pt x="1993" y="3526"/>
                    </a:lnTo>
                    <a:lnTo>
                      <a:pt x="2012" y="3511"/>
                    </a:lnTo>
                    <a:lnTo>
                      <a:pt x="2030" y="3497"/>
                    </a:lnTo>
                    <a:lnTo>
                      <a:pt x="2044" y="3487"/>
                    </a:lnTo>
                    <a:lnTo>
                      <a:pt x="2054" y="3478"/>
                    </a:lnTo>
                    <a:lnTo>
                      <a:pt x="2061" y="3472"/>
                    </a:lnTo>
                    <a:lnTo>
                      <a:pt x="2083" y="3452"/>
                    </a:lnTo>
                    <a:lnTo>
                      <a:pt x="2105" y="3433"/>
                    </a:lnTo>
                    <a:lnTo>
                      <a:pt x="2127" y="3413"/>
                    </a:lnTo>
                    <a:lnTo>
                      <a:pt x="2151" y="3395"/>
                    </a:lnTo>
                    <a:lnTo>
                      <a:pt x="2174" y="3376"/>
                    </a:lnTo>
                    <a:lnTo>
                      <a:pt x="2198" y="3357"/>
                    </a:lnTo>
                    <a:lnTo>
                      <a:pt x="2222" y="3338"/>
                    </a:lnTo>
                    <a:lnTo>
                      <a:pt x="2246" y="3320"/>
                    </a:lnTo>
                    <a:lnTo>
                      <a:pt x="2271" y="3301"/>
                    </a:lnTo>
                    <a:lnTo>
                      <a:pt x="2295" y="3283"/>
                    </a:lnTo>
                    <a:lnTo>
                      <a:pt x="2319" y="3264"/>
                    </a:lnTo>
                    <a:lnTo>
                      <a:pt x="2342" y="3246"/>
                    </a:lnTo>
                    <a:lnTo>
                      <a:pt x="2366" y="3226"/>
                    </a:lnTo>
                    <a:lnTo>
                      <a:pt x="2388" y="3208"/>
                    </a:lnTo>
                    <a:lnTo>
                      <a:pt x="2410" y="3188"/>
                    </a:lnTo>
                    <a:lnTo>
                      <a:pt x="2432" y="3169"/>
                    </a:lnTo>
                    <a:lnTo>
                      <a:pt x="2436" y="3172"/>
                    </a:lnTo>
                    <a:lnTo>
                      <a:pt x="2446" y="3172"/>
                    </a:lnTo>
                    <a:lnTo>
                      <a:pt x="2457" y="3170"/>
                    </a:lnTo>
                    <a:lnTo>
                      <a:pt x="2472" y="3165"/>
                    </a:lnTo>
                    <a:lnTo>
                      <a:pt x="2489" y="3157"/>
                    </a:lnTo>
                    <a:lnTo>
                      <a:pt x="2509" y="3149"/>
                    </a:lnTo>
                    <a:lnTo>
                      <a:pt x="2529" y="3139"/>
                    </a:lnTo>
                    <a:lnTo>
                      <a:pt x="2550" y="3127"/>
                    </a:lnTo>
                    <a:lnTo>
                      <a:pt x="2571" y="3116"/>
                    </a:lnTo>
                    <a:lnTo>
                      <a:pt x="2592" y="3104"/>
                    </a:lnTo>
                    <a:lnTo>
                      <a:pt x="2612" y="3093"/>
                    </a:lnTo>
                    <a:lnTo>
                      <a:pt x="2630" y="3082"/>
                    </a:lnTo>
                    <a:lnTo>
                      <a:pt x="2646" y="3073"/>
                    </a:lnTo>
                    <a:lnTo>
                      <a:pt x="2659" y="3065"/>
                    </a:lnTo>
                    <a:lnTo>
                      <a:pt x="2669" y="3059"/>
                    </a:lnTo>
                    <a:lnTo>
                      <a:pt x="2676" y="3056"/>
                    </a:lnTo>
                    <a:lnTo>
                      <a:pt x="2684" y="3040"/>
                    </a:lnTo>
                    <a:lnTo>
                      <a:pt x="2695" y="3024"/>
                    </a:lnTo>
                    <a:lnTo>
                      <a:pt x="2706" y="3008"/>
                    </a:lnTo>
                    <a:lnTo>
                      <a:pt x="2720" y="2990"/>
                    </a:lnTo>
                    <a:lnTo>
                      <a:pt x="2735" y="2973"/>
                    </a:lnTo>
                    <a:lnTo>
                      <a:pt x="2750" y="2956"/>
                    </a:lnTo>
                    <a:lnTo>
                      <a:pt x="2766" y="2938"/>
                    </a:lnTo>
                    <a:lnTo>
                      <a:pt x="2782" y="2921"/>
                    </a:lnTo>
                    <a:lnTo>
                      <a:pt x="2798" y="2905"/>
                    </a:lnTo>
                    <a:lnTo>
                      <a:pt x="2813" y="2889"/>
                    </a:lnTo>
                    <a:lnTo>
                      <a:pt x="2828" y="2873"/>
                    </a:lnTo>
                    <a:lnTo>
                      <a:pt x="2842" y="2857"/>
                    </a:lnTo>
                    <a:lnTo>
                      <a:pt x="2855" y="2842"/>
                    </a:lnTo>
                    <a:lnTo>
                      <a:pt x="2866" y="2828"/>
                    </a:lnTo>
                    <a:lnTo>
                      <a:pt x="2875" y="2814"/>
                    </a:lnTo>
                    <a:lnTo>
                      <a:pt x="2882" y="2801"/>
                    </a:lnTo>
                    <a:lnTo>
                      <a:pt x="2900" y="2795"/>
                    </a:lnTo>
                    <a:lnTo>
                      <a:pt x="2921" y="2783"/>
                    </a:lnTo>
                    <a:lnTo>
                      <a:pt x="2945" y="2769"/>
                    </a:lnTo>
                    <a:lnTo>
                      <a:pt x="2972" y="2751"/>
                    </a:lnTo>
                    <a:lnTo>
                      <a:pt x="3001" y="2731"/>
                    </a:lnTo>
                    <a:lnTo>
                      <a:pt x="3033" y="2708"/>
                    </a:lnTo>
                    <a:lnTo>
                      <a:pt x="3067" y="2682"/>
                    </a:lnTo>
                    <a:lnTo>
                      <a:pt x="3102" y="2654"/>
                    </a:lnTo>
                    <a:lnTo>
                      <a:pt x="3139" y="2624"/>
                    </a:lnTo>
                    <a:lnTo>
                      <a:pt x="3178" y="2593"/>
                    </a:lnTo>
                    <a:lnTo>
                      <a:pt x="3218" y="2560"/>
                    </a:lnTo>
                    <a:lnTo>
                      <a:pt x="3258" y="2525"/>
                    </a:lnTo>
                    <a:lnTo>
                      <a:pt x="3299" y="2489"/>
                    </a:lnTo>
                    <a:lnTo>
                      <a:pt x="3341" y="2454"/>
                    </a:lnTo>
                    <a:lnTo>
                      <a:pt x="3382" y="2416"/>
                    </a:lnTo>
                    <a:lnTo>
                      <a:pt x="3425" y="2379"/>
                    </a:lnTo>
                    <a:lnTo>
                      <a:pt x="3465" y="2341"/>
                    </a:lnTo>
                    <a:lnTo>
                      <a:pt x="3507" y="2303"/>
                    </a:lnTo>
                    <a:lnTo>
                      <a:pt x="3547" y="2266"/>
                    </a:lnTo>
                    <a:lnTo>
                      <a:pt x="3586" y="2229"/>
                    </a:lnTo>
                    <a:lnTo>
                      <a:pt x="3623" y="2192"/>
                    </a:lnTo>
                    <a:lnTo>
                      <a:pt x="3660" y="2157"/>
                    </a:lnTo>
                    <a:lnTo>
                      <a:pt x="3694" y="2123"/>
                    </a:lnTo>
                    <a:lnTo>
                      <a:pt x="3727" y="2091"/>
                    </a:lnTo>
                    <a:lnTo>
                      <a:pt x="3757" y="2060"/>
                    </a:lnTo>
                    <a:lnTo>
                      <a:pt x="3784" y="2030"/>
                    </a:lnTo>
                    <a:lnTo>
                      <a:pt x="3810" y="2003"/>
                    </a:lnTo>
                    <a:lnTo>
                      <a:pt x="3833" y="1978"/>
                    </a:lnTo>
                    <a:lnTo>
                      <a:pt x="3851" y="1956"/>
                    </a:lnTo>
                    <a:lnTo>
                      <a:pt x="3867" y="1936"/>
                    </a:lnTo>
                    <a:lnTo>
                      <a:pt x="3879" y="1920"/>
                    </a:lnTo>
                    <a:lnTo>
                      <a:pt x="3887" y="1906"/>
                    </a:lnTo>
                    <a:lnTo>
                      <a:pt x="3896" y="1901"/>
                    </a:lnTo>
                    <a:lnTo>
                      <a:pt x="3903" y="1898"/>
                    </a:lnTo>
                    <a:lnTo>
                      <a:pt x="3908" y="1896"/>
                    </a:lnTo>
                    <a:lnTo>
                      <a:pt x="3910" y="1894"/>
                    </a:lnTo>
                    <a:lnTo>
                      <a:pt x="3911" y="1890"/>
                    </a:lnTo>
                    <a:lnTo>
                      <a:pt x="3913" y="1886"/>
                    </a:lnTo>
                    <a:lnTo>
                      <a:pt x="3915" y="1876"/>
                    </a:lnTo>
                    <a:lnTo>
                      <a:pt x="3916" y="1864"/>
                    </a:lnTo>
                    <a:lnTo>
                      <a:pt x="3944" y="1850"/>
                    </a:lnTo>
                    <a:lnTo>
                      <a:pt x="3978" y="1827"/>
                    </a:lnTo>
                    <a:lnTo>
                      <a:pt x="4014" y="1796"/>
                    </a:lnTo>
                    <a:lnTo>
                      <a:pt x="4052" y="1758"/>
                    </a:lnTo>
                    <a:lnTo>
                      <a:pt x="4091" y="1715"/>
                    </a:lnTo>
                    <a:lnTo>
                      <a:pt x="4131" y="1668"/>
                    </a:lnTo>
                    <a:lnTo>
                      <a:pt x="4171" y="1618"/>
                    </a:lnTo>
                    <a:lnTo>
                      <a:pt x="4211" y="1569"/>
                    </a:lnTo>
                    <a:lnTo>
                      <a:pt x="4249" y="1518"/>
                    </a:lnTo>
                    <a:lnTo>
                      <a:pt x="4284" y="1470"/>
                    </a:lnTo>
                    <a:lnTo>
                      <a:pt x="4317" y="1424"/>
                    </a:lnTo>
                    <a:lnTo>
                      <a:pt x="4345" y="1383"/>
                    </a:lnTo>
                    <a:lnTo>
                      <a:pt x="4370" y="1348"/>
                    </a:lnTo>
                    <a:lnTo>
                      <a:pt x="4389" y="1320"/>
                    </a:lnTo>
                    <a:lnTo>
                      <a:pt x="4402" y="1300"/>
                    </a:lnTo>
                    <a:lnTo>
                      <a:pt x="4409" y="1291"/>
                    </a:lnTo>
                    <a:lnTo>
                      <a:pt x="4408" y="1291"/>
                    </a:lnTo>
                    <a:lnTo>
                      <a:pt x="4410" y="1284"/>
                    </a:lnTo>
                    <a:lnTo>
                      <a:pt x="4417" y="1274"/>
                    </a:lnTo>
                    <a:lnTo>
                      <a:pt x="4428" y="1258"/>
                    </a:lnTo>
                    <a:lnTo>
                      <a:pt x="4442" y="1237"/>
                    </a:lnTo>
                    <a:lnTo>
                      <a:pt x="4459" y="1212"/>
                    </a:lnTo>
                    <a:lnTo>
                      <a:pt x="4480" y="1182"/>
                    </a:lnTo>
                    <a:lnTo>
                      <a:pt x="4504" y="1150"/>
                    </a:lnTo>
                    <a:lnTo>
                      <a:pt x="4530" y="1113"/>
                    </a:lnTo>
                    <a:lnTo>
                      <a:pt x="4559" y="1074"/>
                    </a:lnTo>
                    <a:lnTo>
                      <a:pt x="4588" y="1031"/>
                    </a:lnTo>
                    <a:lnTo>
                      <a:pt x="4621" y="986"/>
                    </a:lnTo>
                    <a:lnTo>
                      <a:pt x="4655" y="938"/>
                    </a:lnTo>
                    <a:lnTo>
                      <a:pt x="4690" y="888"/>
                    </a:lnTo>
                    <a:lnTo>
                      <a:pt x="4726" y="837"/>
                    </a:lnTo>
                    <a:lnTo>
                      <a:pt x="4762" y="786"/>
                    </a:lnTo>
                    <a:lnTo>
                      <a:pt x="4799" y="731"/>
                    </a:lnTo>
                    <a:lnTo>
                      <a:pt x="4837" y="677"/>
                    </a:lnTo>
                    <a:lnTo>
                      <a:pt x="4875" y="622"/>
                    </a:lnTo>
                    <a:lnTo>
                      <a:pt x="4912" y="568"/>
                    </a:lnTo>
                    <a:lnTo>
                      <a:pt x="4949" y="513"/>
                    </a:lnTo>
                    <a:lnTo>
                      <a:pt x="4985" y="458"/>
                    </a:lnTo>
                    <a:lnTo>
                      <a:pt x="5021" y="404"/>
                    </a:lnTo>
                    <a:lnTo>
                      <a:pt x="5054" y="351"/>
                    </a:lnTo>
                    <a:lnTo>
                      <a:pt x="5086" y="299"/>
                    </a:lnTo>
                    <a:lnTo>
                      <a:pt x="5117" y="250"/>
                    </a:lnTo>
                    <a:lnTo>
                      <a:pt x="5145" y="202"/>
                    </a:lnTo>
                    <a:lnTo>
                      <a:pt x="5171" y="155"/>
                    </a:lnTo>
                    <a:lnTo>
                      <a:pt x="5196" y="113"/>
                    </a:lnTo>
                    <a:lnTo>
                      <a:pt x="5216" y="71"/>
                    </a:lnTo>
                    <a:lnTo>
                      <a:pt x="5234" y="34"/>
                    </a:lnTo>
                    <a:lnTo>
                      <a:pt x="5249" y="0"/>
                    </a:lnTo>
                    <a:lnTo>
                      <a:pt x="5223" y="13"/>
                    </a:lnTo>
                    <a:lnTo>
                      <a:pt x="5194" y="36"/>
                    </a:lnTo>
                    <a:lnTo>
                      <a:pt x="5163" y="66"/>
                    </a:lnTo>
                    <a:lnTo>
                      <a:pt x="5129" y="102"/>
                    </a:lnTo>
                    <a:lnTo>
                      <a:pt x="5092" y="145"/>
                    </a:lnTo>
                    <a:lnTo>
                      <a:pt x="5054" y="192"/>
                    </a:lnTo>
                    <a:lnTo>
                      <a:pt x="5016" y="243"/>
                    </a:lnTo>
                    <a:lnTo>
                      <a:pt x="4977" y="296"/>
                    </a:lnTo>
                    <a:lnTo>
                      <a:pt x="4939" y="350"/>
                    </a:lnTo>
                    <a:lnTo>
                      <a:pt x="4903" y="404"/>
                    </a:lnTo>
                    <a:lnTo>
                      <a:pt x="4868" y="456"/>
                    </a:lnTo>
                    <a:lnTo>
                      <a:pt x="4836" y="507"/>
                    </a:lnTo>
                    <a:lnTo>
                      <a:pt x="4807" y="553"/>
                    </a:lnTo>
                    <a:lnTo>
                      <a:pt x="4782" y="595"/>
                    </a:lnTo>
                    <a:lnTo>
                      <a:pt x="4762" y="631"/>
                    </a:lnTo>
                    <a:lnTo>
                      <a:pt x="4747" y="660"/>
                    </a:lnTo>
                    <a:lnTo>
                      <a:pt x="4719" y="716"/>
                    </a:lnTo>
                    <a:lnTo>
                      <a:pt x="4688" y="773"/>
                    </a:lnTo>
                    <a:lnTo>
                      <a:pt x="4654" y="829"/>
                    </a:lnTo>
                    <a:lnTo>
                      <a:pt x="4617" y="885"/>
                    </a:lnTo>
                    <a:lnTo>
                      <a:pt x="4580" y="941"/>
                    </a:lnTo>
                    <a:lnTo>
                      <a:pt x="4540" y="996"/>
                    </a:lnTo>
                    <a:lnTo>
                      <a:pt x="4499" y="1052"/>
                    </a:lnTo>
                    <a:lnTo>
                      <a:pt x="4455" y="1107"/>
                    </a:lnTo>
                    <a:lnTo>
                      <a:pt x="4410" y="1161"/>
                    </a:lnTo>
                    <a:lnTo>
                      <a:pt x="4364" y="1215"/>
                    </a:lnTo>
                    <a:lnTo>
                      <a:pt x="4315" y="1270"/>
                    </a:lnTo>
                    <a:lnTo>
                      <a:pt x="4266" y="1323"/>
                    </a:lnTo>
                    <a:lnTo>
                      <a:pt x="4215" y="1378"/>
                    </a:lnTo>
                    <a:lnTo>
                      <a:pt x="4165" y="1431"/>
                    </a:lnTo>
                    <a:lnTo>
                      <a:pt x="4112" y="1484"/>
                    </a:lnTo>
                    <a:lnTo>
                      <a:pt x="4059" y="1537"/>
                    </a:lnTo>
                    <a:lnTo>
                      <a:pt x="4006" y="1590"/>
                    </a:lnTo>
                    <a:lnTo>
                      <a:pt x="3950" y="1641"/>
                    </a:lnTo>
                    <a:lnTo>
                      <a:pt x="3896" y="1693"/>
                    </a:lnTo>
                    <a:lnTo>
                      <a:pt x="3841" y="1745"/>
                    </a:lnTo>
                    <a:lnTo>
                      <a:pt x="3786" y="1796"/>
                    </a:lnTo>
                    <a:lnTo>
                      <a:pt x="3729" y="1846"/>
                    </a:lnTo>
                    <a:lnTo>
                      <a:pt x="3674" y="1897"/>
                    </a:lnTo>
                    <a:lnTo>
                      <a:pt x="3618" y="1948"/>
                    </a:lnTo>
                    <a:lnTo>
                      <a:pt x="3563" y="1997"/>
                    </a:lnTo>
                    <a:lnTo>
                      <a:pt x="3508" y="2047"/>
                    </a:lnTo>
                    <a:lnTo>
                      <a:pt x="3454" y="2095"/>
                    </a:lnTo>
                    <a:lnTo>
                      <a:pt x="3400" y="2144"/>
                    </a:lnTo>
                    <a:lnTo>
                      <a:pt x="3347" y="2192"/>
                    </a:lnTo>
                    <a:lnTo>
                      <a:pt x="3294" y="2240"/>
                    </a:lnTo>
                    <a:lnTo>
                      <a:pt x="3243" y="2288"/>
                    </a:lnTo>
                    <a:lnTo>
                      <a:pt x="3192" y="2335"/>
                    </a:lnTo>
                    <a:lnTo>
                      <a:pt x="3163" y="2363"/>
                    </a:lnTo>
                    <a:lnTo>
                      <a:pt x="3136" y="2390"/>
                    </a:lnTo>
                    <a:lnTo>
                      <a:pt x="3107" y="2417"/>
                    </a:lnTo>
                    <a:lnTo>
                      <a:pt x="3078" y="2442"/>
                    </a:lnTo>
                    <a:lnTo>
                      <a:pt x="3050" y="2467"/>
                    </a:lnTo>
                    <a:lnTo>
                      <a:pt x="3022" y="2493"/>
                    </a:lnTo>
                    <a:lnTo>
                      <a:pt x="2994" y="2517"/>
                    </a:lnTo>
                    <a:lnTo>
                      <a:pt x="2965" y="2541"/>
                    </a:lnTo>
                    <a:lnTo>
                      <a:pt x="2936" y="2564"/>
                    </a:lnTo>
                    <a:lnTo>
                      <a:pt x="2909" y="2586"/>
                    </a:lnTo>
                    <a:lnTo>
                      <a:pt x="2880" y="2609"/>
                    </a:lnTo>
                    <a:lnTo>
                      <a:pt x="2852" y="2631"/>
                    </a:lnTo>
                    <a:lnTo>
                      <a:pt x="2824" y="2653"/>
                    </a:lnTo>
                    <a:lnTo>
                      <a:pt x="2796" y="2674"/>
                    </a:lnTo>
                    <a:lnTo>
                      <a:pt x="2767" y="2695"/>
                    </a:lnTo>
                    <a:lnTo>
                      <a:pt x="2739" y="2716"/>
                    </a:lnTo>
                    <a:lnTo>
                      <a:pt x="2711" y="2737"/>
                    </a:lnTo>
                    <a:lnTo>
                      <a:pt x="2683" y="2758"/>
                    </a:lnTo>
                    <a:lnTo>
                      <a:pt x="2654" y="2777"/>
                    </a:lnTo>
                    <a:lnTo>
                      <a:pt x="2627" y="2798"/>
                    </a:lnTo>
                    <a:lnTo>
                      <a:pt x="2599" y="2818"/>
                    </a:lnTo>
                    <a:lnTo>
                      <a:pt x="2570" y="2838"/>
                    </a:lnTo>
                    <a:lnTo>
                      <a:pt x="2542" y="2858"/>
                    </a:lnTo>
                    <a:lnTo>
                      <a:pt x="2515" y="2879"/>
                    </a:lnTo>
                    <a:lnTo>
                      <a:pt x="2486" y="2898"/>
                    </a:lnTo>
                    <a:lnTo>
                      <a:pt x="2458" y="2919"/>
                    </a:lnTo>
                    <a:lnTo>
                      <a:pt x="2431" y="2940"/>
                    </a:lnTo>
                    <a:lnTo>
                      <a:pt x="2403" y="2960"/>
                    </a:lnTo>
                    <a:lnTo>
                      <a:pt x="2374" y="2981"/>
                    </a:lnTo>
                    <a:lnTo>
                      <a:pt x="2347" y="3002"/>
                    </a:lnTo>
                    <a:lnTo>
                      <a:pt x="2319" y="3023"/>
                    </a:lnTo>
                    <a:lnTo>
                      <a:pt x="2291" y="3044"/>
                    </a:lnTo>
                    <a:lnTo>
                      <a:pt x="2297" y="3074"/>
                    </a:lnTo>
                    <a:lnTo>
                      <a:pt x="2282" y="3085"/>
                    </a:lnTo>
                    <a:lnTo>
                      <a:pt x="2261" y="3099"/>
                    </a:lnTo>
                    <a:lnTo>
                      <a:pt x="2236" y="3116"/>
                    </a:lnTo>
                    <a:lnTo>
                      <a:pt x="2206" y="3135"/>
                    </a:lnTo>
                    <a:lnTo>
                      <a:pt x="2173" y="3157"/>
                    </a:lnTo>
                    <a:lnTo>
                      <a:pt x="2135" y="3183"/>
                    </a:lnTo>
                    <a:lnTo>
                      <a:pt x="2093" y="3209"/>
                    </a:lnTo>
                    <a:lnTo>
                      <a:pt x="2049" y="3239"/>
                    </a:lnTo>
                    <a:lnTo>
                      <a:pt x="2002" y="3269"/>
                    </a:lnTo>
                    <a:lnTo>
                      <a:pt x="1954" y="3301"/>
                    </a:lnTo>
                    <a:lnTo>
                      <a:pt x="1903" y="3336"/>
                    </a:lnTo>
                    <a:lnTo>
                      <a:pt x="1850" y="3370"/>
                    </a:lnTo>
                    <a:lnTo>
                      <a:pt x="1797" y="3406"/>
                    </a:lnTo>
                    <a:lnTo>
                      <a:pt x="1743" y="3442"/>
                    </a:lnTo>
                    <a:lnTo>
                      <a:pt x="1688" y="3479"/>
                    </a:lnTo>
                    <a:lnTo>
                      <a:pt x="1633" y="3516"/>
                    </a:lnTo>
                    <a:lnTo>
                      <a:pt x="1579" y="3552"/>
                    </a:lnTo>
                    <a:lnTo>
                      <a:pt x="1526" y="3588"/>
                    </a:lnTo>
                    <a:lnTo>
                      <a:pt x="1474" y="3624"/>
                    </a:lnTo>
                    <a:lnTo>
                      <a:pt x="1424" y="3660"/>
                    </a:lnTo>
                    <a:lnTo>
                      <a:pt x="1375" y="3694"/>
                    </a:lnTo>
                    <a:lnTo>
                      <a:pt x="1329" y="3728"/>
                    </a:lnTo>
                    <a:lnTo>
                      <a:pt x="1286" y="3759"/>
                    </a:lnTo>
                    <a:lnTo>
                      <a:pt x="1245" y="3790"/>
                    </a:lnTo>
                    <a:lnTo>
                      <a:pt x="1208" y="3817"/>
                    </a:lnTo>
                    <a:lnTo>
                      <a:pt x="1175" y="3844"/>
                    </a:lnTo>
                    <a:lnTo>
                      <a:pt x="1147" y="3868"/>
                    </a:lnTo>
                    <a:lnTo>
                      <a:pt x="1123" y="3890"/>
                    </a:lnTo>
                    <a:lnTo>
                      <a:pt x="1104" y="3908"/>
                    </a:lnTo>
                    <a:lnTo>
                      <a:pt x="1090" y="3925"/>
                    </a:lnTo>
                    <a:lnTo>
                      <a:pt x="1082" y="3937"/>
                    </a:lnTo>
                    <a:lnTo>
                      <a:pt x="1080" y="3946"/>
                    </a:lnTo>
                    <a:lnTo>
                      <a:pt x="1054" y="3965"/>
                    </a:lnTo>
                    <a:lnTo>
                      <a:pt x="1026" y="3983"/>
                    </a:lnTo>
                    <a:lnTo>
                      <a:pt x="999" y="4001"/>
                    </a:lnTo>
                    <a:lnTo>
                      <a:pt x="971" y="4019"/>
                    </a:lnTo>
                    <a:lnTo>
                      <a:pt x="942" y="4036"/>
                    </a:lnTo>
                    <a:lnTo>
                      <a:pt x="913" y="4054"/>
                    </a:lnTo>
                    <a:lnTo>
                      <a:pt x="885" y="4071"/>
                    </a:lnTo>
                    <a:lnTo>
                      <a:pt x="855" y="4088"/>
                    </a:lnTo>
                    <a:lnTo>
                      <a:pt x="825" y="4104"/>
                    </a:lnTo>
                    <a:lnTo>
                      <a:pt x="795" y="4122"/>
                    </a:lnTo>
                    <a:lnTo>
                      <a:pt x="765" y="4139"/>
                    </a:lnTo>
                    <a:lnTo>
                      <a:pt x="735" y="4155"/>
                    </a:lnTo>
                    <a:lnTo>
                      <a:pt x="705" y="4172"/>
                    </a:lnTo>
                    <a:lnTo>
                      <a:pt x="674" y="4188"/>
                    </a:lnTo>
                    <a:lnTo>
                      <a:pt x="644" y="4206"/>
                    </a:lnTo>
                    <a:lnTo>
                      <a:pt x="613" y="4223"/>
                    </a:lnTo>
                    <a:lnTo>
                      <a:pt x="583" y="4240"/>
                    </a:lnTo>
                    <a:lnTo>
                      <a:pt x="553" y="4257"/>
                    </a:lnTo>
                    <a:lnTo>
                      <a:pt x="522" y="4275"/>
                    </a:lnTo>
                    <a:lnTo>
                      <a:pt x="492" y="4293"/>
                    </a:lnTo>
                    <a:lnTo>
                      <a:pt x="463" y="4310"/>
                    </a:lnTo>
                    <a:lnTo>
                      <a:pt x="433" y="4329"/>
                    </a:lnTo>
                    <a:lnTo>
                      <a:pt x="404" y="4347"/>
                    </a:lnTo>
                    <a:lnTo>
                      <a:pt x="375" y="4367"/>
                    </a:lnTo>
                    <a:lnTo>
                      <a:pt x="347" y="4386"/>
                    </a:lnTo>
                    <a:lnTo>
                      <a:pt x="319" y="4406"/>
                    </a:lnTo>
                    <a:lnTo>
                      <a:pt x="291" y="4426"/>
                    </a:lnTo>
                    <a:lnTo>
                      <a:pt x="264" y="4446"/>
                    </a:lnTo>
                    <a:lnTo>
                      <a:pt x="237" y="4467"/>
                    </a:lnTo>
                    <a:lnTo>
                      <a:pt x="212" y="4489"/>
                    </a:lnTo>
                    <a:lnTo>
                      <a:pt x="185" y="4511"/>
                    </a:lnTo>
                    <a:lnTo>
                      <a:pt x="161" y="4534"/>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27" name="Freeform 45"/>
              <p:cNvSpPr>
                <a:spLocks/>
              </p:cNvSpPr>
              <p:nvPr/>
            </p:nvSpPr>
            <p:spPr bwMode="auto">
              <a:xfrm>
                <a:off x="1540" y="2571"/>
                <a:ext cx="153" cy="108"/>
              </a:xfrm>
              <a:custGeom>
                <a:avLst/>
                <a:gdLst>
                  <a:gd name="T0" fmla="*/ 1 w 308"/>
                  <a:gd name="T1" fmla="*/ 5 h 215"/>
                  <a:gd name="T2" fmla="*/ 1 w 308"/>
                  <a:gd name="T3" fmla="*/ 6 h 215"/>
                  <a:gd name="T4" fmla="*/ 2 w 308"/>
                  <a:gd name="T5" fmla="*/ 6 h 215"/>
                  <a:gd name="T6" fmla="*/ 2 w 308"/>
                  <a:gd name="T7" fmla="*/ 6 h 215"/>
                  <a:gd name="T8" fmla="*/ 3 w 308"/>
                  <a:gd name="T9" fmla="*/ 6 h 215"/>
                  <a:gd name="T10" fmla="*/ 3 w 308"/>
                  <a:gd name="T11" fmla="*/ 6 h 215"/>
                  <a:gd name="T12" fmla="*/ 3 w 308"/>
                  <a:gd name="T13" fmla="*/ 7 h 215"/>
                  <a:gd name="T14" fmla="*/ 4 w 308"/>
                  <a:gd name="T15" fmla="*/ 7 h 215"/>
                  <a:gd name="T16" fmla="*/ 4 w 308"/>
                  <a:gd name="T17" fmla="*/ 7 h 215"/>
                  <a:gd name="T18" fmla="*/ 5 w 308"/>
                  <a:gd name="T19" fmla="*/ 7 h 215"/>
                  <a:gd name="T20" fmla="*/ 5 w 308"/>
                  <a:gd name="T21" fmla="*/ 7 h 215"/>
                  <a:gd name="T22" fmla="*/ 6 w 308"/>
                  <a:gd name="T23" fmla="*/ 7 h 215"/>
                  <a:gd name="T24" fmla="*/ 7 w 308"/>
                  <a:gd name="T25" fmla="*/ 7 h 215"/>
                  <a:gd name="T26" fmla="*/ 7 w 308"/>
                  <a:gd name="T27" fmla="*/ 7 h 215"/>
                  <a:gd name="T28" fmla="*/ 8 w 308"/>
                  <a:gd name="T29" fmla="*/ 7 h 215"/>
                  <a:gd name="T30" fmla="*/ 8 w 308"/>
                  <a:gd name="T31" fmla="*/ 7 h 215"/>
                  <a:gd name="T32" fmla="*/ 9 w 308"/>
                  <a:gd name="T33" fmla="*/ 7 h 215"/>
                  <a:gd name="T34" fmla="*/ 9 w 308"/>
                  <a:gd name="T35" fmla="*/ 6 h 215"/>
                  <a:gd name="T36" fmla="*/ 8 w 308"/>
                  <a:gd name="T37" fmla="*/ 6 h 215"/>
                  <a:gd name="T38" fmla="*/ 8 w 308"/>
                  <a:gd name="T39" fmla="*/ 5 h 215"/>
                  <a:gd name="T40" fmla="*/ 8 w 308"/>
                  <a:gd name="T41" fmla="*/ 4 h 215"/>
                  <a:gd name="T42" fmla="*/ 7 w 308"/>
                  <a:gd name="T43" fmla="*/ 4 h 215"/>
                  <a:gd name="T44" fmla="*/ 7 w 308"/>
                  <a:gd name="T45" fmla="*/ 3 h 215"/>
                  <a:gd name="T46" fmla="*/ 6 w 308"/>
                  <a:gd name="T47" fmla="*/ 3 h 215"/>
                  <a:gd name="T48" fmla="*/ 6 w 308"/>
                  <a:gd name="T49" fmla="*/ 3 h 215"/>
                  <a:gd name="T50" fmla="*/ 5 w 308"/>
                  <a:gd name="T51" fmla="*/ 2 h 215"/>
                  <a:gd name="T52" fmla="*/ 4 w 308"/>
                  <a:gd name="T53" fmla="*/ 2 h 215"/>
                  <a:gd name="T54" fmla="*/ 4 w 308"/>
                  <a:gd name="T55" fmla="*/ 2 h 215"/>
                  <a:gd name="T56" fmla="*/ 3 w 308"/>
                  <a:gd name="T57" fmla="*/ 2 h 215"/>
                  <a:gd name="T58" fmla="*/ 2 w 308"/>
                  <a:gd name="T59" fmla="*/ 1 h 215"/>
                  <a:gd name="T60" fmla="*/ 1 w 308"/>
                  <a:gd name="T61" fmla="*/ 1 h 215"/>
                  <a:gd name="T62" fmla="*/ 0 w 308"/>
                  <a:gd name="T63" fmla="*/ 1 h 215"/>
                  <a:gd name="T64" fmla="*/ 0 w 308"/>
                  <a:gd name="T65" fmla="*/ 0 h 215"/>
                  <a:gd name="T66" fmla="*/ 1 w 308"/>
                  <a:gd name="T67" fmla="*/ 5 h 2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08"/>
                  <a:gd name="T103" fmla="*/ 0 h 215"/>
                  <a:gd name="T104" fmla="*/ 308 w 308"/>
                  <a:gd name="T105" fmla="*/ 215 h 2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08" h="215">
                    <a:moveTo>
                      <a:pt x="50" y="154"/>
                    </a:moveTo>
                    <a:lnTo>
                      <a:pt x="59" y="163"/>
                    </a:lnTo>
                    <a:lnTo>
                      <a:pt x="71" y="172"/>
                    </a:lnTo>
                    <a:lnTo>
                      <a:pt x="82" y="178"/>
                    </a:lnTo>
                    <a:lnTo>
                      <a:pt x="96" y="184"/>
                    </a:lnTo>
                    <a:lnTo>
                      <a:pt x="110" y="190"/>
                    </a:lnTo>
                    <a:lnTo>
                      <a:pt x="125" y="195"/>
                    </a:lnTo>
                    <a:lnTo>
                      <a:pt x="141" y="199"/>
                    </a:lnTo>
                    <a:lnTo>
                      <a:pt x="157" y="203"/>
                    </a:lnTo>
                    <a:lnTo>
                      <a:pt x="174" y="205"/>
                    </a:lnTo>
                    <a:lnTo>
                      <a:pt x="192" y="208"/>
                    </a:lnTo>
                    <a:lnTo>
                      <a:pt x="210" y="210"/>
                    </a:lnTo>
                    <a:lnTo>
                      <a:pt x="230" y="212"/>
                    </a:lnTo>
                    <a:lnTo>
                      <a:pt x="248" y="213"/>
                    </a:lnTo>
                    <a:lnTo>
                      <a:pt x="268" y="214"/>
                    </a:lnTo>
                    <a:lnTo>
                      <a:pt x="288" y="214"/>
                    </a:lnTo>
                    <a:lnTo>
                      <a:pt x="308" y="215"/>
                    </a:lnTo>
                    <a:lnTo>
                      <a:pt x="299" y="187"/>
                    </a:lnTo>
                    <a:lnTo>
                      <a:pt x="287" y="161"/>
                    </a:lnTo>
                    <a:lnTo>
                      <a:pt x="274" y="139"/>
                    </a:lnTo>
                    <a:lnTo>
                      <a:pt x="262" y="121"/>
                    </a:lnTo>
                    <a:lnTo>
                      <a:pt x="247" y="105"/>
                    </a:lnTo>
                    <a:lnTo>
                      <a:pt x="231" y="90"/>
                    </a:lnTo>
                    <a:lnTo>
                      <a:pt x="213" y="78"/>
                    </a:lnTo>
                    <a:lnTo>
                      <a:pt x="194" y="67"/>
                    </a:lnTo>
                    <a:lnTo>
                      <a:pt x="174" y="58"/>
                    </a:lnTo>
                    <a:lnTo>
                      <a:pt x="154" y="49"/>
                    </a:lnTo>
                    <a:lnTo>
                      <a:pt x="130" y="41"/>
                    </a:lnTo>
                    <a:lnTo>
                      <a:pt x="107" y="33"/>
                    </a:lnTo>
                    <a:lnTo>
                      <a:pt x="82" y="26"/>
                    </a:lnTo>
                    <a:lnTo>
                      <a:pt x="57" y="18"/>
                    </a:lnTo>
                    <a:lnTo>
                      <a:pt x="29" y="9"/>
                    </a:lnTo>
                    <a:lnTo>
                      <a:pt x="0" y="0"/>
                    </a:lnTo>
                    <a:lnTo>
                      <a:pt x="50" y="154"/>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8681" name="Rectangle 48"/>
            <p:cNvSpPr>
              <a:spLocks noChangeArrowheads="1"/>
            </p:cNvSpPr>
            <p:nvPr/>
          </p:nvSpPr>
          <p:spPr bwMode="auto">
            <a:xfrm>
              <a:off x="384" y="2304"/>
              <a:ext cx="1488" cy="1152"/>
            </a:xfrm>
            <a:prstGeom prst="rect">
              <a:avLst/>
            </a:prstGeom>
            <a:solidFill>
              <a:schemeClr val="folHlink"/>
            </a:solidFill>
            <a:ln w="57150">
              <a:solidFill>
                <a:schemeClr val="accent1"/>
              </a:solidFill>
              <a:miter lim="800000"/>
              <a:headEnd/>
              <a:tailEnd/>
            </a:ln>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28682" name="Rectangle 49"/>
            <p:cNvSpPr>
              <a:spLocks noChangeArrowheads="1"/>
            </p:cNvSpPr>
            <p:nvPr/>
          </p:nvSpPr>
          <p:spPr bwMode="auto">
            <a:xfrm>
              <a:off x="3456" y="2304"/>
              <a:ext cx="1488" cy="1152"/>
            </a:xfrm>
            <a:prstGeom prst="rect">
              <a:avLst/>
            </a:prstGeom>
            <a:solidFill>
              <a:schemeClr val="folHlink"/>
            </a:solidFill>
            <a:ln w="57150">
              <a:solidFill>
                <a:schemeClr val="accent1"/>
              </a:solidFill>
              <a:miter lim="800000"/>
              <a:headEnd/>
              <a:tailEnd/>
            </a:ln>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28683" name="Text Box 52"/>
            <p:cNvSpPr txBox="1">
              <a:spLocks noChangeArrowheads="1"/>
            </p:cNvSpPr>
            <p:nvPr/>
          </p:nvSpPr>
          <p:spPr bwMode="auto">
            <a:xfrm>
              <a:off x="432" y="2688"/>
              <a:ext cx="144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800" b="1">
                  <a:solidFill>
                    <a:srgbClr val="FF0000"/>
                  </a:solidFill>
                  <a:latin typeface="Times New Roman" pitchFamily="18" charset="0"/>
                </a:rPr>
                <a:t>Management</a:t>
              </a:r>
            </a:p>
          </p:txBody>
        </p:sp>
        <p:sp>
          <p:nvSpPr>
            <p:cNvPr id="28684" name="Text Box 53"/>
            <p:cNvSpPr txBox="1">
              <a:spLocks noChangeArrowheads="1"/>
            </p:cNvSpPr>
            <p:nvPr/>
          </p:nvSpPr>
          <p:spPr bwMode="auto">
            <a:xfrm>
              <a:off x="3696" y="2640"/>
              <a:ext cx="12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800" b="1">
                  <a:solidFill>
                    <a:srgbClr val="FF0000"/>
                  </a:solidFill>
                  <a:latin typeface="Times New Roman" pitchFamily="18" charset="0"/>
                </a:rPr>
                <a:t>Auditor</a:t>
              </a:r>
            </a:p>
          </p:txBody>
        </p:sp>
      </p:grpSp>
      <p:sp>
        <p:nvSpPr>
          <p:cNvPr id="28679"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6F9E6A24-5DE3-4108-979C-E027F393D6FC}"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26</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609600" y="228600"/>
            <a:ext cx="7772400" cy="11430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101: Independence</a:t>
            </a:r>
          </a:p>
        </p:txBody>
      </p:sp>
      <p:sp>
        <p:nvSpPr>
          <p:cNvPr id="25603" name="Rectangle 3"/>
          <p:cNvSpPr>
            <a:spLocks noGrp="1" noChangeArrowheads="1"/>
          </p:cNvSpPr>
          <p:nvPr>
            <p:ph type="body" idx="4294967295"/>
          </p:nvPr>
        </p:nvSpPr>
        <p:spPr>
          <a:xfrm>
            <a:off x="533400" y="1524000"/>
            <a:ext cx="7924800" cy="4572000"/>
          </a:xfrm>
        </p:spPr>
        <p:txBody>
          <a:bodyPr/>
          <a:lstStyle/>
          <a:p>
            <a:pPr marL="548640" indent="-609600" eaLnBrk="1" hangingPunct="1">
              <a:spcBef>
                <a:spcPts val="0"/>
              </a:spcBef>
              <a:buFontTx/>
              <a:buNone/>
              <a:defRPr/>
            </a:pPr>
            <a:r>
              <a:rPr lang="en-US" sz="2800" dirty="0" smtClean="0"/>
              <a:t>Financial interest in a nonclient may impair </a:t>
            </a:r>
          </a:p>
          <a:p>
            <a:pPr marL="548640" indent="-609600" eaLnBrk="1" hangingPunct="1">
              <a:spcBef>
                <a:spcPts val="0"/>
              </a:spcBef>
              <a:buFontTx/>
              <a:buNone/>
              <a:defRPr/>
            </a:pPr>
            <a:r>
              <a:rPr lang="en-US" sz="2800" dirty="0" smtClean="0"/>
              <a:t>independence when the nonclient has a financial </a:t>
            </a:r>
          </a:p>
          <a:p>
            <a:pPr marL="548640" indent="-609600" eaLnBrk="1" hangingPunct="1">
              <a:spcBef>
                <a:spcPts val="0"/>
              </a:spcBef>
              <a:buFontTx/>
              <a:buNone/>
              <a:defRPr/>
            </a:pPr>
            <a:r>
              <a:rPr lang="en-US" sz="2800" dirty="0" smtClean="0"/>
              <a:t>interest in the client.</a:t>
            </a:r>
          </a:p>
          <a:p>
            <a:pPr marL="609600" indent="-609600" eaLnBrk="1" hangingPunct="1">
              <a:buFontTx/>
              <a:buNone/>
              <a:defRPr/>
            </a:pPr>
            <a:endParaRPr lang="en-US" sz="2800" dirty="0" smtClean="0"/>
          </a:p>
          <a:p>
            <a:pPr marL="609600" indent="-609600" eaLnBrk="1" hangingPunct="1">
              <a:buFontTx/>
              <a:buNone/>
              <a:defRPr/>
            </a:pPr>
            <a:endParaRPr lang="en-US" dirty="0" smtClean="0"/>
          </a:p>
        </p:txBody>
      </p:sp>
      <p:grpSp>
        <p:nvGrpSpPr>
          <p:cNvPr id="29700" name="Group 4" descr="This slide includes text boxes and arrows that visually demonstrate the following. &#10;&#10;The auditor is auditing a client. In additon, the auditor owns a nonclient that owns the client. "/>
          <p:cNvGrpSpPr>
            <a:grpSpLocks/>
          </p:cNvGrpSpPr>
          <p:nvPr/>
        </p:nvGrpSpPr>
        <p:grpSpPr bwMode="auto">
          <a:xfrm>
            <a:off x="533400" y="3581400"/>
            <a:ext cx="1752600" cy="1295400"/>
            <a:chOff x="336" y="2256"/>
            <a:chExt cx="1104" cy="816"/>
          </a:xfrm>
        </p:grpSpPr>
        <p:sp>
          <p:nvSpPr>
            <p:cNvPr id="29717" name="Rectangle 5"/>
            <p:cNvSpPr>
              <a:spLocks noChangeArrowheads="1"/>
            </p:cNvSpPr>
            <p:nvPr/>
          </p:nvSpPr>
          <p:spPr bwMode="auto">
            <a:xfrm>
              <a:off x="336" y="2256"/>
              <a:ext cx="1104" cy="816"/>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29718" name="Text Box 6"/>
            <p:cNvSpPr txBox="1">
              <a:spLocks noChangeArrowheads="1"/>
            </p:cNvSpPr>
            <p:nvPr/>
          </p:nvSpPr>
          <p:spPr bwMode="auto">
            <a:xfrm>
              <a:off x="480" y="2448"/>
              <a:ext cx="9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b="1">
                  <a:latin typeface="Times New Roman" pitchFamily="18" charset="0"/>
                </a:rPr>
                <a:t>Auditor</a:t>
              </a:r>
            </a:p>
          </p:txBody>
        </p:sp>
      </p:grpSp>
      <p:grpSp>
        <p:nvGrpSpPr>
          <p:cNvPr id="29701" name="Group 7"/>
          <p:cNvGrpSpPr>
            <a:grpSpLocks/>
          </p:cNvGrpSpPr>
          <p:nvPr/>
        </p:nvGrpSpPr>
        <p:grpSpPr bwMode="auto">
          <a:xfrm>
            <a:off x="3581400" y="3581400"/>
            <a:ext cx="1981200" cy="1295400"/>
            <a:chOff x="1968" y="2256"/>
            <a:chExt cx="1248" cy="816"/>
          </a:xfrm>
        </p:grpSpPr>
        <p:sp>
          <p:nvSpPr>
            <p:cNvPr id="29715" name="Rectangle 8"/>
            <p:cNvSpPr>
              <a:spLocks noChangeArrowheads="1"/>
            </p:cNvSpPr>
            <p:nvPr/>
          </p:nvSpPr>
          <p:spPr bwMode="auto">
            <a:xfrm>
              <a:off x="1968" y="2256"/>
              <a:ext cx="1104" cy="816"/>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29716" name="Text Box 9"/>
            <p:cNvSpPr txBox="1">
              <a:spLocks noChangeArrowheads="1"/>
            </p:cNvSpPr>
            <p:nvPr/>
          </p:nvSpPr>
          <p:spPr bwMode="auto">
            <a:xfrm>
              <a:off x="2064" y="2448"/>
              <a:ext cx="11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b="1">
                  <a:latin typeface="Times New Roman" pitchFamily="18" charset="0"/>
                </a:rPr>
                <a:t>Nonclient</a:t>
              </a:r>
            </a:p>
          </p:txBody>
        </p:sp>
      </p:grpSp>
      <p:grpSp>
        <p:nvGrpSpPr>
          <p:cNvPr id="29702" name="Group 10"/>
          <p:cNvGrpSpPr>
            <a:grpSpLocks/>
          </p:cNvGrpSpPr>
          <p:nvPr/>
        </p:nvGrpSpPr>
        <p:grpSpPr bwMode="auto">
          <a:xfrm>
            <a:off x="6705600" y="3581400"/>
            <a:ext cx="1981200" cy="1295400"/>
            <a:chOff x="3696" y="2256"/>
            <a:chExt cx="1248" cy="816"/>
          </a:xfrm>
        </p:grpSpPr>
        <p:sp>
          <p:nvSpPr>
            <p:cNvPr id="29713" name="Rectangle 11"/>
            <p:cNvSpPr>
              <a:spLocks noChangeArrowheads="1"/>
            </p:cNvSpPr>
            <p:nvPr/>
          </p:nvSpPr>
          <p:spPr bwMode="auto">
            <a:xfrm>
              <a:off x="3696" y="2256"/>
              <a:ext cx="1104" cy="816"/>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Times New Roman" pitchFamily="18" charset="0"/>
              </a:endParaRPr>
            </a:p>
          </p:txBody>
        </p:sp>
        <p:sp>
          <p:nvSpPr>
            <p:cNvPr id="29714" name="Text Box 12"/>
            <p:cNvSpPr txBox="1">
              <a:spLocks noChangeArrowheads="1"/>
            </p:cNvSpPr>
            <p:nvPr/>
          </p:nvSpPr>
          <p:spPr bwMode="auto">
            <a:xfrm>
              <a:off x="3840" y="2448"/>
              <a:ext cx="11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b="1">
                  <a:latin typeface="Times New Roman" pitchFamily="18" charset="0"/>
                </a:rPr>
                <a:t>Client</a:t>
              </a:r>
            </a:p>
          </p:txBody>
        </p:sp>
      </p:grpSp>
      <p:sp>
        <p:nvSpPr>
          <p:cNvPr id="29703" name="Line 13"/>
          <p:cNvSpPr>
            <a:spLocks noChangeShapeType="1"/>
          </p:cNvSpPr>
          <p:nvPr/>
        </p:nvSpPr>
        <p:spPr bwMode="auto">
          <a:xfrm>
            <a:off x="2286000" y="4191000"/>
            <a:ext cx="1295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4" name="Line 14"/>
          <p:cNvSpPr>
            <a:spLocks noChangeShapeType="1"/>
          </p:cNvSpPr>
          <p:nvPr/>
        </p:nvSpPr>
        <p:spPr bwMode="auto">
          <a:xfrm>
            <a:off x="5334000" y="4191000"/>
            <a:ext cx="1371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5" name="Text Box 15"/>
          <p:cNvSpPr txBox="1">
            <a:spLocks noChangeArrowheads="1"/>
          </p:cNvSpPr>
          <p:nvPr/>
        </p:nvSpPr>
        <p:spPr bwMode="auto">
          <a:xfrm>
            <a:off x="2438400" y="37338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b="1">
                <a:solidFill>
                  <a:srgbClr val="008000"/>
                </a:solidFill>
                <a:latin typeface="Times New Roman" pitchFamily="18" charset="0"/>
              </a:rPr>
              <a:t>Owns</a:t>
            </a:r>
          </a:p>
        </p:txBody>
      </p:sp>
      <p:sp>
        <p:nvSpPr>
          <p:cNvPr id="29706" name="Text Box 16"/>
          <p:cNvSpPr txBox="1">
            <a:spLocks noChangeArrowheads="1"/>
          </p:cNvSpPr>
          <p:nvPr/>
        </p:nvSpPr>
        <p:spPr bwMode="auto">
          <a:xfrm>
            <a:off x="5410200" y="37338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sz="2400" b="1">
                <a:solidFill>
                  <a:srgbClr val="008000"/>
                </a:solidFill>
                <a:latin typeface="Times New Roman" pitchFamily="18" charset="0"/>
              </a:rPr>
              <a:t>Owns</a:t>
            </a:r>
          </a:p>
        </p:txBody>
      </p:sp>
      <p:grpSp>
        <p:nvGrpSpPr>
          <p:cNvPr id="29707" name="Group 17"/>
          <p:cNvGrpSpPr>
            <a:grpSpLocks/>
          </p:cNvGrpSpPr>
          <p:nvPr/>
        </p:nvGrpSpPr>
        <p:grpSpPr bwMode="auto">
          <a:xfrm>
            <a:off x="1295400" y="4876800"/>
            <a:ext cx="6248400" cy="762000"/>
            <a:chOff x="816" y="3072"/>
            <a:chExt cx="3936" cy="480"/>
          </a:xfrm>
        </p:grpSpPr>
        <p:sp>
          <p:nvSpPr>
            <p:cNvPr id="29710" name="Line 18"/>
            <p:cNvSpPr>
              <a:spLocks noChangeShapeType="1"/>
            </p:cNvSpPr>
            <p:nvPr/>
          </p:nvSpPr>
          <p:spPr bwMode="auto">
            <a:xfrm>
              <a:off x="816" y="3072"/>
              <a:ext cx="0" cy="48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1" name="Line 19"/>
            <p:cNvSpPr>
              <a:spLocks noChangeShapeType="1"/>
            </p:cNvSpPr>
            <p:nvPr/>
          </p:nvSpPr>
          <p:spPr bwMode="auto">
            <a:xfrm flipV="1">
              <a:off x="4752" y="3072"/>
              <a:ext cx="0" cy="48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2" name="Line 20"/>
            <p:cNvSpPr>
              <a:spLocks noChangeShapeType="1"/>
            </p:cNvSpPr>
            <p:nvPr/>
          </p:nvSpPr>
          <p:spPr bwMode="auto">
            <a:xfrm>
              <a:off x="816" y="3552"/>
              <a:ext cx="3936"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9708" name="Text Box 21"/>
          <p:cNvSpPr txBox="1">
            <a:spLocks noChangeArrowheads="1"/>
          </p:cNvSpPr>
          <p:nvPr/>
        </p:nvSpPr>
        <p:spPr bwMode="auto">
          <a:xfrm>
            <a:off x="3581400" y="4953000"/>
            <a:ext cx="2895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50000"/>
              </a:spcBef>
              <a:buFontTx/>
              <a:buNone/>
            </a:pPr>
            <a:r>
              <a:rPr lang="en-US" altLang="en-US" b="1">
                <a:solidFill>
                  <a:srgbClr val="008000"/>
                </a:solidFill>
                <a:latin typeface="Times New Roman" pitchFamily="18" charset="0"/>
              </a:rPr>
              <a:t>Audit</a:t>
            </a:r>
          </a:p>
        </p:txBody>
      </p:sp>
      <p:sp>
        <p:nvSpPr>
          <p:cNvPr id="29709"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89E6D7B1-7A4B-44ED-8E16-64DED825F69A}"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27</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3600" smtClean="0"/>
              <a:t>SEC &amp; PCAOB Independence Rules</a:t>
            </a:r>
          </a:p>
        </p:txBody>
      </p:sp>
      <p:sp>
        <p:nvSpPr>
          <p:cNvPr id="11267" name="Rectangle 3"/>
          <p:cNvSpPr>
            <a:spLocks noGrp="1" noChangeArrowheads="1"/>
          </p:cNvSpPr>
          <p:nvPr>
            <p:ph type="body" idx="4294967295"/>
          </p:nvPr>
        </p:nvSpPr>
        <p:spPr>
          <a:xfrm>
            <a:off x="685800" y="1600200"/>
            <a:ext cx="7772400" cy="4495800"/>
          </a:xfrm>
        </p:spPr>
        <p:txBody>
          <a:bodyPr/>
          <a:lstStyle/>
          <a:p>
            <a:pPr eaLnBrk="1" hangingPunct="1">
              <a:lnSpc>
                <a:spcPct val="80000"/>
              </a:lnSpc>
              <a:buFontTx/>
              <a:buNone/>
              <a:defRPr/>
            </a:pPr>
            <a:r>
              <a:rPr lang="en-US" sz="2400" dirty="0" smtClean="0"/>
              <a:t>An auditor’s independence depends on auditors both having the proper mental state and passing the appearance test.  Thus they must have:</a:t>
            </a:r>
          </a:p>
          <a:p>
            <a:pPr eaLnBrk="1" hangingPunct="1">
              <a:lnSpc>
                <a:spcPct val="80000"/>
              </a:lnSpc>
              <a:buFontTx/>
              <a:buNone/>
              <a:defRPr/>
            </a:pPr>
            <a:endParaRPr lang="en-US" sz="2400" dirty="0" smtClean="0"/>
          </a:p>
          <a:p>
            <a:pPr eaLnBrk="1" hangingPunct="1">
              <a:lnSpc>
                <a:spcPct val="80000"/>
              </a:lnSpc>
              <a:defRPr/>
            </a:pPr>
            <a:r>
              <a:rPr lang="en-US" sz="2400" dirty="0" smtClean="0"/>
              <a:t>Independence in fact </a:t>
            </a:r>
          </a:p>
          <a:p>
            <a:pPr lvl="1" eaLnBrk="1" hangingPunct="1">
              <a:lnSpc>
                <a:spcPct val="80000"/>
              </a:lnSpc>
              <a:defRPr/>
            </a:pPr>
            <a:r>
              <a:rPr lang="en-US" sz="2400" dirty="0" smtClean="0">
                <a:ea typeface="+mn-ea"/>
                <a:cs typeface="+mn-cs"/>
              </a:rPr>
              <a:t>A mental state of objectivity and lack of bias</a:t>
            </a:r>
          </a:p>
          <a:p>
            <a:pPr eaLnBrk="1" hangingPunct="1">
              <a:lnSpc>
                <a:spcPct val="80000"/>
              </a:lnSpc>
              <a:defRPr/>
            </a:pPr>
            <a:r>
              <a:rPr lang="en-US" sz="2400" dirty="0" smtClean="0"/>
              <a:t>Independence in appearance </a:t>
            </a:r>
          </a:p>
          <a:p>
            <a:pPr lvl="1" eaLnBrk="1" hangingPunct="1">
              <a:lnSpc>
                <a:spcPct val="80000"/>
              </a:lnSpc>
              <a:defRPr/>
            </a:pPr>
            <a:r>
              <a:rPr lang="en-US" sz="2400" dirty="0" smtClean="0">
                <a:ea typeface="+mn-ea"/>
                <a:cs typeface="+mn-cs"/>
              </a:rPr>
              <a:t>depends on whether a reasonable investor, with knowledge of all relevant facts and circumstances, can conclude that the auditor is not capable of exercising objective and impartial judgment.</a:t>
            </a:r>
            <a:endParaRPr lang="en-US" sz="2400" dirty="0" smtClean="0"/>
          </a:p>
        </p:txBody>
      </p:sp>
      <p:sp>
        <p:nvSpPr>
          <p:cNvPr id="3072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8310C8E9-7F49-4BE5-85EC-13BFB9B05F1D}"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28</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685800" y="228600"/>
            <a:ext cx="7010400" cy="533400"/>
          </a:xfrm>
        </p:spPr>
        <p:txBody>
          <a:bodyPr/>
          <a:lstStyle/>
          <a:p>
            <a:pPr algn="l" eaLnBrk="1" hangingPunct="1"/>
            <a:r>
              <a:rPr lang="en-US" altLang="en-US" sz="3600" smtClean="0"/>
              <a:t>SEC &amp; PCAOB Independence Rules</a:t>
            </a:r>
          </a:p>
        </p:txBody>
      </p:sp>
      <p:sp>
        <p:nvSpPr>
          <p:cNvPr id="31747" name="Rectangle 3"/>
          <p:cNvSpPr>
            <a:spLocks noGrp="1" noChangeArrowheads="1"/>
          </p:cNvSpPr>
          <p:nvPr>
            <p:ph type="body" idx="4294967295"/>
          </p:nvPr>
        </p:nvSpPr>
        <p:spPr>
          <a:xfrm>
            <a:off x="533400" y="838200"/>
            <a:ext cx="8267700" cy="5897563"/>
          </a:xfrm>
        </p:spPr>
        <p:txBody>
          <a:bodyPr/>
          <a:lstStyle/>
          <a:p>
            <a:pPr eaLnBrk="1" hangingPunct="1">
              <a:lnSpc>
                <a:spcPct val="80000"/>
              </a:lnSpc>
              <a:buFontTx/>
              <a:buNone/>
            </a:pPr>
            <a:r>
              <a:rPr lang="en-US" altLang="en-US" sz="2400" smtClean="0"/>
              <a:t>The SEC and PCAOB rules prohibit or place restrictions on the following types of nonaudit services provided to </a:t>
            </a:r>
            <a:r>
              <a:rPr lang="en-US" altLang="en-US" sz="2400" i="1" smtClean="0"/>
              <a:t>audit</a:t>
            </a:r>
            <a:r>
              <a:rPr lang="en-US" altLang="en-US" sz="2400" smtClean="0"/>
              <a:t> clients:</a:t>
            </a:r>
          </a:p>
          <a:p>
            <a:r>
              <a:rPr lang="en-US" altLang="en-US" sz="2000" smtClean="0"/>
              <a:t>Financial information systems design and implementation;</a:t>
            </a:r>
          </a:p>
          <a:p>
            <a:r>
              <a:rPr lang="en-US" altLang="en-US" sz="2000" smtClean="0"/>
              <a:t>Appraisal or valuation services;</a:t>
            </a:r>
          </a:p>
          <a:p>
            <a:r>
              <a:rPr lang="en-US" altLang="en-US" sz="2000" smtClean="0"/>
              <a:t>Actuarial services;</a:t>
            </a:r>
          </a:p>
          <a:p>
            <a:r>
              <a:rPr lang="en-US" altLang="en-US" sz="2000" smtClean="0"/>
              <a:t>Internal audit services;</a:t>
            </a:r>
          </a:p>
          <a:p>
            <a:r>
              <a:rPr lang="en-US" altLang="en-US" sz="2000" smtClean="0"/>
              <a:t>Management functions;</a:t>
            </a:r>
          </a:p>
          <a:p>
            <a:r>
              <a:rPr lang="en-US" altLang="en-US" sz="2000" smtClean="0"/>
              <a:t>Human resources;</a:t>
            </a:r>
          </a:p>
          <a:p>
            <a:r>
              <a:rPr lang="en-US" altLang="en-US" sz="2000" smtClean="0"/>
              <a:t>Broker-dealer services;</a:t>
            </a:r>
          </a:p>
          <a:p>
            <a:r>
              <a:rPr lang="en-US" altLang="en-US" sz="2000" smtClean="0"/>
              <a:t>Legal services;</a:t>
            </a:r>
          </a:p>
          <a:p>
            <a:r>
              <a:rPr lang="en-US" altLang="en-US" sz="2000" smtClean="0"/>
              <a:t>Expert services;</a:t>
            </a:r>
          </a:p>
          <a:p>
            <a:r>
              <a:rPr lang="en-US" altLang="en-US" sz="2000" smtClean="0"/>
              <a:t>Any service for an audit client for a contingent fee or commission;</a:t>
            </a:r>
          </a:p>
          <a:p>
            <a:r>
              <a:rPr lang="en-US" altLang="en-US" sz="2000" smtClean="0"/>
              <a:t>Tax services that are based on judicial proceedings or aggressive interpretations of tax law;</a:t>
            </a:r>
          </a:p>
          <a:p>
            <a:r>
              <a:rPr lang="en-US" altLang="en-US" sz="2000" smtClean="0"/>
              <a:t>Planning or opining on the tax consequence of a transaction;</a:t>
            </a:r>
          </a:p>
          <a:p>
            <a:r>
              <a:rPr lang="en-US" altLang="en-US" sz="2000" smtClean="0"/>
              <a:t>Tax services for key company executives.</a:t>
            </a:r>
          </a:p>
          <a:p>
            <a:pPr eaLnBrk="1" hangingPunct="1">
              <a:lnSpc>
                <a:spcPct val="80000"/>
              </a:lnSpc>
            </a:pPr>
            <a:endParaRPr lang="en-US" altLang="en-US" sz="2400" smtClean="0"/>
          </a:p>
        </p:txBody>
      </p:sp>
      <p:sp>
        <p:nvSpPr>
          <p:cNvPr id="3174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777E426C-99AF-402D-8362-4D0BD40E6807}"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29</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5800" y="457200"/>
            <a:ext cx="7010400" cy="762000"/>
          </a:xfrm>
        </p:spPr>
        <p:txBody>
          <a:bodyPr/>
          <a:lstStyle/>
          <a:p>
            <a:pPr algn="l" eaLnBrk="1" hangingPunct="1"/>
            <a:r>
              <a:rPr lang="en-US" altLang="en-US" sz="4000" smtClean="0"/>
              <a:t>Learning </a:t>
            </a:r>
            <a:r>
              <a:rPr lang="en-US" altLang="en-US" sz="3600" smtClean="0"/>
              <a:t>Objectives</a:t>
            </a:r>
          </a:p>
        </p:txBody>
      </p:sp>
      <p:sp>
        <p:nvSpPr>
          <p:cNvPr id="5123" name="Rectangle 3"/>
          <p:cNvSpPr>
            <a:spLocks noGrp="1" noChangeArrowheads="1"/>
          </p:cNvSpPr>
          <p:nvPr>
            <p:ph type="body" idx="4294967295"/>
          </p:nvPr>
        </p:nvSpPr>
        <p:spPr>
          <a:xfrm>
            <a:off x="457200" y="1143000"/>
            <a:ext cx="8305800" cy="5470525"/>
          </a:xfrm>
        </p:spPr>
        <p:txBody>
          <a:bodyPr/>
          <a:lstStyle/>
          <a:p>
            <a:pPr marL="457200" indent="-457200" eaLnBrk="1" hangingPunct="1">
              <a:buFont typeface="Times New Roman" pitchFamily="18" charset="0"/>
              <a:buAutoNum type="arabicPeriod"/>
            </a:pPr>
            <a:r>
              <a:rPr lang="en-US" altLang="en-US" sz="2000" dirty="0" smtClean="0"/>
              <a:t>Understand general ethics and a series of steps for making ethical decisions.</a:t>
            </a:r>
          </a:p>
          <a:p>
            <a:pPr marL="457200" indent="-457200" eaLnBrk="1" hangingPunct="1">
              <a:buFont typeface="Times New Roman" pitchFamily="18" charset="0"/>
              <a:buAutoNum type="arabicPeriod"/>
            </a:pPr>
            <a:r>
              <a:rPr lang="en-US" altLang="en-US" sz="2000" dirty="0" smtClean="0"/>
              <a:t>Reason through an ethical decision problem using the imperative, utilitarian, and virtue theories of moral philosophy.</a:t>
            </a:r>
          </a:p>
          <a:p>
            <a:pPr marL="457200" indent="-457200" eaLnBrk="1" hangingPunct="1">
              <a:buFont typeface="Times New Roman" pitchFamily="18" charset="0"/>
              <a:buAutoNum type="arabicPeriod"/>
            </a:pPr>
            <a:r>
              <a:rPr lang="en-US" altLang="en-US" sz="2000" dirty="0" smtClean="0"/>
              <a:t>Identify the different entities that make ethics rules for CPAs and public accounting firms.</a:t>
            </a:r>
          </a:p>
          <a:p>
            <a:pPr marL="457200" indent="-457200" eaLnBrk="1" hangingPunct="1">
              <a:buFont typeface="Times New Roman" pitchFamily="18" charset="0"/>
              <a:buAutoNum type="arabicPeriod"/>
            </a:pPr>
            <a:r>
              <a:rPr lang="en-US" altLang="en-US" sz="2000" dirty="0" smtClean="0"/>
              <a:t>With reference to American Institute of Certified Public Accounting (AICPA), Government Accountability Office (GAO), Public Company Accounting Oversight Board (PCAOB), and Securities and Exchange Commission (SEC) rules, analyze factual situations and decide whether an accountant’s conduct does or does not impair independence.</a:t>
            </a:r>
          </a:p>
          <a:p>
            <a:pPr marL="457200" indent="-457200" eaLnBrk="1" hangingPunct="1">
              <a:buFont typeface="Times New Roman" pitchFamily="18" charset="0"/>
              <a:buAutoNum type="arabicPeriod"/>
            </a:pPr>
            <a:r>
              <a:rPr lang="en-US" altLang="en-US" sz="2000" dirty="0" smtClean="0"/>
              <a:t>With reference to AICPA rules on topics other than independence, analyze factual situations and decide whether an accountant’s conduct does or does not conform to the AICPA Code of Professional of Conduct.</a:t>
            </a:r>
          </a:p>
          <a:p>
            <a:pPr marL="457200" indent="-457200" eaLnBrk="1" hangingPunct="1">
              <a:buFont typeface="Times New Roman" pitchFamily="18" charset="0"/>
              <a:buAutoNum type="arabicPeriod"/>
            </a:pPr>
            <a:r>
              <a:rPr lang="en-US" altLang="en-US" sz="2000" dirty="0" smtClean="0"/>
              <a:t>Explain the types of penalties that can be imposed on accountants.</a:t>
            </a:r>
          </a:p>
        </p:txBody>
      </p:sp>
      <p:sp>
        <p:nvSpPr>
          <p:cNvPr id="512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2BCA3A3B-3248-48A9-A9BA-9746E370AEC2}"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3600" smtClean="0"/>
              <a:t>SEC &amp; PCAOB Independence Rules</a:t>
            </a:r>
          </a:p>
        </p:txBody>
      </p:sp>
      <p:sp>
        <p:nvSpPr>
          <p:cNvPr id="32771" name="Rectangle 3"/>
          <p:cNvSpPr>
            <a:spLocks noGrp="1" noChangeArrowheads="1"/>
          </p:cNvSpPr>
          <p:nvPr>
            <p:ph type="body" idx="4294967295"/>
          </p:nvPr>
        </p:nvSpPr>
        <p:spPr>
          <a:xfrm>
            <a:off x="685800" y="1600200"/>
            <a:ext cx="7772400" cy="4495800"/>
          </a:xfrm>
        </p:spPr>
        <p:txBody>
          <a:bodyPr/>
          <a:lstStyle/>
          <a:p>
            <a:pPr eaLnBrk="1" hangingPunct="1">
              <a:lnSpc>
                <a:spcPct val="80000"/>
              </a:lnSpc>
              <a:buFontTx/>
              <a:buNone/>
            </a:pPr>
            <a:r>
              <a:rPr lang="en-US" altLang="en-US" sz="2400" smtClean="0"/>
              <a:t>SEC rules require that companies (not auditors) disclose the following in proxy statements delivered to their shareholders :</a:t>
            </a:r>
          </a:p>
          <a:p>
            <a:pPr>
              <a:buFontTx/>
              <a:buNone/>
            </a:pPr>
            <a:endParaRPr lang="en-US" altLang="en-US" sz="2000" smtClean="0"/>
          </a:p>
          <a:p>
            <a:r>
              <a:rPr lang="en-US" altLang="en-US" sz="2000" smtClean="0"/>
              <a:t>Total audit fees to the public accounting firm for the annual audit and the reviews of quarterly financial information;</a:t>
            </a:r>
          </a:p>
          <a:p>
            <a:r>
              <a:rPr lang="en-US" altLang="en-US" sz="2000" smtClean="0"/>
              <a:t>Total fees to the public accounting firm for tax and other advisory work;</a:t>
            </a:r>
          </a:p>
          <a:p>
            <a:r>
              <a:rPr lang="en-US" altLang="en-US" sz="2000" smtClean="0"/>
              <a:t>Whether the audit committee or the board of directors considered the public accounting firm’s advisory work to be compatible with maintaining the auditor’s independence;</a:t>
            </a:r>
          </a:p>
          <a:p>
            <a:r>
              <a:rPr lang="en-US" altLang="en-US" sz="2000" smtClean="0"/>
              <a:t>If more than 50 percent, the percentage of the audit hours performed by persons other than the principal auditor’s full-time, permanent employees.</a:t>
            </a:r>
          </a:p>
        </p:txBody>
      </p:sp>
      <p:sp>
        <p:nvSpPr>
          <p:cNvPr id="3277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575094DA-F970-438D-8DDB-B06EC6559592}"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30</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102: Integrity and Objectivity</a:t>
            </a:r>
          </a:p>
        </p:txBody>
      </p:sp>
      <p:sp>
        <p:nvSpPr>
          <p:cNvPr id="33795" name="Rectangle 3"/>
          <p:cNvSpPr>
            <a:spLocks noGrp="1" noChangeArrowheads="1"/>
          </p:cNvSpPr>
          <p:nvPr>
            <p:ph type="body" idx="4294967295"/>
          </p:nvPr>
        </p:nvSpPr>
        <p:spPr>
          <a:xfrm>
            <a:off x="457200" y="1981200"/>
            <a:ext cx="8229600" cy="4114800"/>
          </a:xfrm>
        </p:spPr>
        <p:txBody>
          <a:bodyPr/>
          <a:lstStyle/>
          <a:p>
            <a:pPr eaLnBrk="1" hangingPunct="1"/>
            <a:r>
              <a:rPr lang="en-US" altLang="en-US" sz="2800" dirty="0" smtClean="0"/>
              <a:t>CPAs must remain free of conflicts of interest</a:t>
            </a:r>
          </a:p>
          <a:p>
            <a:pPr lvl="1" eaLnBrk="1" hangingPunct="1"/>
            <a:r>
              <a:rPr lang="en-US" altLang="en-US" sz="2400" dirty="0" smtClean="0"/>
              <a:t>A conflict of interest may exist when there is a significant relationship with a person, entity, product, or service that could be viewed as impairing the members objectivity</a:t>
            </a:r>
          </a:p>
          <a:p>
            <a:pPr eaLnBrk="1" hangingPunct="1"/>
            <a:r>
              <a:rPr lang="en-US" altLang="en-US" sz="2800" dirty="0" smtClean="0"/>
              <a:t>Do not knowingly misrepresent facts.</a:t>
            </a:r>
          </a:p>
          <a:p>
            <a:pPr eaLnBrk="1" hangingPunct="1"/>
            <a:r>
              <a:rPr lang="en-US" altLang="en-US" sz="2800" b="1" dirty="0" smtClean="0">
                <a:solidFill>
                  <a:srgbClr val="FF0000"/>
                </a:solidFill>
              </a:rPr>
              <a:t>May not subordinate judgments</a:t>
            </a:r>
            <a:r>
              <a:rPr lang="en-US" altLang="en-US" sz="2800" dirty="0" smtClean="0"/>
              <a:t> to others.</a:t>
            </a:r>
          </a:p>
          <a:p>
            <a:pPr eaLnBrk="1" hangingPunct="1"/>
            <a:r>
              <a:rPr lang="en-US" altLang="en-US" sz="2800" dirty="0" smtClean="0"/>
              <a:t>Do not knowingly make false or misleading entries in an entity’s financial records.</a:t>
            </a:r>
          </a:p>
          <a:p>
            <a:pPr eaLnBrk="1" hangingPunct="1"/>
            <a:endParaRPr lang="en-US" altLang="en-US" sz="2800" dirty="0" smtClean="0"/>
          </a:p>
        </p:txBody>
      </p:sp>
      <p:sp>
        <p:nvSpPr>
          <p:cNvPr id="3379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0AB25803-BDAF-4217-9340-C40F55820DD3}"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31</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609600" y="304800"/>
            <a:ext cx="7772400" cy="11430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102: Integrity and Objectivity</a:t>
            </a:r>
          </a:p>
        </p:txBody>
      </p:sp>
      <p:sp>
        <p:nvSpPr>
          <p:cNvPr id="34819" name="Rectangle 3"/>
          <p:cNvSpPr>
            <a:spLocks noGrp="1" noChangeArrowheads="1"/>
          </p:cNvSpPr>
          <p:nvPr>
            <p:ph type="body" idx="4294967295"/>
          </p:nvPr>
        </p:nvSpPr>
        <p:spPr>
          <a:xfrm>
            <a:off x="381000" y="1828800"/>
            <a:ext cx="8229600" cy="4495800"/>
          </a:xfrm>
        </p:spPr>
        <p:txBody>
          <a:bodyPr/>
          <a:lstStyle/>
          <a:p>
            <a:pPr eaLnBrk="1" hangingPunct="1"/>
            <a:r>
              <a:rPr lang="en-US" altLang="en-US" smtClean="0"/>
              <a:t>If disagreements exist concerning the preparation of financial statements or the recording of transactions, accept the supervisor’s position if acceptable.</a:t>
            </a:r>
          </a:p>
          <a:p>
            <a:pPr lvl="1" eaLnBrk="1" hangingPunct="1"/>
            <a:r>
              <a:rPr lang="en-US" altLang="en-US" smtClean="0"/>
              <a:t>Report to higher level if supervisor’s position is not acceptable.</a:t>
            </a:r>
          </a:p>
          <a:p>
            <a:pPr lvl="1" eaLnBrk="1" hangingPunct="1"/>
            <a:r>
              <a:rPr lang="en-US" altLang="en-US" smtClean="0"/>
              <a:t>Consider resigning if upper management will not take appropriate action.</a:t>
            </a:r>
          </a:p>
        </p:txBody>
      </p:sp>
      <p:sp>
        <p:nvSpPr>
          <p:cNvPr id="3482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DAFC5809-7FE6-4F88-8267-60B708CB21ED}"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32</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533400" y="914400"/>
            <a:ext cx="7772400" cy="11430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t>Rule 201: General Standards</a:t>
            </a:r>
            <a:br>
              <a:rPr lang="en-US" altLang="en-US" sz="2800" smtClean="0"/>
            </a:br>
            <a:r>
              <a:rPr lang="en-US" altLang="en-US" sz="2800" smtClean="0"/>
              <a:t>Rule 202: Compliance with Standards</a:t>
            </a:r>
            <a:br>
              <a:rPr lang="en-US" altLang="en-US" sz="2800" smtClean="0"/>
            </a:br>
            <a:r>
              <a:rPr lang="en-US" altLang="en-US" sz="2800" smtClean="0"/>
              <a:t>Rule 203: Compliance with Accounting Principles</a:t>
            </a:r>
            <a:br>
              <a:rPr lang="en-US" altLang="en-US" sz="2800" smtClean="0"/>
            </a:br>
            <a:endParaRPr lang="en-US" altLang="en-US" sz="2800" smtClean="0"/>
          </a:p>
        </p:txBody>
      </p:sp>
      <p:sp>
        <p:nvSpPr>
          <p:cNvPr id="35843" name="Rectangle 3"/>
          <p:cNvSpPr>
            <a:spLocks noGrp="1" noChangeArrowheads="1"/>
          </p:cNvSpPr>
          <p:nvPr>
            <p:ph type="body" idx="4294967295"/>
          </p:nvPr>
        </p:nvSpPr>
        <p:spPr>
          <a:xfrm>
            <a:off x="457200" y="2438400"/>
            <a:ext cx="8458200" cy="3886200"/>
          </a:xfrm>
        </p:spPr>
        <p:txBody>
          <a:bodyPr/>
          <a:lstStyle/>
          <a:p>
            <a:pPr marL="533400" indent="-533400" eaLnBrk="1" hangingPunct="1"/>
            <a:r>
              <a:rPr lang="en-US" altLang="en-US" sz="2800" smtClean="0"/>
              <a:t>Follow professional standards and interpretations.</a:t>
            </a:r>
          </a:p>
          <a:p>
            <a:pPr marL="533400" indent="-533400" eaLnBrk="1" hangingPunct="1"/>
            <a:r>
              <a:rPr lang="en-US" altLang="en-US" sz="2800" smtClean="0"/>
              <a:t>Perform only those services that can be completed with professional competence.</a:t>
            </a:r>
          </a:p>
          <a:p>
            <a:pPr marL="533400" indent="-533400" eaLnBrk="1" hangingPunct="1"/>
            <a:r>
              <a:rPr lang="en-US" altLang="en-US" sz="2800" smtClean="0"/>
              <a:t>Exercise due care.</a:t>
            </a:r>
          </a:p>
          <a:p>
            <a:pPr marL="533400" indent="-533400" eaLnBrk="1" hangingPunct="1"/>
            <a:r>
              <a:rPr lang="en-US" altLang="en-US" sz="2800" smtClean="0"/>
              <a:t>Adequately plan and supervise all engagements.</a:t>
            </a:r>
          </a:p>
          <a:p>
            <a:pPr marL="533400" indent="-533400" eaLnBrk="1" hangingPunct="1"/>
            <a:r>
              <a:rPr lang="en-US" altLang="en-US" sz="2800" smtClean="0"/>
              <a:t>Obtain sufficient relevant data to afford a reasonable basis for all conclusions and recommendations.</a:t>
            </a:r>
          </a:p>
        </p:txBody>
      </p:sp>
      <p:sp>
        <p:nvSpPr>
          <p:cNvPr id="3584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DAD64B2F-B8BF-4C80-8B28-0253413A8C8C}"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33</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solidFill>
                  <a:schemeClr val="tx1"/>
                </a:solidFill>
              </a:rPr>
              <a:t>Rule 301: Confidentiality of Client Information</a:t>
            </a:r>
          </a:p>
        </p:txBody>
      </p:sp>
      <p:sp>
        <p:nvSpPr>
          <p:cNvPr id="36867" name="Rectangle 3"/>
          <p:cNvSpPr>
            <a:spLocks noGrp="1" noChangeArrowheads="1"/>
          </p:cNvSpPr>
          <p:nvPr>
            <p:ph type="body" idx="4294967295"/>
          </p:nvPr>
        </p:nvSpPr>
        <p:spPr/>
        <p:txBody>
          <a:bodyPr/>
          <a:lstStyle/>
          <a:p>
            <a:pPr eaLnBrk="1" hangingPunct="1"/>
            <a:r>
              <a:rPr lang="en-US" altLang="en-US" sz="2400" smtClean="0"/>
              <a:t>A CPA cannot disclose confidential information without client's consent.</a:t>
            </a:r>
          </a:p>
          <a:p>
            <a:pPr eaLnBrk="1" hangingPunct="1"/>
            <a:r>
              <a:rPr lang="en-US" altLang="en-US" sz="2400" smtClean="0"/>
              <a:t>Exceptions:</a:t>
            </a:r>
          </a:p>
          <a:p>
            <a:pPr lvl="1" eaLnBrk="1" hangingPunct="1"/>
            <a:r>
              <a:rPr lang="en-US" altLang="en-US" sz="2400" smtClean="0"/>
              <a:t>To remain in compliance with standards (Rule 203)</a:t>
            </a:r>
          </a:p>
          <a:p>
            <a:pPr lvl="1" eaLnBrk="1" hangingPunct="1"/>
            <a:r>
              <a:rPr lang="en-US" altLang="en-US" sz="2400" smtClean="0"/>
              <a:t>If workpapers are subpoenaed by court</a:t>
            </a:r>
          </a:p>
          <a:p>
            <a:pPr lvl="1" eaLnBrk="1" hangingPunct="1"/>
            <a:r>
              <a:rPr lang="en-US" altLang="en-US" sz="2400" smtClean="0"/>
              <a:t>As part of a PCAOB peer or quality review of practice</a:t>
            </a:r>
          </a:p>
          <a:p>
            <a:pPr lvl="1" eaLnBrk="1" hangingPunct="1"/>
            <a:r>
              <a:rPr lang="en-US" altLang="en-US" sz="2400" smtClean="0"/>
              <a:t>As part of an ethics violation for a state board of accountancy investigation</a:t>
            </a:r>
            <a:br>
              <a:rPr lang="en-US" altLang="en-US" sz="2400" smtClean="0"/>
            </a:br>
            <a:endParaRPr lang="en-US" altLang="en-US" sz="1800" smtClean="0"/>
          </a:p>
        </p:txBody>
      </p:sp>
      <p:sp>
        <p:nvSpPr>
          <p:cNvPr id="3686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9E66CAD6-F1B1-4E87-AF33-8ED560055704}"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34</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solidFill>
                  <a:schemeClr val="tx1"/>
                </a:solidFill>
              </a:rPr>
              <a:t>Rule 302: Contingent Fees</a:t>
            </a:r>
            <a:r>
              <a:rPr lang="en-US" altLang="en-US" sz="2400" i="1" smtClean="0">
                <a:solidFill>
                  <a:schemeClr val="tx1"/>
                </a:solidFill>
              </a:rPr>
              <a:t> </a:t>
            </a:r>
          </a:p>
        </p:txBody>
      </p:sp>
      <p:sp>
        <p:nvSpPr>
          <p:cNvPr id="37891" name="Rectangle 3"/>
          <p:cNvSpPr>
            <a:spLocks noGrp="1" noChangeArrowheads="1"/>
          </p:cNvSpPr>
          <p:nvPr>
            <p:ph type="body" idx="4294967295"/>
          </p:nvPr>
        </p:nvSpPr>
        <p:spPr/>
        <p:txBody>
          <a:bodyPr/>
          <a:lstStyle/>
          <a:p>
            <a:pPr eaLnBrk="1" hangingPunct="1">
              <a:lnSpc>
                <a:spcPct val="90000"/>
              </a:lnSpc>
              <a:buFontTx/>
              <a:buNone/>
            </a:pPr>
            <a:r>
              <a:rPr lang="en-US" altLang="en-US" sz="2800" smtClean="0"/>
              <a:t>Contingent Fees: Those fees based on a particular finding or outcome</a:t>
            </a:r>
          </a:p>
          <a:p>
            <a:pPr eaLnBrk="1" hangingPunct="1">
              <a:lnSpc>
                <a:spcPct val="90000"/>
              </a:lnSpc>
            </a:pPr>
            <a:r>
              <a:rPr lang="en-US" altLang="en-US" sz="2800" smtClean="0"/>
              <a:t>Not permitted for attest engagements</a:t>
            </a:r>
          </a:p>
          <a:p>
            <a:pPr eaLnBrk="1" hangingPunct="1">
              <a:lnSpc>
                <a:spcPct val="90000"/>
              </a:lnSpc>
            </a:pPr>
            <a:r>
              <a:rPr lang="en-US" altLang="en-US" sz="2800" smtClean="0"/>
              <a:t>Not contingent if:</a:t>
            </a:r>
          </a:p>
          <a:p>
            <a:pPr lvl="1" eaLnBrk="1" hangingPunct="1">
              <a:lnSpc>
                <a:spcPct val="90000"/>
              </a:lnSpc>
            </a:pPr>
            <a:r>
              <a:rPr lang="en-US" altLang="en-US" sz="2400" smtClean="0"/>
              <a:t>Fixed by courts</a:t>
            </a:r>
          </a:p>
          <a:p>
            <a:pPr lvl="1" eaLnBrk="1" hangingPunct="1">
              <a:lnSpc>
                <a:spcPct val="90000"/>
              </a:lnSpc>
            </a:pPr>
            <a:r>
              <a:rPr lang="en-US" altLang="en-US" sz="2400" smtClean="0"/>
              <a:t>Based on hours worked or services provided</a:t>
            </a:r>
          </a:p>
          <a:p>
            <a:pPr eaLnBrk="1" hangingPunct="1">
              <a:lnSpc>
                <a:spcPct val="90000"/>
              </a:lnSpc>
            </a:pPr>
            <a:r>
              <a:rPr lang="en-US" altLang="en-US" sz="2800" smtClean="0"/>
              <a:t>Allowed for non-attest (tax, consulting, litigation support) engagements</a:t>
            </a:r>
            <a:br>
              <a:rPr lang="en-US" altLang="en-US" sz="2800" smtClean="0"/>
            </a:br>
            <a:endParaRPr lang="en-US" altLang="en-US" sz="2800" smtClean="0"/>
          </a:p>
        </p:txBody>
      </p:sp>
      <p:sp>
        <p:nvSpPr>
          <p:cNvPr id="3789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66DDFC88-508A-4419-AC6A-4D68E7EA5946}"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35</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685800" y="609600"/>
            <a:ext cx="7086600" cy="1143000"/>
          </a:xfrm>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3200" smtClean="0">
                <a:solidFill>
                  <a:schemeClr val="tx1"/>
                </a:solidFill>
              </a:rPr>
              <a:t>Rule 501: Acts Discreditable</a:t>
            </a:r>
          </a:p>
        </p:txBody>
      </p:sp>
      <p:sp>
        <p:nvSpPr>
          <p:cNvPr id="38915" name="Rectangle 3"/>
          <p:cNvSpPr>
            <a:spLocks noGrp="1" noChangeArrowheads="1"/>
          </p:cNvSpPr>
          <p:nvPr>
            <p:ph type="body" idx="4294967295"/>
          </p:nvPr>
        </p:nvSpPr>
        <p:spPr>
          <a:xfrm>
            <a:off x="533400" y="1981200"/>
            <a:ext cx="7848600" cy="4343400"/>
          </a:xfrm>
        </p:spPr>
        <p:txBody>
          <a:bodyPr/>
          <a:lstStyle/>
          <a:p>
            <a:pPr marL="609600" indent="-609600" eaLnBrk="1" hangingPunct="1">
              <a:buFontTx/>
              <a:buNone/>
            </a:pPr>
            <a:r>
              <a:rPr lang="en-US" altLang="en-US" sz="2800" smtClean="0"/>
              <a:t>A member shall not commit an act discreditable to the profession (including, but not limited to):</a:t>
            </a:r>
          </a:p>
          <a:p>
            <a:pPr marL="609600" indent="-609600" eaLnBrk="1" hangingPunct="1"/>
            <a:r>
              <a:rPr lang="en-US" altLang="en-US" sz="2400" smtClean="0"/>
              <a:t>Discrimination</a:t>
            </a:r>
          </a:p>
          <a:p>
            <a:pPr marL="609600" indent="-609600" eaLnBrk="1" hangingPunct="1"/>
            <a:r>
              <a:rPr lang="en-US" altLang="en-US" sz="2400" smtClean="0"/>
              <a:t>Failure to follow GAGAS on a Governmental audit</a:t>
            </a:r>
          </a:p>
          <a:p>
            <a:pPr marL="609600" indent="-609600" eaLnBrk="1" hangingPunct="1"/>
            <a:r>
              <a:rPr lang="en-US" altLang="en-US" sz="2400" smtClean="0"/>
              <a:t>Making false or misleading journal entries</a:t>
            </a:r>
          </a:p>
          <a:p>
            <a:pPr marL="609600" indent="-609600" eaLnBrk="1" hangingPunct="1"/>
            <a:r>
              <a:rPr lang="en-US" altLang="en-US" sz="2400" smtClean="0"/>
              <a:t>Failure to met requirements of a Governmental body, commission, or regulatory body</a:t>
            </a:r>
          </a:p>
          <a:p>
            <a:pPr marL="609600" indent="-609600" eaLnBrk="1" hangingPunct="1"/>
            <a:r>
              <a:rPr lang="en-US" altLang="en-US" sz="2400" smtClean="0"/>
              <a:t>Failure to file personal income tax return</a:t>
            </a:r>
          </a:p>
          <a:p>
            <a:pPr marL="609600" indent="-609600" eaLnBrk="1" hangingPunct="1"/>
            <a:r>
              <a:rPr lang="en-US" altLang="en-US" sz="2400" smtClean="0"/>
              <a:t>Disclosure of CPA examination questions or answers</a:t>
            </a:r>
          </a:p>
        </p:txBody>
      </p:sp>
      <p:sp>
        <p:nvSpPr>
          <p:cNvPr id="3891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226D6359-526E-4FAB-B9D6-656B111C3A5B}"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36</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noFill/>
        </p:spPr>
        <p:txBody>
          <a:bodyPr lIns="90488" tIns="44450" rIns="90488" bIns="44450"/>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t>Rule 502: Advertising and Solicitation</a:t>
            </a:r>
          </a:p>
        </p:txBody>
      </p:sp>
      <p:sp>
        <p:nvSpPr>
          <p:cNvPr id="39939" name="Rectangle 3"/>
          <p:cNvSpPr>
            <a:spLocks noGrp="1" noChangeArrowheads="1"/>
          </p:cNvSpPr>
          <p:nvPr>
            <p:ph type="body" idx="4294967295"/>
          </p:nvPr>
        </p:nvSpPr>
        <p:spPr>
          <a:noFill/>
        </p:spPr>
        <p:txBody>
          <a:bodyPr lIns="90488" tIns="44450" rIns="90488" bIns="44450"/>
          <a:lstStyle/>
          <a:p>
            <a:pPr eaLnBrk="1" hangingPunct="1"/>
            <a:r>
              <a:rPr lang="en-US" altLang="en-US" sz="2800" dirty="0" smtClean="0"/>
              <a:t>Advertising and solicitation of new clients is permitted.</a:t>
            </a:r>
          </a:p>
          <a:p>
            <a:pPr eaLnBrk="1" hangingPunct="1"/>
            <a:r>
              <a:rPr lang="en-US" altLang="en-US" sz="2800" dirty="0" smtClean="0"/>
              <a:t>Advertising: </a:t>
            </a:r>
            <a:r>
              <a:rPr lang="en-US" altLang="en-US" sz="2800" b="1" dirty="0" smtClean="0">
                <a:solidFill>
                  <a:srgbClr val="FF0000"/>
                </a:solidFill>
              </a:rPr>
              <a:t>Cannot be “false, misleading, or deceptive” </a:t>
            </a:r>
          </a:p>
          <a:p>
            <a:pPr lvl="1" eaLnBrk="1" hangingPunct="1"/>
            <a:r>
              <a:rPr lang="en-US" altLang="en-US" dirty="0" smtClean="0"/>
              <a:t>Cannot create false or unjustified expectations of favorable results</a:t>
            </a:r>
          </a:p>
          <a:p>
            <a:pPr lvl="1" eaLnBrk="1" hangingPunct="1"/>
            <a:r>
              <a:rPr lang="en-US" altLang="en-US" dirty="0" smtClean="0"/>
              <a:t>Cannot state ability to influence third parties</a:t>
            </a:r>
            <a:endParaRPr lang="en-US" altLang="en-US" sz="2400" dirty="0" smtClean="0"/>
          </a:p>
          <a:p>
            <a:pPr lvl="1" eaLnBrk="1" hangingPunct="1"/>
            <a:r>
              <a:rPr lang="en-US" altLang="en-US" dirty="0" smtClean="0"/>
              <a:t>Cannot underestimate fees (“low balling”)</a:t>
            </a:r>
            <a:endParaRPr lang="en-US" altLang="en-US" sz="2000" dirty="0" smtClean="0"/>
          </a:p>
          <a:p>
            <a:pPr eaLnBrk="1" hangingPunct="1"/>
            <a:endParaRPr lang="en-US" altLang="en-US" sz="2000" dirty="0" smtClean="0"/>
          </a:p>
        </p:txBody>
      </p:sp>
      <p:sp>
        <p:nvSpPr>
          <p:cNvPr id="3994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18CE3C07-B5D8-4F50-BD55-72EEEC0D52ED}"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37</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solidFill>
                  <a:schemeClr val="tx1"/>
                </a:solidFill>
              </a:rPr>
              <a:t>Rule 503:  Commissions and Referral Fees</a:t>
            </a:r>
          </a:p>
        </p:txBody>
      </p:sp>
      <p:sp>
        <p:nvSpPr>
          <p:cNvPr id="40963" name="Rectangle 3"/>
          <p:cNvSpPr>
            <a:spLocks noGrp="1" noChangeArrowheads="1"/>
          </p:cNvSpPr>
          <p:nvPr>
            <p:ph type="body" idx="4294967295"/>
          </p:nvPr>
        </p:nvSpPr>
        <p:spPr>
          <a:xfrm>
            <a:off x="685800" y="1981200"/>
            <a:ext cx="7924800" cy="4114800"/>
          </a:xfrm>
        </p:spPr>
        <p:txBody>
          <a:bodyPr/>
          <a:lstStyle/>
          <a:p>
            <a:pPr eaLnBrk="1" hangingPunct="1">
              <a:lnSpc>
                <a:spcPct val="90000"/>
              </a:lnSpc>
            </a:pPr>
            <a:r>
              <a:rPr lang="en-US" altLang="en-US" sz="2800" dirty="0" smtClean="0"/>
              <a:t>Commissions:  Receiving fees for recommending the </a:t>
            </a:r>
            <a:r>
              <a:rPr lang="en-US" altLang="en-US" sz="2800" b="1" dirty="0" smtClean="0">
                <a:solidFill>
                  <a:srgbClr val="FF0000"/>
                </a:solidFill>
              </a:rPr>
              <a:t>products or services</a:t>
            </a:r>
            <a:r>
              <a:rPr lang="en-US" altLang="en-US" sz="2800" dirty="0" smtClean="0"/>
              <a:t> of clients or third parties (non-CPA)</a:t>
            </a:r>
          </a:p>
          <a:p>
            <a:pPr lvl="1" eaLnBrk="1" hangingPunct="1">
              <a:lnSpc>
                <a:spcPct val="90000"/>
              </a:lnSpc>
            </a:pPr>
            <a:r>
              <a:rPr lang="en-US" altLang="en-US" dirty="0" smtClean="0"/>
              <a:t>Permitted for non-attest, if disclosed</a:t>
            </a:r>
          </a:p>
          <a:p>
            <a:pPr lvl="1" eaLnBrk="1" hangingPunct="1">
              <a:lnSpc>
                <a:spcPct val="90000"/>
              </a:lnSpc>
            </a:pPr>
            <a:r>
              <a:rPr lang="en-US" altLang="en-US" dirty="0"/>
              <a:t>P</a:t>
            </a:r>
            <a:r>
              <a:rPr lang="en-US" altLang="en-US" dirty="0" smtClean="0"/>
              <a:t>rohibited for attest engagements</a:t>
            </a:r>
          </a:p>
          <a:p>
            <a:pPr eaLnBrk="1" hangingPunct="1">
              <a:lnSpc>
                <a:spcPct val="90000"/>
              </a:lnSpc>
            </a:pPr>
            <a:r>
              <a:rPr lang="en-US" altLang="en-US" sz="2800" dirty="0" smtClean="0"/>
              <a:t>Referrals:  Receiving fees for recommending the </a:t>
            </a:r>
            <a:r>
              <a:rPr lang="en-US" altLang="en-US" sz="2800" b="1" dirty="0" smtClean="0">
                <a:solidFill>
                  <a:srgbClr val="FF0000"/>
                </a:solidFill>
              </a:rPr>
              <a:t>services of CPAs</a:t>
            </a:r>
          </a:p>
          <a:p>
            <a:pPr lvl="1" eaLnBrk="1" hangingPunct="1">
              <a:lnSpc>
                <a:spcPct val="90000"/>
              </a:lnSpc>
            </a:pPr>
            <a:r>
              <a:rPr lang="en-US" altLang="en-US" dirty="0"/>
              <a:t>P</a:t>
            </a:r>
            <a:r>
              <a:rPr lang="en-US" altLang="en-US" dirty="0" smtClean="0"/>
              <a:t>ermitted for any engagement, if disclosed</a:t>
            </a:r>
          </a:p>
        </p:txBody>
      </p:sp>
      <p:sp>
        <p:nvSpPr>
          <p:cNvPr id="4096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15D90C67-717C-49D3-AECB-C8D395DB1B87}"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38</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pPr algn="l" eaLnBrk="1" hangingPunct="1"/>
            <a:r>
              <a:rPr lang="en-US" altLang="en-US" sz="3200" smtClean="0">
                <a:solidFill>
                  <a:schemeClr val="tx1"/>
                </a:solidFill>
              </a:rPr>
              <a:t>AICPA Code of Professional Conduct</a:t>
            </a:r>
            <a:br>
              <a:rPr lang="en-US" altLang="en-US" sz="3200" smtClean="0">
                <a:solidFill>
                  <a:schemeClr val="tx1"/>
                </a:solidFill>
              </a:rPr>
            </a:br>
            <a:r>
              <a:rPr lang="en-US" altLang="en-US" sz="2800" smtClean="0">
                <a:solidFill>
                  <a:schemeClr val="tx1"/>
                </a:solidFill>
              </a:rPr>
              <a:t>Rule  505: Form of Organization and Name</a:t>
            </a:r>
          </a:p>
        </p:txBody>
      </p:sp>
      <p:sp>
        <p:nvSpPr>
          <p:cNvPr id="41987" name="Rectangle 3"/>
          <p:cNvSpPr>
            <a:spLocks noGrp="1" noChangeArrowheads="1"/>
          </p:cNvSpPr>
          <p:nvPr>
            <p:ph type="body" idx="4294967295"/>
          </p:nvPr>
        </p:nvSpPr>
        <p:spPr>
          <a:xfrm>
            <a:off x="685800" y="2209800"/>
            <a:ext cx="7772400" cy="3886200"/>
          </a:xfrm>
        </p:spPr>
        <p:txBody>
          <a:bodyPr/>
          <a:lstStyle/>
          <a:p>
            <a:pPr eaLnBrk="1" hangingPunct="1"/>
            <a:r>
              <a:rPr lang="en-US" altLang="en-US" sz="2800" dirty="0" smtClean="0"/>
              <a:t>A firm can practice in any form permitted by state including:</a:t>
            </a:r>
          </a:p>
          <a:p>
            <a:pPr lvl="1" eaLnBrk="1" hangingPunct="1"/>
            <a:r>
              <a:rPr lang="en-US" altLang="en-US" sz="2400" dirty="0" smtClean="0"/>
              <a:t> Limited Liability Partnership (LLP)</a:t>
            </a:r>
          </a:p>
          <a:p>
            <a:pPr lvl="1" eaLnBrk="1" hangingPunct="1"/>
            <a:r>
              <a:rPr lang="en-US" altLang="en-US" sz="2400" dirty="0" smtClean="0"/>
              <a:t> Limited Liability Corporation (LLC)</a:t>
            </a:r>
          </a:p>
          <a:p>
            <a:pPr eaLnBrk="1" hangingPunct="1"/>
            <a:r>
              <a:rPr lang="en-US" altLang="en-US" sz="2800" dirty="0" smtClean="0"/>
              <a:t>Firm </a:t>
            </a:r>
            <a:r>
              <a:rPr lang="en-US" altLang="en-US" sz="2800" b="1" dirty="0" smtClean="0">
                <a:solidFill>
                  <a:srgbClr val="FF0000"/>
                </a:solidFill>
              </a:rPr>
              <a:t>name should not be misleading</a:t>
            </a:r>
            <a:r>
              <a:rPr lang="en-US" altLang="en-US" sz="2800" dirty="0" smtClean="0"/>
              <a:t>.</a:t>
            </a:r>
          </a:p>
          <a:p>
            <a:pPr eaLnBrk="1" hangingPunct="1"/>
            <a:r>
              <a:rPr lang="en-US" altLang="en-US" sz="2800" dirty="0" smtClean="0"/>
              <a:t>All partners must be CPAs or members of AICPA if included in firm name.</a:t>
            </a:r>
          </a:p>
          <a:p>
            <a:pPr eaLnBrk="1" hangingPunct="1">
              <a:buFontTx/>
              <a:buNone/>
            </a:pPr>
            <a:r>
              <a:rPr lang="en-US" altLang="en-US" dirty="0" smtClean="0"/>
              <a:t>	</a:t>
            </a:r>
          </a:p>
        </p:txBody>
      </p:sp>
      <p:sp>
        <p:nvSpPr>
          <p:cNvPr id="4198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3C6DF499-622B-4F05-B3B7-871E4C65648E}"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39</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algn="l" eaLnBrk="1" hangingPunct="1"/>
            <a:r>
              <a:rPr lang="en-US" altLang="en-US" sz="4000" smtClean="0"/>
              <a:t>General Ethics</a:t>
            </a:r>
          </a:p>
        </p:txBody>
      </p:sp>
      <p:sp>
        <p:nvSpPr>
          <p:cNvPr id="6147" name="Rectangle 3"/>
          <p:cNvSpPr>
            <a:spLocks noGrp="1" noChangeArrowheads="1"/>
          </p:cNvSpPr>
          <p:nvPr>
            <p:ph type="body" idx="4294967295"/>
          </p:nvPr>
        </p:nvSpPr>
        <p:spPr/>
        <p:txBody>
          <a:bodyPr/>
          <a:lstStyle/>
          <a:p>
            <a:pPr eaLnBrk="1" hangingPunct="1">
              <a:lnSpc>
                <a:spcPct val="90000"/>
              </a:lnSpc>
            </a:pPr>
            <a:r>
              <a:rPr lang="en-US" altLang="en-US" sz="2800" smtClean="0"/>
              <a:t>Ethics </a:t>
            </a:r>
          </a:p>
          <a:p>
            <a:pPr lvl="1" eaLnBrk="1" hangingPunct="1">
              <a:lnSpc>
                <a:spcPct val="90000"/>
              </a:lnSpc>
              <a:buFontTx/>
              <a:buNone/>
            </a:pPr>
            <a:r>
              <a:rPr lang="en-US" altLang="en-US" sz="2400" i="1" smtClean="0"/>
              <a:t>    that branch of philosophy which is the systematic study of reflective choice, of the standards of right and wrong by which it is to be guided, and of the goods toward which it may ultimately be directed.</a:t>
            </a:r>
          </a:p>
          <a:p>
            <a:pPr lvl="1" eaLnBrk="1" hangingPunct="1">
              <a:lnSpc>
                <a:spcPct val="90000"/>
              </a:lnSpc>
              <a:buFontTx/>
              <a:buNone/>
            </a:pPr>
            <a:r>
              <a:rPr lang="en-US" altLang="en-US" sz="2400" smtClean="0"/>
              <a:t> 			- Wheelwright, 1959</a:t>
            </a:r>
          </a:p>
          <a:p>
            <a:pPr eaLnBrk="1" hangingPunct="1">
              <a:lnSpc>
                <a:spcPct val="90000"/>
              </a:lnSpc>
            </a:pPr>
            <a:r>
              <a:rPr lang="en-US" altLang="en-US" sz="2800" smtClean="0"/>
              <a:t>Key elements</a:t>
            </a:r>
          </a:p>
          <a:p>
            <a:pPr lvl="1" eaLnBrk="1" hangingPunct="1">
              <a:lnSpc>
                <a:spcPct val="90000"/>
              </a:lnSpc>
            </a:pPr>
            <a:r>
              <a:rPr lang="en-US" altLang="en-US" sz="2400" smtClean="0"/>
              <a:t>Decision problems</a:t>
            </a:r>
          </a:p>
          <a:p>
            <a:pPr lvl="1" eaLnBrk="1" hangingPunct="1">
              <a:lnSpc>
                <a:spcPct val="90000"/>
              </a:lnSpc>
            </a:pPr>
            <a:r>
              <a:rPr lang="en-US" altLang="en-US" sz="2400" smtClean="0"/>
              <a:t>Moral principles</a:t>
            </a:r>
          </a:p>
          <a:p>
            <a:pPr lvl="1" eaLnBrk="1" hangingPunct="1">
              <a:lnSpc>
                <a:spcPct val="90000"/>
              </a:lnSpc>
            </a:pPr>
            <a:r>
              <a:rPr lang="en-US" altLang="en-US" sz="2400" smtClean="0"/>
              <a:t>Consequences</a:t>
            </a:r>
          </a:p>
        </p:txBody>
      </p:sp>
      <p:sp>
        <p:nvSpPr>
          <p:cNvPr id="614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95349C01-907F-4782-A9D1-9D0FBDB72188}"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4</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3600" smtClean="0"/>
              <a:t>International Ethics Standards Board for Accountants (IESBA) Code</a:t>
            </a:r>
          </a:p>
        </p:txBody>
      </p:sp>
      <p:sp>
        <p:nvSpPr>
          <p:cNvPr id="43011" name="Rectangle 3"/>
          <p:cNvSpPr>
            <a:spLocks noGrp="1" noChangeArrowheads="1"/>
          </p:cNvSpPr>
          <p:nvPr>
            <p:ph type="body" idx="4294967295"/>
          </p:nvPr>
        </p:nvSpPr>
        <p:spPr>
          <a:xfrm>
            <a:off x="609600" y="1981200"/>
            <a:ext cx="7772400" cy="4495800"/>
          </a:xfrm>
        </p:spPr>
        <p:txBody>
          <a:bodyPr/>
          <a:lstStyle/>
          <a:p>
            <a:pPr eaLnBrk="1" hangingPunct="1">
              <a:lnSpc>
                <a:spcPct val="80000"/>
              </a:lnSpc>
            </a:pPr>
            <a:r>
              <a:rPr lang="en-US" altLang="en-US" sz="2400" dirty="0" smtClean="0"/>
              <a:t>The IESBA Code must be followed by auditors whenever an audit engagement is completed for a multinational client.</a:t>
            </a:r>
          </a:p>
          <a:p>
            <a:pPr eaLnBrk="1" hangingPunct="1">
              <a:lnSpc>
                <a:spcPct val="80000"/>
              </a:lnSpc>
            </a:pPr>
            <a:r>
              <a:rPr lang="en-US" altLang="en-US" sz="2400" dirty="0" smtClean="0"/>
              <a:t>The importance has increased dramatically in recent years with the globalization of companies and their audits.</a:t>
            </a:r>
          </a:p>
          <a:p>
            <a:pPr eaLnBrk="1" hangingPunct="1">
              <a:lnSpc>
                <a:spcPct val="80000"/>
              </a:lnSpc>
            </a:pPr>
            <a:r>
              <a:rPr lang="en-US" altLang="en-US" sz="2400" dirty="0" smtClean="0"/>
              <a:t>As a result, the PEEC of the AICPA has recently undertaken a project to recodify the AICPA Code of Professional Conduct to </a:t>
            </a:r>
            <a:r>
              <a:rPr lang="en-US" altLang="en-US" sz="2400" i="1" dirty="0" smtClean="0"/>
              <a:t>converge</a:t>
            </a:r>
            <a:r>
              <a:rPr lang="en-US" altLang="en-US" sz="2400" dirty="0" smtClean="0"/>
              <a:t> with the IESB ethical standards.</a:t>
            </a:r>
          </a:p>
          <a:p>
            <a:pPr eaLnBrk="1" hangingPunct="1">
              <a:lnSpc>
                <a:spcPct val="80000"/>
              </a:lnSpc>
            </a:pPr>
            <a:r>
              <a:rPr lang="en-US" altLang="en-US" sz="2400" dirty="0" smtClean="0"/>
              <a:t>Project is expected to be completed by the end of 2014.</a:t>
            </a:r>
          </a:p>
          <a:p>
            <a:pPr eaLnBrk="1" hangingPunct="1">
              <a:lnSpc>
                <a:spcPct val="80000"/>
              </a:lnSpc>
              <a:buFontTx/>
              <a:buNone/>
            </a:pPr>
            <a:endParaRPr lang="en-US" altLang="en-US" sz="2400" dirty="0" smtClean="0"/>
          </a:p>
        </p:txBody>
      </p:sp>
      <p:sp>
        <p:nvSpPr>
          <p:cNvPr id="4301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BABB4D42-FF59-4F19-A14D-050E9BDF6D66}"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40</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pPr eaLnBrk="1" hangingPunct="1"/>
            <a:r>
              <a:rPr lang="en-US" altLang="en-US" sz="4000" smtClean="0"/>
              <a:t>Regulation and Quality Control</a:t>
            </a:r>
          </a:p>
        </p:txBody>
      </p:sp>
      <p:sp>
        <p:nvSpPr>
          <p:cNvPr id="44035" name="Rectangle 3"/>
          <p:cNvSpPr>
            <a:spLocks noGrp="1" noChangeArrowheads="1"/>
          </p:cNvSpPr>
          <p:nvPr>
            <p:ph type="body" idx="4294967295"/>
          </p:nvPr>
        </p:nvSpPr>
        <p:spPr/>
        <p:txBody>
          <a:bodyPr/>
          <a:lstStyle/>
          <a:p>
            <a:pPr eaLnBrk="1" hangingPunct="1">
              <a:lnSpc>
                <a:spcPct val="90000"/>
              </a:lnSpc>
            </a:pPr>
            <a:r>
              <a:rPr lang="en-US" altLang="en-US" smtClean="0"/>
              <a:t>Self-Regulatory Discipline</a:t>
            </a:r>
          </a:p>
          <a:p>
            <a:pPr lvl="1" eaLnBrk="1" hangingPunct="1">
              <a:lnSpc>
                <a:spcPct val="90000"/>
              </a:lnSpc>
            </a:pPr>
            <a:r>
              <a:rPr lang="en-US" altLang="en-US" smtClean="0"/>
              <a:t>AICPA</a:t>
            </a:r>
          </a:p>
          <a:p>
            <a:pPr lvl="1" eaLnBrk="1" hangingPunct="1">
              <a:lnSpc>
                <a:spcPct val="90000"/>
              </a:lnSpc>
            </a:pPr>
            <a:r>
              <a:rPr lang="en-US" altLang="en-US" smtClean="0"/>
              <a:t>State Societies of CPAs</a:t>
            </a:r>
          </a:p>
          <a:p>
            <a:pPr eaLnBrk="1" hangingPunct="1">
              <a:lnSpc>
                <a:spcPct val="90000"/>
              </a:lnSpc>
            </a:pPr>
            <a:r>
              <a:rPr lang="en-US" altLang="en-US" smtClean="0"/>
              <a:t>Public Regulation Discipline</a:t>
            </a:r>
          </a:p>
          <a:p>
            <a:pPr lvl="1" eaLnBrk="1" hangingPunct="1">
              <a:lnSpc>
                <a:spcPct val="90000"/>
              </a:lnSpc>
            </a:pPr>
            <a:r>
              <a:rPr lang="en-US" altLang="en-US" smtClean="0"/>
              <a:t>State Boards of Accountancy</a:t>
            </a:r>
          </a:p>
          <a:p>
            <a:pPr lvl="1" eaLnBrk="1" hangingPunct="1">
              <a:lnSpc>
                <a:spcPct val="90000"/>
              </a:lnSpc>
            </a:pPr>
            <a:r>
              <a:rPr lang="en-US" altLang="en-US" smtClean="0"/>
              <a:t>SEC </a:t>
            </a:r>
          </a:p>
          <a:p>
            <a:pPr lvl="1" eaLnBrk="1" hangingPunct="1">
              <a:lnSpc>
                <a:spcPct val="90000"/>
              </a:lnSpc>
            </a:pPr>
            <a:r>
              <a:rPr lang="en-US" altLang="en-US" smtClean="0"/>
              <a:t>PCAOB</a:t>
            </a:r>
          </a:p>
          <a:p>
            <a:pPr lvl="1" eaLnBrk="1" hangingPunct="1">
              <a:lnSpc>
                <a:spcPct val="90000"/>
              </a:lnSpc>
            </a:pPr>
            <a:r>
              <a:rPr lang="en-US" altLang="en-US" smtClean="0"/>
              <a:t>IRS</a:t>
            </a:r>
          </a:p>
        </p:txBody>
      </p:sp>
      <p:sp>
        <p:nvSpPr>
          <p:cNvPr id="4403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EDAE8C81-ED2D-4FA5-9E1F-0D691039E6E6}"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41</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algn="l" eaLnBrk="1" hangingPunct="1"/>
            <a:r>
              <a:rPr lang="en-US" altLang="en-US" sz="4000" smtClean="0"/>
              <a:t>What is an Ethical Problem?</a:t>
            </a:r>
          </a:p>
        </p:txBody>
      </p:sp>
      <p:sp>
        <p:nvSpPr>
          <p:cNvPr id="7171" name="Rectangle 3"/>
          <p:cNvSpPr>
            <a:spLocks noGrp="1" noChangeArrowheads="1"/>
          </p:cNvSpPr>
          <p:nvPr>
            <p:ph type="body" idx="4294967295"/>
          </p:nvPr>
        </p:nvSpPr>
        <p:spPr/>
        <p:txBody>
          <a:bodyPr/>
          <a:lstStyle/>
          <a:p>
            <a:pPr eaLnBrk="1" hangingPunct="1">
              <a:lnSpc>
                <a:spcPct val="90000"/>
              </a:lnSpc>
            </a:pPr>
            <a:r>
              <a:rPr lang="en-US" altLang="en-US" sz="2800" dirty="0" smtClean="0"/>
              <a:t>A problem situation exists when an individual must make a choice among alternative actions and the right choice is not absolutely clear. </a:t>
            </a:r>
          </a:p>
          <a:p>
            <a:pPr eaLnBrk="1" hangingPunct="1">
              <a:lnSpc>
                <a:spcPct val="90000"/>
              </a:lnSpc>
            </a:pPr>
            <a:r>
              <a:rPr lang="en-US" altLang="en-US" sz="2800" dirty="0" smtClean="0"/>
              <a:t>An ethical problem situation may be described as one in which the choice of alternative actions affects the well-being of other persons.</a:t>
            </a:r>
          </a:p>
          <a:p>
            <a:pPr eaLnBrk="1" hangingPunct="1">
              <a:lnSpc>
                <a:spcPct val="90000"/>
              </a:lnSpc>
            </a:pPr>
            <a:r>
              <a:rPr lang="en-US" altLang="en-US" sz="2800" dirty="0" smtClean="0"/>
              <a:t>More often, there is a conflict between what we should do and what we want to do. </a:t>
            </a:r>
          </a:p>
        </p:txBody>
      </p:sp>
      <p:sp>
        <p:nvSpPr>
          <p:cNvPr id="717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80B4186A-F60C-4564-8507-806F0DEA9F9A}"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5</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algn="l" eaLnBrk="1" hangingPunct="1"/>
            <a:r>
              <a:rPr lang="en-US" altLang="en-US" sz="4000" smtClean="0"/>
              <a:t>An Ethical Decision Process</a:t>
            </a:r>
            <a:endParaRPr lang="en-US" altLang="en-US" smtClean="0"/>
          </a:p>
        </p:txBody>
      </p:sp>
      <p:sp>
        <p:nvSpPr>
          <p:cNvPr id="8195" name="Rectangle 3"/>
          <p:cNvSpPr>
            <a:spLocks noGrp="1" noChangeArrowheads="1"/>
          </p:cNvSpPr>
          <p:nvPr>
            <p:ph type="body" idx="4294967295"/>
          </p:nvPr>
        </p:nvSpPr>
        <p:spPr/>
        <p:txBody>
          <a:bodyPr/>
          <a:lstStyle/>
          <a:p>
            <a:pPr marL="609600" indent="-609600" eaLnBrk="1" hangingPunct="1">
              <a:buFontTx/>
              <a:buAutoNum type="arabicPeriod"/>
            </a:pPr>
            <a:r>
              <a:rPr lang="en-US" altLang="en-US" smtClean="0"/>
              <a:t>Define all facts and circumstances </a:t>
            </a:r>
          </a:p>
          <a:p>
            <a:pPr marL="609600" indent="-609600" eaLnBrk="1" hangingPunct="1">
              <a:buFontTx/>
              <a:buAutoNum type="arabicPeriod"/>
            </a:pPr>
            <a:r>
              <a:rPr lang="en-US" altLang="en-US" smtClean="0"/>
              <a:t>Identify stakeholders</a:t>
            </a:r>
          </a:p>
          <a:p>
            <a:pPr marL="609600" indent="-609600" eaLnBrk="1" hangingPunct="1">
              <a:buFontTx/>
              <a:buAutoNum type="arabicPeriod"/>
            </a:pPr>
            <a:r>
              <a:rPr lang="en-US" altLang="en-US" smtClean="0"/>
              <a:t>Identify stakeholders’ rights and obligations in general and to each other</a:t>
            </a:r>
          </a:p>
          <a:p>
            <a:pPr marL="609600" indent="-609600" eaLnBrk="1" hangingPunct="1">
              <a:buFontTx/>
              <a:buAutoNum type="arabicPeriod"/>
            </a:pPr>
            <a:r>
              <a:rPr lang="en-US" altLang="en-US" smtClean="0"/>
              <a:t>Identify alternatives and consequences</a:t>
            </a:r>
          </a:p>
          <a:p>
            <a:pPr marL="609600" indent="-609600" eaLnBrk="1" hangingPunct="1">
              <a:buFontTx/>
              <a:buAutoNum type="arabicPeriod"/>
            </a:pPr>
            <a:r>
              <a:rPr lang="en-US" altLang="en-US" smtClean="0"/>
              <a:t>Choose superior alternative with respect to consequences and/or rules</a:t>
            </a:r>
          </a:p>
        </p:txBody>
      </p:sp>
      <p:sp>
        <p:nvSpPr>
          <p:cNvPr id="819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EE102F9D-D001-480A-9398-0DDA3C3EBB2A}"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6</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685800" y="609600"/>
            <a:ext cx="7162800" cy="1143000"/>
          </a:xfrm>
        </p:spPr>
        <p:txBody>
          <a:bodyPr/>
          <a:lstStyle/>
          <a:p>
            <a:pPr algn="l" eaLnBrk="1" hangingPunct="1"/>
            <a:r>
              <a:rPr lang="en-US" altLang="en-US" sz="4000" smtClean="0"/>
              <a:t>Philosophical Principles in Ethics</a:t>
            </a:r>
          </a:p>
        </p:txBody>
      </p:sp>
      <p:sp>
        <p:nvSpPr>
          <p:cNvPr id="9219" name="Rectangle 3"/>
          <p:cNvSpPr>
            <a:spLocks noGrp="1" noChangeArrowheads="1"/>
          </p:cNvSpPr>
          <p:nvPr>
            <p:ph type="body" idx="4294967295"/>
          </p:nvPr>
        </p:nvSpPr>
        <p:spPr>
          <a:xfrm>
            <a:off x="609600" y="2057400"/>
            <a:ext cx="7772400" cy="4114800"/>
          </a:xfrm>
        </p:spPr>
        <p:txBody>
          <a:bodyPr/>
          <a:lstStyle/>
          <a:p>
            <a:pPr eaLnBrk="1" hangingPunct="1"/>
            <a:r>
              <a:rPr lang="en-US" altLang="en-US" sz="3600" smtClean="0"/>
              <a:t>The Imperative Principle</a:t>
            </a:r>
          </a:p>
          <a:p>
            <a:pPr eaLnBrk="1" hangingPunct="1"/>
            <a:r>
              <a:rPr lang="en-US" altLang="en-US" sz="3600" smtClean="0"/>
              <a:t>The Principle of Utilitarianism</a:t>
            </a:r>
          </a:p>
          <a:p>
            <a:pPr lvl="1" eaLnBrk="1" hangingPunct="1"/>
            <a:r>
              <a:rPr lang="en-US" altLang="en-US" smtClean="0"/>
              <a:t>Act-utilitarianism</a:t>
            </a:r>
          </a:p>
          <a:p>
            <a:pPr lvl="1" eaLnBrk="1" hangingPunct="1"/>
            <a:r>
              <a:rPr lang="en-US" altLang="en-US" smtClean="0"/>
              <a:t>Rule-utilitarianism</a:t>
            </a:r>
          </a:p>
          <a:p>
            <a:pPr eaLnBrk="1" hangingPunct="1"/>
            <a:r>
              <a:rPr lang="en-US" altLang="en-US" sz="3600" smtClean="0"/>
              <a:t>Virtue Ethics</a:t>
            </a:r>
          </a:p>
        </p:txBody>
      </p:sp>
      <p:sp>
        <p:nvSpPr>
          <p:cNvPr id="922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88D5EFED-D1B0-4B3F-A2D6-241140EEDBFD}"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7</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685800" y="457200"/>
            <a:ext cx="7010400" cy="1143000"/>
          </a:xfrm>
        </p:spPr>
        <p:txBody>
          <a:bodyPr/>
          <a:lstStyle/>
          <a:p>
            <a:pPr algn="l" eaLnBrk="1" hangingPunct="1"/>
            <a:r>
              <a:rPr lang="en-US" altLang="en-US" sz="4000" dirty="0" smtClean="0"/>
              <a:t>The Imperative Principle (Kant)</a:t>
            </a:r>
          </a:p>
        </p:txBody>
      </p:sp>
      <p:sp>
        <p:nvSpPr>
          <p:cNvPr id="10243" name="Rectangle 3"/>
          <p:cNvSpPr>
            <a:spLocks noGrp="1" noChangeArrowheads="1"/>
          </p:cNvSpPr>
          <p:nvPr>
            <p:ph type="body" idx="4294967295"/>
          </p:nvPr>
        </p:nvSpPr>
        <p:spPr>
          <a:xfrm>
            <a:off x="685800" y="1600200"/>
            <a:ext cx="7772400" cy="4495800"/>
          </a:xfrm>
        </p:spPr>
        <p:txBody>
          <a:bodyPr/>
          <a:lstStyle/>
          <a:p>
            <a:pPr eaLnBrk="1" hangingPunct="1">
              <a:lnSpc>
                <a:spcPct val="80000"/>
              </a:lnSpc>
            </a:pPr>
            <a:r>
              <a:rPr lang="en-US" altLang="en-US" sz="2800" dirty="0" smtClean="0"/>
              <a:t>Directs a decision maker to act according to the requirements of an ethical rule</a:t>
            </a:r>
          </a:p>
          <a:p>
            <a:pPr eaLnBrk="1" hangingPunct="1">
              <a:lnSpc>
                <a:spcPct val="80000"/>
              </a:lnSpc>
            </a:pPr>
            <a:r>
              <a:rPr lang="en-US" altLang="en-US" sz="2800" dirty="0" smtClean="0"/>
              <a:t>Strict versions of imperative ethics maintain that a decision should be made without trying to predict whether an action will create the greatest balance of good over evil</a:t>
            </a:r>
          </a:p>
          <a:p>
            <a:pPr eaLnBrk="1" hangingPunct="1">
              <a:lnSpc>
                <a:spcPct val="80000"/>
              </a:lnSpc>
            </a:pPr>
            <a:r>
              <a:rPr lang="en-US" altLang="en-US" sz="2800" dirty="0" smtClean="0"/>
              <a:t>Ethics in the imperative sense is a f</a:t>
            </a:r>
            <a:r>
              <a:rPr lang="en-US" altLang="en-US" sz="2800" b="1" dirty="0">
                <a:solidFill>
                  <a:srgbClr val="FF0000"/>
                </a:solidFill>
              </a:rPr>
              <a:t>unction of moral rules and principles</a:t>
            </a:r>
            <a:r>
              <a:rPr lang="en-US" altLang="en-US" sz="2800" dirty="0" smtClean="0"/>
              <a:t> and does not involve a situation-specific calculation of the consequences</a:t>
            </a:r>
          </a:p>
        </p:txBody>
      </p:sp>
      <p:sp>
        <p:nvSpPr>
          <p:cNvPr id="1024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350800D3-3D46-43B6-8934-551266273BA1}"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8</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85800" y="457200"/>
            <a:ext cx="8382000" cy="1143000"/>
          </a:xfrm>
        </p:spPr>
        <p:txBody>
          <a:bodyPr/>
          <a:lstStyle/>
          <a:p>
            <a:pPr algn="l" eaLnBrk="1" hangingPunct="1"/>
            <a:r>
              <a:rPr lang="en-US" altLang="en-US" sz="4000" dirty="0" smtClean="0"/>
              <a:t>The Principle of Utilitarianism (J.S. Mill)</a:t>
            </a:r>
          </a:p>
        </p:txBody>
      </p:sp>
      <p:sp>
        <p:nvSpPr>
          <p:cNvPr id="11267" name="Rectangle 3"/>
          <p:cNvSpPr>
            <a:spLocks noGrp="1" noChangeArrowheads="1"/>
          </p:cNvSpPr>
          <p:nvPr>
            <p:ph type="body" idx="4294967295"/>
          </p:nvPr>
        </p:nvSpPr>
        <p:spPr>
          <a:xfrm>
            <a:off x="685800" y="1600200"/>
            <a:ext cx="7772400" cy="4495800"/>
          </a:xfrm>
        </p:spPr>
        <p:txBody>
          <a:bodyPr/>
          <a:lstStyle/>
          <a:p>
            <a:pPr eaLnBrk="1" hangingPunct="1">
              <a:lnSpc>
                <a:spcPct val="80000"/>
              </a:lnSpc>
            </a:pPr>
            <a:r>
              <a:rPr lang="en-US" altLang="en-US" sz="2800" dirty="0" smtClean="0"/>
              <a:t>Emphasizes examining the consequences of an action rather than following rules</a:t>
            </a:r>
          </a:p>
          <a:p>
            <a:pPr eaLnBrk="1" hangingPunct="1">
              <a:lnSpc>
                <a:spcPct val="80000"/>
              </a:lnSpc>
            </a:pPr>
            <a:r>
              <a:rPr lang="en-US" altLang="en-US" sz="2800" dirty="0" smtClean="0"/>
              <a:t>The criterion of producing the greater good is made an explicit part of the decision process</a:t>
            </a:r>
          </a:p>
          <a:p>
            <a:pPr eaLnBrk="1" hangingPunct="1">
              <a:lnSpc>
                <a:spcPct val="80000"/>
              </a:lnSpc>
            </a:pPr>
            <a:r>
              <a:rPr lang="en-US" altLang="en-US" sz="2800" dirty="0" smtClean="0"/>
              <a:t>In </a:t>
            </a:r>
            <a:r>
              <a:rPr lang="en-US" altLang="en-US" sz="2800" b="1" dirty="0">
                <a:solidFill>
                  <a:srgbClr val="FF0000"/>
                </a:solidFill>
              </a:rPr>
              <a:t>act-utilitarianism</a:t>
            </a:r>
            <a:r>
              <a:rPr lang="en-US" altLang="en-US" sz="2800" dirty="0" smtClean="0"/>
              <a:t>, the center of attention is the individual act as it is affected by the specific circumstances of a situation</a:t>
            </a:r>
          </a:p>
          <a:p>
            <a:pPr eaLnBrk="1" hangingPunct="1">
              <a:lnSpc>
                <a:spcPct val="80000"/>
              </a:lnSpc>
            </a:pPr>
            <a:r>
              <a:rPr lang="en-US" altLang="en-US" sz="2800" b="1" dirty="0" smtClean="0">
                <a:solidFill>
                  <a:srgbClr val="FF0000"/>
                </a:solidFill>
              </a:rPr>
              <a:t>Rule-utilitarianism</a:t>
            </a:r>
            <a:r>
              <a:rPr lang="en-US" altLang="en-US" sz="2800" dirty="0" smtClean="0"/>
              <a:t> emphasizes the centrality of rules for ethical behavior while still maintaining the criterion of the greatest universal good</a:t>
            </a:r>
          </a:p>
        </p:txBody>
      </p:sp>
      <p:sp>
        <p:nvSpPr>
          <p:cNvPr id="1126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alibri" pitchFamily="34" charset="0"/>
              </a:defRPr>
            </a:lvl1pPr>
            <a:lvl2pPr marL="742950" indent="-285750" defTabSz="457200">
              <a:spcBef>
                <a:spcPct val="20000"/>
              </a:spcBef>
              <a:buChar char="–"/>
              <a:defRPr sz="2800">
                <a:solidFill>
                  <a:schemeClr val="tx1"/>
                </a:solidFill>
                <a:latin typeface="Calibri" pitchFamily="34" charset="0"/>
              </a:defRPr>
            </a:lvl2pPr>
            <a:lvl3pPr marL="1143000" indent="-228600" defTabSz="457200">
              <a:spcBef>
                <a:spcPct val="20000"/>
              </a:spcBef>
              <a:buChar char="•"/>
              <a:defRPr sz="2400">
                <a:solidFill>
                  <a:schemeClr val="tx1"/>
                </a:solidFill>
                <a:latin typeface="Calibri" pitchFamily="34" charset="0"/>
              </a:defRPr>
            </a:lvl3pPr>
            <a:lvl4pPr marL="1600200" indent="-228600" defTabSz="457200">
              <a:spcBef>
                <a:spcPct val="20000"/>
              </a:spcBef>
              <a:buChar char="–"/>
              <a:defRPr sz="2000">
                <a:solidFill>
                  <a:schemeClr val="tx1"/>
                </a:solidFill>
                <a:latin typeface="Calibri" pitchFamily="34" charset="0"/>
              </a:defRPr>
            </a:lvl4pPr>
            <a:lvl5pPr marL="2057400" indent="-228600" defTabSz="457200">
              <a:spcBef>
                <a:spcPct val="20000"/>
              </a:spcBef>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091019"/>
                </a:solidFill>
                <a:latin typeface="Times New Roman" pitchFamily="18" charset="0"/>
                <a:ea typeface="ＭＳ Ｐゴシック" pitchFamily="34" charset="-128"/>
                <a:cs typeface="Arial" charset="0"/>
              </a:rPr>
              <a:t>Mod B-</a:t>
            </a:r>
            <a:fld id="{1A538176-BCFC-442C-AA98-1A1C640691C1}" type="slidenum">
              <a:rPr lang="en-US" altLang="en-US" sz="1000">
                <a:solidFill>
                  <a:srgbClr val="091019"/>
                </a:solidFill>
                <a:latin typeface="Times New Roman" pitchFamily="18" charset="0"/>
                <a:ea typeface="ＭＳ Ｐゴシック" pitchFamily="34" charset="-128"/>
                <a:cs typeface="Arial" charset="0"/>
              </a:rPr>
              <a:pPr eaLnBrk="1" hangingPunct="1">
                <a:spcBef>
                  <a:spcPct val="0"/>
                </a:spcBef>
                <a:buFontTx/>
                <a:buNone/>
              </a:pPr>
              <a:t>9</a:t>
            </a:fld>
            <a:endParaRPr lang="en-US" altLang="en-US" sz="1000">
              <a:solidFill>
                <a:srgbClr val="091019"/>
              </a:solidFill>
              <a:latin typeface="Times New Roman" pitchFamily="18" charset="0"/>
              <a:ea typeface="ＭＳ Ｐゴシック" pitchFamily="34" charset="-128"/>
              <a:cs typeface="Arial"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cGraw-Hill">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B2B2B2"/>
      </a:folHlink>
    </a:clrScheme>
    <a:fontScheme name="McGraw-Hi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00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CC00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McGraw-Hil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cGraw-Hil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cGraw-Hil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cGraw-Hil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cGraw-Hil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cGraw-Hil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cGraw-Hil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Settings\louwers\Application Data\Microsoft\Templates\McGraw-Hill.pot</Template>
  <TotalTime>1477</TotalTime>
  <Words>2512</Words>
  <Application>Microsoft Office PowerPoint</Application>
  <PresentationFormat>On-screen Show (4:3)</PresentationFormat>
  <Paragraphs>351</Paragraphs>
  <Slides>41</Slides>
  <Notes>36</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McGraw-Hill</vt:lpstr>
      <vt:lpstr>PowerPoint Presentation</vt:lpstr>
      <vt:lpstr>Module B  Professional Ethics </vt:lpstr>
      <vt:lpstr>Learning Objectives</vt:lpstr>
      <vt:lpstr>General Ethics</vt:lpstr>
      <vt:lpstr>What is an Ethical Problem?</vt:lpstr>
      <vt:lpstr>An Ethical Decision Process</vt:lpstr>
      <vt:lpstr>Philosophical Principles in Ethics</vt:lpstr>
      <vt:lpstr>The Imperative Principle (Kant)</vt:lpstr>
      <vt:lpstr>The Principle of Utilitarianism (J.S. Mill)</vt:lpstr>
      <vt:lpstr>The Generalization Argument</vt:lpstr>
      <vt:lpstr>Virtue Ethics (Aristotle)</vt:lpstr>
      <vt:lpstr>Ethical Codes of Conduct</vt:lpstr>
      <vt:lpstr>Ethical Codes of Conduct</vt:lpstr>
      <vt:lpstr>AICPA Code of Professional Conduct</vt:lpstr>
      <vt:lpstr>AICPA Code of Professional Conduct: Principles</vt:lpstr>
      <vt:lpstr>AICPA Code of Professional Conduct</vt:lpstr>
      <vt:lpstr>AICPA Rules of Conduct</vt:lpstr>
      <vt:lpstr>An Emphasis on Independence</vt:lpstr>
      <vt:lpstr>Conceptual Framework for AICPA Independence Standards</vt:lpstr>
      <vt:lpstr>Threats to an Auditor’s Independence</vt:lpstr>
      <vt:lpstr>Who is a Covered Member?</vt:lpstr>
      <vt:lpstr>AICPA Code of Professional Conduct Rule 101: Independence</vt:lpstr>
      <vt:lpstr>AICPA Code of Professional Conduct Rule 101:  Independence</vt:lpstr>
      <vt:lpstr>AICPA Code of Professional Conduct Rule 101: Independence</vt:lpstr>
      <vt:lpstr>AICPA Code of Professional Conduct Rule 101: Independence</vt:lpstr>
      <vt:lpstr>AICPA Code of Professional Conduct Rule 101: Independence</vt:lpstr>
      <vt:lpstr>AICPA Code of Professional Conduct Rule 101: Independence</vt:lpstr>
      <vt:lpstr>SEC &amp; PCAOB Independence Rules</vt:lpstr>
      <vt:lpstr>SEC &amp; PCAOB Independence Rules</vt:lpstr>
      <vt:lpstr>SEC &amp; PCAOB Independence Rules</vt:lpstr>
      <vt:lpstr>AICPA Code of Professional Conduct Rule 102: Integrity and Objectivity</vt:lpstr>
      <vt:lpstr>AICPA Code of Professional Conduct Rule 102: Integrity and Objectivity</vt:lpstr>
      <vt:lpstr>AICPA Code of Professional Conduct Rule 201: General Standards Rule 202: Compliance with Standards Rule 203: Compliance with Accounting Principles </vt:lpstr>
      <vt:lpstr>AICPA Code of Professional Conduct Rule 301: Confidentiality of Client Information</vt:lpstr>
      <vt:lpstr>AICPA Code of Professional Conduct Rule 302: Contingent Fees </vt:lpstr>
      <vt:lpstr>AICPA Code of Professional Conduct Rule 501: Acts Discreditable</vt:lpstr>
      <vt:lpstr>AICPA Code of Professional Conduct Rule 502: Advertising and Solicitation</vt:lpstr>
      <vt:lpstr>AICPA Code of Professional Conduct Rule 503:  Commissions and Referral Fees</vt:lpstr>
      <vt:lpstr>AICPA Code of Professional Conduct Rule  505: Form of Organization and Name</vt:lpstr>
      <vt:lpstr>International Ethics Standards Board for Accountants (IESBA) Code</vt:lpstr>
      <vt:lpstr>Regulation and Quality Control</vt:lpstr>
    </vt:vector>
  </TitlesOfParts>
  <Company>Ourso College of Business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dc:title>
  <dc:creator>Tim Louwers</dc:creator>
  <cp:lastModifiedBy>Pavendan Pugalendi</cp:lastModifiedBy>
  <cp:revision>131</cp:revision>
  <cp:lastPrinted>2011-09-19T13:22:07Z</cp:lastPrinted>
  <dcterms:created xsi:type="dcterms:W3CDTF">1998-11-15T19:37:34Z</dcterms:created>
  <dcterms:modified xsi:type="dcterms:W3CDTF">2014-02-26T08:16:04Z</dcterms:modified>
</cp:coreProperties>
</file>