
<file path=[Content_Types].xml><?xml version="1.0" encoding="utf-8"?>
<Types xmlns="http://schemas.openxmlformats.org/package/2006/content-types">
  <Default Extension="crdownload" ContentType="image/jpeg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4" r:id="rId18"/>
    <p:sldId id="280" r:id="rId19"/>
    <p:sldId id="281" r:id="rId20"/>
    <p:sldId id="275" r:id="rId21"/>
    <p:sldId id="276" r:id="rId22"/>
    <p:sldId id="277" r:id="rId23"/>
    <p:sldId id="278" r:id="rId24"/>
    <p:sldId id="270" r:id="rId25"/>
    <p:sldId id="279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crdownload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1BA-BF8D-4085-8F43-40815CE49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597" y="-908161"/>
            <a:ext cx="8825658" cy="2677648"/>
          </a:xfrm>
        </p:spPr>
        <p:txBody>
          <a:bodyPr/>
          <a:lstStyle/>
          <a:p>
            <a:r>
              <a:rPr lang="en-US" sz="3600" dirty="0"/>
              <a:t>Solving the Problems of the </a:t>
            </a:r>
            <a:br>
              <a:rPr lang="en-US" sz="3600" dirty="0"/>
            </a:br>
            <a:r>
              <a:rPr lang="en-US" sz="3600" dirty="0"/>
              <a:t>Great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22129-F28D-4EBC-938B-8F3DFD62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597" y="1905843"/>
            <a:ext cx="8825658" cy="861420"/>
          </a:xfrm>
        </p:spPr>
        <p:txBody>
          <a:bodyPr/>
          <a:lstStyle/>
          <a:p>
            <a:r>
              <a:rPr lang="en-US" dirty="0"/>
              <a:t>Franklin d. Roosevelt and the “new Deal”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B06C2-8188-4AF1-9D7C-C7BAB4C8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19" y="2427213"/>
            <a:ext cx="4899080" cy="358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DE3406-33AD-4E65-86EF-6AFF3769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17" y="1356309"/>
            <a:ext cx="3381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20E-9542-F03A-AF0E-30F66C8C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338824"/>
            <a:ext cx="8825658" cy="2677648"/>
          </a:xfrm>
        </p:spPr>
        <p:txBody>
          <a:bodyPr/>
          <a:lstStyle/>
          <a:p>
            <a:r>
              <a:rPr lang="en-US" sz="3600" dirty="0"/>
              <a:t>Public Works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FD4BC-6F6B-30D8-03E1-1BC6346C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515035"/>
            <a:ext cx="8825658" cy="4123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No “Dole”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“multiplier effect”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“Big bucks on big projects”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08BE6-2B75-7D03-163D-D289738D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54" y="1624584"/>
            <a:ext cx="6016752" cy="4014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266FC-20EF-59F8-9D3D-29B1AEE4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30" y="3188634"/>
            <a:ext cx="3333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48A-DC0B-8CAB-6A8B-1D4E2A85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378" y="-597028"/>
            <a:ext cx="8825658" cy="1932769"/>
          </a:xfrm>
        </p:spPr>
        <p:txBody>
          <a:bodyPr/>
          <a:lstStyle/>
          <a:p>
            <a:r>
              <a:rPr lang="en-US" sz="3600" dirty="0"/>
              <a:t>“Boulder” Dam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711CE-349C-7B1B-2ADD-A1E50F421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07E45-835F-68E9-A6B4-A2FE1F2A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50" y="1428315"/>
            <a:ext cx="7438463" cy="4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6801-8CBF-1870-9A44-352FF01CA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261" y="-1127561"/>
            <a:ext cx="8825658" cy="2677648"/>
          </a:xfrm>
        </p:spPr>
        <p:txBody>
          <a:bodyPr/>
          <a:lstStyle/>
          <a:p>
            <a:r>
              <a:rPr lang="en-US" sz="3600" dirty="0"/>
              <a:t>New Deal Critics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595ED-64BE-0D9E-DBAE-60D7F5B1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342" y="1379756"/>
            <a:ext cx="9451695" cy="861420"/>
          </a:xfrm>
        </p:spPr>
        <p:txBody>
          <a:bodyPr/>
          <a:lstStyle/>
          <a:p>
            <a:r>
              <a:rPr lang="en-US" dirty="0"/>
              <a:t>“Come Along! We’re going to the trans-Lux to hiss</a:t>
            </a:r>
          </a:p>
          <a:p>
            <a:r>
              <a:rPr lang="en-US" dirty="0"/>
              <a:t>   Roosevelt”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7236A-6260-DDFA-BA15-95C08717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80" y="1657663"/>
            <a:ext cx="3276329" cy="4465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82D14-7BC1-277D-4314-42955BDB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42" y="2473899"/>
            <a:ext cx="5901766" cy="34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491-BA65-5F2E-7D4E-2BE0CFC0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37" y="-1226173"/>
            <a:ext cx="8825658" cy="2677648"/>
          </a:xfrm>
        </p:spPr>
        <p:txBody>
          <a:bodyPr/>
          <a:lstStyle/>
          <a:p>
            <a:r>
              <a:rPr lang="en-US" sz="3600" dirty="0"/>
              <a:t>Who Pays?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1A429-3C21-A82F-EB33-67999B43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936376"/>
            <a:ext cx="8825658" cy="3702424"/>
          </a:xfrm>
        </p:spPr>
        <p:txBody>
          <a:bodyPr/>
          <a:lstStyle/>
          <a:p>
            <a:r>
              <a:rPr lang="en-US" dirty="0"/>
              <a:t>A debate over deficits, </a:t>
            </a:r>
          </a:p>
          <a:p>
            <a:r>
              <a:rPr lang="en-US" dirty="0"/>
              <a:t>Patronage,</a:t>
            </a:r>
          </a:p>
          <a:p>
            <a:r>
              <a:rPr lang="en-US" dirty="0"/>
              <a:t>And business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105C8-8C45-EC2A-395F-4F159EA3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6" y="1317812"/>
            <a:ext cx="6814667" cy="45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5709-7D3A-6488-BB1B-C1775EF69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02659"/>
            <a:ext cx="8825658" cy="2196353"/>
          </a:xfrm>
        </p:spPr>
        <p:txBody>
          <a:bodyPr/>
          <a:lstStyle/>
          <a:p>
            <a:r>
              <a:rPr lang="en-US" sz="3600" dirty="0"/>
              <a:t>Problem #3 – </a:t>
            </a:r>
            <a:br>
              <a:rPr lang="en-US" sz="3600" dirty="0"/>
            </a:br>
            <a:r>
              <a:rPr lang="en-US" sz="3600" dirty="0"/>
              <a:t>Agricultural Overproduction and</a:t>
            </a:r>
            <a:br>
              <a:rPr lang="en-US" sz="3600" dirty="0"/>
            </a:br>
            <a:r>
              <a:rPr lang="en-US" sz="3600" dirty="0"/>
              <a:t>Industrial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B984C-4D31-0043-4A5F-D551E9F89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05EA-6D35-D123-1EAC-AC4F3679F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22546-072D-1547-C1BF-6BB28AC1F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27B39-3AC2-4DB0-DD1F-F7FCA43C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14" y="402323"/>
            <a:ext cx="3756255" cy="60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659A-9533-C13E-55CD-AC07E847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49" y="-840690"/>
            <a:ext cx="8825658" cy="267764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sz="3600" dirty="0"/>
              <a:t>griculture</a:t>
            </a:r>
            <a:r>
              <a:rPr lang="en-US" dirty="0"/>
              <a:t> A</a:t>
            </a:r>
            <a:r>
              <a:rPr lang="en-US" sz="3600" dirty="0"/>
              <a:t>djustment</a:t>
            </a:r>
            <a:r>
              <a:rPr lang="en-US" dirty="0"/>
              <a:t> A</a:t>
            </a:r>
            <a:r>
              <a:rPr lang="en-US" sz="3600" dirty="0"/>
              <a:t>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BEC22-A1E3-E57C-12D4-89D3CAA3A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2" y="2099731"/>
            <a:ext cx="8825658" cy="1522009"/>
          </a:xfrm>
        </p:spPr>
        <p:txBody>
          <a:bodyPr>
            <a:normAutofit/>
          </a:bodyPr>
          <a:lstStyle/>
          <a:p>
            <a:r>
              <a:rPr lang="en-US" sz="28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production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FE865-C49B-4194-4118-01FE920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36" y="1836958"/>
            <a:ext cx="6911788" cy="4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57C1-833D-10E7-30E2-599DF6534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028950"/>
            <a:ext cx="8825658" cy="2677648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sz="3600" dirty="0"/>
              <a:t>ational </a:t>
            </a:r>
            <a:r>
              <a:rPr lang="en-US" dirty="0"/>
              <a:t>R</a:t>
            </a:r>
            <a:r>
              <a:rPr lang="en-US" sz="3600" dirty="0"/>
              <a:t>ecovery </a:t>
            </a:r>
            <a:r>
              <a:rPr lang="en-US" dirty="0"/>
              <a:t>A</a:t>
            </a:r>
            <a:r>
              <a:rPr lang="en-US" sz="3600" dirty="0"/>
              <a:t>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5ACB-8A4A-E5B4-8D79-4621C5184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43" y="1801906"/>
            <a:ext cx="8825658" cy="2052917"/>
          </a:xfrm>
        </p:spPr>
        <p:txBody>
          <a:bodyPr>
            <a:normAutofit/>
          </a:bodyPr>
          <a:lstStyle/>
          <a:p>
            <a:r>
              <a:rPr lang="en-US" sz="24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“cutthroat competition”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wages (set minimum wage)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Empower unions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38DCF-8576-4C40-2DDB-3B8B9559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48698"/>
            <a:ext cx="5221759" cy="451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BE87E-0ECD-4411-6E52-C723637C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40" y="3661877"/>
            <a:ext cx="1905746" cy="2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8953-C99A-B7A3-FFFF-DDB4A100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50" y="-1031424"/>
            <a:ext cx="8825658" cy="2366682"/>
          </a:xfrm>
        </p:spPr>
        <p:txBody>
          <a:bodyPr/>
          <a:lstStyle/>
          <a:p>
            <a:r>
              <a:rPr lang="en-US" sz="3600" dirty="0"/>
              <a:t>					</a:t>
            </a:r>
            <a:r>
              <a:rPr lang="en-US" dirty="0"/>
              <a:t>N</a:t>
            </a:r>
            <a:r>
              <a:rPr lang="en-US" sz="3600" dirty="0"/>
              <a:t>egros </a:t>
            </a:r>
            <a:r>
              <a:rPr lang="en-US" dirty="0"/>
              <a:t>R</a:t>
            </a:r>
            <a:r>
              <a:rPr lang="en-US" sz="3600" dirty="0"/>
              <a:t>uined </a:t>
            </a:r>
            <a:r>
              <a:rPr lang="en-US" dirty="0"/>
              <a:t>A</a:t>
            </a:r>
            <a:r>
              <a:rPr lang="en-US" sz="3600" dirty="0"/>
              <a:t>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A6FC-71E8-B149-A9DD-57CA47823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096" y="5477758"/>
            <a:ext cx="8825658" cy="861420"/>
          </a:xfrm>
        </p:spPr>
        <p:txBody>
          <a:bodyPr/>
          <a:lstStyle/>
          <a:p>
            <a:r>
              <a:rPr lang="en-US" dirty="0"/>
              <a:t>Chicago defender on</a:t>
            </a:r>
          </a:p>
          <a:p>
            <a:r>
              <a:rPr lang="en-US" dirty="0" err="1"/>
              <a:t>Nra</a:t>
            </a:r>
            <a:r>
              <a:rPr lang="en-US" dirty="0"/>
              <a:t> and African </a:t>
            </a:r>
            <a:r>
              <a:rPr lang="en-US" dirty="0" err="1"/>
              <a:t>americans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EA78E-D06B-EF47-C069-F0641791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5" y="1434192"/>
            <a:ext cx="7476563" cy="39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42CA-3420-1B21-A087-028DC5600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EB10-687E-1ABF-BE3D-6140F87F3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A553D-C976-B2CD-650C-056E7823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1" y="950591"/>
            <a:ext cx="6932613" cy="4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D355-9F79-44FC-B630-F82BD541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355" y="-1422464"/>
            <a:ext cx="8825658" cy="2677648"/>
          </a:xfrm>
        </p:spPr>
        <p:txBody>
          <a:bodyPr/>
          <a:lstStyle/>
          <a:p>
            <a:r>
              <a:rPr lang="en-US" sz="3600" dirty="0"/>
              <a:t>Happy Days are Here Again?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A520E-152F-471F-9AEE-627824D0E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9B54E-7567-4567-98B2-FFFA4848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74" y="1368257"/>
            <a:ext cx="660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0815-CC8C-22CC-D1CD-76CAFCC34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7B5A8-4E2F-0D48-5556-C4E5E226C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B2AFB-6A9E-F534-384B-9C6C47CD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28" y="598707"/>
            <a:ext cx="7754226" cy="5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D0A7-0D3E-0397-BFD6-F55F58B91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125A-AB9F-6713-4062-46AE913DF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463B0-FB46-F295-A0AD-B0AB941C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90" y="952809"/>
            <a:ext cx="9047619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33FC-1B12-6444-11F8-8DC8232FD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311773"/>
            <a:ext cx="8825658" cy="2677648"/>
          </a:xfrm>
        </p:spPr>
        <p:txBody>
          <a:bodyPr/>
          <a:lstStyle/>
          <a:p>
            <a:r>
              <a:rPr lang="en-US" dirty="0"/>
              <a:t>NRA</a:t>
            </a:r>
            <a:r>
              <a:rPr lang="en-US" sz="3600" dirty="0"/>
              <a:t> 2.0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F1139-C50A-472B-E867-260E738A7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235451"/>
            <a:ext cx="8825658" cy="861420"/>
          </a:xfrm>
        </p:spPr>
        <p:txBody>
          <a:bodyPr/>
          <a:lstStyle/>
          <a:p>
            <a:r>
              <a:rPr lang="en-US" dirty="0"/>
              <a:t>Price codes – gone</a:t>
            </a:r>
          </a:p>
          <a:p>
            <a:r>
              <a:rPr lang="en-US" dirty="0"/>
              <a:t>Union recognition -- stays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6E3C6-E0CC-8263-A522-DBEA3747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10" y="642937"/>
            <a:ext cx="4762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8E2B-9386-853E-C2BC-E3FA189D7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D891-7194-36A9-4056-199AA90C4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0C108-C792-9B96-8B7D-24022750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06" y="759908"/>
            <a:ext cx="6672729" cy="53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5BC-A9F2-AF3A-97A7-037BB33F6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1338824"/>
            <a:ext cx="8825658" cy="2677648"/>
          </a:xfrm>
        </p:spPr>
        <p:txBody>
          <a:bodyPr/>
          <a:lstStyle/>
          <a:p>
            <a:r>
              <a:rPr lang="en-US" sz="3600" dirty="0"/>
              <a:t>“Dust Bowl”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1647-A919-F1E6-B2B4-5507294A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567" y="5367217"/>
            <a:ext cx="8825658" cy="861420"/>
          </a:xfrm>
        </p:spPr>
        <p:txBody>
          <a:bodyPr/>
          <a:lstStyle/>
          <a:p>
            <a:r>
              <a:rPr lang="en-US" dirty="0"/>
              <a:t>Texas, 1935</a:t>
            </a:r>
          </a:p>
          <a:p>
            <a:r>
              <a:rPr lang="en-US" dirty="0"/>
              <a:t>South Dakota, 1936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4D4E-6B7E-9762-5E68-7B713203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4" y="1414342"/>
            <a:ext cx="6096000" cy="395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A4467-B3E7-3471-9E08-3BCCD6B63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67" y="2875589"/>
            <a:ext cx="4107327" cy="32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B262-2BAD-3C25-FF9C-450BA295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767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#4 – Protect Americans from Future Depressions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2421-2143-E595-6DF1-7004CAC8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02" y="2294156"/>
            <a:ext cx="8825658" cy="8614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Long term reform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Short term impediments to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9745F-99A8-8DD1-B925-9ECBBD83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09" y="3258812"/>
            <a:ext cx="7444516" cy="28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38AA-3BB2-1455-AC1C-91FCF0C3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5106"/>
            <a:ext cx="8825658" cy="743263"/>
          </a:xfrm>
        </p:spPr>
        <p:txBody>
          <a:bodyPr/>
          <a:lstStyle/>
          <a:p>
            <a:r>
              <a:rPr lang="en-US" sz="3600" dirty="0"/>
              <a:t>Social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E285C-67F2-AC12-3307-9770CE8D3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881780"/>
            <a:ext cx="8825658" cy="861420"/>
          </a:xfrm>
        </p:spPr>
        <p:txBody>
          <a:bodyPr/>
          <a:lstStyle/>
          <a:p>
            <a:r>
              <a:rPr lang="en-US" dirty="0"/>
              <a:t>Retirement “insurance”</a:t>
            </a:r>
          </a:p>
          <a:p>
            <a:r>
              <a:rPr lang="en-US" dirty="0"/>
              <a:t>Is an “Entitlement”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F615-5D27-9706-7E99-FBF461F2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1" y="820474"/>
            <a:ext cx="7069893" cy="53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C5A0-BDB0-47D2-2CC6-A5893AFC3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47A31-26BB-2EB7-7CBF-8C5E18442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7D362-32CD-4854-C87F-FFB68003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7" y="80683"/>
            <a:ext cx="8985242" cy="64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96F-D932-3425-4CC0-B67D24FA4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86" y="-1458448"/>
            <a:ext cx="8825658" cy="2677648"/>
          </a:xfrm>
        </p:spPr>
        <p:txBody>
          <a:bodyPr/>
          <a:lstStyle/>
          <a:p>
            <a:r>
              <a:rPr lang="en-US" sz="3600"/>
              <a:t>Unemployment </a:t>
            </a:r>
            <a:r>
              <a:rPr lang="en-US" sz="3600" dirty="0"/>
              <a:t>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7AD54-CB01-F788-A746-4A7A80F2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886" y="1711450"/>
            <a:ext cx="8825658" cy="861420"/>
          </a:xfrm>
        </p:spPr>
        <p:txBody>
          <a:bodyPr/>
          <a:lstStyle/>
          <a:p>
            <a:r>
              <a:rPr lang="en-US" dirty="0"/>
              <a:t>Social “safety net”</a:t>
            </a:r>
          </a:p>
          <a:p>
            <a:r>
              <a:rPr lang="en-US" dirty="0"/>
              <a:t>“Freedom from Fear”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6E180-76BE-C7E9-2CBF-A8AE6693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40" y="1219200"/>
            <a:ext cx="5161142" cy="5032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85FC0-2EC3-39AF-C120-17F25374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1" y="2745721"/>
            <a:ext cx="3916433" cy="26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BA60-2EDA-6490-285E-1BBA0511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283074"/>
            <a:ext cx="8825658" cy="2677648"/>
          </a:xfrm>
        </p:spPr>
        <p:txBody>
          <a:bodyPr/>
          <a:lstStyle/>
          <a:p>
            <a:r>
              <a:rPr lang="en-US" dirty="0"/>
              <a:t>https://livingnewdeal.org/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232A0-4654-DBE7-3685-AB01E1279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DDE3E-36BE-C2B3-1369-18D4CD2E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357367"/>
            <a:ext cx="9462484" cy="34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66A-EFDA-43F1-810F-0F6EB7FE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#1 – The Financial Sector</a:t>
            </a:r>
            <a:br>
              <a:rPr lang="en-US" sz="3600" dirty="0"/>
            </a:br>
            <a:br>
              <a:rPr lang="en-US" sz="1400" dirty="0"/>
            </a:br>
            <a:r>
              <a:rPr lang="en-US" sz="2400" dirty="0"/>
              <a:t>Saving the Banks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B8505-DDD6-470E-9C16-113FD25E9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1F3D6-2A15-49A6-B7F4-8ED8C35A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86" y="1725164"/>
            <a:ext cx="3993137" cy="399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58FFC-6CFF-485F-8A80-03FFEA9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6" y="2472305"/>
            <a:ext cx="3343730" cy="26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2F2-3022-4860-BD93-24B483C6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67" y="-1338825"/>
            <a:ext cx="9422034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D</a:t>
            </a:r>
            <a:r>
              <a:rPr lang="en-US" sz="3600" dirty="0"/>
              <a:t>eposit</a:t>
            </a:r>
            <a:r>
              <a:rPr lang="en-US" dirty="0"/>
              <a:t> I</a:t>
            </a:r>
            <a:r>
              <a:rPr lang="en-US" sz="3600" dirty="0"/>
              <a:t>nsurance </a:t>
            </a:r>
            <a:r>
              <a:rPr lang="en-US" dirty="0"/>
              <a:t>C</a:t>
            </a:r>
            <a:r>
              <a:rPr lang="en-US" sz="3600" dirty="0"/>
              <a:t>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B211F-491D-41F1-81B3-C44619FBA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452A-E5CA-4646-908F-405E6167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54" y="1338823"/>
            <a:ext cx="4438149" cy="2677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9CB42-9D3C-4917-A033-4DE18BE5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28" y="1603518"/>
            <a:ext cx="3744939" cy="4566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5E195-CB0F-488F-8BA9-1634CD6D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65" y="4271312"/>
            <a:ext cx="4055821" cy="18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4660-0816-4B62-A112-18045027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71" y="-1458448"/>
            <a:ext cx="8825658" cy="2677648"/>
          </a:xfrm>
        </p:spPr>
        <p:txBody>
          <a:bodyPr/>
          <a:lstStyle/>
          <a:p>
            <a:r>
              <a:rPr lang="en-US" sz="3600" dirty="0"/>
              <a:t>The Glass-Steagall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47BD-96A2-4C1B-AA44-AA514FF1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053" y="4173374"/>
            <a:ext cx="8825658" cy="861420"/>
          </a:xfrm>
        </p:spPr>
        <p:txBody>
          <a:bodyPr/>
          <a:lstStyle/>
          <a:p>
            <a:r>
              <a:rPr lang="en-US" dirty="0"/>
              <a:t>Separates Commercial and </a:t>
            </a:r>
          </a:p>
          <a:p>
            <a:r>
              <a:rPr lang="en-US" dirty="0"/>
              <a:t>Investment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081E-6CF2-4CBB-A0AD-CF485BC6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2173706"/>
            <a:ext cx="5964989" cy="3890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41113-47DF-42F8-B5FC-97473C4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53" y="1347285"/>
            <a:ext cx="4330407" cy="23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2250-0590-46D5-8261-C9C9C8DF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197" y="0"/>
            <a:ext cx="8825658" cy="3266351"/>
          </a:xfrm>
        </p:spPr>
        <p:txBody>
          <a:bodyPr/>
          <a:lstStyle/>
          <a:p>
            <a:r>
              <a:rPr lang="en-US" sz="3600" dirty="0"/>
              <a:t>Securities and Exchange Commission (SEC)</a:t>
            </a:r>
            <a:br>
              <a:rPr lang="en-US" sz="3600" dirty="0"/>
            </a:br>
            <a:r>
              <a:rPr lang="en-US" sz="3600" dirty="0"/>
              <a:t>										</a:t>
            </a:r>
            <a:r>
              <a:rPr lang="en-US" sz="2400" dirty="0"/>
              <a:t>-insider trading regulations</a:t>
            </a:r>
            <a:br>
              <a:rPr lang="en-US" sz="2400" dirty="0"/>
            </a:br>
            <a:r>
              <a:rPr lang="en-US" sz="2400" dirty="0"/>
              <a:t>										-transparency</a:t>
            </a:r>
            <a:br>
              <a:rPr lang="en-US" sz="2400" dirty="0"/>
            </a:br>
            <a:r>
              <a:rPr lang="en-US" sz="2400" dirty="0"/>
              <a:t>										-standardized accounting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FEFC5-6082-4236-B418-2E507D73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66" y="1370861"/>
            <a:ext cx="8825658" cy="861420"/>
          </a:xfrm>
        </p:spPr>
        <p:txBody>
          <a:bodyPr/>
          <a:lstStyle/>
          <a:p>
            <a:r>
              <a:rPr lang="en-US" dirty="0"/>
              <a:t>“Wall street clean-up”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8F65E-4121-48C9-B353-0634B3B0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6" y="1905154"/>
            <a:ext cx="4052042" cy="405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72115-1AC8-4A61-9FE2-70E8F2FB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58" y="2992334"/>
            <a:ext cx="4011253" cy="31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9C93-8DAF-1C9B-0929-1B6B1EBD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578" y="-1458448"/>
            <a:ext cx="8825658" cy="2677648"/>
          </a:xfrm>
        </p:spPr>
        <p:txBody>
          <a:bodyPr/>
          <a:lstStyle/>
          <a:p>
            <a:r>
              <a:rPr lang="en-US" sz="3600" dirty="0"/>
              <a:t>Problem #2 – Unemployment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A2A-07BA-4311-A8CA-9B5C7B5DD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505" y="4777380"/>
            <a:ext cx="4213413" cy="861420"/>
          </a:xfrm>
        </p:spPr>
        <p:txBody>
          <a:bodyPr/>
          <a:lstStyle/>
          <a:p>
            <a:r>
              <a:rPr lang="en-US" dirty="0"/>
              <a:t>October 1929 – 2.2 %</a:t>
            </a:r>
          </a:p>
          <a:p>
            <a:r>
              <a:rPr lang="en-US" dirty="0"/>
              <a:t>March 1933 – 25.6 %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3F38-ABA2-3A31-FF4B-E8B62FEC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6" y="1679750"/>
            <a:ext cx="5773691" cy="4434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2F886-AC48-E38E-F4A6-62039759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20" y="1334622"/>
            <a:ext cx="5143500" cy="2562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A082B6-E5BC-AAC1-0E8C-5F2C5E95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404" y="4113695"/>
            <a:ext cx="3248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FD74-7D36-8F1F-A21D-7DAD51CC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23" y="423333"/>
            <a:ext cx="8893218" cy="957232"/>
          </a:xfrm>
        </p:spPr>
        <p:txBody>
          <a:bodyPr/>
          <a:lstStyle/>
          <a:p>
            <a:r>
              <a:rPr lang="en-US" sz="3600" dirty="0"/>
              <a:t>“Priming the Pump”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4A416-CFFD-DC5A-11CC-D9A10DEC7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F12C0-C57D-B634-A1AD-1A3F7B38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01" y="1546412"/>
            <a:ext cx="3459435" cy="4558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E9287-CABB-F74C-EEC2-FFFFBF8C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3619"/>
            <a:ext cx="4206135" cy="5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A26-9506-6E5E-3CF1-1B6243C87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54" y="-1002055"/>
            <a:ext cx="10006105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E</a:t>
            </a:r>
            <a:r>
              <a:rPr lang="en-US" sz="3600" dirty="0"/>
              <a:t>mergency</a:t>
            </a:r>
            <a:r>
              <a:rPr lang="en-US" dirty="0"/>
              <a:t> R</a:t>
            </a:r>
            <a:r>
              <a:rPr lang="en-US" sz="3600" dirty="0"/>
              <a:t>elief </a:t>
            </a:r>
            <a:r>
              <a:rPr lang="en-US" dirty="0"/>
              <a:t>A</a:t>
            </a:r>
            <a:r>
              <a:rPr lang="en-US" sz="3600" dirty="0"/>
              <a:t>dministration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9F085-E504-8A80-C54A-D42C3E257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665" y="5897968"/>
            <a:ext cx="6056619" cy="861420"/>
          </a:xfrm>
        </p:spPr>
        <p:txBody>
          <a:bodyPr/>
          <a:lstStyle/>
          <a:p>
            <a:r>
              <a:rPr lang="en-US" dirty="0"/>
              <a:t>Harry </a:t>
            </a:r>
            <a:r>
              <a:rPr lang="en-US" dirty="0" err="1"/>
              <a:t>hopkins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D0EE0-D4EC-AF1F-6059-5C63E737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06" y="1684153"/>
            <a:ext cx="5164418" cy="4131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20DCF-26C2-172F-E4DC-8A30E9DE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57" y="1684153"/>
            <a:ext cx="35356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{C9A1E277-834F-40FB-B559-45C2B467004E}tf02900722</Template>
  <TotalTime>761</TotalTime>
  <Words>303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Ion Boardroom</vt:lpstr>
      <vt:lpstr>Solving the Problems of the  Great Depression</vt:lpstr>
      <vt:lpstr>Happy Days are Here Again?</vt:lpstr>
      <vt:lpstr>Problem #1 – The Financial Sector  Saving the Banks</vt:lpstr>
      <vt:lpstr>Federal Deposit Insurance Corporation</vt:lpstr>
      <vt:lpstr>The Glass-Steagall Act</vt:lpstr>
      <vt:lpstr>Securities and Exchange Commission (SEC)           -insider trading regulations           -transparency           -standardized accounting procedures</vt:lpstr>
      <vt:lpstr>Problem #2 – Unemployment </vt:lpstr>
      <vt:lpstr>“Priming the Pump”</vt:lpstr>
      <vt:lpstr>Federal Emergency Relief Administration </vt:lpstr>
      <vt:lpstr>Public Works Projects</vt:lpstr>
      <vt:lpstr>“Boulder” Dam</vt:lpstr>
      <vt:lpstr>New Deal Critics</vt:lpstr>
      <vt:lpstr>Who Pays?</vt:lpstr>
      <vt:lpstr>Problem #3 –  Agricultural Overproduction and Industrial Competition</vt:lpstr>
      <vt:lpstr>PowerPoint Presentation</vt:lpstr>
      <vt:lpstr>Agriculture Adjustment Act</vt:lpstr>
      <vt:lpstr>National Recovery Administration</vt:lpstr>
      <vt:lpstr>     Negros Ruined Again?</vt:lpstr>
      <vt:lpstr>PowerPoint Presentation</vt:lpstr>
      <vt:lpstr>PowerPoint Presentation</vt:lpstr>
      <vt:lpstr>PowerPoint Presentation</vt:lpstr>
      <vt:lpstr>NRA 2.0</vt:lpstr>
      <vt:lpstr>PowerPoint Presentation</vt:lpstr>
      <vt:lpstr>“Dust Bowl”</vt:lpstr>
      <vt:lpstr>Problem #4 – Protect Americans from Future Depressions</vt:lpstr>
      <vt:lpstr>Social Security</vt:lpstr>
      <vt:lpstr>PowerPoint Presentation</vt:lpstr>
      <vt:lpstr>Unemployment Benefits</vt:lpstr>
      <vt:lpstr>https://livingnewdeal.org/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Days are Here Again?</dc:title>
  <dc:creator>Devine, Thomas W</dc:creator>
  <cp:lastModifiedBy>Devine, Thomas W</cp:lastModifiedBy>
  <cp:revision>24</cp:revision>
  <dcterms:created xsi:type="dcterms:W3CDTF">2024-04-17T21:53:16Z</dcterms:created>
  <dcterms:modified xsi:type="dcterms:W3CDTF">2024-04-23T19:20:01Z</dcterms:modified>
</cp:coreProperties>
</file>