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df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4"/>
  </p:notesMasterIdLst>
  <p:sldIdLst>
    <p:sldId id="286" r:id="rId2"/>
    <p:sldId id="354" r:id="rId3"/>
    <p:sldId id="359" r:id="rId4"/>
    <p:sldId id="355" r:id="rId5"/>
    <p:sldId id="361" r:id="rId6"/>
    <p:sldId id="287" r:id="rId7"/>
    <p:sldId id="341" r:id="rId8"/>
    <p:sldId id="366" r:id="rId9"/>
    <p:sldId id="362" r:id="rId10"/>
    <p:sldId id="358" r:id="rId11"/>
    <p:sldId id="363" r:id="rId12"/>
    <p:sldId id="281" r:id="rId13"/>
    <p:sldId id="262" r:id="rId14"/>
    <p:sldId id="266" r:id="rId15"/>
    <p:sldId id="284" r:id="rId16"/>
    <p:sldId id="356" r:id="rId17"/>
    <p:sldId id="256" r:id="rId18"/>
    <p:sldId id="339" r:id="rId19"/>
    <p:sldId id="338" r:id="rId20"/>
    <p:sldId id="340" r:id="rId21"/>
    <p:sldId id="259" r:id="rId22"/>
    <p:sldId id="260" r:id="rId23"/>
    <p:sldId id="289" r:id="rId24"/>
    <p:sldId id="291" r:id="rId25"/>
    <p:sldId id="290" r:id="rId26"/>
    <p:sldId id="343" r:id="rId27"/>
    <p:sldId id="292" r:id="rId28"/>
    <p:sldId id="277" r:id="rId29"/>
    <p:sldId id="293" r:id="rId30"/>
    <p:sldId id="342" r:id="rId31"/>
    <p:sldId id="344" r:id="rId32"/>
    <p:sldId id="331" r:id="rId33"/>
    <p:sldId id="333" r:id="rId34"/>
    <p:sldId id="364" r:id="rId35"/>
    <p:sldId id="296" r:id="rId36"/>
    <p:sldId id="336" r:id="rId37"/>
    <p:sldId id="337" r:id="rId38"/>
    <p:sldId id="365" r:id="rId39"/>
    <p:sldId id="298" r:id="rId40"/>
    <p:sldId id="357" r:id="rId41"/>
    <p:sldId id="309" r:id="rId42"/>
    <p:sldId id="308" r:id="rId43"/>
    <p:sldId id="310" r:id="rId44"/>
    <p:sldId id="312" r:id="rId45"/>
    <p:sldId id="313" r:id="rId46"/>
    <p:sldId id="314" r:id="rId47"/>
    <p:sldId id="353" r:id="rId48"/>
    <p:sldId id="347" r:id="rId49"/>
    <p:sldId id="349" r:id="rId50"/>
    <p:sldId id="348" r:id="rId51"/>
    <p:sldId id="315" r:id="rId52"/>
    <p:sldId id="328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769" autoAdjust="0"/>
  </p:normalViewPr>
  <p:slideViewPr>
    <p:cSldViewPr>
      <p:cViewPr varScale="1">
        <p:scale>
          <a:sx n="123" d="100"/>
          <a:sy n="123" d="100"/>
        </p:scale>
        <p:origin x="15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3" d="100"/>
          <a:sy n="53" d="100"/>
        </p:scale>
        <p:origin x="-125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2D7C23D-D04E-4694-B30E-9E8754843BFB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EEEE408-44A6-41F7-B300-56465EEA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9668E3-F988-46DD-803E-098F37F2E2C0}" type="slidenum">
              <a:rPr lang="en-US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8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E7E604-0A11-4F47-8DD4-DB29045D58A6}" type="slidenum">
              <a:rPr lang="en-US" smtClean="0">
                <a:latin typeface="Times New Roman" pitchFamily="18" charset="0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0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CBF00C-A09E-4F44-81D1-B0A978117073}" type="slidenum">
              <a:rPr lang="en-US" smtClean="0">
                <a:latin typeface="Times New Roman" pitchFamily="18" charset="0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F89F92-718B-4488-BBD6-D87E372B6884}" type="slidenum">
              <a:rPr lang="en-US" smtClean="0">
                <a:latin typeface="Times New Roman" pitchFamily="18" charset="0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5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6ED4F0-A79A-4B1E-BFEE-B35D6B318B56}" type="slidenum">
              <a:rPr lang="en-US" smtClean="0">
                <a:latin typeface="Times New Roman" pitchFamily="18" charset="0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2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9EBDC6-F5A4-42B6-A564-C366023AF6E3}" type="slidenum">
              <a:rPr lang="en-US" smtClean="0">
                <a:latin typeface="Times New Roman" pitchFamily="18" charset="0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6A9CCE-DB44-48CA-ADAC-56CD186660CE}" type="slidenum">
              <a:rPr lang="en-US" smtClean="0">
                <a:latin typeface="Times New Roman" pitchFamily="18" charset="0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0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1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C48C2-798B-4D5F-90DB-FE9985E81437}" type="slidenum">
              <a:rPr lang="en-US" smtClean="0">
                <a:latin typeface="Times New Roman" pitchFamily="18" charset="0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6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05BDAA-D38B-4CFA-8332-D10D3F1AAF86}" type="slidenum">
              <a:rPr lang="en-US" smtClean="0">
                <a:latin typeface="Times New Roman" pitchFamily="18" charset="0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08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0C8DC-7B1E-4F94-96B4-C7C16E6ECDC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1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D9C9BB-9973-417F-B1B8-CA3B68BA66DD}" type="slidenum">
              <a:rPr lang="en-US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6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A1597-2B98-469C-89BC-E4ADD1493BD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2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B2E45-6381-4A7C-8364-0A9995631D1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0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CED90-DB54-4DC4-B6D9-DA32E97D183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38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53772-1E5B-4D23-90BE-759983C782C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0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C6BF9-966F-4EC6-99E7-7CD4D6499EF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2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B5E4D-5166-4ECF-A0B7-5D67994F317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41CC3-327A-4D37-8C00-44243036ED1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05814C-11AF-48E8-A34C-7BF2511217B0}" type="slidenum">
              <a:rPr lang="en-US" smtClean="0">
                <a:latin typeface="Times New Roman" pitchFamily="18" charset="0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1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593556-DA5B-4A3F-9D46-4B2282DDA209}" type="slidenum">
              <a:rPr lang="en-US" smtClean="0">
                <a:latin typeface="Times New Roman" pitchFamily="18" charset="0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6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1583E5-E6BB-4316-9DA5-A9B94DB70F6B}" type="slidenum">
              <a:rPr lang="en-US" smtClean="0">
                <a:latin typeface="Times New Roman" pitchFamily="18" charset="0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FCE853-20D8-4119-A02E-7AB364D8B797}" type="slidenum">
              <a:rPr lang="en-US" smtClean="0">
                <a:latin typeface="Times New Roman" pitchFamily="18" charset="0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7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966213-A7AE-442E-8B6A-0A09C6B73F4B}" type="slidenum">
              <a:rPr lang="en-US" smtClean="0">
                <a:latin typeface="Times New Roman" pitchFamily="18" charset="0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1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746446-0B39-4357-BAF5-376EF6CC1E32}" type="slidenum">
              <a:rPr lang="en-US" smtClean="0">
                <a:latin typeface="Times New Roman" pitchFamily="18" charset="0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6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6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EBA6B9B8-2761-49F1-804A-5802CD01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1545-17A6-4E94-8424-967C8797B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8CF2-77C5-4A55-AB1C-D76F9335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431F5-C3AC-4ECB-A3E8-6146699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0AD715-DECB-4C6D-BF3C-C12115DD9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9A5B-A483-4139-B44B-6FBF9461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08E1-D92D-4250-80DD-918AFDB5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65D5-8775-440D-BC4A-77D492707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BBF9-1A92-4183-B5DE-7AFAB75F5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A35E-CCB5-49E6-9010-EF481ABD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8AC3-772E-4CD6-9AC7-FDFC6CAE7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5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4866-E283-4FB6-AC10-CDD2C1E6D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3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10F9-02B7-4118-BC24-5F4C19F0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E8433C9-2265-44D6-91B1-5AFBE3C9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e/e1/Lusitania_warning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wm.gov.au/visit/images/PAIU1989_140_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39115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143000"/>
          </a:xfrm>
          <a:solidFill>
            <a:schemeClr val="accent2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War I – 1914 -1918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sz="4800" dirty="0"/>
              <a:t>“The lamps are going out all over Europe, we shall not see them lit again in our life-time.”</a:t>
            </a:r>
          </a:p>
          <a:p>
            <a:endParaRPr lang="en-US" sz="1600" dirty="0"/>
          </a:p>
          <a:p>
            <a:r>
              <a:rPr lang="en-US" sz="2000" dirty="0"/>
              <a:t>-- British Foreign Secretary Sir Edward Grey</a:t>
            </a:r>
          </a:p>
        </p:txBody>
      </p:sp>
    </p:spTree>
    <p:extLst>
      <p:ext uri="{BB962C8B-B14F-4D97-AF65-F5344CB8AC3E}">
        <p14:creationId xmlns:p14="http://schemas.microsoft.com/office/powerpoint/2010/main" val="236487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CCA5-55C8-4583-A5DB-8F7ACA1C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 “home by Christmas”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E8A71-5ED9-400C-BBC7-C20F28A2A9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-- </a:t>
            </a:r>
            <a:r>
              <a:rPr lang="en-US"/>
              <a:t>Trench warfare</a:t>
            </a:r>
            <a:endParaRPr lang="en-US" dirty="0"/>
          </a:p>
          <a:p>
            <a:r>
              <a:rPr lang="en-US" dirty="0"/>
              <a:t>-- Weapons technology outpaces the advance of medicine</a:t>
            </a:r>
          </a:p>
        </p:txBody>
      </p:sp>
    </p:spTree>
    <p:extLst>
      <p:ext uri="{BB962C8B-B14F-4D97-AF65-F5344CB8AC3E}">
        <p14:creationId xmlns:p14="http://schemas.microsoft.com/office/powerpoint/2010/main" val="73770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olarnavigator.net/images/explorers_history/world_war_australian_infantry_small_box_respirators_ypres_191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676400"/>
            <a:ext cx="7108825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1687513" y="47132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-838200" y="3886200"/>
            <a:ext cx="107950" cy="5241925"/>
            <a:chOff x="-5" y="-5"/>
            <a:chExt cx="68" cy="3302"/>
          </a:xfrm>
        </p:grpSpPr>
        <p:grpSp>
          <p:nvGrpSpPr>
            <p:cNvPr id="13317" name="Group 6"/>
            <p:cNvGrpSpPr>
              <a:grpSpLocks/>
            </p:cNvGrpSpPr>
            <p:nvPr/>
          </p:nvGrpSpPr>
          <p:grpSpPr bwMode="auto">
            <a:xfrm>
              <a:off x="0" y="0"/>
              <a:ext cx="58" cy="3292"/>
              <a:chOff x="0" y="0"/>
              <a:chExt cx="58" cy="3292"/>
            </a:xfrm>
          </p:grpSpPr>
          <p:sp>
            <p:nvSpPr>
              <p:cNvPr id="13319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hlinkClick r:id="rId3"/>
                  </a:rPr>
                  <a:t>  </a:t>
                </a:r>
                <a:r>
                  <a:rPr lang="en-US" altLang="en-US" sz="28900"/>
                  <a:t> </a:t>
                </a:r>
                <a:r>
                  <a:rPr lang="en-US" altLang="en-US"/>
                  <a:t>                                            </a:t>
                </a:r>
              </a:p>
              <a:p>
                <a:pPr algn="ctr"/>
                <a:endParaRPr lang="en-US" altLang="en-US"/>
              </a:p>
            </p:txBody>
          </p:sp>
          <p:sp>
            <p:nvSpPr>
              <p:cNvPr id="13320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-5" y="-5"/>
              <a:ext cx="68" cy="3302"/>
            </a:xfrm>
            <a:prstGeom prst="rect">
              <a:avLst/>
            </a:prstGeom>
            <a:noFill/>
            <a:ln w="1746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3316" name="Picture 14" descr="http://www.vw.vccs.edu/vwhansd/HIS122/Images/WWItre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6413"/>
            <a:ext cx="876300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img.search.com/thumb/7/7b/Vickers_machine_gun_crew_with_gas_masks.jpg/300px-Vickers_machine_gun_crew_with_gas_mas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990600"/>
            <a:ext cx="78486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rds.yahoo.com/_ylt=A0Je5x7w7PVF5l4BYDujzbkF;_ylu=X3oDMTA4NDgyNWN0BHNlYwNwcm9m/SIG=12djorpuq/EXP=1173831280/**http%3A//etext.lib.virginia.edu/railton/enam312/1916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85800"/>
            <a:ext cx="837723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U.S. respond to the European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0513"/>
            <a:ext cx="6338887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Wilsonian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” Foreign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1752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Progressives set out to “reform” the world.</a:t>
            </a:r>
          </a:p>
        </p:txBody>
      </p:sp>
    </p:spTree>
    <p:extLst>
      <p:ext uri="{BB962C8B-B14F-4D97-AF65-F5344CB8AC3E}">
        <p14:creationId xmlns:p14="http://schemas.microsoft.com/office/powerpoint/2010/main" val="6582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“Like a troubled man angered by his own uncertainty, the country aggressively demanded international conformity to democratic goals it now believed might be slipping out of domestic reach.”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-Robert </a:t>
            </a:r>
            <a:r>
              <a:rPr lang="en-US" dirty="0" err="1"/>
              <a:t>Dallek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Major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096000" cy="35814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2400" i="1" dirty="0"/>
              <a:t>Why</a:t>
            </a:r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war break out in Europe in August 1914?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How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respond to the European War?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support the Allies (Great Britain and France)?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sz="24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8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“Old World” Tyranny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“New World” Democracy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Image:Francis Joseph 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20"/>
            <a:ext cx="2981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http://www.firstworldwar.com/photos/graphics/hw_wilhelm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4432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204788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F54E2-7272-4F70-A833-69C8758E6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t="-36290" r="17371" b="36315"/>
          <a:stretch/>
        </p:blipFill>
        <p:spPr>
          <a:xfrm>
            <a:off x="5705834" y="-1600200"/>
            <a:ext cx="3443289" cy="8350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Neutrality: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Idealism or </a:t>
            </a:r>
            <a:r>
              <a:rPr lang="en-US" alt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Naivete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Why can’t we trade with everyone?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Is trade with the British and French a good thing?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:\Users\Tom\Desktop\my documnets\My Documents\271 spring 2015\wwi images\wwi_1914_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957456" cy="50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3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do the Germans Respond?</a:t>
            </a:r>
          </a:p>
        </p:txBody>
      </p:sp>
      <p:pic>
        <p:nvPicPr>
          <p:cNvPr id="30723" name="Content Placeholder 3" descr="u-boat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905000"/>
            <a:ext cx="5972175" cy="42481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WWI U-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92202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eachpeace.com/teachpeacemoment9_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3" y="685800"/>
            <a:ext cx="85206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/>
              <a:t>U.S. emerges as a world power.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U.S. introduces an “American style” of foreign policy that remains with us today (for good or ill).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World War I unleashes forces that continue to cause bloody conflicts in the 21</a:t>
            </a:r>
            <a:r>
              <a:rPr lang="en-US" sz="2800" baseline="30000" dirty="0"/>
              <a:t>st</a:t>
            </a:r>
            <a:r>
              <a:rPr lang="en-US" sz="2800" dirty="0"/>
              <a:t> Century.</a:t>
            </a:r>
          </a:p>
          <a:p>
            <a:pPr marL="457200" indent="-457200" algn="l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972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Lusitania war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-6324600"/>
            <a:ext cx="5381089" cy="130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1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“Sussex Pledge”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23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1916Hanna_Wils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4800600" cy="3505200"/>
          </a:xfrm>
        </p:spPr>
      </p:pic>
      <p:sp>
        <p:nvSpPr>
          <p:cNvPr id="1484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915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1916 Presidential Election</a:t>
            </a:r>
          </a:p>
        </p:txBody>
      </p:sp>
      <p:pic>
        <p:nvPicPr>
          <p:cNvPr id="148495" name="Picture 15" descr="election_policy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00400"/>
            <a:ext cx="3551464" cy="3429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“He kept us out of war!”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749" name="Picture 5" descr="Democratic_National_Convention_19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95400"/>
            <a:ext cx="6350000" cy="5080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94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After staying out so long, why are we getting in?  </a:t>
            </a:r>
          </a:p>
        </p:txBody>
      </p:sp>
      <p:pic>
        <p:nvPicPr>
          <p:cNvPr id="34819" name="Picture 2" descr="http://www.fastforwardblog.com/wp-content/photos/world_war_1_recruiting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14550"/>
            <a:ext cx="3505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Zimmermann Telegram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172040" name="Picture 8" descr="zman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4038600" cy="4038600"/>
          </a:xfrm>
        </p:spPr>
      </p:pic>
      <p:pic>
        <p:nvPicPr>
          <p:cNvPr id="172041" name="Picture 9" descr="515px-Zimmermann_Telegram_s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3810000" cy="42672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Unrestricted Submarine Warfare</a:t>
            </a:r>
          </a:p>
        </p:txBody>
      </p:sp>
      <p:pic>
        <p:nvPicPr>
          <p:cNvPr id="175109" name="Picture 5" descr="wilson_war_19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7543800" cy="421178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20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American Expeditionary Force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“Doughboys”</a:t>
            </a:r>
          </a:p>
        </p:txBody>
      </p:sp>
      <p:pic>
        <p:nvPicPr>
          <p:cNvPr id="36867" name="Picture 2" descr="http://www.old-picture.com/american-history-1900-1930s/pictures/Doughboys-Coch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47850"/>
            <a:ext cx="61912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did the war break out in Europe in August 1914?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Short term reasons</a:t>
            </a:r>
          </a:p>
          <a:p>
            <a:pPr marL="457200" indent="-457200">
              <a:buFontTx/>
              <a:buChar char="-"/>
            </a:pPr>
            <a:r>
              <a:rPr lang="en-US" dirty="0"/>
              <a:t>Long term reasons</a:t>
            </a:r>
          </a:p>
        </p:txBody>
      </p:sp>
    </p:spTree>
    <p:extLst>
      <p:ext uri="{BB962C8B-B14F-4D97-AF65-F5344CB8AC3E}">
        <p14:creationId xmlns:p14="http://schemas.microsoft.com/office/powerpoint/2010/main" val="2886020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en-US" i="1" dirty="0">
                <a:cs typeface="Arial" panose="020B0604020202020204" pitchFamily="34" charset="0"/>
              </a:rPr>
              <a:t>What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6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90562" y="228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Treaty of Versailles</a:t>
            </a:r>
          </a:p>
        </p:txBody>
      </p:sp>
      <p:pic>
        <p:nvPicPr>
          <p:cNvPr id="47107" name="Picture 2" descr="http://media-2.web.britannica.com/eb-media/48/71448-004-9BCD8C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00200"/>
            <a:ext cx="57816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7630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Lives Lost: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Russians – 3.3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Germans – 2.6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French – 1.9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Austro-Hungarians – 1.5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British 1.2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USA – 117,000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New Boundaries in Europe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9-13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Diplomacy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Navigation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Trade Barriers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Arms Reductions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Self-Determination for Nations and  Colonies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japanfocus.org/images/UserFiles/Image/2695.aydin.panasianism/3a.LeagueofNationsAssemblyin1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95513"/>
            <a:ext cx="62293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524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Fourteenth Point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League of Nations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What’s Wrong With The 14 points?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Desktop\my documnets\My Documents\271 spring 2015\wwi images\league-nation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8101"/>
            <a:ext cx="5334000" cy="59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49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"God gave us the ten commandments and we broke them. Now Mr. Wilson has given us the Fourteen Points. We shall see."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--Georges Clemenceau</a:t>
            </a:r>
          </a:p>
        </p:txBody>
      </p:sp>
    </p:spTree>
    <p:extLst>
      <p:ext uri="{BB962C8B-B14F-4D97-AF65-F5344CB8AC3E}">
        <p14:creationId xmlns:p14="http://schemas.microsoft.com/office/powerpoint/2010/main" val="3330571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:\Users\Tom\Desktop\my documnets\My Documents\271 spring 2015\wwi images\clemenc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03262" cy="50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9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A647-BB73-4699-93C2-DF3B64A9E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Assassination of Archduke Franz Ferdinand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E04AD-73EC-4699-9F79-988E579F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8001000" cy="1752600"/>
          </a:xfrm>
        </p:spPr>
        <p:txBody>
          <a:bodyPr/>
          <a:lstStyle/>
          <a:p>
            <a:r>
              <a:rPr lang="en-US" dirty="0"/>
              <a:t>- Threat to the Austro-Hungarian Empire</a:t>
            </a:r>
          </a:p>
          <a:p>
            <a:r>
              <a:rPr lang="en-US" dirty="0"/>
              <a:t>- Catalyst for broader European conflict</a:t>
            </a:r>
          </a:p>
        </p:txBody>
      </p:sp>
    </p:spTree>
    <p:extLst>
      <p:ext uri="{BB962C8B-B14F-4D97-AF65-F5344CB8AC3E}">
        <p14:creationId xmlns:p14="http://schemas.microsoft.com/office/powerpoint/2010/main" val="412870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“There are twenty million Germans too many!”</a:t>
            </a:r>
          </a:p>
        </p:txBody>
      </p:sp>
    </p:spTree>
    <p:extLst>
      <p:ext uri="{BB962C8B-B14F-4D97-AF65-F5344CB8AC3E}">
        <p14:creationId xmlns:p14="http://schemas.microsoft.com/office/powerpoint/2010/main" val="2999173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dirty="0"/>
              <a:t>  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Reparations?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War Guilt?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Legacies of World War I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Disillusionment with Progressivism and crusading idealism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- Treaty of Versailles sets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up economic instability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[220px-Franz_ferdinand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6200"/>
            <a:ext cx="33035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www.mrdowling.com/images/706princ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559175"/>
            <a:ext cx="3225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http://dancutlermedicalart.com/AlbertEinstein'sZionism/images/250%20pixels/1900-1919/1914%20June%2028%20gavriloPrincip%20shoots%20archduke%20ferdin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3037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4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F47B-8BC5-498A-A224-539A685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1AD0E6-F559-4E1D-A38C-7BAE0C437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096000" cy="6096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EC13A-40D8-4CFB-8759-05965BA2B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05" y="0"/>
            <a:ext cx="5306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6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0744-4367-429D-A27B-61498A73E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Long-term Causes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3C1C-F8E2-4EA4-98D9-D6746016E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686800" cy="17526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Germany “left behind” in scramble for colonies</a:t>
            </a:r>
          </a:p>
          <a:p>
            <a:pPr marL="457200" indent="-457200">
              <a:buFontTx/>
              <a:buChar char="-"/>
            </a:pPr>
            <a:r>
              <a:rPr lang="en-US" dirty="0"/>
              <a:t>British apprehension about Germany navy</a:t>
            </a:r>
          </a:p>
          <a:p>
            <a:pPr marL="457200" indent="-457200">
              <a:buFontTx/>
              <a:buChar char="-"/>
            </a:pPr>
            <a:r>
              <a:rPr lang="en-US" dirty="0"/>
              <a:t>Lingering resentment of France against Germany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13130"/>
      </p:ext>
    </p:extLst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5436</TotalTime>
  <Words>570</Words>
  <Application>Microsoft Office PowerPoint</Application>
  <PresentationFormat>On-screen Show (4:3)</PresentationFormat>
  <Paragraphs>88</Paragraphs>
  <Slides>52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Times New Roman</vt:lpstr>
      <vt:lpstr>Ribbons</vt:lpstr>
      <vt:lpstr>World War I – 1914 -1918</vt:lpstr>
      <vt:lpstr>Four Major Questions:</vt:lpstr>
      <vt:lpstr>So What?</vt:lpstr>
      <vt:lpstr>Why did the war break out in Europe in August 1914?</vt:lpstr>
      <vt:lpstr>Assassination of Archduke Franz Ferdinand</vt:lpstr>
      <vt:lpstr>PowerPoint Presentation</vt:lpstr>
      <vt:lpstr>PowerPoint Presentation</vt:lpstr>
      <vt:lpstr>PowerPoint Presentation</vt:lpstr>
      <vt:lpstr>Long-term Causes</vt:lpstr>
      <vt:lpstr>PowerPoint Presentation</vt:lpstr>
      <vt:lpstr>NOT “home by Christmas”</vt:lpstr>
      <vt:lpstr>PowerPoint Presentation</vt:lpstr>
      <vt:lpstr>PowerPoint Presentation</vt:lpstr>
      <vt:lpstr>PowerPoint Presentation</vt:lpstr>
      <vt:lpstr>PowerPoint Presentation</vt:lpstr>
      <vt:lpstr>How did the U.S. respond to the European war?</vt:lpstr>
      <vt:lpstr>PowerPoint Presentation</vt:lpstr>
      <vt:lpstr>“Wilsonian” Foreign Policy</vt:lpstr>
      <vt:lpstr>“Like a troubled man angered by his own uncertainty, the country aggressively demanded international conformity to democratic goals it now believed might be slipping out of domestic reach.”  </vt:lpstr>
      <vt:lpstr>“Old World” Tyranny vs  “New World” Democracy</vt:lpstr>
      <vt:lpstr>PowerPoint Presentation</vt:lpstr>
      <vt:lpstr>PowerPoint Presentation</vt:lpstr>
      <vt:lpstr>Neutrality:  Idealism or Naivete? </vt:lpstr>
      <vt:lpstr>Why can’t we trade with everyone?  </vt:lpstr>
      <vt:lpstr>Is trade with the British and French a good thing? </vt:lpstr>
      <vt:lpstr>PowerPoint Presentation</vt:lpstr>
      <vt:lpstr>How do the Germans Respond?</vt:lpstr>
      <vt:lpstr>PowerPoint Presentation</vt:lpstr>
      <vt:lpstr>PowerPoint Presentation</vt:lpstr>
      <vt:lpstr>PowerPoint Presentation</vt:lpstr>
      <vt:lpstr>“Sussex Pledge”</vt:lpstr>
      <vt:lpstr>1916 Presidential Election</vt:lpstr>
      <vt:lpstr>“He kept us out of war!” </vt:lpstr>
      <vt:lpstr>PowerPoint Presentation</vt:lpstr>
      <vt:lpstr>After staying out so long, why are we getting in?  </vt:lpstr>
      <vt:lpstr>Zimmermann Telegram </vt:lpstr>
      <vt:lpstr>Unrestricted Submarine Warfare</vt:lpstr>
      <vt:lpstr>PowerPoint Presentation</vt:lpstr>
      <vt:lpstr>American Expeditionary Force “Doughboys”</vt:lpstr>
      <vt:lpstr>What did Woodrow Wilson hope to achieve during and after the war?</vt:lpstr>
      <vt:lpstr>Treaty of Versailles</vt:lpstr>
      <vt:lpstr>Lives Lost:  Russians – 3.3 million Germans – 2.6 million French – 1.9 million Austro-Hungarians – 1.5 million British 1.2 million  USA – 117,000</vt:lpstr>
      <vt:lpstr>The Fourteen Points  1-8 Recommendations for New Boundaries in Europe</vt:lpstr>
      <vt:lpstr>The Fourteen Points  9-13 Open Diplomacy Freedom of Navigation Removal of Trade Barriers Arms Reductions Self-Determination for Nations and  Colonies</vt:lpstr>
      <vt:lpstr>The Fourteenth Point A League of Nations</vt:lpstr>
      <vt:lpstr>What’s Wrong With The 14 points?  </vt:lpstr>
      <vt:lpstr>PowerPoint Presentation</vt:lpstr>
      <vt:lpstr>"God gave us the ten commandments and we broke them. Now Mr. Wilson has given us the Fourteen Points. We shall see."</vt:lpstr>
      <vt:lpstr>PowerPoint Presentation</vt:lpstr>
      <vt:lpstr>“There are twenty million Germans too many!”</vt:lpstr>
      <vt:lpstr>  Reparations?  War Guilt?</vt:lpstr>
      <vt:lpstr>Legacies of World War I  - Disillusionment with Progressivism and crusading idealism    - Treaty of Versailles sets    up economic instability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Neil Thompson</dc:creator>
  <cp:lastModifiedBy>Devine, Thomas W</cp:lastModifiedBy>
  <cp:revision>48</cp:revision>
  <dcterms:created xsi:type="dcterms:W3CDTF">2007-03-12T02:29:57Z</dcterms:created>
  <dcterms:modified xsi:type="dcterms:W3CDTF">2024-03-28T19:21:01Z</dcterms:modified>
</cp:coreProperties>
</file>