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355" r:id="rId3"/>
    <p:sldId id="350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71" r:id="rId13"/>
    <p:sldId id="365" r:id="rId14"/>
    <p:sldId id="372" r:id="rId15"/>
    <p:sldId id="373" r:id="rId16"/>
    <p:sldId id="366" r:id="rId17"/>
    <p:sldId id="367" r:id="rId18"/>
    <p:sldId id="368" r:id="rId19"/>
    <p:sldId id="369" r:id="rId20"/>
    <p:sldId id="3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3" autoAdjust="0"/>
    <p:restoredTop sz="88434" autoAdjust="0"/>
  </p:normalViewPr>
  <p:slideViewPr>
    <p:cSldViewPr>
      <p:cViewPr varScale="1">
        <p:scale>
          <a:sx n="85" d="100"/>
          <a:sy n="85" d="100"/>
        </p:scale>
        <p:origin x="13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4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3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38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81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0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1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23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83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2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6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95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0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39AF6-95BB-448A-8E27-646276BD4F9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920D1-CC94-4E43-8402-8060B99ED1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855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/>
              <a:t>Progressives and Progressive Reform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13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4800599"/>
          </a:xfrm>
        </p:spPr>
        <p:txBody>
          <a:bodyPr>
            <a:normAutofit/>
          </a:bodyPr>
          <a:lstStyle/>
          <a:p>
            <a:r>
              <a:rPr lang="en-US" sz="6000" dirty="0"/>
              <a:t>Once one understands the “system” and the problems it creates, how can one change it for the better?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8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Theory vs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“Pragmatism”</a:t>
            </a:r>
          </a:p>
        </p:txBody>
      </p:sp>
    </p:spTree>
    <p:extLst>
      <p:ext uri="{BB962C8B-B14F-4D97-AF65-F5344CB8AC3E}">
        <p14:creationId xmlns:p14="http://schemas.microsoft.com/office/powerpoint/2010/main" val="2110327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215A7-FDCD-43D3-8000-01724D6CEB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Theory </a:t>
            </a:r>
            <a:r>
              <a:rPr lang="en-US" sz="6600" i="1" u="sng" dirty="0"/>
              <a:t>and</a:t>
            </a:r>
            <a:r>
              <a:rPr lang="en-US" sz="6600" dirty="0"/>
              <a:t>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EA910-96AB-4933-B4BD-280A62B304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How do you put THEORY into PRACTICE?</a:t>
            </a:r>
          </a:p>
        </p:txBody>
      </p:sp>
    </p:spTree>
    <p:extLst>
      <p:ext uri="{BB962C8B-B14F-4D97-AF65-F5344CB8AC3E}">
        <p14:creationId xmlns:p14="http://schemas.microsoft.com/office/powerpoint/2010/main" val="3569569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Educate the public: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“Muckrakers”</a:t>
            </a:r>
          </a:p>
        </p:txBody>
      </p:sp>
    </p:spTree>
    <p:extLst>
      <p:ext uri="{BB962C8B-B14F-4D97-AF65-F5344CB8AC3E}">
        <p14:creationId xmlns:p14="http://schemas.microsoft.com/office/powerpoint/2010/main" val="4263448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B15EE-5517-EAEA-6EB2-488B235673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Pragmatism in an American Context: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“What’s in it for me?”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A0E19-40DD-019F-A397-2810F786CB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631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D598-50BF-F324-F83D-C8543F44E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effectLst/>
                <a:latin typeface="open-sans"/>
              </a:rPr>
              <a:t>“I aimed at the public’s heart, and by accident I hit it in the stomach.”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BB1814-10F2-979F-4A23-7279FDF906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74" y="1600200"/>
            <a:ext cx="8041051" cy="4525963"/>
          </a:xfrm>
        </p:spPr>
      </p:pic>
    </p:spTree>
    <p:extLst>
      <p:ext uri="{BB962C8B-B14F-4D97-AF65-F5344CB8AC3E}">
        <p14:creationId xmlns:p14="http://schemas.microsoft.com/office/powerpoint/2010/main" val="4161659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527425"/>
          </a:xfrm>
        </p:spPr>
        <p:txBody>
          <a:bodyPr>
            <a:noAutofit/>
          </a:bodyPr>
          <a:lstStyle/>
          <a:p>
            <a:r>
              <a:rPr lang="en-US" sz="6600" dirty="0"/>
              <a:t>Beyond Education:</a:t>
            </a:r>
            <a:br>
              <a:rPr lang="en-US" sz="6600" dirty="0"/>
            </a:br>
            <a:r>
              <a:rPr lang="en-US" sz="6600" dirty="0"/>
              <a:t>INTERVENTIONISM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43199"/>
          </a:xfrm>
        </p:spPr>
        <p:txBody>
          <a:bodyPr>
            <a:normAutofit/>
          </a:bodyPr>
          <a:lstStyle/>
          <a:p>
            <a:r>
              <a:rPr lang="en-US" dirty="0"/>
              <a:t>-  Non-government</a:t>
            </a:r>
          </a:p>
          <a:p>
            <a:pPr marL="457200" indent="-457200">
              <a:buFontTx/>
              <a:buChar char="-"/>
            </a:pPr>
            <a:r>
              <a:rPr lang="en-US" dirty="0"/>
              <a:t>Local government</a:t>
            </a:r>
          </a:p>
          <a:p>
            <a:pPr marL="457200" indent="-457200">
              <a:buFontTx/>
              <a:buChar char="-"/>
            </a:pPr>
            <a:r>
              <a:rPr lang="en-US" dirty="0"/>
              <a:t>State government</a:t>
            </a:r>
          </a:p>
          <a:p>
            <a:pPr marL="457200" indent="-457200">
              <a:buFontTx/>
              <a:buChar char="-"/>
            </a:pPr>
            <a:r>
              <a:rPr lang="en-US" dirty="0"/>
              <a:t>Federal government</a:t>
            </a:r>
          </a:p>
          <a:p>
            <a:pPr marL="457200" indent="-4572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25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1"/>
            <a:ext cx="7772400" cy="228600"/>
          </a:xfrm>
        </p:spPr>
        <p:txBody>
          <a:bodyPr>
            <a:noAutofit/>
          </a:bodyPr>
          <a:lstStyle/>
          <a:p>
            <a:r>
              <a:rPr lang="en-US" sz="6000" dirty="0"/>
              <a:t>Optimism:</a:t>
            </a:r>
            <a:br>
              <a:rPr lang="en-US" sz="6000" dirty="0"/>
            </a:br>
            <a:r>
              <a:rPr lang="en-US" sz="6000" dirty="0"/>
              <a:t>The Social Gospel Movement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“Heaven on Earth?”</a:t>
            </a:r>
          </a:p>
        </p:txBody>
      </p:sp>
    </p:spTree>
    <p:extLst>
      <p:ext uri="{BB962C8B-B14F-4D97-AF65-F5344CB8AC3E}">
        <p14:creationId xmlns:p14="http://schemas.microsoft.com/office/powerpoint/2010/main" val="1869097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“Optimistic Interventionism”</a:t>
            </a:r>
            <a:br>
              <a:rPr lang="en-US" sz="6000" dirty="0"/>
            </a:br>
            <a:br>
              <a:rPr lang="en-US" sz="6000" dirty="0"/>
            </a:br>
            <a:r>
              <a:rPr lang="en-US" sz="6000" dirty="0"/>
              <a:t>…and its discontents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“Making THEM more like US”</a:t>
            </a:r>
          </a:p>
        </p:txBody>
      </p:sp>
    </p:spTree>
    <p:extLst>
      <p:ext uri="{BB962C8B-B14F-4D97-AF65-F5344CB8AC3E}">
        <p14:creationId xmlns:p14="http://schemas.microsoft.com/office/powerpoint/2010/main" val="1743783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dirty="0"/>
              <a:t>Social Control</a:t>
            </a:r>
            <a:br>
              <a:rPr lang="en-US" sz="6000" dirty="0"/>
            </a:br>
            <a:r>
              <a:rPr lang="en-US" sz="6000" dirty="0"/>
              <a:t>vs</a:t>
            </a:r>
            <a:br>
              <a:rPr lang="en-US" sz="6000" dirty="0"/>
            </a:br>
            <a:r>
              <a:rPr lang="en-US" sz="6000" dirty="0"/>
              <a:t>Social Justice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dirty="0"/>
              <a:t>What was the Progressive Movement?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5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5333999"/>
          </a:xfrm>
        </p:spPr>
        <p:txBody>
          <a:bodyPr>
            <a:normAutofit/>
          </a:bodyPr>
          <a:lstStyle/>
          <a:p>
            <a:r>
              <a:rPr lang="en-US" sz="6000" dirty="0"/>
              <a:t>Order and Consensus</a:t>
            </a:r>
            <a:br>
              <a:rPr lang="en-US" sz="6000" dirty="0"/>
            </a:br>
            <a:r>
              <a:rPr lang="en-US" sz="6000" dirty="0"/>
              <a:t>vs</a:t>
            </a:r>
            <a:br>
              <a:rPr lang="en-US" sz="6000" dirty="0"/>
            </a:br>
            <a:r>
              <a:rPr lang="en-US" sz="6000" dirty="0"/>
              <a:t>Redistribution of Resources and Power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81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6670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“A Response to Industrialism”</a:t>
            </a:r>
          </a:p>
        </p:txBody>
      </p:sp>
    </p:spTree>
    <p:extLst>
      <p:ext uri="{BB962C8B-B14F-4D97-AF65-F5344CB8AC3E}">
        <p14:creationId xmlns:p14="http://schemas.microsoft.com/office/powerpoint/2010/main" val="3333191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“A Search for ORDER”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4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6868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2133600"/>
            <a:ext cx="8001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How does one produce a more humane, yet “ordered” society?</a:t>
            </a:r>
          </a:p>
        </p:txBody>
      </p:sp>
    </p:spTree>
    <p:extLst>
      <p:ext uri="{BB962C8B-B14F-4D97-AF65-F5344CB8AC3E}">
        <p14:creationId xmlns:p14="http://schemas.microsoft.com/office/powerpoint/2010/main" val="159677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6670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/>
              <a:t>“Innovative Nostalgia”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90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4800600"/>
          </a:xfrm>
        </p:spPr>
        <p:txBody>
          <a:bodyPr>
            <a:normAutofit/>
          </a:bodyPr>
          <a:lstStyle/>
          <a:p>
            <a:r>
              <a:rPr lang="en-US" sz="6600" dirty="0"/>
              <a:t>Social Darwinists</a:t>
            </a:r>
            <a:br>
              <a:rPr lang="en-US" sz="6600" dirty="0"/>
            </a:br>
            <a:r>
              <a:rPr lang="en-US" sz="6600" dirty="0"/>
              <a:t>vs</a:t>
            </a:r>
            <a:br>
              <a:rPr lang="en-US" sz="6600" dirty="0"/>
            </a:br>
            <a:r>
              <a:rPr lang="en-US" sz="6600" dirty="0"/>
              <a:t>Progressives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44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dirty="0"/>
              <a:t>If “environment” is so important, how can it be improved?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49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dirty="0"/>
              <a:t>Thinking SYSTEMATICALLY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741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4014</TotalTime>
  <Words>202</Words>
  <Application>Microsoft Office PowerPoint</Application>
  <PresentationFormat>On-screen Show (4:3)</PresentationFormat>
  <Paragraphs>33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open-sans</vt:lpstr>
      <vt:lpstr>Office Theme</vt:lpstr>
      <vt:lpstr>Progressives and Progressive Reform</vt:lpstr>
      <vt:lpstr>What was the Progressive Movement?</vt:lpstr>
      <vt:lpstr>PowerPoint Presentation</vt:lpstr>
      <vt:lpstr>“A Search for ORDER”</vt:lpstr>
      <vt:lpstr>PowerPoint Presentation</vt:lpstr>
      <vt:lpstr>“Innovative Nostalgia”</vt:lpstr>
      <vt:lpstr>Social Darwinists vs Progressives</vt:lpstr>
      <vt:lpstr>If “environment” is so important, how can it be improved?</vt:lpstr>
      <vt:lpstr>Thinking SYSTEMATICALLY</vt:lpstr>
      <vt:lpstr>Once one understands the “system” and the problems it creates, how can one change it for the better?</vt:lpstr>
      <vt:lpstr>Theory vs Practice</vt:lpstr>
      <vt:lpstr>Theory and Practice</vt:lpstr>
      <vt:lpstr>Educate the public:</vt:lpstr>
      <vt:lpstr>Pragmatism in an American Context:  “What’s in it for me?”</vt:lpstr>
      <vt:lpstr>“I aimed at the public’s heart, and by accident I hit it in the stomach.”</vt:lpstr>
      <vt:lpstr>Beyond Education: INTERVENTIONISM</vt:lpstr>
      <vt:lpstr>Optimism: The Social Gospel Movement</vt:lpstr>
      <vt:lpstr>“Optimistic Interventionism”  …and its discontents</vt:lpstr>
      <vt:lpstr>Social Control vs Social Justice</vt:lpstr>
      <vt:lpstr>Order and Consensus vs Redistribution of Resources and Power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Progressive Reform</dc:title>
  <dc:creator>Tom Devine</dc:creator>
  <cp:lastModifiedBy>Tom Devine</cp:lastModifiedBy>
  <cp:revision>92</cp:revision>
  <dcterms:created xsi:type="dcterms:W3CDTF">2015-01-29T08:01:52Z</dcterms:created>
  <dcterms:modified xsi:type="dcterms:W3CDTF">2023-03-16T10:05:20Z</dcterms:modified>
</cp:coreProperties>
</file>