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66" r:id="rId2"/>
    <p:sldId id="267" r:id="rId3"/>
    <p:sldId id="326" r:id="rId4"/>
    <p:sldId id="268" r:id="rId5"/>
    <p:sldId id="294" r:id="rId6"/>
    <p:sldId id="298" r:id="rId7"/>
    <p:sldId id="297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23" r:id="rId17"/>
    <p:sldId id="314" r:id="rId18"/>
    <p:sldId id="316" r:id="rId19"/>
    <p:sldId id="322" r:id="rId20"/>
    <p:sldId id="324" r:id="rId21"/>
    <p:sldId id="320" r:id="rId22"/>
    <p:sldId id="308" r:id="rId23"/>
    <p:sldId id="269" r:id="rId24"/>
    <p:sldId id="276" r:id="rId25"/>
    <p:sldId id="278" r:id="rId26"/>
    <p:sldId id="279" r:id="rId27"/>
    <p:sldId id="272" r:id="rId28"/>
    <p:sldId id="277" r:id="rId29"/>
    <p:sldId id="273" r:id="rId30"/>
    <p:sldId id="288" r:id="rId31"/>
    <p:sldId id="274" r:id="rId32"/>
    <p:sldId id="281" r:id="rId33"/>
    <p:sldId id="312" r:id="rId34"/>
    <p:sldId id="282" r:id="rId35"/>
    <p:sldId id="280" r:id="rId36"/>
    <p:sldId id="275" r:id="rId37"/>
    <p:sldId id="286" r:id="rId38"/>
    <p:sldId id="290" r:id="rId39"/>
    <p:sldId id="284" r:id="rId40"/>
    <p:sldId id="283" r:id="rId41"/>
    <p:sldId id="293" r:id="rId42"/>
    <p:sldId id="311" r:id="rId43"/>
    <p:sldId id="287" r:id="rId44"/>
    <p:sldId id="285" r:id="rId45"/>
    <p:sldId id="271" r:id="rId46"/>
    <p:sldId id="289" r:id="rId4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196" autoAdjust="0"/>
  </p:normalViewPr>
  <p:slideViewPr>
    <p:cSldViewPr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A33F34-AE90-43F6-B85E-EE2764DCF48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BD3D00-5608-4683-9E47-21337E3BF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3135"/>
            <a:ext cx="7772400" cy="1828799"/>
          </a:xfrm>
        </p:spPr>
        <p:txBody>
          <a:bodyPr/>
          <a:lstStyle/>
          <a:p>
            <a:r>
              <a:rPr lang="en-US" dirty="0"/>
              <a:t>The Rise of Big Business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A4BA7-0821-CA73-E7A5-DE8BCEB6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16806" r="19328" b="18067"/>
          <a:stretch/>
        </p:blipFill>
        <p:spPr>
          <a:xfrm>
            <a:off x="2743200" y="2590800"/>
            <a:ext cx="3810000" cy="39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542A-E1BA-43E5-AFC3-B1480C10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change the way of “doing business”?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49C7-9C6C-43EB-B1C3-110150EC7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D849-E65B-4A64-BE7B-CADFDB91A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other factors</a:t>
            </a:r>
            <a:r>
              <a:rPr lang="en-US" dirty="0"/>
              <a:t> encourage economic growth?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A3BD0-BA99-4ED0-B63E-3A923CDA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6622-C3D0-4EE3-A226-F165ED37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i="1" dirty="0"/>
              <a:t>importantly…</a:t>
            </a:r>
            <a:br>
              <a:rPr lang="en-US" i="1" dirty="0"/>
            </a:br>
            <a:br>
              <a:rPr lang="en-US" u="sng" dirty="0"/>
            </a:br>
            <a:r>
              <a:rPr lang="en-US" u="sng" dirty="0"/>
              <a:t>How</a:t>
            </a:r>
            <a:r>
              <a:rPr lang="en-US" dirty="0"/>
              <a:t> did each factor encourage economic growth?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77A1A-64FB-48C2-B399-0FC62889A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B020-A509-4825-95B7-1268DC8BB5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Abundance of natural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12B4-1B19-42C3-85B7-733D6131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i="1" dirty="0"/>
              <a:t>Diversity</a:t>
            </a:r>
            <a:r>
              <a:rPr lang="en-US" dirty="0"/>
              <a:t> of materials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6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1E6A-DD44-4BBB-8644-C0D76BD9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Foreign investment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FFB8D-F375-4B4F-BB15-065063291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up question:</a:t>
            </a:r>
          </a:p>
          <a:p>
            <a:r>
              <a:rPr lang="en-US" dirty="0"/>
              <a:t>Why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0249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2D01-1C0F-4EB5-B03C-043D9448F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D3BCC-8537-4EE4-9E1E-5F40700AE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B6DB-72B6-3AD7-4979-53971F41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1F313D-7DDD-1506-87D0-AE69C166D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670636"/>
          </a:xfrm>
        </p:spPr>
      </p:pic>
    </p:spTree>
    <p:extLst>
      <p:ext uri="{BB962C8B-B14F-4D97-AF65-F5344CB8AC3E}">
        <p14:creationId xmlns:p14="http://schemas.microsoft.com/office/powerpoint/2010/main" val="367951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135A-EFFE-5449-CF20-D78D92513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0BDF-E8AD-5771-4C3F-DD95F202C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7772400" cy="4495799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D3CFD-E9D0-F154-9B07-F2F0B5B4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/>
          <a:lstStyle/>
          <a:p>
            <a:r>
              <a:rPr lang="en-US" dirty="0"/>
              <a:t>-- subsidies</a:t>
            </a:r>
          </a:p>
          <a:p>
            <a:r>
              <a:rPr lang="en-US" dirty="0"/>
              <a:t>(land and loans)</a:t>
            </a:r>
          </a:p>
        </p:txBody>
      </p:sp>
    </p:spTree>
    <p:extLst>
      <p:ext uri="{BB962C8B-B14F-4D97-AF65-F5344CB8AC3E}">
        <p14:creationId xmlns:p14="http://schemas.microsoft.com/office/powerpoint/2010/main" val="360359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14F9E-3FAA-F5D5-E7B4-C9C97ADC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6980-8EB8-1EDE-855F-1C2FE79AF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4267199"/>
          </a:xfrm>
        </p:spPr>
        <p:txBody>
          <a:bodyPr>
            <a:normAutofit/>
          </a:bodyPr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9B77F-2321-CC95-D28C-10FBA202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81299"/>
            <a:ext cx="6400800" cy="1752600"/>
          </a:xfrm>
        </p:spPr>
        <p:txBody>
          <a:bodyPr/>
          <a:lstStyle/>
          <a:p>
            <a:r>
              <a:rPr lang="en-US" dirty="0"/>
              <a:t>-- subsidies</a:t>
            </a:r>
          </a:p>
          <a:p>
            <a:r>
              <a:rPr lang="en-US" dirty="0"/>
              <a:t>-- tariffs</a:t>
            </a:r>
          </a:p>
        </p:txBody>
      </p:sp>
    </p:spTree>
    <p:extLst>
      <p:ext uri="{BB962C8B-B14F-4D97-AF65-F5344CB8AC3E}">
        <p14:creationId xmlns:p14="http://schemas.microsoft.com/office/powerpoint/2010/main" val="63855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74B35-5F7A-B531-DE57-EEB0A3E3C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7DE5-BADD-AE86-9F7D-9A3F51DA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228599"/>
            <a:ext cx="7772400" cy="3829050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5FC26-A22C-665B-65C6-2E42545BE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rmAutofit/>
          </a:bodyPr>
          <a:lstStyle/>
          <a:p>
            <a:r>
              <a:rPr lang="en-US" dirty="0"/>
              <a:t>-- subsidies</a:t>
            </a:r>
          </a:p>
          <a:p>
            <a:r>
              <a:rPr lang="en-US" dirty="0"/>
              <a:t>-- tariffs</a:t>
            </a:r>
          </a:p>
          <a:p>
            <a:r>
              <a:rPr lang="en-US" dirty="0"/>
              <a:t>-- legal rights</a:t>
            </a:r>
          </a:p>
          <a:p>
            <a:r>
              <a:rPr lang="en-US" dirty="0"/>
              <a:t>(a corporation = a person)</a:t>
            </a:r>
          </a:p>
        </p:txBody>
      </p:sp>
    </p:spTree>
    <p:extLst>
      <p:ext uri="{BB962C8B-B14F-4D97-AF65-F5344CB8AC3E}">
        <p14:creationId xmlns:p14="http://schemas.microsoft.com/office/powerpoint/2010/main" val="252247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743200"/>
          </a:xfrm>
        </p:spPr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411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7956-A81B-0393-47D1-754F7ED7A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0E53-C4C6-0673-5D59-D73D49C8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828799"/>
          </a:xfrm>
        </p:spPr>
        <p:txBody>
          <a:bodyPr/>
          <a:lstStyle/>
          <a:p>
            <a:r>
              <a:rPr lang="en-US" dirty="0"/>
              <a:t>Government assistance to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307C2-2E26-8955-EAB9-6FC0A0D17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Autofit/>
          </a:bodyPr>
          <a:lstStyle/>
          <a:p>
            <a:r>
              <a:rPr lang="en-US" dirty="0"/>
              <a:t> -- subsidies</a:t>
            </a:r>
          </a:p>
          <a:p>
            <a:r>
              <a:rPr lang="en-US" dirty="0"/>
              <a:t>-- tariffs</a:t>
            </a:r>
          </a:p>
          <a:p>
            <a:r>
              <a:rPr lang="en-US" dirty="0"/>
              <a:t>-- legal rights</a:t>
            </a:r>
          </a:p>
          <a:p>
            <a:r>
              <a:rPr lang="en-US" dirty="0"/>
              <a:t>(a corporation = a person)</a:t>
            </a:r>
          </a:p>
          <a:p>
            <a:r>
              <a:rPr lang="en-US" dirty="0"/>
              <a:t>-- military force</a:t>
            </a:r>
          </a:p>
        </p:txBody>
      </p:sp>
    </p:spTree>
    <p:extLst>
      <p:ext uri="{BB962C8B-B14F-4D97-AF65-F5344CB8AC3E}">
        <p14:creationId xmlns:p14="http://schemas.microsoft.com/office/powerpoint/2010/main" val="129723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E33DB-9D01-5510-BDBB-4D8C32CD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EA61-DA48-43B4-4398-375AE2D6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/>
          <a:lstStyle/>
          <a:p>
            <a:r>
              <a:rPr lang="en-US" dirty="0"/>
              <a:t>New Strategies and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B8F43-98F5-8ED3-F233-4CE7CAA8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Economies of Scale and Scope</a:t>
            </a:r>
          </a:p>
          <a:p>
            <a:pPr marL="457200" indent="-457200">
              <a:buFontTx/>
              <a:buChar char="-"/>
            </a:pPr>
            <a:r>
              <a:rPr lang="en-US" dirty="0"/>
              <a:t>Division of Labor</a:t>
            </a:r>
          </a:p>
          <a:p>
            <a:pPr marL="457200" indent="-457200">
              <a:buFontTx/>
              <a:buChar char="-"/>
            </a:pPr>
            <a:r>
              <a:rPr lang="en-US" dirty="0"/>
              <a:t>Continuous Flow</a:t>
            </a:r>
          </a:p>
        </p:txBody>
      </p:sp>
    </p:spTree>
    <p:extLst>
      <p:ext uri="{BB962C8B-B14F-4D97-AF65-F5344CB8AC3E}">
        <p14:creationId xmlns:p14="http://schemas.microsoft.com/office/powerpoint/2010/main" val="100670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99EF-215C-483B-9C1B-8B24DFFE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/>
          <a:lstStyle/>
          <a:p>
            <a:r>
              <a:rPr lang="en-US" dirty="0"/>
              <a:t>New methods of </a:t>
            </a:r>
            <a:r>
              <a:rPr lang="en-US" u="sng" dirty="0"/>
              <a:t>financing</a:t>
            </a:r>
            <a:r>
              <a:rPr lang="en-US" dirty="0"/>
              <a:t> and </a:t>
            </a:r>
            <a:r>
              <a:rPr lang="en-US" u="sng" dirty="0"/>
              <a:t>administering</a:t>
            </a:r>
            <a:r>
              <a:rPr lang="en-US" dirty="0"/>
              <a:t>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B1DA-2A66-4C4A-928E-6DF6503DF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-- limited liability</a:t>
            </a:r>
          </a:p>
          <a:p>
            <a:r>
              <a:rPr lang="en-US" dirty="0"/>
              <a:t>-- stocks, trusts, and holding companies</a:t>
            </a:r>
          </a:p>
          <a:p>
            <a:r>
              <a:rPr lang="en-US" dirty="0"/>
              <a:t>-- sophisticated accounting methods</a:t>
            </a:r>
          </a:p>
          <a:p>
            <a:r>
              <a:rPr lang="en-US" dirty="0"/>
              <a:t>-- management information systems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7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4724400"/>
          </a:xfrm>
        </p:spPr>
        <p:txBody>
          <a:bodyPr/>
          <a:lstStyle/>
          <a:p>
            <a:r>
              <a:rPr lang="en-US" dirty="0"/>
              <a:t>John D. Rockefeller</a:t>
            </a:r>
            <a:br>
              <a:rPr lang="en-US" dirty="0"/>
            </a:br>
            <a:r>
              <a:rPr lang="en-US" sz="3200" dirty="0"/>
              <a:t>(No one ever called him “Jack”)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3" y="1600200"/>
            <a:ext cx="3243093" cy="4525963"/>
          </a:xfrm>
        </p:spPr>
      </p:pic>
    </p:spTree>
    <p:extLst>
      <p:ext uri="{BB962C8B-B14F-4D97-AF65-F5344CB8AC3E}">
        <p14:creationId xmlns:p14="http://schemas.microsoft.com/office/powerpoint/2010/main" val="190007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1430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9316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r>
              <a:rPr lang="en-US" dirty="0"/>
              <a:t>1- Competition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688D7-471E-EA7D-F195-999BDD44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981200" y="2286000"/>
            <a:ext cx="502920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1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17396" r="1059" b="12000"/>
          <a:stretch/>
        </p:blipFill>
        <p:spPr>
          <a:xfrm>
            <a:off x="523875" y="1958181"/>
            <a:ext cx="8096250" cy="2690019"/>
          </a:xfrm>
        </p:spPr>
      </p:pic>
    </p:spTree>
    <p:extLst>
      <p:ext uri="{BB962C8B-B14F-4D97-AF65-F5344CB8AC3E}">
        <p14:creationId xmlns:p14="http://schemas.microsoft.com/office/powerpoint/2010/main" val="43351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1 -  Competition</a:t>
            </a:r>
          </a:p>
          <a:p>
            <a:r>
              <a:rPr lang="en-US" dirty="0"/>
              <a:t>2 - Cooperation</a:t>
            </a:r>
          </a:p>
        </p:txBody>
      </p:sp>
    </p:spTree>
    <p:extLst>
      <p:ext uri="{BB962C8B-B14F-4D97-AF65-F5344CB8AC3E}">
        <p14:creationId xmlns:p14="http://schemas.microsoft.com/office/powerpoint/2010/main" val="16545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6000-1515-4A7A-933B-0802104C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4800" dirty="0"/>
              <a:t>The Railroad as a Catalyst for Economic Expansion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BD4B57-A22E-4539-AA1F-B6CD69D2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2" y="2667000"/>
            <a:ext cx="6609916" cy="3522697"/>
          </a:xfrm>
        </p:spPr>
      </p:pic>
    </p:spTree>
    <p:extLst>
      <p:ext uri="{BB962C8B-B14F-4D97-AF65-F5344CB8AC3E}">
        <p14:creationId xmlns:p14="http://schemas.microsoft.com/office/powerpoint/2010/main" val="2761405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20000" cy="4467225"/>
          </a:xfrm>
        </p:spPr>
      </p:pic>
    </p:spTree>
    <p:extLst>
      <p:ext uri="{BB962C8B-B14F-4D97-AF65-F5344CB8AC3E}">
        <p14:creationId xmlns:p14="http://schemas.microsoft.com/office/powerpoint/2010/main" val="357694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dirty="0"/>
              <a:t>1 – Competition</a:t>
            </a:r>
          </a:p>
          <a:p>
            <a:r>
              <a:rPr lang="en-US" dirty="0"/>
              <a:t>2 – Cooperation</a:t>
            </a:r>
          </a:p>
          <a:p>
            <a:r>
              <a:rPr lang="en-US" dirty="0"/>
              <a:t>   3 – Consolidation</a:t>
            </a:r>
          </a:p>
          <a:p>
            <a:r>
              <a:rPr lang="en-US" sz="2400" dirty="0"/>
              <a:t>	(Horizontal Integration)</a:t>
            </a:r>
          </a:p>
        </p:txBody>
      </p:sp>
    </p:spTree>
    <p:extLst>
      <p:ext uri="{BB962C8B-B14F-4D97-AF65-F5344CB8AC3E}">
        <p14:creationId xmlns:p14="http://schemas.microsoft.com/office/powerpoint/2010/main" val="2779982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1" y="1676400"/>
            <a:ext cx="7645657" cy="3810000"/>
          </a:xfrm>
        </p:spPr>
      </p:pic>
    </p:spTree>
    <p:extLst>
      <p:ext uri="{BB962C8B-B14F-4D97-AF65-F5344CB8AC3E}">
        <p14:creationId xmlns:p14="http://schemas.microsoft.com/office/powerpoint/2010/main" val="3631678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1F63-2C66-427E-A194-94EA166E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BD69C-B4B9-45FB-8AB4-6B41D694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7295"/>
            <a:ext cx="5515465" cy="6321451"/>
          </a:xfrm>
        </p:spPr>
      </p:pic>
    </p:spTree>
    <p:extLst>
      <p:ext uri="{BB962C8B-B14F-4D97-AF65-F5344CB8AC3E}">
        <p14:creationId xmlns:p14="http://schemas.microsoft.com/office/powerpoint/2010/main" val="3714240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8" y="1295400"/>
            <a:ext cx="7656323" cy="4670742"/>
          </a:xfrm>
        </p:spPr>
      </p:pic>
    </p:spTree>
    <p:extLst>
      <p:ext uri="{BB962C8B-B14F-4D97-AF65-F5344CB8AC3E}">
        <p14:creationId xmlns:p14="http://schemas.microsoft.com/office/powerpoint/2010/main" val="310625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“Let us Prey”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828800"/>
            <a:ext cx="7590124" cy="4525963"/>
          </a:xfrm>
        </p:spPr>
      </p:pic>
    </p:spTree>
    <p:extLst>
      <p:ext uri="{BB962C8B-B14F-4D97-AF65-F5344CB8AC3E}">
        <p14:creationId xmlns:p14="http://schemas.microsoft.com/office/powerpoint/2010/main" val="2547524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666999"/>
          </a:xfrm>
        </p:spPr>
        <p:txBody>
          <a:bodyPr/>
          <a:lstStyle/>
          <a:p>
            <a:r>
              <a:rPr lang="en-US" dirty="0"/>
              <a:t>The Four “C”s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04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– Competition</a:t>
            </a:r>
          </a:p>
          <a:p>
            <a:r>
              <a:rPr lang="en-US" dirty="0"/>
              <a:t>2 – Cooperation</a:t>
            </a:r>
          </a:p>
          <a:p>
            <a:pPr lvl="4" algn="l"/>
            <a:r>
              <a:rPr lang="en-US" sz="3200" dirty="0"/>
              <a:t>3 – Consolidation</a:t>
            </a:r>
          </a:p>
          <a:p>
            <a:r>
              <a:rPr lang="en-US" sz="2400" dirty="0"/>
              <a:t>	(Horizontal Integration)</a:t>
            </a:r>
          </a:p>
          <a:p>
            <a:pPr lvl="4" algn="l"/>
            <a:r>
              <a:rPr lang="en-US" sz="3200" dirty="0"/>
              <a:t>4 – Centralization</a:t>
            </a:r>
          </a:p>
          <a:p>
            <a:r>
              <a:rPr lang="en-US" sz="2400" dirty="0"/>
              <a:t>        (Vertical Integration)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64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990"/>
          <a:stretch/>
        </p:blipFill>
        <p:spPr>
          <a:xfrm>
            <a:off x="1295400" y="1371600"/>
            <a:ext cx="6402587" cy="4628582"/>
          </a:xfrm>
        </p:spPr>
      </p:pic>
    </p:spTree>
    <p:extLst>
      <p:ext uri="{BB962C8B-B14F-4D97-AF65-F5344CB8AC3E}">
        <p14:creationId xmlns:p14="http://schemas.microsoft.com/office/powerpoint/2010/main" val="3291589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858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957836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Rockefeller’s Market Share 1863-1911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5" y="1295400"/>
            <a:ext cx="7442310" cy="4648200"/>
          </a:xfrm>
        </p:spPr>
      </p:pic>
    </p:spTree>
    <p:extLst>
      <p:ext uri="{BB962C8B-B14F-4D97-AF65-F5344CB8AC3E}">
        <p14:creationId xmlns:p14="http://schemas.microsoft.com/office/powerpoint/2010/main" val="40670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638"/>
            <a:ext cx="4398874" cy="6248400"/>
          </a:xfrm>
        </p:spPr>
      </p:pic>
    </p:spTree>
    <p:extLst>
      <p:ext uri="{BB962C8B-B14F-4D97-AF65-F5344CB8AC3E}">
        <p14:creationId xmlns:p14="http://schemas.microsoft.com/office/powerpoint/2010/main" val="306848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962400" cy="5388864"/>
          </a:xfrm>
        </p:spPr>
      </p:pic>
    </p:spTree>
    <p:extLst>
      <p:ext uri="{BB962C8B-B14F-4D97-AF65-F5344CB8AC3E}">
        <p14:creationId xmlns:p14="http://schemas.microsoft.com/office/powerpoint/2010/main" val="2439510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0DE-0090-41D0-9076-3266570D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74C8D-13D0-4F92-8BF1-BC13139C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29" y="952500"/>
            <a:ext cx="7331742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8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240420" cy="5560251"/>
          </a:xfrm>
        </p:spPr>
      </p:pic>
    </p:spTree>
    <p:extLst>
      <p:ext uri="{BB962C8B-B14F-4D97-AF65-F5344CB8AC3E}">
        <p14:creationId xmlns:p14="http://schemas.microsoft.com/office/powerpoint/2010/main" val="283533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49084" cy="3785600"/>
          </a:xfrm>
        </p:spPr>
      </p:pic>
    </p:spTree>
    <p:extLst>
      <p:ext uri="{BB962C8B-B14F-4D97-AF65-F5344CB8AC3E}">
        <p14:creationId xmlns:p14="http://schemas.microsoft.com/office/powerpoint/2010/main" val="2766878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6000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5A11F9-B622-4839-B174-44AFC826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1" y="823529"/>
            <a:ext cx="8021577" cy="5105400"/>
          </a:xfrm>
        </p:spPr>
      </p:pic>
    </p:spTree>
    <p:extLst>
      <p:ext uri="{BB962C8B-B14F-4D97-AF65-F5344CB8AC3E}">
        <p14:creationId xmlns:p14="http://schemas.microsoft.com/office/powerpoint/2010/main" val="39716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562D-DB02-4911-BAE2-ADEED3E9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04931-2135-43E1-A796-56CB2E9D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7" y="1385818"/>
            <a:ext cx="5460426" cy="4965328"/>
          </a:xfrm>
        </p:spPr>
      </p:pic>
    </p:spTree>
    <p:extLst>
      <p:ext uri="{BB962C8B-B14F-4D97-AF65-F5344CB8AC3E}">
        <p14:creationId xmlns:p14="http://schemas.microsoft.com/office/powerpoint/2010/main" val="166536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D964-4338-429E-B843-375C75692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monetize “latent resources”?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76AE-44A6-401A-8AC2-5F668672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0510-14C0-409F-BC7F-1719F038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create markets?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6063-A67B-40ED-848D-C758DC65F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D97-A61F-4A8B-A3D1-870B46299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 create jobs?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53E80-439C-4550-B7CE-60F77C7A9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8AB-FAEB-4127-93BC-A4753382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railroads promote migration to the West?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46399-7640-4B90-9093-43450DF4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361</Words>
  <Application>Microsoft Office PowerPoint</Application>
  <PresentationFormat>On-screen Show (4:3)</PresentationFormat>
  <Paragraphs>72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The Rise of Big Business in the Late Nineteenth Century</vt:lpstr>
      <vt:lpstr>Some basic questions:</vt:lpstr>
      <vt:lpstr>The Railroad as a Catalyst for Economic Expansion</vt:lpstr>
      <vt:lpstr>The Railroads as a Catalyst</vt:lpstr>
      <vt:lpstr>The 19th Century Internet</vt:lpstr>
      <vt:lpstr>How did the railroads monetize “latent resources”?</vt:lpstr>
      <vt:lpstr>How did the railroads create markets?</vt:lpstr>
      <vt:lpstr>How did the railroad create jobs?</vt:lpstr>
      <vt:lpstr>How did the railroads promote migration to the West?</vt:lpstr>
      <vt:lpstr>How did the railroads change the way of “doing business”?</vt:lpstr>
      <vt:lpstr>What other factors encourage economic growth?</vt:lpstr>
      <vt:lpstr>More importantly…  How did each factor encourage economic growth?</vt:lpstr>
      <vt:lpstr>Abundance of natural resources</vt:lpstr>
      <vt:lpstr>Foreign investment</vt:lpstr>
      <vt:lpstr>Government assistance to business</vt:lpstr>
      <vt:lpstr>PowerPoint Presentation</vt:lpstr>
      <vt:lpstr>Government assistance to business</vt:lpstr>
      <vt:lpstr>Government assistance to business</vt:lpstr>
      <vt:lpstr>Government assistance to business</vt:lpstr>
      <vt:lpstr>Government assistance to business</vt:lpstr>
      <vt:lpstr>New Strategies and Processes</vt:lpstr>
      <vt:lpstr>New methods of financing and administering businesses</vt:lpstr>
      <vt:lpstr>PowerPoint Presentation</vt:lpstr>
      <vt:lpstr>The Four “C”s</vt:lpstr>
      <vt:lpstr>John D. Rockefeller (No one ever called him “Jack”)</vt:lpstr>
      <vt:lpstr>PowerPoint Presentation</vt:lpstr>
      <vt:lpstr>The Four “C”s</vt:lpstr>
      <vt:lpstr>PowerPoint Presentation</vt:lpstr>
      <vt:lpstr>The Four “C”s</vt:lpstr>
      <vt:lpstr>PowerPoint Presentation</vt:lpstr>
      <vt:lpstr>The Four “C”s</vt:lpstr>
      <vt:lpstr>PowerPoint Presentation</vt:lpstr>
      <vt:lpstr>PowerPoint Presentation</vt:lpstr>
      <vt:lpstr>PowerPoint Presentation</vt:lpstr>
      <vt:lpstr> “Let us Prey”</vt:lpstr>
      <vt:lpstr>The Four “C”s</vt:lpstr>
      <vt:lpstr>PowerPoint Presentation</vt:lpstr>
      <vt:lpstr>PowerPoint Presentation</vt:lpstr>
      <vt:lpstr>Rockefeller’s Market Share 1863-1911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#3  How did the new economy affect people?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Tom Devine</dc:creator>
  <cp:lastModifiedBy>Tom Devine</cp:lastModifiedBy>
  <cp:revision>47</cp:revision>
  <cp:lastPrinted>2018-02-06T20:24:44Z</cp:lastPrinted>
  <dcterms:created xsi:type="dcterms:W3CDTF">2015-01-29T08:01:52Z</dcterms:created>
  <dcterms:modified xsi:type="dcterms:W3CDTF">2025-02-11T11:56:35Z</dcterms:modified>
</cp:coreProperties>
</file>