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4"/>
  </p:notesMasterIdLst>
  <p:sldIdLst>
    <p:sldId id="257" r:id="rId2"/>
    <p:sldId id="258" r:id="rId3"/>
    <p:sldId id="259" r:id="rId4"/>
    <p:sldId id="260" r:id="rId5"/>
    <p:sldId id="261" r:id="rId6"/>
    <p:sldId id="263" r:id="rId7"/>
    <p:sldId id="365" r:id="rId8"/>
    <p:sldId id="373" r:id="rId9"/>
    <p:sldId id="366" r:id="rId10"/>
    <p:sldId id="374" r:id="rId11"/>
    <p:sldId id="367" r:id="rId12"/>
    <p:sldId id="372" r:id="rId13"/>
    <p:sldId id="375" r:id="rId14"/>
    <p:sldId id="265" r:id="rId15"/>
    <p:sldId id="369" r:id="rId16"/>
    <p:sldId id="267" r:id="rId17"/>
    <p:sldId id="379" r:id="rId18"/>
    <p:sldId id="378" r:id="rId19"/>
    <p:sldId id="380" r:id="rId20"/>
    <p:sldId id="262" r:id="rId21"/>
    <p:sldId id="269" r:id="rId22"/>
    <p:sldId id="371" r:id="rId23"/>
    <p:sldId id="381" r:id="rId24"/>
    <p:sldId id="382" r:id="rId25"/>
    <p:sldId id="270" r:id="rId26"/>
    <p:sldId id="271" r:id="rId27"/>
    <p:sldId id="376" r:id="rId28"/>
    <p:sldId id="377" r:id="rId29"/>
    <p:sldId id="272" r:id="rId30"/>
    <p:sldId id="273" r:id="rId31"/>
    <p:sldId id="274" r:id="rId32"/>
    <p:sldId id="27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F375C-01E9-4CF9-B7D4-4FF179BC1DF1}" type="datetimeFigureOut">
              <a:rPr lang="en-US" smtClean="0"/>
              <a:pPr/>
              <a:t>2/26/2025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AF13C-FC38-4848-9ED6-5E26AD5F3D88}" type="slidenum">
              <a:rPr lang="en-US" smtClean="0"/>
              <a:pPr/>
              <a:t>‹#›</a:t>
            </a:fld>
            <a:endParaRPr lang="en-US"/>
          </a:p>
        </p:txBody>
      </p:sp>
    </p:spTree>
    <p:extLst>
      <p:ext uri="{BB962C8B-B14F-4D97-AF65-F5344CB8AC3E}">
        <p14:creationId xmlns:p14="http://schemas.microsoft.com/office/powerpoint/2010/main" val="3483502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1</a:t>
            </a:fld>
            <a:endParaRPr lang="en-US"/>
          </a:p>
        </p:txBody>
      </p:sp>
    </p:spTree>
    <p:extLst>
      <p:ext uri="{BB962C8B-B14F-4D97-AF65-F5344CB8AC3E}">
        <p14:creationId xmlns:p14="http://schemas.microsoft.com/office/powerpoint/2010/main" val="228216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14</a:t>
            </a:fld>
            <a:endParaRPr lang="en-US"/>
          </a:p>
        </p:txBody>
      </p:sp>
    </p:spTree>
    <p:extLst>
      <p:ext uri="{BB962C8B-B14F-4D97-AF65-F5344CB8AC3E}">
        <p14:creationId xmlns:p14="http://schemas.microsoft.com/office/powerpoint/2010/main" val="363238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15</a:t>
            </a:fld>
            <a:endParaRPr lang="en-US"/>
          </a:p>
        </p:txBody>
      </p:sp>
    </p:spTree>
    <p:extLst>
      <p:ext uri="{BB962C8B-B14F-4D97-AF65-F5344CB8AC3E}">
        <p14:creationId xmlns:p14="http://schemas.microsoft.com/office/powerpoint/2010/main" val="325522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16</a:t>
            </a:fld>
            <a:endParaRPr lang="en-US"/>
          </a:p>
        </p:txBody>
      </p:sp>
    </p:spTree>
    <p:extLst>
      <p:ext uri="{BB962C8B-B14F-4D97-AF65-F5344CB8AC3E}">
        <p14:creationId xmlns:p14="http://schemas.microsoft.com/office/powerpoint/2010/main" val="339463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20</a:t>
            </a:fld>
            <a:endParaRPr lang="en-US"/>
          </a:p>
        </p:txBody>
      </p:sp>
    </p:spTree>
    <p:extLst>
      <p:ext uri="{BB962C8B-B14F-4D97-AF65-F5344CB8AC3E}">
        <p14:creationId xmlns:p14="http://schemas.microsoft.com/office/powerpoint/2010/main" val="29923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21</a:t>
            </a:fld>
            <a:endParaRPr lang="en-US"/>
          </a:p>
        </p:txBody>
      </p:sp>
    </p:spTree>
    <p:extLst>
      <p:ext uri="{BB962C8B-B14F-4D97-AF65-F5344CB8AC3E}">
        <p14:creationId xmlns:p14="http://schemas.microsoft.com/office/powerpoint/2010/main" val="216273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25</a:t>
            </a:fld>
            <a:endParaRPr lang="en-US"/>
          </a:p>
        </p:txBody>
      </p:sp>
    </p:spTree>
    <p:extLst>
      <p:ext uri="{BB962C8B-B14F-4D97-AF65-F5344CB8AC3E}">
        <p14:creationId xmlns:p14="http://schemas.microsoft.com/office/powerpoint/2010/main" val="177476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AF13C-FC38-4848-9ED6-5E26AD5F3D88}" type="slidenum">
              <a:rPr lang="en-US" smtClean="0"/>
              <a:pPr/>
              <a:t>26</a:t>
            </a:fld>
            <a:endParaRPr lang="en-US"/>
          </a:p>
        </p:txBody>
      </p:sp>
    </p:spTree>
    <p:extLst>
      <p:ext uri="{BB962C8B-B14F-4D97-AF65-F5344CB8AC3E}">
        <p14:creationId xmlns:p14="http://schemas.microsoft.com/office/powerpoint/2010/main" val="211499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29</a:t>
            </a:fld>
            <a:endParaRPr lang="en-US"/>
          </a:p>
        </p:txBody>
      </p:sp>
    </p:spTree>
    <p:extLst>
      <p:ext uri="{BB962C8B-B14F-4D97-AF65-F5344CB8AC3E}">
        <p14:creationId xmlns:p14="http://schemas.microsoft.com/office/powerpoint/2010/main" val="3579272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30</a:t>
            </a:fld>
            <a:endParaRPr lang="en-US"/>
          </a:p>
        </p:txBody>
      </p:sp>
    </p:spTree>
    <p:extLst>
      <p:ext uri="{BB962C8B-B14F-4D97-AF65-F5344CB8AC3E}">
        <p14:creationId xmlns:p14="http://schemas.microsoft.com/office/powerpoint/2010/main" val="179410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31</a:t>
            </a:fld>
            <a:endParaRPr lang="en-US"/>
          </a:p>
        </p:txBody>
      </p:sp>
    </p:spTree>
    <p:extLst>
      <p:ext uri="{BB962C8B-B14F-4D97-AF65-F5344CB8AC3E}">
        <p14:creationId xmlns:p14="http://schemas.microsoft.com/office/powerpoint/2010/main" val="423213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AF13C-FC38-4848-9ED6-5E26AD5F3D88}" type="slidenum">
              <a:rPr lang="en-US" smtClean="0"/>
              <a:pPr/>
              <a:t>2</a:t>
            </a:fld>
            <a:endParaRPr lang="en-US"/>
          </a:p>
        </p:txBody>
      </p:sp>
    </p:spTree>
    <p:extLst>
      <p:ext uri="{BB962C8B-B14F-4D97-AF65-F5344CB8AC3E}">
        <p14:creationId xmlns:p14="http://schemas.microsoft.com/office/powerpoint/2010/main" val="882621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32</a:t>
            </a:fld>
            <a:endParaRPr lang="en-US"/>
          </a:p>
        </p:txBody>
      </p:sp>
    </p:spTree>
    <p:extLst>
      <p:ext uri="{BB962C8B-B14F-4D97-AF65-F5344CB8AC3E}">
        <p14:creationId xmlns:p14="http://schemas.microsoft.com/office/powerpoint/2010/main" val="370394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3</a:t>
            </a:fld>
            <a:endParaRPr lang="en-US"/>
          </a:p>
        </p:txBody>
      </p:sp>
    </p:spTree>
    <p:extLst>
      <p:ext uri="{BB962C8B-B14F-4D97-AF65-F5344CB8AC3E}">
        <p14:creationId xmlns:p14="http://schemas.microsoft.com/office/powerpoint/2010/main" val="233728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4</a:t>
            </a:fld>
            <a:endParaRPr lang="en-US"/>
          </a:p>
        </p:txBody>
      </p:sp>
    </p:spTree>
    <p:extLst>
      <p:ext uri="{BB962C8B-B14F-4D97-AF65-F5344CB8AC3E}">
        <p14:creationId xmlns:p14="http://schemas.microsoft.com/office/powerpoint/2010/main" val="375040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5</a:t>
            </a:fld>
            <a:endParaRPr lang="en-US"/>
          </a:p>
        </p:txBody>
      </p:sp>
    </p:spTree>
    <p:extLst>
      <p:ext uri="{BB962C8B-B14F-4D97-AF65-F5344CB8AC3E}">
        <p14:creationId xmlns:p14="http://schemas.microsoft.com/office/powerpoint/2010/main" val="64902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6</a:t>
            </a:fld>
            <a:endParaRPr lang="en-US"/>
          </a:p>
        </p:txBody>
      </p:sp>
    </p:spTree>
    <p:extLst>
      <p:ext uri="{BB962C8B-B14F-4D97-AF65-F5344CB8AC3E}">
        <p14:creationId xmlns:p14="http://schemas.microsoft.com/office/powerpoint/2010/main" val="224099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7</a:t>
            </a:fld>
            <a:endParaRPr lang="en-US"/>
          </a:p>
        </p:txBody>
      </p:sp>
    </p:spTree>
    <p:extLst>
      <p:ext uri="{BB962C8B-B14F-4D97-AF65-F5344CB8AC3E}">
        <p14:creationId xmlns:p14="http://schemas.microsoft.com/office/powerpoint/2010/main" val="2365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9</a:t>
            </a:fld>
            <a:endParaRPr lang="en-US"/>
          </a:p>
        </p:txBody>
      </p:sp>
    </p:spTree>
    <p:extLst>
      <p:ext uri="{BB962C8B-B14F-4D97-AF65-F5344CB8AC3E}">
        <p14:creationId xmlns:p14="http://schemas.microsoft.com/office/powerpoint/2010/main" val="370353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FAF13C-FC38-4848-9ED6-5E26AD5F3D88}" type="slidenum">
              <a:rPr lang="en-US" smtClean="0"/>
              <a:pPr/>
              <a:t>11</a:t>
            </a:fld>
            <a:endParaRPr lang="en-US"/>
          </a:p>
        </p:txBody>
      </p:sp>
    </p:spTree>
    <p:extLst>
      <p:ext uri="{BB962C8B-B14F-4D97-AF65-F5344CB8AC3E}">
        <p14:creationId xmlns:p14="http://schemas.microsoft.com/office/powerpoint/2010/main" val="3308136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68B2F95-2F3D-4A87-A9E0-5CF397EB4D11}" type="datetimeFigureOut">
              <a:rPr lang="en-US" smtClean="0"/>
              <a:pPr/>
              <a:t>2/26/2025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361350B-9CE7-42C1-B3A2-46A7E69079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B2F95-2F3D-4A87-A9E0-5CF397EB4D11}"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1350B-9CE7-42C1-B3A2-46A7E69079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B2F95-2F3D-4A87-A9E0-5CF397EB4D11}"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1350B-9CE7-42C1-B3A2-46A7E69079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B2F95-2F3D-4A87-A9E0-5CF397EB4D11}"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1350B-9CE7-42C1-B3A2-46A7E6907968}"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8B2F95-2F3D-4A87-A9E0-5CF397EB4D11}"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1350B-9CE7-42C1-B3A2-46A7E690796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8B2F95-2F3D-4A87-A9E0-5CF397EB4D11}"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1350B-9CE7-42C1-B3A2-46A7E6907968}"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8B2F95-2F3D-4A87-A9E0-5CF397EB4D11}" type="datetimeFigureOut">
              <a:rPr lang="en-US" smtClean="0"/>
              <a:pPr/>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1350B-9CE7-42C1-B3A2-46A7E69079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8B2F95-2F3D-4A87-A9E0-5CF397EB4D11}" type="datetimeFigureOut">
              <a:rPr lang="en-US" smtClean="0"/>
              <a:pPr/>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1350B-9CE7-42C1-B3A2-46A7E690796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B2F95-2F3D-4A87-A9E0-5CF397EB4D11}" type="datetimeFigureOut">
              <a:rPr lang="en-US" smtClean="0"/>
              <a:pPr/>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1350B-9CE7-42C1-B3A2-46A7E69079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68B2F95-2F3D-4A87-A9E0-5CF397EB4D11}"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1350B-9CE7-42C1-B3A2-46A7E69079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68B2F95-2F3D-4A87-A9E0-5CF397EB4D11}" type="datetimeFigureOut">
              <a:rPr lang="en-US" smtClean="0"/>
              <a:pPr/>
              <a:t>2/26/2025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361350B-9CE7-42C1-B3A2-46A7E690796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68B2F95-2F3D-4A87-A9E0-5CF397EB4D11}" type="datetimeFigureOut">
              <a:rPr lang="en-US" smtClean="0"/>
              <a:pPr/>
              <a:t>2/26/2025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361350B-9CE7-42C1-B3A2-46A7E69079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noAutofit/>
          </a:bodyPr>
          <a:lstStyle/>
          <a:p>
            <a:pPr algn="ctr"/>
            <a:r>
              <a:rPr lang="en-US" sz="3600" dirty="0"/>
              <a:t>POPULISM:  </a:t>
            </a:r>
            <a:br>
              <a:rPr lang="en-US" sz="3600" dirty="0"/>
            </a:br>
            <a:r>
              <a:rPr lang="en-US" sz="3600" dirty="0"/>
              <a:t>Fire on the Prairie</a:t>
            </a:r>
            <a:br>
              <a:rPr lang="en-US" sz="3600" dirty="0"/>
            </a:br>
            <a:r>
              <a:rPr lang="en-US" sz="3600" dirty="0"/>
              <a:t>1880s-1890s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255838"/>
            <a:ext cx="5700596" cy="452596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990600"/>
            <a:ext cx="6991323" cy="4525962"/>
          </a:xfrm>
        </p:spPr>
      </p:pic>
    </p:spTree>
    <p:extLst>
      <p:ext uri="{BB962C8B-B14F-4D97-AF65-F5344CB8AC3E}">
        <p14:creationId xmlns:p14="http://schemas.microsoft.com/office/powerpoint/2010/main" val="206482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dirty="0"/>
              <a:t>RAILROADS</a:t>
            </a:r>
          </a:p>
          <a:p>
            <a:pPr algn="ctr"/>
            <a:endParaRPr lang="en-US" sz="3600" dirty="0"/>
          </a:p>
          <a:p>
            <a:pPr algn="ctr"/>
            <a:r>
              <a:rPr lang="en-US" sz="3600" dirty="0"/>
              <a:t>GRAIN ELEVATOR OPERATORS</a:t>
            </a:r>
          </a:p>
          <a:p>
            <a:pPr algn="ctr"/>
            <a:endParaRPr lang="en-US" sz="3600" dirty="0"/>
          </a:p>
          <a:p>
            <a:pPr algn="ctr"/>
            <a:r>
              <a:rPr lang="en-US" sz="3600" dirty="0"/>
              <a:t>SPECULATORS AND TRADERS</a:t>
            </a:r>
          </a:p>
        </p:txBody>
      </p:sp>
      <p:sp>
        <p:nvSpPr>
          <p:cNvPr id="2" name="Title 1"/>
          <p:cNvSpPr>
            <a:spLocks noGrp="1"/>
          </p:cNvSpPr>
          <p:nvPr>
            <p:ph type="title"/>
          </p:nvPr>
        </p:nvSpPr>
        <p:spPr/>
        <p:txBody>
          <a:bodyPr/>
          <a:lstStyle/>
          <a:p>
            <a:r>
              <a:rPr lang="en-US" dirty="0"/>
              <a:t>Who are the EVIL MIDDLEMEN?</a:t>
            </a:r>
          </a:p>
        </p:txBody>
      </p:sp>
    </p:spTree>
    <p:extLst>
      <p:ext uri="{BB962C8B-B14F-4D97-AF65-F5344CB8AC3E}">
        <p14:creationId xmlns:p14="http://schemas.microsoft.com/office/powerpoint/2010/main" val="33632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46138"/>
            <a:ext cx="6034616" cy="45259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6783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457200"/>
            <a:ext cx="4343400" cy="526999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8718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Autofit/>
          </a:bodyPr>
          <a:lstStyle/>
          <a:p>
            <a:pPr algn="ctr"/>
            <a:r>
              <a:rPr lang="en-US" sz="4400" dirty="0"/>
              <a:t>How do you get around the Middleman?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Autofit/>
          </a:bodyPr>
          <a:lstStyle/>
          <a:p>
            <a:pPr algn="ctr"/>
            <a:r>
              <a:rPr lang="en-US" sz="4800" dirty="0"/>
              <a:t>Self-help</a:t>
            </a:r>
            <a:br>
              <a:rPr lang="en-US" sz="4400" dirty="0"/>
            </a:br>
            <a:br>
              <a:rPr lang="en-US" sz="4400" dirty="0"/>
            </a:br>
            <a:r>
              <a:rPr lang="en-US" sz="4000" dirty="0"/>
              <a:t>1. Cooperatives</a:t>
            </a:r>
            <a:br>
              <a:rPr lang="en-US" sz="4000" dirty="0"/>
            </a:br>
            <a:br>
              <a:rPr lang="en-US" sz="4000" dirty="0"/>
            </a:br>
            <a:r>
              <a:rPr lang="en-US" sz="4000" dirty="0"/>
              <a:t>2. Farmer Alliances</a:t>
            </a:r>
            <a:endParaRPr lang="en-US" sz="4400" dirty="0"/>
          </a:p>
        </p:txBody>
      </p:sp>
    </p:spTree>
    <p:extLst>
      <p:ext uri="{BB962C8B-B14F-4D97-AF65-F5344CB8AC3E}">
        <p14:creationId xmlns:p14="http://schemas.microsoft.com/office/powerpoint/2010/main" val="335649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1143000"/>
          </a:xfrm>
        </p:spPr>
        <p:txBody>
          <a:bodyPr>
            <a:noAutofit/>
          </a:bodyPr>
          <a:lstStyle/>
          <a:p>
            <a:pPr algn="ctr"/>
            <a:br>
              <a:rPr lang="en-US" sz="4400" dirty="0"/>
            </a:br>
            <a:r>
              <a:rPr lang="en-US" sz="4800" dirty="0"/>
              <a:t>Government Assistance</a:t>
            </a:r>
            <a:br>
              <a:rPr lang="en-US" sz="4400" dirty="0"/>
            </a:br>
            <a:br>
              <a:rPr lang="en-US" sz="4400" dirty="0"/>
            </a:br>
            <a:r>
              <a:rPr lang="en-US" sz="4000" dirty="0"/>
              <a:t>1. Granger Laws</a:t>
            </a:r>
            <a:br>
              <a:rPr lang="en-US" sz="4000" dirty="0"/>
            </a:br>
            <a:br>
              <a:rPr lang="en-US" sz="4000" dirty="0"/>
            </a:br>
            <a:r>
              <a:rPr lang="en-US" sz="4000" dirty="0"/>
              <a:t>2. Subtreasury System</a:t>
            </a:r>
            <a:br>
              <a:rPr lang="en-US" sz="4000" dirty="0"/>
            </a:br>
            <a:br>
              <a:rPr lang="en-US" sz="4000" dirty="0"/>
            </a:br>
            <a:r>
              <a:rPr lang="en-US" sz="4000" dirty="0"/>
              <a:t>3. Regulate the Railroads</a:t>
            </a:r>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06AC8E-9C6B-3459-D737-E0351B42B7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129" y="1905000"/>
            <a:ext cx="3440097" cy="2362200"/>
          </a:xfrm>
        </p:spPr>
      </p:pic>
      <p:sp>
        <p:nvSpPr>
          <p:cNvPr id="3" name="Title 2">
            <a:extLst>
              <a:ext uri="{FF2B5EF4-FFF2-40B4-BE49-F238E27FC236}">
                <a16:creationId xmlns:a16="http://schemas.microsoft.com/office/drawing/2014/main" id="{1E1832FD-91E5-E6BD-509D-57D2058FDAE5}"/>
              </a:ext>
            </a:extLst>
          </p:cNvPr>
          <p:cNvSpPr>
            <a:spLocks noGrp="1"/>
          </p:cNvSpPr>
          <p:nvPr>
            <p:ph type="title"/>
          </p:nvPr>
        </p:nvSpPr>
        <p:spPr/>
        <p:txBody>
          <a:bodyPr/>
          <a:lstStyle/>
          <a:p>
            <a:r>
              <a:rPr lang="en-US" dirty="0"/>
              <a:t>Granger Laws</a:t>
            </a:r>
          </a:p>
        </p:txBody>
      </p:sp>
      <p:pic>
        <p:nvPicPr>
          <p:cNvPr id="7" name="Picture 6">
            <a:extLst>
              <a:ext uri="{FF2B5EF4-FFF2-40B4-BE49-F238E27FC236}">
                <a16:creationId xmlns:a16="http://schemas.microsoft.com/office/drawing/2014/main" id="{E5D04AA0-257D-0FD7-1054-8A4CC173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628" y="2133600"/>
            <a:ext cx="4247236" cy="4038600"/>
          </a:xfrm>
          <a:prstGeom prst="rect">
            <a:avLst/>
          </a:prstGeom>
        </p:spPr>
      </p:pic>
    </p:spTree>
    <p:extLst>
      <p:ext uri="{BB962C8B-B14F-4D97-AF65-F5344CB8AC3E}">
        <p14:creationId xmlns:p14="http://schemas.microsoft.com/office/powerpoint/2010/main" val="7013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19F014-12C6-414A-AAF1-FF03AABF7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81139"/>
            <a:ext cx="3190875" cy="4584591"/>
          </a:xfrm>
        </p:spPr>
      </p:pic>
      <p:sp>
        <p:nvSpPr>
          <p:cNvPr id="3" name="Title 2">
            <a:extLst>
              <a:ext uri="{FF2B5EF4-FFF2-40B4-BE49-F238E27FC236}">
                <a16:creationId xmlns:a16="http://schemas.microsoft.com/office/drawing/2014/main" id="{2EC5D847-B028-4492-A0A2-B4AE266CD638}"/>
              </a:ext>
            </a:extLst>
          </p:cNvPr>
          <p:cNvSpPr>
            <a:spLocks noGrp="1"/>
          </p:cNvSpPr>
          <p:nvPr>
            <p:ph type="title"/>
          </p:nvPr>
        </p:nvSpPr>
        <p:spPr>
          <a:xfrm>
            <a:off x="457200" y="381000"/>
            <a:ext cx="8229600" cy="2971800"/>
          </a:xfrm>
        </p:spPr>
        <p:txBody>
          <a:bodyPr>
            <a:normAutofit fontScale="90000"/>
          </a:bodyPr>
          <a:lstStyle/>
          <a:p>
            <a:r>
              <a:rPr lang="en-US" dirty="0"/>
              <a:t>Subtreasury System</a:t>
            </a:r>
            <a:br>
              <a:rPr lang="en-US" dirty="0"/>
            </a:br>
            <a:r>
              <a:rPr lang="en-US" dirty="0"/>
              <a:t>				 </a:t>
            </a:r>
            <a:r>
              <a:rPr lang="en-US" sz="2000" dirty="0"/>
              <a:t>-- Access to Credit</a:t>
            </a:r>
            <a:br>
              <a:rPr lang="en-US" sz="2000" dirty="0"/>
            </a:br>
            <a:r>
              <a:rPr lang="en-US" sz="2000" dirty="0"/>
              <a:t>				  -- Leverage over Prices</a:t>
            </a:r>
            <a:br>
              <a:rPr lang="en-US" sz="2000" dirty="0"/>
            </a:br>
            <a:br>
              <a:rPr lang="en-US" sz="2000" dirty="0"/>
            </a:br>
            <a:br>
              <a:rPr lang="en-US" sz="2000" dirty="0"/>
            </a:br>
            <a:r>
              <a:rPr lang="en-US" sz="2000" dirty="0"/>
              <a:t>				</a:t>
            </a:r>
            <a:r>
              <a:rPr lang="en-US" sz="3100" dirty="0"/>
              <a:t>Charles W. </a:t>
            </a:r>
            <a:r>
              <a:rPr lang="en-US" sz="3100" dirty="0" err="1"/>
              <a:t>Macune</a:t>
            </a:r>
            <a:br>
              <a:rPr lang="en-US" sz="2000" dirty="0"/>
            </a:br>
            <a:endParaRPr lang="en-US" sz="2000" dirty="0"/>
          </a:p>
        </p:txBody>
      </p:sp>
      <p:pic>
        <p:nvPicPr>
          <p:cNvPr id="7" name="Picture 6">
            <a:extLst>
              <a:ext uri="{FF2B5EF4-FFF2-40B4-BE49-F238E27FC236}">
                <a16:creationId xmlns:a16="http://schemas.microsoft.com/office/drawing/2014/main" id="{BD99BE89-D828-4692-9830-581AC20F8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267200"/>
            <a:ext cx="1143000" cy="1600200"/>
          </a:xfrm>
          <a:prstGeom prst="rect">
            <a:avLst/>
          </a:prstGeom>
        </p:spPr>
      </p:pic>
    </p:spTree>
    <p:extLst>
      <p:ext uri="{BB962C8B-B14F-4D97-AF65-F5344CB8AC3E}">
        <p14:creationId xmlns:p14="http://schemas.microsoft.com/office/powerpoint/2010/main" val="4209106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6F862A-2151-8D9F-9AA7-F7350001B1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264046"/>
            <a:ext cx="4509089" cy="5319316"/>
          </a:xfrm>
        </p:spPr>
      </p:pic>
      <p:sp>
        <p:nvSpPr>
          <p:cNvPr id="3" name="Title 2">
            <a:extLst>
              <a:ext uri="{FF2B5EF4-FFF2-40B4-BE49-F238E27FC236}">
                <a16:creationId xmlns:a16="http://schemas.microsoft.com/office/drawing/2014/main" id="{1842A340-84AE-DE2C-D610-5F50DCA41A08}"/>
              </a:ext>
            </a:extLst>
          </p:cNvPr>
          <p:cNvSpPr>
            <a:spLocks noGrp="1"/>
          </p:cNvSpPr>
          <p:nvPr>
            <p:ph type="title"/>
          </p:nvPr>
        </p:nvSpPr>
        <p:spPr/>
        <p:txBody>
          <a:bodyPr/>
          <a:lstStyle/>
          <a:p>
            <a:r>
              <a:rPr lang="en-US" dirty="0"/>
              <a:t>Railroad Regulation</a:t>
            </a:r>
          </a:p>
        </p:txBody>
      </p:sp>
    </p:spTree>
    <p:extLst>
      <p:ext uri="{BB962C8B-B14F-4D97-AF65-F5344CB8AC3E}">
        <p14:creationId xmlns:p14="http://schemas.microsoft.com/office/powerpoint/2010/main" val="427054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
            <a:ext cx="8229600" cy="5973762"/>
          </a:xfrm>
        </p:spPr>
        <p:txBody>
          <a:bodyPr/>
          <a:lstStyle/>
          <a:p>
            <a:pPr algn="ctr"/>
            <a:r>
              <a:rPr lang="en-US" dirty="0"/>
              <a:t>Three Overall Questions…</a:t>
            </a:r>
            <a:br>
              <a:rPr lang="en-US" dirty="0"/>
            </a:br>
            <a:br>
              <a:rPr lang="en-US" dirty="0"/>
            </a:br>
            <a:r>
              <a:rPr lang="en-US" dirty="0"/>
              <a:t>1.  Why are farmers hurting?</a:t>
            </a:r>
            <a:br>
              <a:rPr lang="en-US" dirty="0"/>
            </a:br>
            <a:br>
              <a:rPr lang="en-US" dirty="0"/>
            </a:br>
            <a:r>
              <a:rPr lang="en-US" dirty="0"/>
              <a:t>2.  Who do they blame?</a:t>
            </a:r>
            <a:br>
              <a:rPr lang="en-US" dirty="0"/>
            </a:br>
            <a:br>
              <a:rPr lang="en-US" dirty="0"/>
            </a:br>
            <a:r>
              <a:rPr lang="en-US" dirty="0"/>
              <a:t>3.  How do they propose to solve their problems?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438400"/>
          </a:xfrm>
        </p:spPr>
        <p:txBody>
          <a:bodyPr>
            <a:normAutofit/>
          </a:bodyPr>
          <a:lstStyle/>
          <a:p>
            <a:pPr algn="ctr"/>
            <a:r>
              <a:rPr lang="en-US" dirty="0"/>
              <a:t>What is DEFLATION and How Does it Affect DEBTORS?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5181600" cy="1143000"/>
          </a:xfrm>
        </p:spPr>
        <p:txBody>
          <a:bodyPr>
            <a:normAutofit fontScale="90000"/>
          </a:bodyPr>
          <a:lstStyle/>
          <a:p>
            <a:pPr algn="ctr"/>
            <a:r>
              <a:rPr lang="en-US" sz="4800" dirty="0"/>
              <a:t>When all else fails…</a:t>
            </a:r>
            <a:br>
              <a:rPr lang="en-US" sz="4800" dirty="0"/>
            </a:br>
            <a:br>
              <a:rPr lang="en-US" sz="4800" dirty="0"/>
            </a:br>
            <a:r>
              <a:rPr lang="en-US" sz="4800" dirty="0"/>
              <a:t>Inflate the Currency</a:t>
            </a:r>
            <a:br>
              <a:rPr lang="en-US" sz="4800" dirty="0"/>
            </a:br>
            <a:br>
              <a:rPr lang="en-US" sz="4800" dirty="0"/>
            </a:br>
            <a:r>
              <a:rPr lang="en-US" sz="4800" dirty="0"/>
              <a:t>Why Silver?</a:t>
            </a:r>
          </a:p>
        </p:txBody>
      </p:sp>
      <p:pic>
        <p:nvPicPr>
          <p:cNvPr id="2050" name="Picture 2" descr="https://upload.wikimedia.org/wikipedia/commons/8/86/96SIL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19546"/>
            <a:ext cx="4195419" cy="5376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algn="ctr"/>
            <a:r>
              <a:rPr lang="en-US" dirty="0"/>
              <a:t>Who else might be for coinage of Silver?</a:t>
            </a:r>
          </a:p>
        </p:txBody>
      </p:sp>
      <p:pic>
        <p:nvPicPr>
          <p:cNvPr id="307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33600"/>
            <a:ext cx="4953000" cy="354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79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949-720F-4851-9806-E85A7990DE50}"/>
              </a:ext>
            </a:extLst>
          </p:cNvPr>
          <p:cNvSpPr>
            <a:spLocks noGrp="1"/>
          </p:cNvSpPr>
          <p:nvPr>
            <p:ph type="ctrTitle"/>
          </p:nvPr>
        </p:nvSpPr>
        <p:spPr/>
        <p:txBody>
          <a:bodyPr>
            <a:normAutofit fontScale="90000"/>
          </a:bodyPr>
          <a:lstStyle/>
          <a:p>
            <a:r>
              <a:rPr lang="en-US" dirty="0"/>
              <a:t>What is INFLATION and how does it affect CREDITORS?</a:t>
            </a:r>
          </a:p>
        </p:txBody>
      </p:sp>
      <p:sp>
        <p:nvSpPr>
          <p:cNvPr id="3" name="Subtitle 2">
            <a:extLst>
              <a:ext uri="{FF2B5EF4-FFF2-40B4-BE49-F238E27FC236}">
                <a16:creationId xmlns:a16="http://schemas.microsoft.com/office/drawing/2014/main" id="{2C599727-9155-4619-8989-540E50CAC89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328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C4DE-CEBF-4BE7-8ACC-596063DCE372}"/>
              </a:ext>
            </a:extLst>
          </p:cNvPr>
          <p:cNvSpPr>
            <a:spLocks noGrp="1"/>
          </p:cNvSpPr>
          <p:nvPr>
            <p:ph type="ctrTitle"/>
          </p:nvPr>
        </p:nvSpPr>
        <p:spPr>
          <a:xfrm>
            <a:off x="762000" y="1752601"/>
            <a:ext cx="8229600" cy="1829761"/>
          </a:xfrm>
        </p:spPr>
        <p:txBody>
          <a:bodyPr>
            <a:normAutofit fontScale="90000"/>
          </a:bodyPr>
          <a:lstStyle/>
          <a:p>
            <a:pPr algn="l"/>
            <a:r>
              <a:rPr lang="en-US" dirty="0"/>
              <a:t>How does INFLATING the currency affect bankers,  business owners, and workers?</a:t>
            </a:r>
          </a:p>
        </p:txBody>
      </p:sp>
      <p:sp>
        <p:nvSpPr>
          <p:cNvPr id="3" name="Subtitle 2">
            <a:extLst>
              <a:ext uri="{FF2B5EF4-FFF2-40B4-BE49-F238E27FC236}">
                <a16:creationId xmlns:a16="http://schemas.microsoft.com/office/drawing/2014/main" id="{3B629547-1166-4E1D-8B2D-5DD6DE3C862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068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noAutofit/>
          </a:bodyPr>
          <a:lstStyle/>
          <a:p>
            <a:pPr algn="ctr"/>
            <a:r>
              <a:rPr lang="en-US" sz="4400" dirty="0"/>
              <a:t>What’s the argument for keeping the Gold Standard?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pPr algn="ctr"/>
            <a:r>
              <a:rPr lang="en-US" sz="4400" dirty="0"/>
              <a:t>What happens in 1893?</a:t>
            </a:r>
          </a:p>
        </p:txBody>
      </p:sp>
      <p:pic>
        <p:nvPicPr>
          <p:cNvPr id="2052" name="Picture 4" descr="https://upload.wikimedia.org/wikipedia/commons/thumb/d/d1/Coxey_commonweal_army_brightwood_leaving.jpg/300px-Coxey_commonweal_army_brightwood_lea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7777"/>
            <a:ext cx="3900713"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panic of 1893"/>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panic of 1893"/>
          <p:cNvSpPr>
            <a:spLocks noChangeAspect="1" noChangeArrowheads="1"/>
          </p:cNvSpPr>
          <p:nvPr/>
        </p:nvSpPr>
        <p:spPr bwMode="auto">
          <a:xfrm>
            <a:off x="4572000" y="37089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panic of 1893"/>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991030"/>
            <a:ext cx="4343400" cy="31619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229FC3-063D-4663-99AD-CC9071DF7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000250"/>
            <a:ext cx="6010275" cy="2857500"/>
          </a:xfrm>
        </p:spPr>
      </p:pic>
      <p:sp>
        <p:nvSpPr>
          <p:cNvPr id="3" name="Title 2">
            <a:extLst>
              <a:ext uri="{FF2B5EF4-FFF2-40B4-BE49-F238E27FC236}">
                <a16:creationId xmlns:a16="http://schemas.microsoft.com/office/drawing/2014/main" id="{3174827E-E8AB-470F-8D02-27A89310103C}"/>
              </a:ext>
            </a:extLst>
          </p:cNvPr>
          <p:cNvSpPr>
            <a:spLocks noGrp="1"/>
          </p:cNvSpPr>
          <p:nvPr>
            <p:ph type="title"/>
          </p:nvPr>
        </p:nvSpPr>
        <p:spPr>
          <a:xfrm>
            <a:off x="490537" y="304800"/>
            <a:ext cx="8229600" cy="1935162"/>
          </a:xfrm>
        </p:spPr>
        <p:txBody>
          <a:bodyPr>
            <a:normAutofit fontScale="90000"/>
          </a:bodyPr>
          <a:lstStyle/>
          <a:p>
            <a:pPr algn="ctr"/>
            <a:r>
              <a:rPr lang="en-US" dirty="0"/>
              <a:t>“I’ve got this.”</a:t>
            </a:r>
            <a:br>
              <a:rPr lang="en-US" dirty="0"/>
            </a:br>
            <a:br>
              <a:rPr lang="en-US" sz="2000" dirty="0"/>
            </a:br>
            <a:r>
              <a:rPr lang="en-US" sz="2000" dirty="0"/>
              <a:t>	-- J. P. Morgan</a:t>
            </a:r>
            <a:br>
              <a:rPr lang="en-US" dirty="0"/>
            </a:br>
            <a:endParaRPr lang="en-US" dirty="0"/>
          </a:p>
        </p:txBody>
      </p:sp>
    </p:spTree>
    <p:extLst>
      <p:ext uri="{BB962C8B-B14F-4D97-AF65-F5344CB8AC3E}">
        <p14:creationId xmlns:p14="http://schemas.microsoft.com/office/powerpoint/2010/main" val="2154023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CB273B-2E1A-40C5-B603-88B909363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830" y="1600200"/>
            <a:ext cx="6530340" cy="4156538"/>
          </a:xfrm>
        </p:spPr>
      </p:pic>
      <p:sp>
        <p:nvSpPr>
          <p:cNvPr id="3" name="Title 2">
            <a:extLst>
              <a:ext uri="{FF2B5EF4-FFF2-40B4-BE49-F238E27FC236}">
                <a16:creationId xmlns:a16="http://schemas.microsoft.com/office/drawing/2014/main" id="{0DBC5A94-79EF-45D8-B007-168922BD7BAD}"/>
              </a:ext>
            </a:extLst>
          </p:cNvPr>
          <p:cNvSpPr>
            <a:spLocks noGrp="1"/>
          </p:cNvSpPr>
          <p:nvPr>
            <p:ph type="title"/>
          </p:nvPr>
        </p:nvSpPr>
        <p:spPr/>
        <p:txBody>
          <a:bodyPr>
            <a:normAutofit fontScale="90000"/>
          </a:bodyPr>
          <a:lstStyle/>
          <a:p>
            <a:r>
              <a:rPr lang="en-US" dirty="0"/>
              <a:t>Economic Crisis </a:t>
            </a:r>
            <a:r>
              <a:rPr lang="en-US" dirty="0">
                <a:sym typeface="Wingdings" panose="05000000000000000000" pitchFamily="2" charset="2"/>
              </a:rPr>
              <a:t> Political Debate</a:t>
            </a:r>
            <a:endParaRPr lang="en-US" dirty="0"/>
          </a:p>
        </p:txBody>
      </p:sp>
    </p:spTree>
    <p:extLst>
      <p:ext uri="{BB962C8B-B14F-4D97-AF65-F5344CB8AC3E}">
        <p14:creationId xmlns:p14="http://schemas.microsoft.com/office/powerpoint/2010/main" val="171610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ryan.jpg"/>
          <p:cNvPicPr>
            <a:picLocks noGrp="1" noChangeAspect="1"/>
          </p:cNvPicPr>
          <p:nvPr>
            <p:ph sz="half" idx="1"/>
          </p:nvPr>
        </p:nvPicPr>
        <p:blipFill>
          <a:blip r:embed="rId3" cstate="print"/>
          <a:stretch>
            <a:fillRect/>
          </a:stretch>
        </p:blipFill>
        <p:spPr>
          <a:xfrm>
            <a:off x="838200" y="1447800"/>
            <a:ext cx="3330597" cy="4525962"/>
          </a:xfrm>
        </p:spPr>
      </p:pic>
      <p:pic>
        <p:nvPicPr>
          <p:cNvPr id="9" name="Content Placeholder 8" descr="cross of gold.gif"/>
          <p:cNvPicPr>
            <a:picLocks noGrp="1" noChangeAspect="1"/>
          </p:cNvPicPr>
          <p:nvPr>
            <p:ph sz="half" idx="2"/>
          </p:nvPr>
        </p:nvPicPr>
        <p:blipFill>
          <a:blip r:embed="rId4" cstate="print"/>
          <a:stretch>
            <a:fillRect/>
          </a:stretch>
        </p:blipFill>
        <p:spPr>
          <a:xfrm>
            <a:off x="4921922" y="1447800"/>
            <a:ext cx="3460078" cy="4501356"/>
          </a:xfrm>
        </p:spPr>
      </p:pic>
      <p:sp>
        <p:nvSpPr>
          <p:cNvPr id="3" name="Title 2"/>
          <p:cNvSpPr>
            <a:spLocks noGrp="1"/>
          </p:cNvSpPr>
          <p:nvPr>
            <p:ph type="title"/>
          </p:nvPr>
        </p:nvSpPr>
        <p:spPr/>
        <p:txBody>
          <a:bodyPr>
            <a:normAutofit/>
          </a:bodyPr>
          <a:lstStyle/>
          <a:p>
            <a:pPr algn="ctr"/>
            <a:r>
              <a:rPr lang="en-US" sz="2400" dirty="0"/>
              <a:t>   </a:t>
            </a:r>
            <a:r>
              <a:rPr lang="en-US" sz="4800" dirty="0"/>
              <a:t>William Jennings Bryan</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pPr algn="ctr"/>
            <a:r>
              <a:rPr lang="en-US" sz="4400" dirty="0"/>
              <a:t>If I’m producing MORE, why am I making LESS??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286000"/>
            <a:ext cx="5454127" cy="390400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cKinley campaign.jpg"/>
          <p:cNvPicPr>
            <a:picLocks noGrp="1" noChangeAspect="1"/>
          </p:cNvPicPr>
          <p:nvPr>
            <p:ph sz="half" idx="2"/>
          </p:nvPr>
        </p:nvPicPr>
        <p:blipFill>
          <a:blip r:embed="rId3" cstate="print"/>
          <a:stretch>
            <a:fillRect/>
          </a:stretch>
        </p:blipFill>
        <p:spPr>
          <a:xfrm>
            <a:off x="5033125" y="1481138"/>
            <a:ext cx="3268750" cy="4525962"/>
          </a:xfrm>
        </p:spPr>
      </p:pic>
      <p:sp>
        <p:nvSpPr>
          <p:cNvPr id="4" name="Title 3"/>
          <p:cNvSpPr>
            <a:spLocks noGrp="1"/>
          </p:cNvSpPr>
          <p:nvPr>
            <p:ph type="title"/>
          </p:nvPr>
        </p:nvSpPr>
        <p:spPr/>
        <p:txBody>
          <a:bodyPr>
            <a:normAutofit/>
          </a:bodyPr>
          <a:lstStyle/>
          <a:p>
            <a:pPr algn="ctr"/>
            <a:r>
              <a:rPr lang="en-US" sz="4800" dirty="0"/>
              <a:t>William McKinley</a:t>
            </a:r>
          </a:p>
        </p:txBody>
      </p:sp>
      <p:pic>
        <p:nvPicPr>
          <p:cNvPr id="8" name="Content Placeholder 7">
            <a:extLst>
              <a:ext uri="{FF2B5EF4-FFF2-40B4-BE49-F238E27FC236}">
                <a16:creationId xmlns:a16="http://schemas.microsoft.com/office/drawing/2014/main" id="{F06FDCDE-DDED-4DC2-9642-6A1B0F6E519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52112" y="1481138"/>
            <a:ext cx="3648775" cy="452596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229600" cy="1143000"/>
          </a:xfrm>
        </p:spPr>
        <p:txBody>
          <a:bodyPr>
            <a:normAutofit fontScale="90000"/>
          </a:bodyPr>
          <a:lstStyle/>
          <a:p>
            <a:pPr algn="ctr"/>
            <a:r>
              <a:rPr lang="en-US" dirty="0"/>
              <a:t>Why didn’t city workers join with farmers against the guys with money?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0"/>
            <a:ext cx="8229600" cy="1143000"/>
          </a:xfrm>
        </p:spPr>
        <p:txBody>
          <a:bodyPr>
            <a:noAutofit/>
          </a:bodyPr>
          <a:lstStyle/>
          <a:p>
            <a:pPr algn="ctr"/>
            <a:r>
              <a:rPr lang="en-US" sz="4400" dirty="0"/>
              <a:t>The Real Lesson of the Election of 1896?</a:t>
            </a:r>
            <a:br>
              <a:rPr lang="en-US" sz="4400" dirty="0"/>
            </a:br>
            <a:br>
              <a:rPr lang="en-US" sz="4400" dirty="0"/>
            </a:br>
            <a:r>
              <a:rPr lang="en-US" sz="4400" dirty="0"/>
              <a:t>As long as the “have nots” (workers and farmers) remain divided, it will be hard to challenge the power of the “haves” (the corporate elite).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sz="5400" dirty="0"/>
              <a:t>Farmers’ Common Problems:</a:t>
            </a:r>
          </a:p>
        </p:txBody>
      </p:sp>
      <p:sp>
        <p:nvSpPr>
          <p:cNvPr id="3" name="TextBox 2"/>
          <p:cNvSpPr txBox="1"/>
          <p:nvPr/>
        </p:nvSpPr>
        <p:spPr>
          <a:xfrm>
            <a:off x="457200" y="2667000"/>
            <a:ext cx="8229600" cy="3046988"/>
          </a:xfrm>
          <a:prstGeom prst="rect">
            <a:avLst/>
          </a:prstGeom>
          <a:noFill/>
        </p:spPr>
        <p:txBody>
          <a:bodyPr wrap="square" rtlCol="0">
            <a:spAutoFit/>
          </a:bodyPr>
          <a:lstStyle/>
          <a:p>
            <a:pPr algn="ctr"/>
            <a:r>
              <a:rPr lang="en-US" sz="4800" dirty="0"/>
              <a:t>1.Debt</a:t>
            </a:r>
          </a:p>
          <a:p>
            <a:pPr algn="ctr"/>
            <a:endParaRPr lang="en-US" sz="4800" dirty="0"/>
          </a:p>
          <a:p>
            <a:pPr algn="ctr"/>
            <a:r>
              <a:rPr lang="en-US" sz="4800" dirty="0"/>
              <a:t>2. Middlemen and Speculators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4800" dirty="0"/>
              <a:t>Why are Prices So Low?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52600"/>
            <a:ext cx="5943600" cy="4457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3600" dirty="0"/>
          </a:p>
        </p:txBody>
      </p:sp>
      <p:sp>
        <p:nvSpPr>
          <p:cNvPr id="2" name="Title 1"/>
          <p:cNvSpPr>
            <a:spLocks noGrp="1"/>
          </p:cNvSpPr>
          <p:nvPr>
            <p:ph type="title"/>
          </p:nvPr>
        </p:nvSpPr>
        <p:spPr/>
        <p:txBody>
          <a:bodyPr/>
          <a:lstStyle/>
          <a:p>
            <a:r>
              <a:rPr lang="en-US" dirty="0"/>
              <a:t>Who are the EVIL MIDDLEMEN?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dirty="0"/>
              <a:t>RAILROADS</a:t>
            </a:r>
          </a:p>
          <a:p>
            <a:pPr algn="ctr"/>
            <a:endParaRPr lang="en-US" sz="3600" dirty="0"/>
          </a:p>
        </p:txBody>
      </p:sp>
      <p:sp>
        <p:nvSpPr>
          <p:cNvPr id="2" name="Title 1"/>
          <p:cNvSpPr>
            <a:spLocks noGrp="1"/>
          </p:cNvSpPr>
          <p:nvPr>
            <p:ph type="title"/>
          </p:nvPr>
        </p:nvSpPr>
        <p:spPr/>
        <p:txBody>
          <a:bodyPr/>
          <a:lstStyle/>
          <a:p>
            <a:r>
              <a:rPr lang="en-US" dirty="0"/>
              <a:t>Who are the EVIL MIDDLEMEN?</a:t>
            </a:r>
          </a:p>
        </p:txBody>
      </p:sp>
    </p:spTree>
    <p:extLst>
      <p:ext uri="{BB962C8B-B14F-4D97-AF65-F5344CB8AC3E}">
        <p14:creationId xmlns:p14="http://schemas.microsoft.com/office/powerpoint/2010/main" val="211702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461" y="914400"/>
            <a:ext cx="7961579" cy="452596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966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dirty="0"/>
              <a:t>RAILROADS</a:t>
            </a:r>
          </a:p>
          <a:p>
            <a:pPr algn="ctr"/>
            <a:endParaRPr lang="en-US" sz="3600" dirty="0"/>
          </a:p>
          <a:p>
            <a:pPr algn="ctr"/>
            <a:r>
              <a:rPr lang="en-US" sz="3600" dirty="0"/>
              <a:t>GRAIN ELEVATOR OPERATORS</a:t>
            </a:r>
          </a:p>
          <a:p>
            <a:pPr algn="ctr"/>
            <a:endParaRPr lang="en-US" sz="3600" dirty="0"/>
          </a:p>
        </p:txBody>
      </p:sp>
      <p:sp>
        <p:nvSpPr>
          <p:cNvPr id="2" name="Title 1"/>
          <p:cNvSpPr>
            <a:spLocks noGrp="1"/>
          </p:cNvSpPr>
          <p:nvPr>
            <p:ph type="title"/>
          </p:nvPr>
        </p:nvSpPr>
        <p:spPr/>
        <p:txBody>
          <a:bodyPr/>
          <a:lstStyle/>
          <a:p>
            <a:r>
              <a:rPr lang="en-US" dirty="0"/>
              <a:t>Who are the EVIL MIDDLEMEN?</a:t>
            </a:r>
          </a:p>
        </p:txBody>
      </p:sp>
    </p:spTree>
    <p:extLst>
      <p:ext uri="{BB962C8B-B14F-4D97-AF65-F5344CB8AC3E}">
        <p14:creationId xmlns:p14="http://schemas.microsoft.com/office/powerpoint/2010/main" val="4067837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rgbClr val="DEF5FA"/>
      </a:lt1>
      <a:dk2>
        <a:srgbClr val="464646"/>
      </a:dk2>
      <a:lt2>
        <a:srgbClr val="DEF5FA"/>
      </a:lt2>
      <a:accent1>
        <a:srgbClr val="FFFFF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2043</TotalTime>
  <Words>366</Words>
  <Application>Microsoft Office PowerPoint</Application>
  <PresentationFormat>On-screen Show (4:3)</PresentationFormat>
  <Paragraphs>60</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Lucida Sans Unicode</vt:lpstr>
      <vt:lpstr>Verdana</vt:lpstr>
      <vt:lpstr>Wingdings 2</vt:lpstr>
      <vt:lpstr>Wingdings 3</vt:lpstr>
      <vt:lpstr>Concourse</vt:lpstr>
      <vt:lpstr>POPULISM:   Fire on the Prairie 1880s-1890s</vt:lpstr>
      <vt:lpstr>Three Overall Questions…  1.  Why are farmers hurting?  2.  Who do they blame?  3.  How do they propose to solve their problems?</vt:lpstr>
      <vt:lpstr>If I’m producing MORE, why am I making LESS??  </vt:lpstr>
      <vt:lpstr>Farmers’ Common Problems:</vt:lpstr>
      <vt:lpstr>Why are Prices So Low?  </vt:lpstr>
      <vt:lpstr>Who are the EVIL MIDDLEMEN?</vt:lpstr>
      <vt:lpstr>Who are the EVIL MIDDLEMEN?</vt:lpstr>
      <vt:lpstr>PowerPoint Presentation</vt:lpstr>
      <vt:lpstr>Who are the EVIL MIDDLEMEN?</vt:lpstr>
      <vt:lpstr>PowerPoint Presentation</vt:lpstr>
      <vt:lpstr>Who are the EVIL MIDDLEMEN?</vt:lpstr>
      <vt:lpstr>PowerPoint Presentation</vt:lpstr>
      <vt:lpstr>PowerPoint Presentation</vt:lpstr>
      <vt:lpstr>How do you get around the Middleman?  </vt:lpstr>
      <vt:lpstr>Self-help  1. Cooperatives  2. Farmer Alliances</vt:lpstr>
      <vt:lpstr> Government Assistance  1. Granger Laws  2. Subtreasury System  3. Regulate the Railroads</vt:lpstr>
      <vt:lpstr>Granger Laws</vt:lpstr>
      <vt:lpstr>Subtreasury System      -- Access to Credit       -- Leverage over Prices       Charles W. Macune </vt:lpstr>
      <vt:lpstr>Railroad Regulation</vt:lpstr>
      <vt:lpstr>What is DEFLATION and How Does it Affect DEBTORS?</vt:lpstr>
      <vt:lpstr>When all else fails…  Inflate the Currency  Why Silver?</vt:lpstr>
      <vt:lpstr>Who else might be for coinage of Silver?</vt:lpstr>
      <vt:lpstr>What is INFLATION and how does it affect CREDITORS?</vt:lpstr>
      <vt:lpstr>How does INFLATING the currency affect bankers,  business owners, and workers?</vt:lpstr>
      <vt:lpstr>What’s the argument for keeping the Gold Standard?  </vt:lpstr>
      <vt:lpstr>What happens in 1893?</vt:lpstr>
      <vt:lpstr>“I’ve got this.”   -- J. P. Morgan </vt:lpstr>
      <vt:lpstr>Economic Crisis  Political Debate</vt:lpstr>
      <vt:lpstr>   William Jennings Bryan</vt:lpstr>
      <vt:lpstr>William McKinley</vt:lpstr>
      <vt:lpstr>Why didn’t city workers join with farmers against the guys with money?    </vt:lpstr>
      <vt:lpstr>The Real Lesson of the Election of 1896?  As long as the “have nots” (workers and farmers) remain divided, it will be hard to challenge the power of the “haves” (the corporate elite).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A Response to Industrialization</dc:title>
  <dc:creator>Neil Thompson</dc:creator>
  <cp:keywords>Populism</cp:keywords>
  <cp:lastModifiedBy>Devine, Thomas W</cp:lastModifiedBy>
  <cp:revision>95</cp:revision>
  <dcterms:created xsi:type="dcterms:W3CDTF">2008-09-13T21:20:12Z</dcterms:created>
  <dcterms:modified xsi:type="dcterms:W3CDTF">2025-02-27T05:46:04Z</dcterms:modified>
</cp:coreProperties>
</file>