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89" r:id="rId3"/>
    <p:sldId id="291" r:id="rId4"/>
    <p:sldId id="259" r:id="rId5"/>
    <p:sldId id="311" r:id="rId6"/>
    <p:sldId id="290" r:id="rId7"/>
    <p:sldId id="312" r:id="rId8"/>
    <p:sldId id="313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314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307" r:id="rId27"/>
    <p:sldId id="309" r:id="rId28"/>
    <p:sldId id="310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0" autoAdjust="0"/>
    <p:restoredTop sz="95196" autoAdjust="0"/>
  </p:normalViewPr>
  <p:slideViewPr>
    <p:cSldViewPr snapToGrid="0">
      <p:cViewPr varScale="1">
        <p:scale>
          <a:sx n="111" d="100"/>
          <a:sy n="111" d="100"/>
        </p:scale>
        <p:origin x="118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BD8E1-7490-4D65-A1C4-F0646B208EC7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C09E-D5CA-4347-A23B-6E406FEF8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247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BD8E1-7490-4D65-A1C4-F0646B208EC7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C09E-D5CA-4347-A23B-6E406FEF8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042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BD8E1-7490-4D65-A1C4-F0646B208EC7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C09E-D5CA-4347-A23B-6E406FEF8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3880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BD8E1-7490-4D65-A1C4-F0646B208EC7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C09E-D5CA-4347-A23B-6E406FEF8B9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037098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BD8E1-7490-4D65-A1C4-F0646B208EC7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C09E-D5CA-4347-A23B-6E406FEF8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1434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BD8E1-7490-4D65-A1C4-F0646B208EC7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C09E-D5CA-4347-A23B-6E406FEF8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3522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BD8E1-7490-4D65-A1C4-F0646B208EC7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C09E-D5CA-4347-A23B-6E406FEF8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0505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BD8E1-7490-4D65-A1C4-F0646B208EC7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C09E-D5CA-4347-A23B-6E406FEF8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20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BD8E1-7490-4D65-A1C4-F0646B208EC7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C09E-D5CA-4347-A23B-6E406FEF8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582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BD8E1-7490-4D65-A1C4-F0646B208EC7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C09E-D5CA-4347-A23B-6E406FEF8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062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BD8E1-7490-4D65-A1C4-F0646B208EC7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C09E-D5CA-4347-A23B-6E406FEF8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523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BD8E1-7490-4D65-A1C4-F0646B208EC7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C09E-D5CA-4347-A23B-6E406FEF8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961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BD8E1-7490-4D65-A1C4-F0646B208EC7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C09E-D5CA-4347-A23B-6E406FEF8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70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BD8E1-7490-4D65-A1C4-F0646B208EC7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C09E-D5CA-4347-A23B-6E406FEF8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661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BD8E1-7490-4D65-A1C4-F0646B208EC7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C09E-D5CA-4347-A23B-6E406FEF8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353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BD8E1-7490-4D65-A1C4-F0646B208EC7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C09E-D5CA-4347-A23B-6E406FEF8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009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BD8E1-7490-4D65-A1C4-F0646B208EC7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C09E-D5CA-4347-A23B-6E406FEF8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995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6FBD8E1-7490-4D65-A1C4-F0646B208EC7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6C09E-D5CA-4347-A23B-6E406FEF8B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6157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sun.edu/~twd61312/271%20falll%202026/271sylfall2026.htm" TargetMode="Externa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History 271</a:t>
            </a:r>
            <a:br>
              <a:rPr lang="en-US" dirty="0"/>
            </a:br>
            <a:r>
              <a:rPr lang="en-US" dirty="0"/>
              <a:t>Fall 2026</a:t>
            </a:r>
            <a:br>
              <a:rPr lang="en-US" dirty="0"/>
            </a:br>
            <a:r>
              <a:rPr lang="en-US" dirty="0"/>
              <a:t>Dr. Devine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753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/>
          <a:p>
            <a:r>
              <a:rPr lang="en-US" dirty="0"/>
              <a:t>What did white, southern plantation owners lose?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4CAB24-4671-4CC2-8294-70DF4DAE069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570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were southern planters in such bad financial shape after the Civil War?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987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did the freedmen </a:t>
            </a:r>
            <a:r>
              <a:rPr lang="en-US" b="1" u="sng" dirty="0"/>
              <a:t>win</a:t>
            </a:r>
            <a:r>
              <a:rPr lang="en-US" dirty="0"/>
              <a:t>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7062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9030667" cy="1981200"/>
          </a:xfrm>
        </p:spPr>
        <p:txBody>
          <a:bodyPr/>
          <a:lstStyle/>
          <a:p>
            <a:r>
              <a:rPr lang="en-US" dirty="0"/>
              <a:t>What did the freedmen </a:t>
            </a:r>
            <a:r>
              <a:rPr lang="en-US" b="1" u="sng" dirty="0"/>
              <a:t>lose</a:t>
            </a:r>
            <a:r>
              <a:rPr lang="en-US" dirty="0"/>
              <a:t>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5992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Why could “freedom” be both a blessing and a curse for African Americans right after the Civil War?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110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did non-planter white southerners </a:t>
            </a:r>
            <a:r>
              <a:rPr lang="en-US" b="1" u="sng" dirty="0"/>
              <a:t>lose</a:t>
            </a:r>
            <a:r>
              <a:rPr lang="en-US" dirty="0"/>
              <a:t>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502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09BB8-29B7-2CA6-4583-D15C9A968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did poor whites and poor African Americans – who </a:t>
            </a:r>
            <a:r>
              <a:rPr lang="en-US" sz="4000" dirty="0"/>
              <a:t>had</a:t>
            </a:r>
            <a:r>
              <a:rPr lang="en-US" dirty="0"/>
              <a:t> common interests – not pursue a political alliance?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431797-2FB6-91F3-7696-C3D687984F0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894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790824"/>
            <a:ext cx="8825659" cy="1704975"/>
          </a:xfrm>
        </p:spPr>
        <p:txBody>
          <a:bodyPr/>
          <a:lstStyle/>
          <a:p>
            <a:r>
              <a:rPr lang="en-US" dirty="0"/>
              <a:t>What did northerners </a:t>
            </a:r>
            <a:r>
              <a:rPr lang="en-US" b="1" u="sng" dirty="0"/>
              <a:t>win</a:t>
            </a:r>
            <a:r>
              <a:rPr lang="en-US" dirty="0"/>
              <a:t>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5426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How did the North’s victory in the Civil War change the United States?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2430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034332"/>
            <a:ext cx="8825659" cy="1981200"/>
          </a:xfrm>
        </p:spPr>
        <p:txBody>
          <a:bodyPr/>
          <a:lstStyle/>
          <a:p>
            <a:br>
              <a:rPr lang="en-US" dirty="0"/>
            </a:br>
            <a:r>
              <a:rPr lang="en-US" dirty="0"/>
              <a:t>How did the North’s victory in the Civil War change the United States?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-- </a:t>
            </a:r>
            <a:r>
              <a:rPr lang="en-US" sz="3600" dirty="0"/>
              <a:t>politically?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943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078F2-8176-4509-BF27-AE09BB304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30" y="2861734"/>
            <a:ext cx="10080170" cy="2281766"/>
          </a:xfrm>
        </p:spPr>
        <p:txBody>
          <a:bodyPr/>
          <a:lstStyle/>
          <a:p>
            <a:r>
              <a:rPr lang="en-US" dirty="0"/>
              <a:t>	Link to Syllabus: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sz="2000" dirty="0"/>
            </a:br>
            <a:endParaRPr lang="en-US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16C1E4-17B0-44AA-B362-5B143C4A31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40A066-5ADB-4152-8F96-A8E444F5F3AB}"/>
              </a:ext>
            </a:extLst>
          </p:cNvPr>
          <p:cNvSpPr txBox="1"/>
          <p:nvPr/>
        </p:nvSpPr>
        <p:spPr>
          <a:xfrm>
            <a:off x="695325" y="3142361"/>
            <a:ext cx="92852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hlinkClick r:id="rId2"/>
              </a:rPr>
              <a:t>https://www.csun.edu/~twd61312/271%20falll%202026/271sylfall2026.htm</a:t>
            </a:r>
            <a:endParaRPr lang="en-US" sz="200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[Bookmark this link for easy access.]</a:t>
            </a:r>
          </a:p>
        </p:txBody>
      </p:sp>
    </p:spTree>
    <p:extLst>
      <p:ext uri="{BB962C8B-B14F-4D97-AF65-F5344CB8AC3E}">
        <p14:creationId xmlns:p14="http://schemas.microsoft.com/office/powerpoint/2010/main" val="39987230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does the North </a:t>
            </a:r>
            <a:r>
              <a:rPr lang="en-US" u="sng" dirty="0"/>
              <a:t>gain</a:t>
            </a:r>
            <a:r>
              <a:rPr lang="en-US" dirty="0"/>
              <a:t> political power?</a:t>
            </a:r>
            <a:br>
              <a:rPr lang="en-US" dirty="0"/>
            </a:br>
            <a:br>
              <a:rPr lang="en-US" dirty="0"/>
            </a:br>
            <a:r>
              <a:rPr lang="en-US" dirty="0"/>
              <a:t>What does the North </a:t>
            </a:r>
            <a:r>
              <a:rPr lang="en-US" u="sng" dirty="0"/>
              <a:t>do</a:t>
            </a:r>
            <a:r>
              <a:rPr lang="en-US" dirty="0"/>
              <a:t> with its political power?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73980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did the North’s victory in the Civil War change the United States?</a:t>
            </a:r>
            <a:br>
              <a:rPr lang="en-US" dirty="0"/>
            </a:br>
            <a:br>
              <a:rPr lang="en-US" sz="3600" dirty="0"/>
            </a:br>
            <a:r>
              <a:rPr lang="en-US" sz="3600" dirty="0"/>
              <a:t>-- politically?</a:t>
            </a:r>
            <a:br>
              <a:rPr lang="en-US" sz="3600" dirty="0"/>
            </a:br>
            <a:r>
              <a:rPr lang="en-US" sz="3600" dirty="0"/>
              <a:t>-- economically?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5721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699715"/>
            <a:ext cx="8825659" cy="5383033"/>
          </a:xfrm>
        </p:spPr>
        <p:txBody>
          <a:bodyPr/>
          <a:lstStyle/>
          <a:p>
            <a:r>
              <a:rPr lang="en-US" sz="4400" dirty="0">
                <a:latin typeface="+mn-lt"/>
                <a:cs typeface="Arial" panose="020B0604020202020204" pitchFamily="34" charset="0"/>
              </a:rPr>
              <a:t>Why did many (factory owners and workers) in the North support a high tariff on imports?</a:t>
            </a:r>
            <a:br>
              <a:rPr lang="en-US" sz="4400" dirty="0">
                <a:latin typeface="+mn-lt"/>
                <a:cs typeface="Arial" panose="020B0604020202020204" pitchFamily="34" charset="0"/>
              </a:rPr>
            </a:br>
            <a:r>
              <a:rPr lang="en-US" sz="4400" dirty="0">
                <a:latin typeface="+mn-lt"/>
                <a:cs typeface="Arial" panose="020B0604020202020204" pitchFamily="34" charset="0"/>
              </a:rPr>
              <a:t> </a:t>
            </a:r>
            <a:br>
              <a:rPr lang="en-US" sz="4400" dirty="0">
                <a:latin typeface="+mn-lt"/>
                <a:cs typeface="Arial" panose="020B0604020202020204" pitchFamily="34" charset="0"/>
              </a:rPr>
            </a:br>
            <a:r>
              <a:rPr lang="en-US" sz="4400" dirty="0">
                <a:latin typeface="+mn-lt"/>
                <a:cs typeface="Arial" panose="020B0604020202020204" pitchFamily="34" charset="0"/>
              </a:rPr>
              <a:t>Why had southerners opposed raising tariffs before the Civil War?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2754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588397"/>
            <a:ext cx="8825659" cy="2840603"/>
          </a:xfrm>
        </p:spPr>
        <p:txBody>
          <a:bodyPr/>
          <a:lstStyle/>
          <a:p>
            <a:br>
              <a:rPr lang="en-US" dirty="0"/>
            </a:br>
            <a:r>
              <a:rPr lang="en-US" dirty="0"/>
              <a:t>How did the North’s victory in the Civil War change the United States?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-- politically</a:t>
            </a:r>
          </a:p>
          <a:p>
            <a:r>
              <a:rPr lang="en-US" sz="3600" dirty="0"/>
              <a:t>-- economically</a:t>
            </a:r>
          </a:p>
          <a:p>
            <a:r>
              <a:rPr lang="en-US" sz="3600" dirty="0"/>
              <a:t>-- psychologically</a:t>
            </a:r>
          </a:p>
        </p:txBody>
      </p:sp>
    </p:spTree>
    <p:extLst>
      <p:ext uri="{BB962C8B-B14F-4D97-AF65-F5344CB8AC3E}">
        <p14:creationId xmlns:p14="http://schemas.microsoft.com/office/powerpoint/2010/main" val="21404950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/>
              <a:t>How did Americans think about their country differently after the war?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6544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130950"/>
            <a:ext cx="8825659" cy="1298050"/>
          </a:xfrm>
        </p:spPr>
        <p:txBody>
          <a:bodyPr/>
          <a:lstStyle/>
          <a:p>
            <a:r>
              <a:rPr lang="en-US" dirty="0"/>
              <a:t>Before Reconstruction can begin – and even before the Civil </a:t>
            </a:r>
            <a:r>
              <a:rPr lang="en-US"/>
              <a:t>War ends – </a:t>
            </a:r>
            <a:r>
              <a:rPr lang="en-US" dirty="0"/>
              <a:t>what problems must the federal government address?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0555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/>
              <a:t>“Rehearsal for Reconstruction”</a:t>
            </a:r>
            <a:br>
              <a:rPr lang="en-US" dirty="0"/>
            </a:br>
            <a:r>
              <a:rPr lang="en-US" dirty="0"/>
              <a:t>The Port Royal Experiment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37" t="31101" r="3728" b="13091"/>
          <a:stretch/>
        </p:blipFill>
        <p:spPr>
          <a:xfrm>
            <a:off x="8091583" y="4511734"/>
            <a:ext cx="2656121" cy="1948069"/>
          </a:xfrm>
        </p:spPr>
      </p:pic>
      <p:sp>
        <p:nvSpPr>
          <p:cNvPr id="3" name="AutoShape 2" descr="Image result for port royal experi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12" y="2060575"/>
            <a:ext cx="6252155" cy="4195763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9165" y="2060576"/>
            <a:ext cx="3347002" cy="224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6274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020833"/>
          </a:xfrm>
        </p:spPr>
        <p:txBody>
          <a:bodyPr/>
          <a:lstStyle/>
          <a:p>
            <a:pPr algn="ctr"/>
            <a:r>
              <a:rPr lang="en-US" sz="4800" dirty="0"/>
              <a:t>The War to Save the Union?</a:t>
            </a:r>
            <a:br>
              <a:rPr lang="en-US" sz="4800" dirty="0"/>
            </a:br>
            <a:r>
              <a:rPr lang="en-US" sz="4800" dirty="0"/>
              <a:t>or </a:t>
            </a:r>
            <a:br>
              <a:rPr lang="en-US" sz="4800" dirty="0"/>
            </a:br>
            <a:r>
              <a:rPr lang="en-US" sz="4800" dirty="0"/>
              <a:t>The War to End Slavery?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6134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F4BAD-A604-4173-8499-400DD9406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434" y="2861733"/>
            <a:ext cx="10683550" cy="3529736"/>
          </a:xfrm>
        </p:spPr>
        <p:txBody>
          <a:bodyPr/>
          <a:lstStyle/>
          <a:p>
            <a:pPr algn="ctr"/>
            <a:r>
              <a:rPr lang="en-US" sz="5400" dirty="0"/>
              <a:t>“The Union As It Was, The Constitution As It Is, and The Negroes Where They Are”</a:t>
            </a:r>
            <a:br>
              <a:rPr lang="en-US" sz="5400" dirty="0"/>
            </a:br>
            <a:br>
              <a:rPr lang="en-US" sz="5400" dirty="0"/>
            </a:br>
            <a:r>
              <a:rPr lang="en-US" sz="2800" dirty="0"/>
              <a:t>--Democratic Party Slogan, 1861</a:t>
            </a:r>
            <a:br>
              <a:rPr lang="en-US" sz="5400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887D02-F039-4258-864A-2AD3D69DBF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						</a:t>
            </a:r>
          </a:p>
        </p:txBody>
      </p:sp>
    </p:spTree>
    <p:extLst>
      <p:ext uri="{BB962C8B-B14F-4D97-AF65-F5344CB8AC3E}">
        <p14:creationId xmlns:p14="http://schemas.microsoft.com/office/powerpoint/2010/main" val="27048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9FEE0-AFF5-4BD0-8C83-B4438C3A2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 to the </a:t>
            </a:r>
            <a:r>
              <a:rPr lang="en-US" b="1" u="sng" dirty="0"/>
              <a:t>syllabus</a:t>
            </a:r>
            <a:r>
              <a:rPr lang="en-US" dirty="0"/>
              <a:t> for deadlines, reading assignments, lecture notes, </a:t>
            </a:r>
            <a:r>
              <a:rPr lang="en-US" dirty="0" err="1"/>
              <a:t>powerpoints</a:t>
            </a:r>
            <a:r>
              <a:rPr lang="en-US" dirty="0"/>
              <a:t>, and other course information.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3C8FEE-7649-4DC2-B6CD-F26252AF5D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62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/>
              <a:t>Course Password to access readings:</a:t>
            </a:r>
            <a:br>
              <a:rPr lang="en-US" sz="4800" dirty="0"/>
            </a:b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6000" dirty="0"/>
              <a:t>271</a:t>
            </a:r>
          </a:p>
        </p:txBody>
      </p:sp>
    </p:spTree>
    <p:extLst>
      <p:ext uri="{BB962C8B-B14F-4D97-AF65-F5344CB8AC3E}">
        <p14:creationId xmlns:p14="http://schemas.microsoft.com/office/powerpoint/2010/main" val="198702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7E4D5-E6F7-4091-8DC1-ADDC63600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6" y="2861734"/>
            <a:ext cx="8825657" cy="1205442"/>
          </a:xfrm>
        </p:spPr>
        <p:txBody>
          <a:bodyPr/>
          <a:lstStyle/>
          <a:p>
            <a:r>
              <a:rPr lang="en-US" dirty="0"/>
              <a:t>Attendance is optional, but class sessions are NOT recorded.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304CD3-679C-4A80-8E38-7DCF78238E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525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E9651A1-9F72-48BE-9BE3-DB8995B29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6" y="3992854"/>
            <a:ext cx="8825657" cy="3289853"/>
          </a:xfrm>
        </p:spPr>
        <p:txBody>
          <a:bodyPr/>
          <a:lstStyle/>
          <a:p>
            <a:pPr algn="ctr"/>
            <a:br>
              <a:rPr lang="en-US" dirty="0"/>
            </a:br>
            <a:br>
              <a:rPr lang="en-US" dirty="0"/>
            </a:br>
            <a:r>
              <a:rPr lang="en-US" dirty="0"/>
              <a:t>Tests will be taken DURING regularly scheduled class time: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SEPTEMBER 29</a:t>
            </a:r>
            <a:r>
              <a:rPr lang="en-US" baseline="30000" dirty="0"/>
              <a:t>TH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OCTOBER 27</a:t>
            </a:r>
            <a:r>
              <a:rPr lang="en-US" baseline="30000" dirty="0"/>
              <a:t>TH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DECEMBER 15</a:t>
            </a:r>
            <a:r>
              <a:rPr lang="en-US" baseline="30000" dirty="0"/>
              <a:t>TH</a:t>
            </a:r>
            <a:r>
              <a:rPr lang="en-US" dirty="0"/>
              <a:t>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Mark the test days on your calendar NOW.</a:t>
            </a:r>
            <a:br>
              <a:rPr lang="en-US" dirty="0"/>
            </a:b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583585-2657-4E42-848F-C16D03EBBF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47686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D3B3A-80E3-4292-95B0-D69A5BFF6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6" y="2010043"/>
            <a:ext cx="8825657" cy="2289975"/>
          </a:xfrm>
        </p:spPr>
        <p:txBody>
          <a:bodyPr/>
          <a:lstStyle/>
          <a:p>
            <a:r>
              <a:rPr lang="en-US" dirty="0"/>
              <a:t>Office Hours – 624 Sierra Tower, 2:30-3:30 pm Tuesdays/Thursdays and by appointment gladly given.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E0AA07-2C03-40E3-AD84-06FD54B004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929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DBEB9-D088-2798-FED0-AB25F1F0DD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Get to know your professors – it will benefit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27828E-833C-924C-3EE5-57B0B9C732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929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723569"/>
            <a:ext cx="8825659" cy="2705431"/>
          </a:xfrm>
        </p:spPr>
        <p:txBody>
          <a:bodyPr/>
          <a:lstStyle/>
          <a:p>
            <a:r>
              <a:rPr lang="en-US" dirty="0"/>
              <a:t>The Civil War –</a:t>
            </a:r>
            <a:br>
              <a:rPr lang="en-US" dirty="0"/>
            </a:br>
            <a:br>
              <a:rPr lang="en-US" dirty="0"/>
            </a:br>
            <a:r>
              <a:rPr lang="en-US" dirty="0"/>
              <a:t>Who fought?</a:t>
            </a:r>
            <a:br>
              <a:rPr lang="en-US" dirty="0"/>
            </a:br>
            <a:r>
              <a:rPr lang="en-US" dirty="0"/>
              <a:t>Who won?</a:t>
            </a:r>
            <a:br>
              <a:rPr lang="en-US" dirty="0"/>
            </a:br>
            <a:r>
              <a:rPr lang="en-US" dirty="0"/>
              <a:t>What changed?</a:t>
            </a:r>
            <a:br>
              <a:rPr lang="en-US" dirty="0"/>
            </a:br>
            <a:r>
              <a:rPr lang="en-US" dirty="0"/>
              <a:t>What stayed the same?</a:t>
            </a:r>
            <a:br>
              <a:rPr lang="en-US" dirty="0"/>
            </a:br>
            <a:r>
              <a:rPr lang="en-US" dirty="0"/>
              <a:t>Why does it matter?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4560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3283</TotalTime>
  <Words>488</Words>
  <Application>Microsoft Office PowerPoint</Application>
  <PresentationFormat>Widescreen</PresentationFormat>
  <Paragraphs>40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Century Gothic</vt:lpstr>
      <vt:lpstr>Wingdings 3</vt:lpstr>
      <vt:lpstr>Ion</vt:lpstr>
      <vt:lpstr>History 271 Fall 2026 Dr. Devine</vt:lpstr>
      <vt:lpstr> Link to Syllabus:     </vt:lpstr>
      <vt:lpstr>Refer to the syllabus for deadlines, reading assignments, lecture notes, powerpoints, and other course information.</vt:lpstr>
      <vt:lpstr>Course Password to access readings: </vt:lpstr>
      <vt:lpstr>Attendance is optional, but class sessions are NOT recorded.</vt:lpstr>
      <vt:lpstr>  Tests will be taken DURING regularly scheduled class time:  SEPTEMBER 29TH  OCTOBER 27TH  DECEMBER 15TH   Mark the test days on your calendar NOW. </vt:lpstr>
      <vt:lpstr>Office Hours – 624 Sierra Tower, 2:30-3:30 pm Tuesdays/Thursdays and by appointment gladly given.</vt:lpstr>
      <vt:lpstr>Get to know your professors – it will benefit you</vt:lpstr>
      <vt:lpstr>The Civil War –  Who fought? Who won? What changed? What stayed the same? Why does it matter?</vt:lpstr>
      <vt:lpstr>What did white, southern plantation owners lose?</vt:lpstr>
      <vt:lpstr>Why were southern planters in such bad financial shape after the Civil War?</vt:lpstr>
      <vt:lpstr>What did the freedmen win?</vt:lpstr>
      <vt:lpstr>What did the freedmen lose?</vt:lpstr>
      <vt:lpstr> Why could “freedom” be both a blessing and a curse for African Americans right after the Civil War? </vt:lpstr>
      <vt:lpstr>What did non-planter white southerners lose?</vt:lpstr>
      <vt:lpstr>Why did poor whites and poor African Americans – who had common interests – not pursue a political alliance?</vt:lpstr>
      <vt:lpstr>What did northerners win?</vt:lpstr>
      <vt:lpstr> How did the North’s victory in the Civil War change the United States?</vt:lpstr>
      <vt:lpstr> How did the North’s victory in the Civil War change the United States?</vt:lpstr>
      <vt:lpstr>Why does the North gain political power?  What does the North do with its political power?</vt:lpstr>
      <vt:lpstr>How did the North’s victory in the Civil War change the United States?  -- politically? -- economically?</vt:lpstr>
      <vt:lpstr>Why did many (factory owners and workers) in the North support a high tariff on imports?   Why had southerners opposed raising tariffs before the Civil War? </vt:lpstr>
      <vt:lpstr> How did the North’s victory in the Civil War change the United States?</vt:lpstr>
      <vt:lpstr>How did Americans think about their country differently after the war?</vt:lpstr>
      <vt:lpstr>Before Reconstruction can begin – and even before the Civil War ends – what problems must the federal government address?</vt:lpstr>
      <vt:lpstr>“Rehearsal for Reconstruction” The Port Royal Experiment</vt:lpstr>
      <vt:lpstr>The War to Save the Union? or  The War to End Slavery?</vt:lpstr>
      <vt:lpstr>“The Union As It Was, The Constitution As It Is, and The Negroes Where They Are”  --Democratic Party Slogan, 1861  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First day</dc:title>
  <dc:creator>Devine, Thomas W</dc:creator>
  <cp:keywords>First Day Powerpoint</cp:keywords>
  <cp:lastModifiedBy>Devine, Thomas  W</cp:lastModifiedBy>
  <cp:revision>74</cp:revision>
  <dcterms:created xsi:type="dcterms:W3CDTF">2015-01-20T09:09:37Z</dcterms:created>
  <dcterms:modified xsi:type="dcterms:W3CDTF">2026-08-27T19:33:07Z</dcterms:modified>
</cp:coreProperties>
</file>