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320" r:id="rId2"/>
    <p:sldId id="321" r:id="rId3"/>
    <p:sldId id="322" r:id="rId4"/>
    <p:sldId id="323" r:id="rId5"/>
    <p:sldId id="324" r:id="rId6"/>
    <p:sldId id="325" r:id="rId7"/>
    <p:sldId id="326" r:id="rId8"/>
    <p:sldId id="327" r:id="rId9"/>
    <p:sldId id="328" r:id="rId10"/>
    <p:sldId id="332" r:id="rId11"/>
    <p:sldId id="334" r:id="rId12"/>
    <p:sldId id="335" r:id="rId13"/>
    <p:sldId id="333" r:id="rId14"/>
    <p:sldId id="336" r:id="rId15"/>
    <p:sldId id="337" r:id="rId16"/>
    <p:sldId id="329" r:id="rId17"/>
    <p:sldId id="331" r:id="rId18"/>
    <p:sldId id="330" r:id="rId19"/>
    <p:sldId id="341" r:id="rId20"/>
    <p:sldId id="339" r:id="rId21"/>
    <p:sldId id="338" r:id="rId22"/>
    <p:sldId id="360" r:id="rId23"/>
    <p:sldId id="358" r:id="rId24"/>
    <p:sldId id="359" r:id="rId25"/>
    <p:sldId id="350" r:id="rId26"/>
    <p:sldId id="351" r:id="rId27"/>
    <p:sldId id="361" r:id="rId28"/>
    <p:sldId id="356" r:id="rId29"/>
    <p:sldId id="357" r:id="rId30"/>
    <p:sldId id="352" r:id="rId31"/>
    <p:sldId id="353" r:id="rId32"/>
    <p:sldId id="355" r:id="rId33"/>
    <p:sldId id="354" r:id="rId34"/>
    <p:sldId id="342" r:id="rId35"/>
    <p:sldId id="343" r:id="rId36"/>
    <p:sldId id="345" r:id="rId37"/>
    <p:sldId id="344" r:id="rId38"/>
    <p:sldId id="346" r:id="rId39"/>
    <p:sldId id="347" r:id="rId40"/>
    <p:sldId id="348" r:id="rId41"/>
    <p:sldId id="349"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p:cViewPr varScale="1">
        <p:scale>
          <a:sx n="105" d="100"/>
          <a:sy n="105" d="100"/>
        </p:scale>
        <p:origin x="19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E9C1193-B945-48F8-A503-7DBF0B4642E0}" type="datetimeFigureOut">
              <a:rPr lang="en-US" smtClean="0"/>
              <a:t>11/25/2025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76E4268-7606-441E-8C92-073F8CD2398C}" type="slidenum">
              <a:rPr lang="en-US" smtClean="0"/>
              <a:t>‹#›</a:t>
            </a:fld>
            <a:endParaRPr lang="en-US"/>
          </a:p>
        </p:txBody>
      </p:sp>
    </p:spTree>
    <p:extLst>
      <p:ext uri="{BB962C8B-B14F-4D97-AF65-F5344CB8AC3E}">
        <p14:creationId xmlns:p14="http://schemas.microsoft.com/office/powerpoint/2010/main" val="384284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4818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97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739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807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82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2702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80783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71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0506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9869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586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39AF6-95BB-448A-8E27-646276BD4F93}" type="datetimeFigureOut">
              <a:rPr lang="en-US" smtClean="0"/>
              <a:t>11/25/2025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920D1-CC94-4E43-8402-8060B99ED128}" type="slidenum">
              <a:rPr lang="en-US" smtClean="0"/>
              <a:t>‹#›</a:t>
            </a:fld>
            <a:endParaRPr lang="en-US" dirty="0"/>
          </a:p>
        </p:txBody>
      </p:sp>
    </p:spTree>
    <p:extLst>
      <p:ext uri="{BB962C8B-B14F-4D97-AF65-F5344CB8AC3E}">
        <p14:creationId xmlns:p14="http://schemas.microsoft.com/office/powerpoint/2010/main" val="3713855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World War II</a:t>
            </a:r>
          </a:p>
        </p:txBody>
      </p:sp>
      <p:sp>
        <p:nvSpPr>
          <p:cNvPr id="3" name="Subtitle 2"/>
          <p:cNvSpPr>
            <a:spLocks noGrp="1"/>
          </p:cNvSpPr>
          <p:nvPr>
            <p:ph type="subTitle" idx="1"/>
          </p:nvPr>
        </p:nvSpPr>
        <p:spPr/>
        <p:txBody>
          <a:bodyPr/>
          <a:lstStyle/>
          <a:p>
            <a:r>
              <a:rPr lang="en-US"/>
              <a:t>(in 75 </a:t>
            </a:r>
            <a:r>
              <a:rPr lang="en-US" dirty="0"/>
              <a:t>minutes)</a:t>
            </a:r>
          </a:p>
        </p:txBody>
      </p:sp>
    </p:spTree>
    <p:extLst>
      <p:ext uri="{BB962C8B-B14F-4D97-AF65-F5344CB8AC3E}">
        <p14:creationId xmlns:p14="http://schemas.microsoft.com/office/powerpoint/2010/main" val="8671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399"/>
            <a:ext cx="7772400" cy="4133850"/>
          </a:xfrm>
        </p:spPr>
        <p:txBody>
          <a:bodyPr/>
          <a:lstStyle/>
          <a:p>
            <a:r>
              <a:rPr lang="en-US" dirty="0"/>
              <a:t>The Munich Agreement</a:t>
            </a:r>
            <a:br>
              <a:rPr lang="en-US" dirty="0"/>
            </a:br>
            <a:r>
              <a:rPr lang="en-US" dirty="0"/>
              <a:t>September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67000"/>
            <a:ext cx="5619750" cy="3267075"/>
          </a:xfrm>
          <a:prstGeom prst="rect">
            <a:avLst/>
          </a:prstGeom>
        </p:spPr>
      </p:pic>
    </p:spTree>
    <p:extLst>
      <p:ext uri="{BB962C8B-B14F-4D97-AF65-F5344CB8AC3E}">
        <p14:creationId xmlns:p14="http://schemas.microsoft.com/office/powerpoint/2010/main" val="2726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0240"/>
            <a:ext cx="1524000" cy="3017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2853418" cy="6858000"/>
          </a:xfrm>
          <a:prstGeom prst="rect">
            <a:avLst/>
          </a:prstGeom>
        </p:spPr>
      </p:pic>
    </p:spTree>
    <p:extLst>
      <p:ext uri="{BB962C8B-B14F-4D97-AF65-F5344CB8AC3E}">
        <p14:creationId xmlns:p14="http://schemas.microsoft.com/office/powerpoint/2010/main" val="400144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800599" cy="5879499"/>
          </a:xfrm>
          <a:prstGeom prst="rect">
            <a:avLst/>
          </a:prstGeom>
        </p:spPr>
      </p:pic>
    </p:spTree>
    <p:extLst>
      <p:ext uri="{BB962C8B-B14F-4D97-AF65-F5344CB8AC3E}">
        <p14:creationId xmlns:p14="http://schemas.microsoft.com/office/powerpoint/2010/main" val="35656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52462"/>
            <a:ext cx="7315200" cy="5553075"/>
          </a:xfrm>
          <a:prstGeom prst="rect">
            <a:avLst/>
          </a:prstGeom>
        </p:spPr>
      </p:pic>
    </p:spTree>
    <p:extLst>
      <p:ext uri="{BB962C8B-B14F-4D97-AF65-F5344CB8AC3E}">
        <p14:creationId xmlns:p14="http://schemas.microsoft.com/office/powerpoint/2010/main" val="10022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20423" cy="4729163"/>
          </a:xfrm>
          <a:prstGeom prst="rect">
            <a:avLst/>
          </a:prstGeom>
        </p:spPr>
      </p:pic>
    </p:spTree>
    <p:extLst>
      <p:ext uri="{BB962C8B-B14F-4D97-AF65-F5344CB8AC3E}">
        <p14:creationId xmlns:p14="http://schemas.microsoft.com/office/powerpoint/2010/main" val="259679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9" y="1447800"/>
            <a:ext cx="5770484" cy="3962399"/>
          </a:xfrm>
          <a:prstGeom prst="rect">
            <a:avLst/>
          </a:prstGeom>
        </p:spPr>
      </p:pic>
    </p:spTree>
    <p:extLst>
      <p:ext uri="{BB962C8B-B14F-4D97-AF65-F5344CB8AC3E}">
        <p14:creationId xmlns:p14="http://schemas.microsoft.com/office/powerpoint/2010/main" val="274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4743450"/>
          </a:xfrm>
        </p:spPr>
        <p:txBody>
          <a:bodyPr/>
          <a:lstStyle/>
          <a:p>
            <a:r>
              <a:rPr lang="en-US" dirty="0"/>
              <a:t>The Sudetenland</a:t>
            </a:r>
            <a:br>
              <a:rPr lang="en-US" dirty="0"/>
            </a:br>
            <a:r>
              <a:rPr lang="en-US" dirty="0"/>
              <a:t>- October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2133600"/>
            <a:ext cx="7559336" cy="3952343"/>
          </a:xfrm>
          <a:prstGeom prst="rect">
            <a:avLst/>
          </a:prstGeom>
        </p:spPr>
      </p:pic>
    </p:spTree>
    <p:extLst>
      <p:ext uri="{BB962C8B-B14F-4D97-AF65-F5344CB8AC3E}">
        <p14:creationId xmlns:p14="http://schemas.microsoft.com/office/powerpoint/2010/main" val="164555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143000"/>
            <a:ext cx="6667500" cy="4572000"/>
          </a:xfrm>
          <a:prstGeom prst="rect">
            <a:avLst/>
          </a:prstGeom>
        </p:spPr>
      </p:pic>
    </p:spTree>
    <p:extLst>
      <p:ext uri="{BB962C8B-B14F-4D97-AF65-F5344CB8AC3E}">
        <p14:creationId xmlns:p14="http://schemas.microsoft.com/office/powerpoint/2010/main" val="916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14400"/>
            <a:ext cx="3955912" cy="5106878"/>
          </a:xfrm>
          <a:prstGeom prst="rect">
            <a:avLst/>
          </a:prstGeom>
        </p:spPr>
      </p:pic>
    </p:spTree>
    <p:extLst>
      <p:ext uri="{BB962C8B-B14F-4D97-AF65-F5344CB8AC3E}">
        <p14:creationId xmlns:p14="http://schemas.microsoft.com/office/powerpoint/2010/main" val="36071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304800"/>
            <a:ext cx="7772400" cy="1470025"/>
          </a:xfrm>
        </p:spPr>
        <p:txBody>
          <a:bodyPr>
            <a:normAutofit/>
          </a:bodyPr>
          <a:lstStyle/>
          <a:p>
            <a:r>
              <a:rPr lang="en-US" sz="5400" dirty="0"/>
              <a:t>What’s next for Hitler?</a:t>
            </a:r>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a:t>-- France?</a:t>
            </a:r>
          </a:p>
          <a:p>
            <a:r>
              <a:rPr lang="en-US" sz="4000" dirty="0"/>
              <a:t>-- Great Britain?</a:t>
            </a:r>
          </a:p>
        </p:txBody>
      </p:sp>
      <p:pic>
        <p:nvPicPr>
          <p:cNvPr id="5" name="Picture 4">
            <a:extLst>
              <a:ext uri="{FF2B5EF4-FFF2-40B4-BE49-F238E27FC236}">
                <a16:creationId xmlns:a16="http://schemas.microsoft.com/office/drawing/2014/main" id="{3AF58A35-930A-4157-B46E-16B9EAE1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65" y="1774825"/>
            <a:ext cx="5151870" cy="2787078"/>
          </a:xfrm>
          <a:prstGeom prst="rect">
            <a:avLst/>
          </a:prstGeom>
        </p:spPr>
      </p:pic>
    </p:spTree>
    <p:extLst>
      <p:ext uri="{BB962C8B-B14F-4D97-AF65-F5344CB8AC3E}">
        <p14:creationId xmlns:p14="http://schemas.microsoft.com/office/powerpoint/2010/main" val="921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429000"/>
          </a:xfrm>
        </p:spPr>
        <p:txBody>
          <a:bodyPr>
            <a:normAutofit fontScale="90000"/>
          </a:bodyPr>
          <a:lstStyle/>
          <a:p>
            <a:r>
              <a:rPr lang="en-US" sz="7200" dirty="0"/>
              <a:t>Origins?</a:t>
            </a:r>
            <a:br>
              <a:rPr lang="en-US" sz="7200" dirty="0"/>
            </a:br>
            <a:br>
              <a:rPr lang="en-US" dirty="0"/>
            </a:br>
            <a:r>
              <a:rPr lang="en-US" dirty="0"/>
              <a:t>- in Europe</a:t>
            </a:r>
            <a:br>
              <a:rPr lang="en-US" dirty="0"/>
            </a:br>
            <a:br>
              <a:rPr lang="en-US" dirty="0"/>
            </a:br>
            <a:r>
              <a:rPr lang="en-US" dirty="0"/>
              <a:t>- in Asia</a:t>
            </a:r>
            <a:br>
              <a:rPr lang="en-US" dirty="0"/>
            </a:b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61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Nazi-Soviet Pact</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F354FF-2821-4D67-87B7-6B764926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1210876"/>
            <a:ext cx="9144000" cy="5143500"/>
          </a:xfrm>
          <a:prstGeom prst="rect">
            <a:avLst/>
          </a:prstGeom>
        </p:spPr>
      </p:pic>
    </p:spTree>
    <p:extLst>
      <p:ext uri="{BB962C8B-B14F-4D97-AF65-F5344CB8AC3E}">
        <p14:creationId xmlns:p14="http://schemas.microsoft.com/office/powerpoint/2010/main" val="10555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199"/>
            <a:ext cx="7772400" cy="4819650"/>
          </a:xfrm>
        </p:spPr>
        <p:txBody>
          <a:bodyPr/>
          <a:lstStyle/>
          <a:p>
            <a:r>
              <a:rPr lang="en-US" dirty="0"/>
              <a:t>Invasion of Poland</a:t>
            </a:r>
            <a:br>
              <a:rPr lang="en-US" dirty="0"/>
            </a:br>
            <a:r>
              <a:rPr lang="en-US" dirty="0"/>
              <a:t>September 1, 1939</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AD8204-7CBC-4755-A6A4-4136189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000500"/>
          </a:xfrm>
          <a:prstGeom prst="rect">
            <a:avLst/>
          </a:prstGeom>
        </p:spPr>
      </p:pic>
    </p:spTree>
    <p:extLst>
      <p:ext uri="{BB962C8B-B14F-4D97-AF65-F5344CB8AC3E}">
        <p14:creationId xmlns:p14="http://schemas.microsoft.com/office/powerpoint/2010/main" val="115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D7D-1375-44A2-BB51-9BDD3EC98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1DEB62-B760-43F9-A9C5-1D2BF69086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062" y="846138"/>
            <a:ext cx="5249876" cy="5215092"/>
          </a:xfrm>
        </p:spPr>
      </p:pic>
    </p:spTree>
    <p:extLst>
      <p:ext uri="{BB962C8B-B14F-4D97-AF65-F5344CB8AC3E}">
        <p14:creationId xmlns:p14="http://schemas.microsoft.com/office/powerpoint/2010/main" val="15903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C686-7106-427C-BCC8-766AA1B2E7D9}"/>
              </a:ext>
            </a:extLst>
          </p:cNvPr>
          <p:cNvSpPr>
            <a:spLocks noGrp="1"/>
          </p:cNvSpPr>
          <p:nvPr>
            <p:ph type="title"/>
          </p:nvPr>
        </p:nvSpPr>
        <p:spPr>
          <a:xfrm>
            <a:off x="265380" y="547688"/>
            <a:ext cx="8229600" cy="1143000"/>
          </a:xfrm>
        </p:spPr>
        <p:txBody>
          <a:bodyPr>
            <a:normAutofit fontScale="90000"/>
          </a:bodyPr>
          <a:lstStyle/>
          <a:p>
            <a:r>
              <a:rPr lang="en-US" sz="5300" dirty="0"/>
              <a:t>The Fall of France</a:t>
            </a:r>
            <a:br>
              <a:rPr lang="en-US" dirty="0"/>
            </a:br>
            <a:endParaRPr lang="en-US" dirty="0"/>
          </a:p>
        </p:txBody>
      </p:sp>
      <p:sp>
        <p:nvSpPr>
          <p:cNvPr id="3" name="Text Placeholder 2">
            <a:extLst>
              <a:ext uri="{FF2B5EF4-FFF2-40B4-BE49-F238E27FC236}">
                <a16:creationId xmlns:a16="http://schemas.microsoft.com/office/drawing/2014/main" id="{4CE5FB1D-2AD5-417B-BE57-52937D268B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58DA6B8-CA98-4F53-903D-D1D0C9B9FAC1}"/>
              </a:ext>
            </a:extLst>
          </p:cNvPr>
          <p:cNvSpPr>
            <a:spLocks noGrp="1"/>
          </p:cNvSpPr>
          <p:nvPr>
            <p:ph type="body" sz="quarter" idx="3"/>
          </p:nvPr>
        </p:nvSpPr>
        <p:spPr>
          <a:xfrm>
            <a:off x="4684726" y="1370807"/>
            <a:ext cx="4041775" cy="639762"/>
          </a:xfrm>
        </p:spPr>
        <p:txBody>
          <a:bodyPr/>
          <a:lstStyle/>
          <a:p>
            <a:r>
              <a:rPr lang="en-US" b="0" dirty="0"/>
              <a:t>May - June 1940</a:t>
            </a:r>
          </a:p>
        </p:txBody>
      </p:sp>
      <p:pic>
        <p:nvPicPr>
          <p:cNvPr id="10" name="Content Placeholder 9">
            <a:extLst>
              <a:ext uri="{FF2B5EF4-FFF2-40B4-BE49-F238E27FC236}">
                <a16:creationId xmlns:a16="http://schemas.microsoft.com/office/drawing/2014/main" id="{DD51949F-959B-4B3D-97FE-13D8A080394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5387" y="3886200"/>
            <a:ext cx="4396614" cy="2827017"/>
          </a:xfrm>
        </p:spPr>
      </p:pic>
      <p:pic>
        <p:nvPicPr>
          <p:cNvPr id="15" name="Content Placeholder 14">
            <a:extLst>
              <a:ext uri="{FF2B5EF4-FFF2-40B4-BE49-F238E27FC236}">
                <a16:creationId xmlns:a16="http://schemas.microsoft.com/office/drawing/2014/main" id="{1161FCE7-F058-4B47-8BEA-6E712A68B0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054" y="1219200"/>
            <a:ext cx="4040188" cy="2529733"/>
          </a:xfrm>
        </p:spPr>
      </p:pic>
      <p:pic>
        <p:nvPicPr>
          <p:cNvPr id="17" name="Picture 16">
            <a:extLst>
              <a:ext uri="{FF2B5EF4-FFF2-40B4-BE49-F238E27FC236}">
                <a16:creationId xmlns:a16="http://schemas.microsoft.com/office/drawing/2014/main" id="{AF2BC6B0-AAB5-4953-8963-C57F981B72BB}"/>
              </a:ext>
            </a:extLst>
          </p:cNvPr>
          <p:cNvPicPr>
            <a:picLocks noChangeAspect="1"/>
          </p:cNvPicPr>
          <p:nvPr/>
        </p:nvPicPr>
        <p:blipFill rotWithShape="1">
          <a:blip r:embed="rId4">
            <a:extLst>
              <a:ext uri="{28A0092B-C50C-407E-A947-70E740481C1C}">
                <a14:useLocalDpi xmlns:a14="http://schemas.microsoft.com/office/drawing/2010/main" val="0"/>
              </a:ext>
            </a:extLst>
          </a:blip>
          <a:srcRect r="14943"/>
          <a:stretch/>
        </p:blipFill>
        <p:spPr>
          <a:xfrm>
            <a:off x="4748633" y="1295400"/>
            <a:ext cx="4242967" cy="4907067"/>
          </a:xfrm>
          <a:prstGeom prst="rect">
            <a:avLst/>
          </a:prstGeom>
        </p:spPr>
      </p:pic>
    </p:spTree>
    <p:extLst>
      <p:ext uri="{BB962C8B-B14F-4D97-AF65-F5344CB8AC3E}">
        <p14:creationId xmlns:p14="http://schemas.microsoft.com/office/powerpoint/2010/main" val="388287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A55E-1688-456A-84FC-13073ADBC46B}"/>
              </a:ext>
            </a:extLst>
          </p:cNvPr>
          <p:cNvSpPr>
            <a:spLocks noGrp="1"/>
          </p:cNvSpPr>
          <p:nvPr>
            <p:ph type="title"/>
          </p:nvPr>
        </p:nvSpPr>
        <p:spPr/>
        <p:txBody>
          <a:bodyPr/>
          <a:lstStyle/>
          <a:p>
            <a:r>
              <a:rPr lang="en-US" dirty="0"/>
              <a:t>Dunkirk and the Battle of Britain</a:t>
            </a:r>
          </a:p>
        </p:txBody>
      </p:sp>
      <p:pic>
        <p:nvPicPr>
          <p:cNvPr id="6" name="Content Placeholder 5">
            <a:extLst>
              <a:ext uri="{FF2B5EF4-FFF2-40B4-BE49-F238E27FC236}">
                <a16:creationId xmlns:a16="http://schemas.microsoft.com/office/drawing/2014/main" id="{4B377C2B-4FD5-4999-A356-0D5A916AE5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95400"/>
            <a:ext cx="4038600" cy="2404313"/>
          </a:xfrm>
        </p:spPr>
      </p:pic>
      <p:pic>
        <p:nvPicPr>
          <p:cNvPr id="8" name="Content Placeholder 7">
            <a:extLst>
              <a:ext uri="{FF2B5EF4-FFF2-40B4-BE49-F238E27FC236}">
                <a16:creationId xmlns:a16="http://schemas.microsoft.com/office/drawing/2014/main" id="{5D88361C-11EF-46EB-B2C5-E514F7C7FD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525" y="1389463"/>
            <a:ext cx="4038600" cy="2890699"/>
          </a:xfrm>
        </p:spPr>
      </p:pic>
      <p:pic>
        <p:nvPicPr>
          <p:cNvPr id="10" name="Picture 9">
            <a:extLst>
              <a:ext uri="{FF2B5EF4-FFF2-40B4-BE49-F238E27FC236}">
                <a16:creationId xmlns:a16="http://schemas.microsoft.com/office/drawing/2014/main" id="{375F15E7-C850-400F-999B-3482E6995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00" t="-10703" r="25300" b="18570"/>
          <a:stretch/>
        </p:blipFill>
        <p:spPr>
          <a:xfrm>
            <a:off x="838200" y="3429000"/>
            <a:ext cx="4818979" cy="3279751"/>
          </a:xfrm>
          <a:prstGeom prst="rect">
            <a:avLst/>
          </a:prstGeom>
        </p:spPr>
      </p:pic>
    </p:spTree>
    <p:extLst>
      <p:ext uri="{BB962C8B-B14F-4D97-AF65-F5344CB8AC3E}">
        <p14:creationId xmlns:p14="http://schemas.microsoft.com/office/powerpoint/2010/main" val="12197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5DD-D3BE-4DA8-8D31-A1691A49D7DA}"/>
              </a:ext>
            </a:extLst>
          </p:cNvPr>
          <p:cNvSpPr>
            <a:spLocks noGrp="1"/>
          </p:cNvSpPr>
          <p:nvPr>
            <p:ph type="title"/>
          </p:nvPr>
        </p:nvSpPr>
        <p:spPr/>
        <p:txBody>
          <a:bodyPr/>
          <a:lstStyle/>
          <a:p>
            <a:r>
              <a:rPr lang="en-US" dirty="0"/>
              <a:t>Operation Barbarossa</a:t>
            </a:r>
          </a:p>
        </p:txBody>
      </p:sp>
      <p:pic>
        <p:nvPicPr>
          <p:cNvPr id="8" name="Content Placeholder 7">
            <a:extLst>
              <a:ext uri="{FF2B5EF4-FFF2-40B4-BE49-F238E27FC236}">
                <a16:creationId xmlns:a16="http://schemas.microsoft.com/office/drawing/2014/main" id="{4D7BB1E2-3684-4031-8414-C0D63DCF9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23" y="1524000"/>
            <a:ext cx="6084777" cy="4572275"/>
          </a:xfrm>
        </p:spPr>
      </p:pic>
    </p:spTree>
    <p:extLst>
      <p:ext uri="{BB962C8B-B14F-4D97-AF65-F5344CB8AC3E}">
        <p14:creationId xmlns:p14="http://schemas.microsoft.com/office/powerpoint/2010/main" val="29240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1FD-2C2C-4D16-8193-9BA5371C62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389B25-69C4-45CD-AF79-13EC7654C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756" y="309856"/>
            <a:ext cx="4228487" cy="6337182"/>
          </a:xfrm>
        </p:spPr>
      </p:pic>
    </p:spTree>
    <p:extLst>
      <p:ext uri="{BB962C8B-B14F-4D97-AF65-F5344CB8AC3E}">
        <p14:creationId xmlns:p14="http://schemas.microsoft.com/office/powerpoint/2010/main" val="15285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A4C3-4CBA-4898-B506-81A77A06C344}"/>
              </a:ext>
            </a:extLst>
          </p:cNvPr>
          <p:cNvSpPr>
            <a:spLocks noGrp="1"/>
          </p:cNvSpPr>
          <p:nvPr>
            <p:ph type="title"/>
          </p:nvPr>
        </p:nvSpPr>
        <p:spPr/>
        <p:txBody>
          <a:bodyPr/>
          <a:lstStyle/>
          <a:p>
            <a:r>
              <a:rPr lang="en-US" dirty="0"/>
              <a:t>Invading Russia = Bad Idea</a:t>
            </a:r>
          </a:p>
        </p:txBody>
      </p:sp>
      <p:pic>
        <p:nvPicPr>
          <p:cNvPr id="5" name="Content Placeholder 4">
            <a:extLst>
              <a:ext uri="{FF2B5EF4-FFF2-40B4-BE49-F238E27FC236}">
                <a16:creationId xmlns:a16="http://schemas.microsoft.com/office/drawing/2014/main" id="{01C8AAD2-5511-4470-9C40-7B35B6077F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3193" cy="4525963"/>
          </a:xfrm>
        </p:spPr>
      </p:pic>
      <p:pic>
        <p:nvPicPr>
          <p:cNvPr id="7" name="Picture 6">
            <a:extLst>
              <a:ext uri="{FF2B5EF4-FFF2-40B4-BE49-F238E27FC236}">
                <a16:creationId xmlns:a16="http://schemas.microsoft.com/office/drawing/2014/main" id="{CF63AB50-A473-4020-A5A2-FC21115E7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3810000" cy="2981325"/>
          </a:xfrm>
          <a:prstGeom prst="rect">
            <a:avLst/>
          </a:prstGeom>
        </p:spPr>
      </p:pic>
    </p:spTree>
    <p:extLst>
      <p:ext uri="{BB962C8B-B14F-4D97-AF65-F5344CB8AC3E}">
        <p14:creationId xmlns:p14="http://schemas.microsoft.com/office/powerpoint/2010/main" val="3767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EBB-2011-4BF3-84E9-D3630929AB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C141F-14D2-4263-9907-2DD94E4F1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61463"/>
            <a:ext cx="5638800" cy="6135073"/>
          </a:xfrm>
        </p:spPr>
      </p:pic>
    </p:spTree>
    <p:extLst>
      <p:ext uri="{BB962C8B-B14F-4D97-AF65-F5344CB8AC3E}">
        <p14:creationId xmlns:p14="http://schemas.microsoft.com/office/powerpoint/2010/main" val="387117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A16-B750-4A8C-A54A-DE0C5DE580F6}"/>
              </a:ext>
            </a:extLst>
          </p:cNvPr>
          <p:cNvSpPr>
            <a:spLocks noGrp="1"/>
          </p:cNvSpPr>
          <p:nvPr>
            <p:ph type="title"/>
          </p:nvPr>
        </p:nvSpPr>
        <p:spPr/>
        <p:txBody>
          <a:bodyPr/>
          <a:lstStyle/>
          <a:p>
            <a:r>
              <a:rPr lang="en-US" dirty="0"/>
              <a:t>The U. S. Role?</a:t>
            </a:r>
          </a:p>
        </p:txBody>
      </p:sp>
      <p:sp>
        <p:nvSpPr>
          <p:cNvPr id="3" name="Content Placeholder 2">
            <a:extLst>
              <a:ext uri="{FF2B5EF4-FFF2-40B4-BE49-F238E27FC236}">
                <a16:creationId xmlns:a16="http://schemas.microsoft.com/office/drawing/2014/main" id="{983844EB-3166-4CCF-A1C9-835C1BD05695}"/>
              </a:ext>
            </a:extLst>
          </p:cNvPr>
          <p:cNvSpPr>
            <a:spLocks noGrp="1"/>
          </p:cNvSpPr>
          <p:nvPr>
            <p:ph idx="1"/>
          </p:nvPr>
        </p:nvSpPr>
        <p:spPr>
          <a:xfrm>
            <a:off x="76200" y="1600200"/>
            <a:ext cx="8991600" cy="4525963"/>
          </a:xfrm>
        </p:spPr>
        <p:txBody>
          <a:bodyPr>
            <a:normAutofit/>
          </a:bodyPr>
          <a:lstStyle/>
          <a:p>
            <a:pPr marL="0" indent="0" algn="ctr">
              <a:buNone/>
            </a:pPr>
            <a:r>
              <a:rPr lang="en-US" sz="3600" dirty="0"/>
              <a:t>FDR and the idea of a “Second World War”</a:t>
            </a:r>
          </a:p>
        </p:txBody>
      </p:sp>
      <p:pic>
        <p:nvPicPr>
          <p:cNvPr id="5" name="Picture 4">
            <a:extLst>
              <a:ext uri="{FF2B5EF4-FFF2-40B4-BE49-F238E27FC236}">
                <a16:creationId xmlns:a16="http://schemas.microsoft.com/office/drawing/2014/main" id="{2245CC71-20CB-4B25-84EC-5EA7649F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2743200"/>
            <a:ext cx="7611537" cy="3229426"/>
          </a:xfrm>
          <a:prstGeom prst="rect">
            <a:avLst/>
          </a:prstGeom>
        </p:spPr>
      </p:pic>
    </p:spTree>
    <p:extLst>
      <p:ext uri="{BB962C8B-B14F-4D97-AF65-F5344CB8AC3E}">
        <p14:creationId xmlns:p14="http://schemas.microsoft.com/office/powerpoint/2010/main" val="143088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of The Great War</a:t>
            </a:r>
          </a:p>
        </p:txBody>
      </p:sp>
      <p:sp>
        <p:nvSpPr>
          <p:cNvPr id="3" name="Subtitle 2"/>
          <p:cNvSpPr>
            <a:spLocks noGrp="1"/>
          </p:cNvSpPr>
          <p:nvPr>
            <p:ph type="subTitle" idx="1"/>
          </p:nvPr>
        </p:nvSpPr>
        <p:spPr>
          <a:xfrm>
            <a:off x="990600" y="3886200"/>
            <a:ext cx="7162800" cy="1752600"/>
          </a:xfrm>
        </p:spPr>
        <p:txBody>
          <a:bodyPr/>
          <a:lstStyle/>
          <a:p>
            <a:r>
              <a:rPr lang="en-US" dirty="0"/>
              <a:t>Resentment</a:t>
            </a:r>
          </a:p>
          <a:p>
            <a:pPr marL="457200" indent="-457200">
              <a:buFontTx/>
              <a:buChar char="-"/>
            </a:pPr>
            <a:r>
              <a:rPr lang="en-US" dirty="0"/>
              <a:t>Germany and the Treaty of Versailles</a:t>
            </a:r>
          </a:p>
          <a:p>
            <a:pPr marL="457200" indent="-457200">
              <a:buFontTx/>
              <a:buChar char="-"/>
            </a:pPr>
            <a:r>
              <a:rPr lang="en-US" dirty="0"/>
              <a:t>Japan and “</a:t>
            </a:r>
            <a:r>
              <a:rPr lang="en-US"/>
              <a:t>Western condescension</a:t>
            </a:r>
            <a:r>
              <a:rPr lang="en-US" dirty="0"/>
              <a:t>”</a:t>
            </a:r>
          </a:p>
          <a:p>
            <a:pPr marL="457200" indent="-457200">
              <a:buFontTx/>
              <a:buChar char="-"/>
            </a:pPr>
            <a:endParaRPr lang="en-US" dirty="0"/>
          </a:p>
        </p:txBody>
      </p:sp>
    </p:spTree>
    <p:extLst>
      <p:ext uri="{BB962C8B-B14F-4D97-AF65-F5344CB8AC3E}">
        <p14:creationId xmlns:p14="http://schemas.microsoft.com/office/powerpoint/2010/main" val="230631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F4835-FEE3-4C3A-AECE-E89A7CD814D8}"/>
              </a:ext>
            </a:extLst>
          </p:cNvPr>
          <p:cNvSpPr>
            <a:spLocks noGrp="1"/>
          </p:cNvSpPr>
          <p:nvPr>
            <p:ph type="title"/>
          </p:nvPr>
        </p:nvSpPr>
        <p:spPr/>
        <p:txBody>
          <a:bodyPr>
            <a:normAutofit/>
          </a:bodyPr>
          <a:lstStyle/>
          <a:p>
            <a:r>
              <a:rPr lang="en-US" sz="6000" dirty="0"/>
              <a:t>Day of Infamy</a:t>
            </a:r>
          </a:p>
        </p:txBody>
      </p:sp>
      <p:sp>
        <p:nvSpPr>
          <p:cNvPr id="7" name="Text Placeholder 6">
            <a:extLst>
              <a:ext uri="{FF2B5EF4-FFF2-40B4-BE49-F238E27FC236}">
                <a16:creationId xmlns:a16="http://schemas.microsoft.com/office/drawing/2014/main" id="{A05F8A1F-07C5-4C73-963D-1D8FBA3D08CB}"/>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CCFA7F-2627-43AA-B6D6-9192BDB9C8F5}"/>
              </a:ext>
            </a:extLst>
          </p:cNvPr>
          <p:cNvSpPr>
            <a:spLocks noGrp="1"/>
          </p:cNvSpPr>
          <p:nvPr>
            <p:ph type="body" sz="quarter" idx="3"/>
          </p:nvPr>
        </p:nvSpPr>
        <p:spPr/>
        <p:txBody>
          <a:bodyPr/>
          <a:lstStyle/>
          <a:p>
            <a:endParaRPr lang="en-US"/>
          </a:p>
        </p:txBody>
      </p:sp>
      <p:pic>
        <p:nvPicPr>
          <p:cNvPr id="11" name="Content Placeholder 10">
            <a:extLst>
              <a:ext uri="{FF2B5EF4-FFF2-40B4-BE49-F238E27FC236}">
                <a16:creationId xmlns:a16="http://schemas.microsoft.com/office/drawing/2014/main" id="{00630CAA-A752-4333-8214-0919875F3A9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66800" y="1981200"/>
            <a:ext cx="8029936" cy="5291111"/>
          </a:xfrm>
        </p:spPr>
      </p:pic>
      <p:pic>
        <p:nvPicPr>
          <p:cNvPr id="16" name="Content Placeholder 4">
            <a:extLst>
              <a:ext uri="{FF2B5EF4-FFF2-40B4-BE49-F238E27FC236}">
                <a16:creationId xmlns:a16="http://schemas.microsoft.com/office/drawing/2014/main" id="{99DA8262-407C-4AFE-A6F5-60120CEDC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4291" y="1514982"/>
            <a:ext cx="3265255" cy="2448941"/>
          </a:xfrm>
        </p:spPr>
      </p:pic>
    </p:spTree>
    <p:extLst>
      <p:ext uri="{BB962C8B-B14F-4D97-AF65-F5344CB8AC3E}">
        <p14:creationId xmlns:p14="http://schemas.microsoft.com/office/powerpoint/2010/main" val="23256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303-6E13-46FD-B013-21FE255725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8B893F-F581-4301-BC5F-10A1474F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62" y="990600"/>
            <a:ext cx="7458075" cy="4998023"/>
          </a:xfrm>
        </p:spPr>
      </p:pic>
    </p:spTree>
    <p:extLst>
      <p:ext uri="{BB962C8B-B14F-4D97-AF65-F5344CB8AC3E}">
        <p14:creationId xmlns:p14="http://schemas.microsoft.com/office/powerpoint/2010/main" val="15369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668-A7B4-482C-B3EF-81AFE18D90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342A1C-09A8-44DF-B524-9DB91BA129FD}"/>
              </a:ext>
            </a:extLst>
          </p:cNvPr>
          <p:cNvSpPr>
            <a:spLocks noGrp="1"/>
          </p:cNvSpPr>
          <p:nvPr>
            <p:ph type="subTitle" idx="1"/>
          </p:nvPr>
        </p:nvSpPr>
        <p:spPr>
          <a:xfrm>
            <a:off x="228600" y="609600"/>
            <a:ext cx="8686800" cy="4038600"/>
          </a:xfrm>
        </p:spPr>
        <p:txBody>
          <a:bodyPr>
            <a:noAutofit/>
          </a:bodyPr>
          <a:lstStyle/>
          <a:p>
            <a:r>
              <a:rPr lang="en-US" dirty="0"/>
              <a:t>“I went to bed and slept the sleep of the saved…. Now at this very moment I knew that the United States was in the war, up to the neck and in to the death….Our history would not come to an end ... Hitler's fate was sealed. Mussolini's fate was sealed. And as for the Japanese, they would be ground to a powder.”</a:t>
            </a:r>
          </a:p>
          <a:p>
            <a:endParaRPr lang="en-US" dirty="0"/>
          </a:p>
          <a:p>
            <a:r>
              <a:rPr lang="en-US" dirty="0"/>
              <a:t>--Winston Churchill</a:t>
            </a:r>
          </a:p>
          <a:p>
            <a:endParaRPr lang="en-US" dirty="0"/>
          </a:p>
        </p:txBody>
      </p:sp>
    </p:spTree>
    <p:extLst>
      <p:ext uri="{BB962C8B-B14F-4D97-AF65-F5344CB8AC3E}">
        <p14:creationId xmlns:p14="http://schemas.microsoft.com/office/powerpoint/2010/main" val="232294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685-5359-480E-B10D-27640BD09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F469E9-1964-47E7-AB00-9EC67D1F10A3}"/>
              </a:ext>
            </a:extLst>
          </p:cNvPr>
          <p:cNvSpPr>
            <a:spLocks noGrp="1"/>
          </p:cNvSpPr>
          <p:nvPr>
            <p:ph type="subTitle" idx="1"/>
          </p:nvPr>
        </p:nvSpPr>
        <p:spPr>
          <a:xfrm>
            <a:off x="304800" y="1143000"/>
            <a:ext cx="8534400" cy="2743200"/>
          </a:xfrm>
        </p:spPr>
        <p:txBody>
          <a:bodyPr>
            <a:noAutofit/>
          </a:bodyPr>
          <a:lstStyle/>
          <a:p>
            <a:r>
              <a:rPr lang="en-US" sz="4000" dirty="0"/>
              <a:t>"I shall run wild considerably for the first six months or a year, but I have utterly no confidence for the second and third years.“</a:t>
            </a:r>
          </a:p>
          <a:p>
            <a:endParaRPr lang="en-US" sz="4000" dirty="0"/>
          </a:p>
          <a:p>
            <a:r>
              <a:rPr lang="en-US" sz="4000" dirty="0"/>
              <a:t>--</a:t>
            </a:r>
            <a:r>
              <a:rPr lang="en-US" sz="4000" dirty="0" err="1"/>
              <a:t>Isoroku</a:t>
            </a:r>
            <a:r>
              <a:rPr lang="en-US" sz="4000" dirty="0"/>
              <a:t> Yamamoto, Marshall Admiral of the Japanese Imperial Navy</a:t>
            </a:r>
          </a:p>
          <a:p>
            <a:endParaRPr lang="en-US" sz="4000" dirty="0"/>
          </a:p>
        </p:txBody>
      </p:sp>
    </p:spTree>
    <p:extLst>
      <p:ext uri="{BB962C8B-B14F-4D97-AF65-F5344CB8AC3E}">
        <p14:creationId xmlns:p14="http://schemas.microsoft.com/office/powerpoint/2010/main" val="40040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Theater -- 1942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8" y="1411994"/>
            <a:ext cx="6568744" cy="5106222"/>
          </a:xfrm>
        </p:spPr>
      </p:pic>
    </p:spTree>
    <p:extLst>
      <p:ext uri="{BB962C8B-B14F-4D97-AF65-F5344CB8AC3E}">
        <p14:creationId xmlns:p14="http://schemas.microsoft.com/office/powerpoint/2010/main" val="163230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73" y="1600200"/>
            <a:ext cx="6504253" cy="4525963"/>
          </a:xfrm>
        </p:spPr>
      </p:pic>
    </p:spTree>
    <p:extLst>
      <p:ext uri="{BB962C8B-B14F-4D97-AF65-F5344CB8AC3E}">
        <p14:creationId xmlns:p14="http://schemas.microsoft.com/office/powerpoint/2010/main" val="60928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5" y="381000"/>
            <a:ext cx="8159849" cy="5934436"/>
          </a:xfrm>
        </p:spPr>
      </p:pic>
    </p:spTree>
    <p:extLst>
      <p:ext uri="{BB962C8B-B14F-4D97-AF65-F5344CB8AC3E}">
        <p14:creationId xmlns:p14="http://schemas.microsoft.com/office/powerpoint/2010/main" val="269486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467600" cy="5794857"/>
          </a:xfrm>
        </p:spPr>
      </p:pic>
    </p:spTree>
    <p:extLst>
      <p:ext uri="{BB962C8B-B14F-4D97-AF65-F5344CB8AC3E}">
        <p14:creationId xmlns:p14="http://schemas.microsoft.com/office/powerpoint/2010/main" val="285642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940" y="381000"/>
            <a:ext cx="8012119" cy="6022181"/>
          </a:xfrm>
        </p:spPr>
      </p:pic>
    </p:spTree>
    <p:extLst>
      <p:ext uri="{BB962C8B-B14F-4D97-AF65-F5344CB8AC3E}">
        <p14:creationId xmlns:p14="http://schemas.microsoft.com/office/powerpoint/2010/main" val="337218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Front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74" y="1417638"/>
            <a:ext cx="6837851" cy="4953000"/>
          </a:xfrm>
        </p:spPr>
      </p:pic>
    </p:spTree>
    <p:extLst>
      <p:ext uri="{BB962C8B-B14F-4D97-AF65-F5344CB8AC3E}">
        <p14:creationId xmlns:p14="http://schemas.microsoft.com/office/powerpoint/2010/main" val="8026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r>
              <a:rPr lang="en-US" dirty="0"/>
              <a:t>Hitler and “Lebensraum”</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428875"/>
          </a:xfrm>
          <a:prstGeom prst="rect">
            <a:avLst/>
          </a:prstGeom>
        </p:spPr>
      </p:pic>
    </p:spTree>
    <p:extLst>
      <p:ext uri="{BB962C8B-B14F-4D97-AF65-F5344CB8AC3E}">
        <p14:creationId xmlns:p14="http://schemas.microsoft.com/office/powerpoint/2010/main" val="28134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“Island Hopping”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399" cy="5020091"/>
          </a:xfrm>
        </p:spPr>
      </p:pic>
    </p:spTree>
    <p:extLst>
      <p:ext uri="{BB962C8B-B14F-4D97-AF65-F5344CB8AC3E}">
        <p14:creationId xmlns:p14="http://schemas.microsoft.com/office/powerpoint/2010/main" val="263808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10" y="274638"/>
            <a:ext cx="8367941" cy="6278562"/>
          </a:xfrm>
        </p:spPr>
      </p:pic>
    </p:spTree>
    <p:extLst>
      <p:ext uri="{BB962C8B-B14F-4D97-AF65-F5344CB8AC3E}">
        <p14:creationId xmlns:p14="http://schemas.microsoft.com/office/powerpoint/2010/main" val="30219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r>
              <a:rPr lang="en-US" dirty="0"/>
              <a:t>Reoccupation of the </a:t>
            </a:r>
            <a:br>
              <a:rPr lang="en-US" dirty="0"/>
            </a:br>
            <a:r>
              <a:rPr lang="en-US" dirty="0"/>
              <a:t>Rhineland – March 1936</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857625"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599"/>
            <a:ext cx="4876800" cy="3019425"/>
          </a:xfrm>
          <a:prstGeom prst="rect">
            <a:avLst/>
          </a:prstGeom>
        </p:spPr>
      </p:pic>
    </p:spTree>
    <p:extLst>
      <p:ext uri="{BB962C8B-B14F-4D97-AF65-F5344CB8AC3E}">
        <p14:creationId xmlns:p14="http://schemas.microsoft.com/office/powerpoint/2010/main" val="2659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2819399"/>
          </a:xfrm>
        </p:spPr>
        <p:txBody>
          <a:bodyPr/>
          <a:lstStyle/>
          <a:p>
            <a:r>
              <a:rPr lang="en-US" dirty="0"/>
              <a:t>“Anschluss”</a:t>
            </a:r>
            <a:br>
              <a:rPr lang="en-US" dirty="0"/>
            </a:br>
            <a:r>
              <a:rPr lang="en-US" dirty="0"/>
              <a:t>- March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514600"/>
            <a:ext cx="5991225" cy="3962400"/>
          </a:xfrm>
          <a:prstGeom prst="rect">
            <a:avLst/>
          </a:prstGeom>
        </p:spPr>
      </p:pic>
    </p:spTree>
    <p:extLst>
      <p:ext uri="{BB962C8B-B14F-4D97-AF65-F5344CB8AC3E}">
        <p14:creationId xmlns:p14="http://schemas.microsoft.com/office/powerpoint/2010/main" val="33092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
            <a:ext cx="3950661" cy="6052413"/>
          </a:xfrm>
          <a:prstGeom prst="rect">
            <a:avLst/>
          </a:prstGeom>
        </p:spPr>
      </p:pic>
    </p:spTree>
    <p:extLst>
      <p:ext uri="{BB962C8B-B14F-4D97-AF65-F5344CB8AC3E}">
        <p14:creationId xmlns:p14="http://schemas.microsoft.com/office/powerpoint/2010/main" val="24734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361950"/>
            <a:ext cx="7134225" cy="6134100"/>
          </a:xfrm>
          <a:prstGeom prst="rect">
            <a:avLst/>
          </a:prstGeom>
        </p:spPr>
      </p:pic>
    </p:spTree>
    <p:extLst>
      <p:ext uri="{BB962C8B-B14F-4D97-AF65-F5344CB8AC3E}">
        <p14:creationId xmlns:p14="http://schemas.microsoft.com/office/powerpoint/2010/main" val="14585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762000"/>
            <a:ext cx="7683500" cy="5334000"/>
          </a:xfrm>
          <a:prstGeom prst="rect">
            <a:avLst/>
          </a:prstGeom>
        </p:spPr>
      </p:pic>
    </p:spTree>
    <p:extLst>
      <p:ext uri="{BB962C8B-B14F-4D97-AF65-F5344CB8AC3E}">
        <p14:creationId xmlns:p14="http://schemas.microsoft.com/office/powerpoint/2010/main" val="211696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268</Words>
  <Application>Microsoft Office PowerPoint</Application>
  <PresentationFormat>On-screen Show (4:3)</PresentationFormat>
  <Paragraphs>35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World War II</vt:lpstr>
      <vt:lpstr>Origins?  - in Europe  - in Asia  </vt:lpstr>
      <vt:lpstr>Legacy of The Great War</vt:lpstr>
      <vt:lpstr>Hitler and “Lebensraum”</vt:lpstr>
      <vt:lpstr>Reoccupation of the  Rhineland – March 1936</vt:lpstr>
      <vt:lpstr>“Anschluss” - March 1938</vt:lpstr>
      <vt:lpstr>PowerPoint Presentation</vt:lpstr>
      <vt:lpstr>PowerPoint Presentation</vt:lpstr>
      <vt:lpstr>PowerPoint Presentation</vt:lpstr>
      <vt:lpstr>The Munich Agreement September 1938</vt:lpstr>
      <vt:lpstr>PowerPoint Presentation</vt:lpstr>
      <vt:lpstr>PowerPoint Presentation</vt:lpstr>
      <vt:lpstr>PowerPoint Presentation</vt:lpstr>
      <vt:lpstr>PowerPoint Presentation</vt:lpstr>
      <vt:lpstr>PowerPoint Presentation</vt:lpstr>
      <vt:lpstr>The Sudetenland - October 1938</vt:lpstr>
      <vt:lpstr>PowerPoint Presentation</vt:lpstr>
      <vt:lpstr>PowerPoint Presentation</vt:lpstr>
      <vt:lpstr>What’s next for Hitler?</vt:lpstr>
      <vt:lpstr>Nazi-Soviet Pact </vt:lpstr>
      <vt:lpstr>Invasion of Poland September 1, 1939</vt:lpstr>
      <vt:lpstr>PowerPoint Presentation</vt:lpstr>
      <vt:lpstr>The Fall of France </vt:lpstr>
      <vt:lpstr>Dunkirk and the Battle of Britain</vt:lpstr>
      <vt:lpstr>Operation Barbarossa</vt:lpstr>
      <vt:lpstr>PowerPoint Presentation</vt:lpstr>
      <vt:lpstr>Invading Russia = Bad Idea</vt:lpstr>
      <vt:lpstr>PowerPoint Presentation</vt:lpstr>
      <vt:lpstr>The U. S. Role?</vt:lpstr>
      <vt:lpstr>Day of Infamy</vt:lpstr>
      <vt:lpstr>PowerPoint Presentation</vt:lpstr>
      <vt:lpstr>PowerPoint Presentation</vt:lpstr>
      <vt:lpstr>PowerPoint Presentation</vt:lpstr>
      <vt:lpstr>The European Theater -- 1942</vt:lpstr>
      <vt:lpstr>“D- Day”</vt:lpstr>
      <vt:lpstr>PowerPoint Presentation</vt:lpstr>
      <vt:lpstr>PowerPoint Presentation</vt:lpstr>
      <vt:lpstr>PowerPoint Presentation</vt:lpstr>
      <vt:lpstr>Eastern Front</vt:lpstr>
      <vt:lpstr>Pacific “Island Hopping”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Devine</dc:creator>
  <cp:lastModifiedBy>Devine, Thomas  W</cp:lastModifiedBy>
  <cp:revision>78</cp:revision>
  <cp:lastPrinted>2016-04-19T19:07:48Z</cp:lastPrinted>
  <dcterms:created xsi:type="dcterms:W3CDTF">2015-01-29T08:01:52Z</dcterms:created>
  <dcterms:modified xsi:type="dcterms:W3CDTF">2025-11-25T20:41:33Z</dcterms:modified>
</cp:coreProperties>
</file>