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57" r:id="rId4"/>
    <p:sldId id="277" r:id="rId5"/>
    <p:sldId id="258" r:id="rId6"/>
    <p:sldId id="259" r:id="rId7"/>
    <p:sldId id="271" r:id="rId8"/>
    <p:sldId id="270" r:id="rId9"/>
    <p:sldId id="275" r:id="rId10"/>
    <p:sldId id="276" r:id="rId11"/>
    <p:sldId id="274" r:id="rId12"/>
    <p:sldId id="272" r:id="rId13"/>
    <p:sldId id="260" r:id="rId14"/>
    <p:sldId id="262" r:id="rId15"/>
    <p:sldId id="273" r:id="rId16"/>
    <p:sldId id="263" r:id="rId17"/>
    <p:sldId id="264" r:id="rId18"/>
    <p:sldId id="265" r:id="rId19"/>
    <p:sldId id="266" r:id="rId20"/>
    <p:sldId id="267" r:id="rId21"/>
    <p:sldId id="268" r:id="rId22"/>
    <p:sldId id="26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6" autoAdjust="0"/>
    <p:restoredTop sz="94660"/>
  </p:normalViewPr>
  <p:slideViewPr>
    <p:cSldViewPr snapToGrid="0">
      <p:cViewPr varScale="1">
        <p:scale>
          <a:sx n="72" d="100"/>
          <a:sy n="72" d="100"/>
        </p:scale>
        <p:origin x="59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11/4/2025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11/4/2025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11/4/2025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11/4/2025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11/4/2025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11/4/2025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latin typeface="Arial" panose="020B0604020202020204" pitchFamily="34" charset="0"/>
                <a:cs typeface="Arial" panose="020B0604020202020204" pitchFamily="34" charset="0"/>
              </a:rPr>
              <a:t>The Great Depression, 1929-1941</a:t>
            </a:r>
            <a:br>
              <a:rPr lang="en-US" sz="3600" dirty="0">
                <a:latin typeface="Arial" panose="020B0604020202020204" pitchFamily="34" charset="0"/>
                <a:cs typeface="Arial" panose="020B0604020202020204" pitchFamily="34" charset="0"/>
              </a:rPr>
            </a:b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	Origins </a:t>
            </a:r>
            <a:r>
              <a:rPr lang="en-US" sz="3600" dirty="0">
                <a:latin typeface="Arial" panose="020B0604020202020204" pitchFamily="34" charset="0"/>
                <a:cs typeface="Arial" panose="020B0604020202020204" pitchFamily="34" charset="0"/>
                <a:sym typeface="Wingdings" panose="05000000000000000000" pitchFamily="2" charset="2"/>
              </a:rPr>
              <a:t> 1919-1929</a:t>
            </a:r>
            <a:br>
              <a:rPr lang="en-US"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endParaRPr lang="en-US" dirty="0"/>
          </a:p>
          <a:p>
            <a:endParaRPr lang="en-US" dirty="0"/>
          </a:p>
        </p:txBody>
      </p:sp>
    </p:spTree>
    <p:extLst>
      <p:ext uri="{BB962C8B-B14F-4D97-AF65-F5344CB8AC3E}">
        <p14:creationId xmlns:p14="http://schemas.microsoft.com/office/powerpoint/2010/main" val="1528551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2E38E-6409-40EB-B90A-B6A402065041}"/>
              </a:ext>
            </a:extLst>
          </p:cNvPr>
          <p:cNvSpPr>
            <a:spLocks noGrp="1"/>
          </p:cNvSpPr>
          <p:nvPr>
            <p:ph type="title"/>
          </p:nvPr>
        </p:nvSpPr>
        <p:spPr/>
        <p:txBody>
          <a:bodyPr/>
          <a:lstStyle/>
          <a:p>
            <a:r>
              <a:rPr lang="en-US" dirty="0"/>
              <a:t>Hyperinflation in Germany, 1922-23</a:t>
            </a:r>
          </a:p>
        </p:txBody>
      </p:sp>
      <p:pic>
        <p:nvPicPr>
          <p:cNvPr id="5" name="Content Placeholder 4">
            <a:extLst>
              <a:ext uri="{FF2B5EF4-FFF2-40B4-BE49-F238E27FC236}">
                <a16:creationId xmlns:a16="http://schemas.microsoft.com/office/drawing/2014/main" id="{00F77987-E165-44DF-A6BF-CBD1D29841D7}"/>
              </a:ext>
            </a:extLst>
          </p:cNvPr>
          <p:cNvPicPr>
            <a:picLocks noGrp="1" noChangeAspect="1"/>
          </p:cNvPicPr>
          <p:nvPr>
            <p:ph idx="1"/>
          </p:nvPr>
        </p:nvPicPr>
        <p:blipFill>
          <a:blip r:embed="rId2"/>
          <a:stretch>
            <a:fillRect/>
          </a:stretch>
        </p:blipFill>
        <p:spPr>
          <a:xfrm>
            <a:off x="2901142" y="1387877"/>
            <a:ext cx="4793278" cy="4564035"/>
          </a:xfrm>
        </p:spPr>
      </p:pic>
    </p:spTree>
    <p:extLst>
      <p:ext uri="{BB962C8B-B14F-4D97-AF65-F5344CB8AC3E}">
        <p14:creationId xmlns:p14="http://schemas.microsoft.com/office/powerpoint/2010/main" val="1175850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11CAF-2626-4862-93D3-6CDF2FF83ED0}"/>
              </a:ext>
            </a:extLst>
          </p:cNvPr>
          <p:cNvSpPr>
            <a:spLocks noGrp="1"/>
          </p:cNvSpPr>
          <p:nvPr>
            <p:ph type="ctrTitle"/>
          </p:nvPr>
        </p:nvSpPr>
        <p:spPr>
          <a:xfrm>
            <a:off x="1154955" y="1447801"/>
            <a:ext cx="8825658" cy="2324100"/>
          </a:xfrm>
        </p:spPr>
        <p:txBody>
          <a:bodyPr/>
          <a:lstStyle/>
          <a:p>
            <a:r>
              <a:rPr lang="en-US" sz="6000" dirty="0"/>
              <a:t>What about the stock market?</a:t>
            </a:r>
          </a:p>
        </p:txBody>
      </p:sp>
      <p:sp>
        <p:nvSpPr>
          <p:cNvPr id="3" name="Subtitle 2">
            <a:extLst>
              <a:ext uri="{FF2B5EF4-FFF2-40B4-BE49-F238E27FC236}">
                <a16:creationId xmlns:a16="http://schemas.microsoft.com/office/drawing/2014/main" id="{7DD0F9E0-B7C1-4B20-A98A-432CEC1BA5DA}"/>
              </a:ext>
            </a:extLst>
          </p:cNvPr>
          <p:cNvSpPr>
            <a:spLocks noGrp="1"/>
          </p:cNvSpPr>
          <p:nvPr>
            <p:ph type="subTitle" idx="1"/>
          </p:nvPr>
        </p:nvSpPr>
        <p:spPr/>
        <p:txBody>
          <a:bodyPr/>
          <a:lstStyle/>
          <a:p>
            <a:r>
              <a:rPr lang="en-US" dirty="0"/>
              <a:t>Contributes to….but does not “Cause” the Great depression</a:t>
            </a:r>
          </a:p>
        </p:txBody>
      </p:sp>
    </p:spTree>
    <p:extLst>
      <p:ext uri="{BB962C8B-B14F-4D97-AF65-F5344CB8AC3E}">
        <p14:creationId xmlns:p14="http://schemas.microsoft.com/office/powerpoint/2010/main" val="1293501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AD421-C653-4C2A-A96F-9F43AFBB67E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4943CDE-21F6-4ECD-9AFB-54CD7A3E104F}"/>
              </a:ext>
            </a:extLst>
          </p:cNvPr>
          <p:cNvPicPr>
            <a:picLocks noGrp="1" noChangeAspect="1"/>
          </p:cNvPicPr>
          <p:nvPr>
            <p:ph idx="1"/>
          </p:nvPr>
        </p:nvPicPr>
        <p:blipFill>
          <a:blip r:embed="rId2"/>
          <a:stretch>
            <a:fillRect/>
          </a:stretch>
        </p:blipFill>
        <p:spPr>
          <a:xfrm>
            <a:off x="1298250" y="606348"/>
            <a:ext cx="8883975" cy="5508702"/>
          </a:xfrm>
        </p:spPr>
      </p:pic>
    </p:spTree>
    <p:extLst>
      <p:ext uri="{BB962C8B-B14F-4D97-AF65-F5344CB8AC3E}">
        <p14:creationId xmlns:p14="http://schemas.microsoft.com/office/powerpoint/2010/main" val="384044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10269257" cy="3539067"/>
          </a:xfrm>
        </p:spPr>
        <p:txBody>
          <a:bodyPr/>
          <a:lstStyle/>
          <a:p>
            <a:r>
              <a:rPr lang="en-US" dirty="0"/>
              <a:t>Things you need to know:</a:t>
            </a:r>
            <a:br>
              <a:rPr lang="en-US" dirty="0"/>
            </a:br>
            <a:br>
              <a:rPr lang="en-US" dirty="0"/>
            </a:br>
            <a:r>
              <a:rPr lang="en-US" dirty="0"/>
              <a:t>-- why were war debts and</a:t>
            </a:r>
            <a:br>
              <a:rPr lang="en-US" dirty="0"/>
            </a:br>
            <a:r>
              <a:rPr lang="en-US" dirty="0"/>
              <a:t>	 reparations a problem? </a:t>
            </a:r>
            <a:br>
              <a:rPr lang="en-US" dirty="0"/>
            </a:br>
            <a:r>
              <a:rPr lang="en-US" dirty="0"/>
              <a:t>-- what causes inflation?</a:t>
            </a:r>
            <a:br>
              <a:rPr lang="en-US" dirty="0"/>
            </a:br>
            <a:r>
              <a:rPr lang="en-US" dirty="0"/>
              <a:t>-- why was hyperinflation a bad thing?</a:t>
            </a:r>
            <a:br>
              <a:rPr lang="en-US" dirty="0"/>
            </a:br>
            <a:r>
              <a:rPr lang="en-US" dirty="0"/>
              <a:t>-- what caused the stock market to rise</a:t>
            </a:r>
            <a:br>
              <a:rPr lang="en-US" dirty="0"/>
            </a:br>
            <a:r>
              <a:rPr lang="en-US" dirty="0"/>
              <a:t>    so quickly?</a:t>
            </a:r>
            <a:br>
              <a:rPr lang="en-US" dirty="0"/>
            </a:br>
            <a:r>
              <a:rPr lang="en-US" dirty="0"/>
              <a:t>-- why did the U.S. stock market crash</a:t>
            </a:r>
            <a:br>
              <a:rPr lang="en-US" dirty="0"/>
            </a:br>
            <a:r>
              <a:rPr lang="en-US" dirty="0"/>
              <a:t>    have a </a:t>
            </a:r>
            <a:r>
              <a:rPr lang="en-US" i="1" u="sng" dirty="0"/>
              <a:t>global</a:t>
            </a:r>
            <a:r>
              <a:rPr lang="en-US" dirty="0"/>
              <a:t> impact?</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07527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ED2FF-5C85-4537-A10B-CD3179D28CDC}"/>
              </a:ext>
            </a:extLst>
          </p:cNvPr>
          <p:cNvSpPr>
            <a:spLocks noGrp="1"/>
          </p:cNvSpPr>
          <p:nvPr>
            <p:ph type="ctrTitle"/>
          </p:nvPr>
        </p:nvSpPr>
        <p:spPr/>
        <p:txBody>
          <a:bodyPr/>
          <a:lstStyle/>
          <a:p>
            <a:r>
              <a:rPr lang="en-US" sz="4000" dirty="0"/>
              <a:t>Cause #2 –</a:t>
            </a:r>
            <a:br>
              <a:rPr lang="en-US" sz="4000" dirty="0"/>
            </a:br>
            <a:br>
              <a:rPr lang="en-US" sz="4000" dirty="0"/>
            </a:br>
            <a:r>
              <a:rPr lang="en-US" sz="4000" dirty="0"/>
              <a:t>Unwise Tariff Policies</a:t>
            </a:r>
            <a:br>
              <a:rPr lang="en-US" sz="4000" dirty="0"/>
            </a:br>
            <a:endParaRPr lang="en-US" sz="4000" dirty="0"/>
          </a:p>
        </p:txBody>
      </p:sp>
      <p:sp>
        <p:nvSpPr>
          <p:cNvPr id="3" name="Subtitle 2">
            <a:extLst>
              <a:ext uri="{FF2B5EF4-FFF2-40B4-BE49-F238E27FC236}">
                <a16:creationId xmlns:a16="http://schemas.microsoft.com/office/drawing/2014/main" id="{6D8E3EA8-1EEE-4E8A-8419-4C6377572EA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95836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46400-9A05-411C-B4AC-2ADD0A4C8F6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635D70A-6914-4AFC-BC2B-FFB5B00F670B}"/>
              </a:ext>
            </a:extLst>
          </p:cNvPr>
          <p:cNvPicPr>
            <a:picLocks noGrp="1" noChangeAspect="1"/>
          </p:cNvPicPr>
          <p:nvPr>
            <p:ph idx="1"/>
          </p:nvPr>
        </p:nvPicPr>
        <p:blipFill>
          <a:blip r:embed="rId2"/>
          <a:stretch>
            <a:fillRect/>
          </a:stretch>
        </p:blipFill>
        <p:spPr>
          <a:xfrm>
            <a:off x="815183" y="334381"/>
            <a:ext cx="8909842" cy="5790194"/>
          </a:xfrm>
        </p:spPr>
      </p:pic>
    </p:spTree>
    <p:extLst>
      <p:ext uri="{BB962C8B-B14F-4D97-AF65-F5344CB8AC3E}">
        <p14:creationId xmlns:p14="http://schemas.microsoft.com/office/powerpoint/2010/main" val="2956731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1771B-930C-45BC-BA2D-ADE95C24ADDC}"/>
              </a:ext>
            </a:extLst>
          </p:cNvPr>
          <p:cNvSpPr>
            <a:spLocks noGrp="1"/>
          </p:cNvSpPr>
          <p:nvPr>
            <p:ph type="ctrTitle"/>
          </p:nvPr>
        </p:nvSpPr>
        <p:spPr>
          <a:xfrm>
            <a:off x="504825" y="161925"/>
            <a:ext cx="10639425" cy="6048375"/>
          </a:xfrm>
        </p:spPr>
        <p:txBody>
          <a:bodyPr/>
          <a:lstStyle/>
          <a:p>
            <a:r>
              <a:rPr lang="en-US" sz="4000" dirty="0"/>
              <a:t>Things you need to know:</a:t>
            </a:r>
            <a:br>
              <a:rPr lang="en-US" sz="4000" dirty="0"/>
            </a:br>
            <a:br>
              <a:rPr lang="en-US" sz="4000" dirty="0"/>
            </a:br>
            <a:r>
              <a:rPr lang="en-US" sz="3200" dirty="0"/>
              <a:t>Why was raising the tariff the wrong solution to the problem of American companies not selling enough goods?</a:t>
            </a:r>
            <a:br>
              <a:rPr lang="en-US" sz="3200" dirty="0"/>
            </a:br>
            <a:br>
              <a:rPr lang="en-US" sz="3200" dirty="0"/>
            </a:br>
            <a:r>
              <a:rPr lang="en-US" sz="3200" dirty="0"/>
              <a:t>Why was the government’s decision to raise the tariff a bad idea?</a:t>
            </a:r>
            <a:br>
              <a:rPr lang="en-US" sz="3200" dirty="0"/>
            </a:br>
            <a:br>
              <a:rPr lang="en-US" sz="3200" dirty="0"/>
            </a:br>
            <a:r>
              <a:rPr lang="en-US" sz="3200" dirty="0"/>
              <a:t>How did raising the tariff end up making things worse not only for the US but for other nations as well?</a:t>
            </a:r>
          </a:p>
        </p:txBody>
      </p:sp>
      <p:sp>
        <p:nvSpPr>
          <p:cNvPr id="3" name="Subtitle 2">
            <a:extLst>
              <a:ext uri="{FF2B5EF4-FFF2-40B4-BE49-F238E27FC236}">
                <a16:creationId xmlns:a16="http://schemas.microsoft.com/office/drawing/2014/main" id="{930AF72D-C8B3-4AC7-ADC6-D90F60B9C01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18188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C2F15-8BAE-49D3-B48D-CE9C484549E3}"/>
              </a:ext>
            </a:extLst>
          </p:cNvPr>
          <p:cNvSpPr>
            <a:spLocks noGrp="1"/>
          </p:cNvSpPr>
          <p:nvPr>
            <p:ph type="ctrTitle"/>
          </p:nvPr>
        </p:nvSpPr>
        <p:spPr/>
        <p:txBody>
          <a:bodyPr/>
          <a:lstStyle/>
          <a:p>
            <a:r>
              <a:rPr lang="en-US" sz="4000" dirty="0"/>
              <a:t>Cause #3 –</a:t>
            </a:r>
            <a:br>
              <a:rPr lang="en-US" sz="4000" dirty="0"/>
            </a:br>
            <a:br>
              <a:rPr lang="en-US" sz="4000" dirty="0"/>
            </a:br>
            <a:r>
              <a:rPr lang="en-US" sz="4000" dirty="0"/>
              <a:t>Unwise Tax Policies</a:t>
            </a:r>
            <a:br>
              <a:rPr lang="en-US" sz="4000" dirty="0"/>
            </a:br>
            <a:br>
              <a:rPr lang="en-US" sz="4000" dirty="0"/>
            </a:br>
            <a:endParaRPr lang="en-US" sz="4000" dirty="0"/>
          </a:p>
        </p:txBody>
      </p:sp>
      <p:sp>
        <p:nvSpPr>
          <p:cNvPr id="3" name="Subtitle 2">
            <a:extLst>
              <a:ext uri="{FF2B5EF4-FFF2-40B4-BE49-F238E27FC236}">
                <a16:creationId xmlns:a16="http://schemas.microsoft.com/office/drawing/2014/main" id="{BAC6F008-E07E-4CE3-8637-F899CB015AE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53469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C3819-1D36-41AA-B9E5-14F733CC402B}"/>
              </a:ext>
            </a:extLst>
          </p:cNvPr>
          <p:cNvSpPr>
            <a:spLocks noGrp="1"/>
          </p:cNvSpPr>
          <p:nvPr>
            <p:ph type="ctrTitle"/>
          </p:nvPr>
        </p:nvSpPr>
        <p:spPr>
          <a:xfrm>
            <a:off x="390525" y="704849"/>
            <a:ext cx="10439400" cy="5057775"/>
          </a:xfrm>
        </p:spPr>
        <p:txBody>
          <a:bodyPr/>
          <a:lstStyle/>
          <a:p>
            <a:r>
              <a:rPr lang="en-US" sz="4000" dirty="0"/>
              <a:t>Things you need to know:</a:t>
            </a:r>
            <a:br>
              <a:rPr lang="en-US" sz="4000" dirty="0"/>
            </a:br>
            <a:br>
              <a:rPr lang="en-US" sz="4000" dirty="0"/>
            </a:br>
            <a:r>
              <a:rPr lang="en-US" sz="3200" dirty="0"/>
              <a:t>Why do tax cuts targeted at the wealthiest Americans not always help the overall economy?</a:t>
            </a:r>
            <a:br>
              <a:rPr lang="en-US" sz="3200" dirty="0"/>
            </a:br>
            <a:br>
              <a:rPr lang="en-US" sz="3200" dirty="0"/>
            </a:br>
            <a:r>
              <a:rPr lang="en-US" sz="3200" dirty="0"/>
              <a:t>Why are certain sectors of the economy (high tech, housing, and automobiles) crucial to the overall health of the economy?</a:t>
            </a:r>
            <a:br>
              <a:rPr lang="en-US" sz="3200" dirty="0"/>
            </a:br>
            <a:br>
              <a:rPr lang="en-US" sz="3200" dirty="0"/>
            </a:br>
            <a:r>
              <a:rPr lang="en-US" sz="3200" dirty="0"/>
              <a:t>How did the tax cuts of the 1920s contribute to the Stock Market crash of 1929?</a:t>
            </a:r>
          </a:p>
        </p:txBody>
      </p:sp>
      <p:sp>
        <p:nvSpPr>
          <p:cNvPr id="3" name="Subtitle 2">
            <a:extLst>
              <a:ext uri="{FF2B5EF4-FFF2-40B4-BE49-F238E27FC236}">
                <a16:creationId xmlns:a16="http://schemas.microsoft.com/office/drawing/2014/main" id="{C7F39A38-437D-469C-9F90-04FD77FFD66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48907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AA8FA-CD58-4609-A05D-52B826E6917E}"/>
              </a:ext>
            </a:extLst>
          </p:cNvPr>
          <p:cNvSpPr>
            <a:spLocks noGrp="1"/>
          </p:cNvSpPr>
          <p:nvPr>
            <p:ph type="ctrTitle"/>
          </p:nvPr>
        </p:nvSpPr>
        <p:spPr/>
        <p:txBody>
          <a:bodyPr/>
          <a:lstStyle/>
          <a:p>
            <a:r>
              <a:rPr lang="en-US" sz="4000" dirty="0"/>
              <a:t>Cause #4 –</a:t>
            </a:r>
            <a:br>
              <a:rPr lang="en-US" sz="4000" dirty="0"/>
            </a:br>
            <a:br>
              <a:rPr lang="en-US" sz="4000" dirty="0"/>
            </a:br>
            <a:r>
              <a:rPr lang="en-US" sz="4000" dirty="0"/>
              <a:t>Unwise decisions by the Federal Reserve</a:t>
            </a:r>
            <a:br>
              <a:rPr lang="en-US" sz="4000" dirty="0"/>
            </a:br>
            <a:endParaRPr lang="en-US" sz="4000" dirty="0"/>
          </a:p>
        </p:txBody>
      </p:sp>
      <p:sp>
        <p:nvSpPr>
          <p:cNvPr id="3" name="Subtitle 2">
            <a:extLst>
              <a:ext uri="{FF2B5EF4-FFF2-40B4-BE49-F238E27FC236}">
                <a16:creationId xmlns:a16="http://schemas.microsoft.com/office/drawing/2014/main" id="{040821A0-A007-48D1-9CA0-741E250CBE2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67506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51D9C-4C0F-436E-92CA-8A92EC12920A}"/>
              </a:ext>
            </a:extLst>
          </p:cNvPr>
          <p:cNvSpPr>
            <a:spLocks noGrp="1"/>
          </p:cNvSpPr>
          <p:nvPr>
            <p:ph type="ctrTitle"/>
          </p:nvPr>
        </p:nvSpPr>
        <p:spPr/>
        <p:txBody>
          <a:bodyPr/>
          <a:lstStyle/>
          <a:p>
            <a:r>
              <a:rPr lang="en-US" sz="4000" dirty="0"/>
              <a:t>Basic questions to consider:</a:t>
            </a:r>
            <a:br>
              <a:rPr lang="en-US" sz="4000" dirty="0"/>
            </a:br>
            <a:br>
              <a:rPr lang="en-US" sz="4000" dirty="0"/>
            </a:br>
            <a:br>
              <a:rPr lang="en-US" sz="4000" dirty="0"/>
            </a:br>
            <a:endParaRPr lang="en-US" sz="4000" dirty="0"/>
          </a:p>
        </p:txBody>
      </p:sp>
      <p:sp>
        <p:nvSpPr>
          <p:cNvPr id="3" name="Subtitle 2">
            <a:extLst>
              <a:ext uri="{FF2B5EF4-FFF2-40B4-BE49-F238E27FC236}">
                <a16:creationId xmlns:a16="http://schemas.microsoft.com/office/drawing/2014/main" id="{215734EF-26E3-46BD-BF7E-BFA376B5CE4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5364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66E94-BA2F-457C-BE3D-C781AFF927AF}"/>
              </a:ext>
            </a:extLst>
          </p:cNvPr>
          <p:cNvSpPr>
            <a:spLocks noGrp="1"/>
          </p:cNvSpPr>
          <p:nvPr>
            <p:ph type="ctrTitle"/>
          </p:nvPr>
        </p:nvSpPr>
        <p:spPr>
          <a:xfrm>
            <a:off x="1154955" y="1933574"/>
            <a:ext cx="8825658" cy="5191125"/>
          </a:xfrm>
        </p:spPr>
        <p:txBody>
          <a:bodyPr/>
          <a:lstStyle/>
          <a:p>
            <a:br>
              <a:rPr lang="en-US" sz="4000" dirty="0"/>
            </a:br>
            <a:br>
              <a:rPr lang="en-US" sz="4000" dirty="0"/>
            </a:br>
            <a:r>
              <a:rPr lang="en-US" sz="4000" dirty="0"/>
              <a:t>Things you need to know:</a:t>
            </a:r>
            <a:br>
              <a:rPr lang="en-US" sz="2800" dirty="0"/>
            </a:br>
            <a:br>
              <a:rPr lang="en-US" sz="2800" dirty="0"/>
            </a:br>
            <a:r>
              <a:rPr lang="en-US" sz="2800" dirty="0"/>
              <a:t>What are the main powers of the Federal Reserve?</a:t>
            </a:r>
            <a:br>
              <a:rPr lang="en-US" sz="2800" dirty="0"/>
            </a:br>
            <a:br>
              <a:rPr lang="en-US" sz="1600" dirty="0"/>
            </a:br>
            <a:r>
              <a:rPr lang="en-US" sz="2800" dirty="0"/>
              <a:t>What mistakes did the Federal Reserve make in response to the stock market boom and the stock market crash?</a:t>
            </a:r>
            <a:br>
              <a:rPr lang="en-US" sz="1600" dirty="0"/>
            </a:br>
            <a:br>
              <a:rPr lang="en-US" sz="1600" dirty="0"/>
            </a:br>
            <a:r>
              <a:rPr lang="en-US" sz="2800" dirty="0"/>
              <a:t>How do interest rates affect Americans’ spending habits?</a:t>
            </a:r>
            <a:br>
              <a:rPr lang="en-US" sz="1800" dirty="0"/>
            </a:br>
            <a:br>
              <a:rPr lang="en-US" sz="1800" dirty="0"/>
            </a:br>
            <a:r>
              <a:rPr lang="en-US" sz="2800" dirty="0"/>
              <a:t>How can adjusting interest rates speed up and slow down economic expansion?</a:t>
            </a:r>
            <a:br>
              <a:rPr lang="en-US" sz="2800" dirty="0"/>
            </a:br>
            <a:br>
              <a:rPr lang="en-US" sz="2800" dirty="0"/>
            </a:br>
            <a:endParaRPr lang="en-US" sz="2800" dirty="0"/>
          </a:p>
        </p:txBody>
      </p:sp>
      <p:sp>
        <p:nvSpPr>
          <p:cNvPr id="3" name="Subtitle 2">
            <a:extLst>
              <a:ext uri="{FF2B5EF4-FFF2-40B4-BE49-F238E27FC236}">
                <a16:creationId xmlns:a16="http://schemas.microsoft.com/office/drawing/2014/main" id="{A99AEE6F-FE81-419A-8B79-C7EDB4B5E7EA}"/>
              </a:ext>
            </a:extLst>
          </p:cNvPr>
          <p:cNvSpPr>
            <a:spLocks noGrp="1"/>
          </p:cNvSpPr>
          <p:nvPr>
            <p:ph type="subTitle" idx="1"/>
          </p:nvPr>
        </p:nvSpPr>
        <p:spPr>
          <a:xfrm>
            <a:off x="1154955" y="5038725"/>
            <a:ext cx="8825658" cy="1352549"/>
          </a:xfrm>
        </p:spPr>
        <p:txBody>
          <a:bodyPr/>
          <a:lstStyle/>
          <a:p>
            <a:endParaRPr lang="en-US" dirty="0"/>
          </a:p>
        </p:txBody>
      </p:sp>
    </p:spTree>
    <p:extLst>
      <p:ext uri="{BB962C8B-B14F-4D97-AF65-F5344CB8AC3E}">
        <p14:creationId xmlns:p14="http://schemas.microsoft.com/office/powerpoint/2010/main" val="770540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E826B-CE69-45D5-B486-AE6EC9746A6E}"/>
              </a:ext>
            </a:extLst>
          </p:cNvPr>
          <p:cNvSpPr>
            <a:spLocks noGrp="1"/>
          </p:cNvSpPr>
          <p:nvPr>
            <p:ph type="ctrTitle"/>
          </p:nvPr>
        </p:nvSpPr>
        <p:spPr/>
        <p:txBody>
          <a:bodyPr/>
          <a:lstStyle/>
          <a:p>
            <a:r>
              <a:rPr lang="en-US" sz="4000" dirty="0"/>
              <a:t>Cause #4 –</a:t>
            </a:r>
            <a:br>
              <a:rPr lang="en-US" sz="4000" dirty="0"/>
            </a:br>
            <a:br>
              <a:rPr lang="en-US" sz="4000" dirty="0"/>
            </a:br>
            <a:r>
              <a:rPr lang="en-US" sz="4000" dirty="0"/>
              <a:t>Lack of Economic Knowledge</a:t>
            </a:r>
            <a:br>
              <a:rPr lang="en-US" sz="4000" dirty="0"/>
            </a:br>
            <a:br>
              <a:rPr lang="en-US" sz="4000" dirty="0"/>
            </a:br>
            <a:endParaRPr lang="en-US" sz="4000" dirty="0"/>
          </a:p>
        </p:txBody>
      </p:sp>
      <p:sp>
        <p:nvSpPr>
          <p:cNvPr id="3" name="Subtitle 2">
            <a:extLst>
              <a:ext uri="{FF2B5EF4-FFF2-40B4-BE49-F238E27FC236}">
                <a16:creationId xmlns:a16="http://schemas.microsoft.com/office/drawing/2014/main" id="{C10C0C41-3CEB-4D8E-8DD6-347E39F83FB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87497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AD92A-EE93-4874-BBDF-428B2532966B}"/>
              </a:ext>
            </a:extLst>
          </p:cNvPr>
          <p:cNvSpPr>
            <a:spLocks noGrp="1"/>
          </p:cNvSpPr>
          <p:nvPr>
            <p:ph type="ctrTitle"/>
          </p:nvPr>
        </p:nvSpPr>
        <p:spPr>
          <a:xfrm>
            <a:off x="1154955" y="1447800"/>
            <a:ext cx="8825658" cy="5133975"/>
          </a:xfrm>
        </p:spPr>
        <p:txBody>
          <a:bodyPr/>
          <a:lstStyle/>
          <a:p>
            <a:r>
              <a:rPr lang="en-US" sz="4000" dirty="0"/>
              <a:t>Things you need to know:</a:t>
            </a:r>
            <a:br>
              <a:rPr lang="en-US" sz="3200" dirty="0"/>
            </a:br>
            <a:br>
              <a:rPr lang="en-US" sz="3200" dirty="0"/>
            </a:br>
            <a:r>
              <a:rPr lang="en-US" sz="3200" dirty="0"/>
              <a:t>How did solutions to problems not only fail to solve the problem but also create larger problems? </a:t>
            </a:r>
            <a:br>
              <a:rPr lang="en-US" sz="3200" dirty="0"/>
            </a:br>
            <a:br>
              <a:rPr lang="en-US" sz="3200" dirty="0"/>
            </a:br>
            <a:r>
              <a:rPr lang="en-US" sz="3200" dirty="0"/>
              <a:t>Why was it so important to recognize that the economic policies must take a global perspective?</a:t>
            </a:r>
            <a:br>
              <a:rPr lang="en-US" sz="3200" dirty="0"/>
            </a:br>
            <a:br>
              <a:rPr lang="en-US" sz="3200" dirty="0"/>
            </a:br>
            <a:r>
              <a:rPr lang="en-US" sz="3200" dirty="0"/>
              <a:t>How did the economic chaos of the 1930s also create political instability throughout the world?</a:t>
            </a:r>
          </a:p>
        </p:txBody>
      </p:sp>
      <p:sp>
        <p:nvSpPr>
          <p:cNvPr id="3" name="Subtitle 2">
            <a:extLst>
              <a:ext uri="{FF2B5EF4-FFF2-40B4-BE49-F238E27FC236}">
                <a16:creationId xmlns:a16="http://schemas.microsoft.com/office/drawing/2014/main" id="{77E0C16D-8034-4785-9B3D-0EAEEBAA369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47405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6137" y="1446834"/>
            <a:ext cx="11239017" cy="4618299"/>
          </a:xfrm>
        </p:spPr>
        <p:txBody>
          <a:bodyPr/>
          <a:lstStyle/>
          <a:p>
            <a:r>
              <a:rPr lang="en-US" sz="3600" dirty="0">
                <a:latin typeface="Arial" panose="020B0604020202020204" pitchFamily="34" charset="0"/>
                <a:cs typeface="Arial" panose="020B0604020202020204" pitchFamily="34" charset="0"/>
              </a:rPr>
              <a:t>What causes an economy to go into decline?</a:t>
            </a:r>
            <a:br>
              <a:rPr lang="en-US" sz="3600" dirty="0">
                <a:latin typeface="Arial" panose="020B0604020202020204" pitchFamily="34" charset="0"/>
                <a:cs typeface="Arial" panose="020B0604020202020204" pitchFamily="34" charset="0"/>
              </a:rPr>
            </a:b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What (if anything) can the government do prevent this?</a:t>
            </a:r>
            <a:br>
              <a:rPr lang="en-US" sz="3600" dirty="0">
                <a:latin typeface="Arial" panose="020B0604020202020204" pitchFamily="34" charset="0"/>
                <a:cs typeface="Arial" panose="020B0604020202020204" pitchFamily="34" charset="0"/>
              </a:rPr>
            </a:b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Why is it difficult for government to respond effectively to the conditions that bring on an economic decline?</a:t>
            </a:r>
            <a:br>
              <a:rPr lang="en-US" sz="3600" dirty="0">
                <a:latin typeface="Arial" panose="020B0604020202020204" pitchFamily="34" charset="0"/>
                <a:cs typeface="Arial" panose="020B0604020202020204" pitchFamily="34" charset="0"/>
              </a:rPr>
            </a:b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Why does government policy sometimes make the economic decline worse?</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195149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6029E-DDFE-511D-9809-938E8439FE7B}"/>
              </a:ext>
            </a:extLst>
          </p:cNvPr>
          <p:cNvSpPr>
            <a:spLocks noGrp="1"/>
          </p:cNvSpPr>
          <p:nvPr>
            <p:ph type="title"/>
          </p:nvPr>
        </p:nvSpPr>
        <p:spPr>
          <a:xfrm>
            <a:off x="1154956" y="2861733"/>
            <a:ext cx="9566832" cy="1915647"/>
          </a:xfrm>
        </p:spPr>
        <p:txBody>
          <a:bodyPr/>
          <a:lstStyle/>
          <a:p>
            <a:pPr algn="ctr"/>
            <a:r>
              <a:rPr lang="en-US" dirty="0"/>
              <a:t>Central Question:</a:t>
            </a:r>
            <a:br>
              <a:rPr lang="en-US" dirty="0"/>
            </a:br>
            <a:br>
              <a:rPr lang="en-US" dirty="0"/>
            </a:br>
            <a:r>
              <a:rPr lang="en-US" sz="2800" dirty="0"/>
              <a:t>What are some of the major causes of the Depression</a:t>
            </a:r>
            <a:br>
              <a:rPr lang="en-US" sz="2800" dirty="0"/>
            </a:br>
            <a:br>
              <a:rPr lang="en-US" sz="2800" dirty="0"/>
            </a:br>
            <a:r>
              <a:rPr lang="en-US" sz="2800" dirty="0"/>
              <a:t>and</a:t>
            </a:r>
            <a:br>
              <a:rPr lang="en-US" sz="2800" dirty="0"/>
            </a:br>
            <a:br>
              <a:rPr lang="en-US" sz="2800" dirty="0"/>
            </a:br>
            <a:r>
              <a:rPr lang="en-US" sz="2800" dirty="0"/>
              <a:t>how do these causes INTERACT with each other to make the economic situation even worse?</a:t>
            </a:r>
          </a:p>
        </p:txBody>
      </p:sp>
      <p:sp>
        <p:nvSpPr>
          <p:cNvPr id="3" name="Text Placeholder 2">
            <a:extLst>
              <a:ext uri="{FF2B5EF4-FFF2-40B4-BE49-F238E27FC236}">
                <a16:creationId xmlns:a16="http://schemas.microsoft.com/office/drawing/2014/main" id="{2840D3C2-36C2-7C66-C47D-56DBAE849A7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92023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0180" y="200025"/>
            <a:ext cx="8825658" cy="847725"/>
          </a:xfrm>
        </p:spPr>
        <p:txBody>
          <a:bodyPr/>
          <a:lstStyle/>
          <a:p>
            <a:r>
              <a:rPr lang="en-US" sz="2800" dirty="0"/>
              <a:t>“The seeds of the Great Depression can be found in the Treaty of Versailles.”</a:t>
            </a:r>
          </a:p>
        </p:txBody>
      </p:sp>
      <p:sp>
        <p:nvSpPr>
          <p:cNvPr id="3" name="Subtitle 2"/>
          <p:cNvSpPr>
            <a:spLocks noGrp="1"/>
          </p:cNvSpPr>
          <p:nvPr>
            <p:ph type="subTitle" idx="1"/>
          </p:nvPr>
        </p:nvSpPr>
        <p:spPr>
          <a:xfrm>
            <a:off x="4241055" y="4602231"/>
            <a:ext cx="7207621" cy="684144"/>
          </a:xfrm>
        </p:spPr>
        <p:txBody>
          <a:bodyPr/>
          <a:lstStyle/>
          <a:p>
            <a:endParaRPr lang="en-US" dirty="0"/>
          </a:p>
        </p:txBody>
      </p:sp>
      <p:pic>
        <p:nvPicPr>
          <p:cNvPr id="3074" name="Picture 2" descr="Government Officials Drafting the Terms of the Treaty of Versailles. (Credit: Bettmann/Getty Images)">
            <a:extLst>
              <a:ext uri="{FF2B5EF4-FFF2-40B4-BE49-F238E27FC236}">
                <a16:creationId xmlns:a16="http://schemas.microsoft.com/office/drawing/2014/main" id="{FD089E1A-B315-4499-B11E-9E0D3E2CE7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350" y="1332389"/>
            <a:ext cx="9334500" cy="5235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583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 #1 – </a:t>
            </a:r>
            <a:br>
              <a:rPr lang="en-US" dirty="0"/>
            </a:br>
            <a:r>
              <a:rPr lang="en-US" dirty="0"/>
              <a:t>	</a:t>
            </a:r>
            <a:br>
              <a:rPr lang="en-US" dirty="0"/>
            </a:br>
            <a:r>
              <a:rPr lang="en-US" dirty="0"/>
              <a:t>The International Economic Situation</a:t>
            </a:r>
            <a:br>
              <a:rPr lang="en-US" dirty="0"/>
            </a:br>
            <a:r>
              <a:rPr lang="en-US" dirty="0"/>
              <a:t>		</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32848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47740-54AC-4585-A06F-15CC6E4777A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2E85FB7-CEFF-437C-813E-A34B162995A3}"/>
              </a:ext>
            </a:extLst>
          </p:cNvPr>
          <p:cNvPicPr>
            <a:picLocks noGrp="1" noChangeAspect="1"/>
          </p:cNvPicPr>
          <p:nvPr>
            <p:ph idx="1"/>
          </p:nvPr>
        </p:nvPicPr>
        <p:blipFill>
          <a:blip r:embed="rId2"/>
          <a:stretch>
            <a:fillRect/>
          </a:stretch>
        </p:blipFill>
        <p:spPr>
          <a:xfrm>
            <a:off x="669284" y="-4443837"/>
            <a:ext cx="9381550" cy="11301837"/>
          </a:xfrm>
        </p:spPr>
      </p:pic>
    </p:spTree>
    <p:extLst>
      <p:ext uri="{BB962C8B-B14F-4D97-AF65-F5344CB8AC3E}">
        <p14:creationId xmlns:p14="http://schemas.microsoft.com/office/powerpoint/2010/main" val="1748973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12196-AA3C-4AAB-A4A6-30F7FFAFAF99}"/>
              </a:ext>
            </a:extLst>
          </p:cNvPr>
          <p:cNvSpPr>
            <a:spLocks noGrp="1"/>
          </p:cNvSpPr>
          <p:nvPr>
            <p:ph type="title"/>
          </p:nvPr>
        </p:nvSpPr>
        <p:spPr/>
        <p:txBody>
          <a:bodyPr/>
          <a:lstStyle/>
          <a:p>
            <a:endParaRPr lang="en-US"/>
          </a:p>
        </p:txBody>
      </p:sp>
      <p:pic>
        <p:nvPicPr>
          <p:cNvPr id="11" name="Content Placeholder 10">
            <a:extLst>
              <a:ext uri="{FF2B5EF4-FFF2-40B4-BE49-F238E27FC236}">
                <a16:creationId xmlns:a16="http://schemas.microsoft.com/office/drawing/2014/main" id="{4FDBC30D-F18E-439B-8C51-D9CB7B1FCF48}"/>
              </a:ext>
            </a:extLst>
          </p:cNvPr>
          <p:cNvPicPr>
            <a:picLocks noGrp="1" noChangeAspect="1"/>
          </p:cNvPicPr>
          <p:nvPr>
            <p:ph idx="1"/>
          </p:nvPr>
        </p:nvPicPr>
        <p:blipFill>
          <a:blip r:embed="rId2"/>
          <a:stretch>
            <a:fillRect/>
          </a:stretch>
        </p:blipFill>
        <p:spPr>
          <a:xfrm>
            <a:off x="2141166" y="685774"/>
            <a:ext cx="8079159" cy="5330104"/>
          </a:xfrm>
        </p:spPr>
      </p:pic>
    </p:spTree>
    <p:extLst>
      <p:ext uri="{BB962C8B-B14F-4D97-AF65-F5344CB8AC3E}">
        <p14:creationId xmlns:p14="http://schemas.microsoft.com/office/powerpoint/2010/main" val="1443925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D5506-0882-4138-8BE3-9457CDE500E4}"/>
              </a:ext>
            </a:extLst>
          </p:cNvPr>
          <p:cNvSpPr>
            <a:spLocks noGrp="1"/>
          </p:cNvSpPr>
          <p:nvPr>
            <p:ph type="title"/>
          </p:nvPr>
        </p:nvSpPr>
        <p:spPr/>
        <p:txBody>
          <a:bodyPr/>
          <a:lstStyle/>
          <a:p>
            <a:br>
              <a:rPr lang="en-US"/>
            </a:br>
            <a:br>
              <a:rPr lang="en-US"/>
            </a:br>
            <a:br>
              <a:rPr lang="en-US"/>
            </a:br>
            <a:r>
              <a:rPr lang="en-US"/>
              <a:t>Why </a:t>
            </a:r>
            <a:r>
              <a:rPr lang="en-US" dirty="0"/>
              <a:t>is this system unstable?</a:t>
            </a:r>
            <a:br>
              <a:rPr lang="en-US" dirty="0"/>
            </a:br>
            <a:br>
              <a:rPr lang="en-US" dirty="0"/>
            </a:br>
            <a:r>
              <a:rPr lang="en-US" dirty="0"/>
              <a:t>Why does it not even achieve the goal it was set up to accomplish?</a:t>
            </a:r>
          </a:p>
        </p:txBody>
      </p:sp>
      <p:sp>
        <p:nvSpPr>
          <p:cNvPr id="3" name="Content Placeholder 2">
            <a:extLst>
              <a:ext uri="{FF2B5EF4-FFF2-40B4-BE49-F238E27FC236}">
                <a16:creationId xmlns:a16="http://schemas.microsoft.com/office/drawing/2014/main" id="{A695187E-362E-421D-AEDB-7B298343B653}"/>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3449686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830</TotalTime>
  <Words>577</Words>
  <Application>Microsoft Office PowerPoint</Application>
  <PresentationFormat>Widescreen</PresentationFormat>
  <Paragraphs>22</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Century Gothic</vt:lpstr>
      <vt:lpstr>Wingdings 3</vt:lpstr>
      <vt:lpstr>Ion</vt:lpstr>
      <vt:lpstr>The Great Depression, 1929-1941   Origins  1919-1929 </vt:lpstr>
      <vt:lpstr>Basic questions to consider:   </vt:lpstr>
      <vt:lpstr>What causes an economy to go into decline?  What (if anything) can the government do prevent this?  Why is it difficult for government to respond effectively to the conditions that bring on an economic decline?  Why does government policy sometimes make the economic decline worse?</vt:lpstr>
      <vt:lpstr>Central Question:  What are some of the major causes of the Depression  and  how do these causes INTERACT with each other to make the economic situation even worse?</vt:lpstr>
      <vt:lpstr>“The seeds of the Great Depression can be found in the Treaty of Versailles.”</vt:lpstr>
      <vt:lpstr>Cause #1 –    The International Economic Situation   </vt:lpstr>
      <vt:lpstr>PowerPoint Presentation</vt:lpstr>
      <vt:lpstr>PowerPoint Presentation</vt:lpstr>
      <vt:lpstr>   Why is this system unstable?  Why does it not even achieve the goal it was set up to accomplish?</vt:lpstr>
      <vt:lpstr>Hyperinflation in Germany, 1922-23</vt:lpstr>
      <vt:lpstr>What about the stock market?</vt:lpstr>
      <vt:lpstr>PowerPoint Presentation</vt:lpstr>
      <vt:lpstr>Things you need to know:  -- why were war debts and   reparations a problem?  -- what causes inflation? -- why was hyperinflation a bad thing? -- what caused the stock market to rise     so quickly? -- why did the U.S. stock market crash     have a global impact?</vt:lpstr>
      <vt:lpstr>Cause #2 –  Unwise Tariff Policies </vt:lpstr>
      <vt:lpstr>PowerPoint Presentation</vt:lpstr>
      <vt:lpstr>Things you need to know:  Why was raising the tariff the wrong solution to the problem of American companies not selling enough goods?  Why was the government’s decision to raise the tariff a bad idea?  How did raising the tariff end up making things worse not only for the US but for other nations as well?</vt:lpstr>
      <vt:lpstr>Cause #3 –  Unwise Tax Policies  </vt:lpstr>
      <vt:lpstr>Things you need to know:  Why do tax cuts targeted at the wealthiest Americans not always help the overall economy?  Why are certain sectors of the economy (high tech, housing, and automobiles) crucial to the overall health of the economy?  How did the tax cuts of the 1920s contribute to the Stock Market crash of 1929?</vt:lpstr>
      <vt:lpstr>Cause #4 –  Unwise decisions by the Federal Reserve </vt:lpstr>
      <vt:lpstr>  Things you need to know:  What are the main powers of the Federal Reserve?  What mistakes did the Federal Reserve make in response to the stock market boom and the stock market crash?  How do interest rates affect Americans’ spending habits?  How can adjusting interest rates speed up and slow down economic expansion?  </vt:lpstr>
      <vt:lpstr>Cause #4 –  Lack of Economic Knowledge  </vt:lpstr>
      <vt:lpstr>Things you need to know:  How did solutions to problems not only fail to solve the problem but also create larger problems?   Why was it so important to recognize that the economic policies must take a global perspective?  How did the economic chaos of the 1930s also create political instability throughout the world?</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Origins of the Great Depression</dc:title>
  <dc:creator>Devine, Thomas W</dc:creator>
  <cp:lastModifiedBy>Devine, Thomas  W</cp:lastModifiedBy>
  <cp:revision>20</cp:revision>
  <dcterms:created xsi:type="dcterms:W3CDTF">2017-10-30T22:45:16Z</dcterms:created>
  <dcterms:modified xsi:type="dcterms:W3CDTF">2025-11-04T20:17:31Z</dcterms:modified>
</cp:coreProperties>
</file>