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324" r:id="rId15"/>
    <p:sldId id="325" r:id="rId16"/>
    <p:sldId id="326" r:id="rId17"/>
    <p:sldId id="327" r:id="rId18"/>
    <p:sldId id="328" r:id="rId19"/>
    <p:sldId id="329" r:id="rId20"/>
    <p:sldId id="309" r:id="rId21"/>
    <p:sldId id="311" r:id="rId22"/>
    <p:sldId id="308" r:id="rId23"/>
    <p:sldId id="287" r:id="rId24"/>
    <p:sldId id="300" r:id="rId25"/>
    <p:sldId id="295" r:id="rId26"/>
    <p:sldId id="296" r:id="rId27"/>
    <p:sldId id="298" r:id="rId28"/>
    <p:sldId id="304" r:id="rId29"/>
    <p:sldId id="290" r:id="rId30"/>
    <p:sldId id="299" r:id="rId31"/>
    <p:sldId id="301" r:id="rId32"/>
    <p:sldId id="291" r:id="rId33"/>
    <p:sldId id="302" r:id="rId34"/>
    <p:sldId id="323" r:id="rId35"/>
    <p:sldId id="289" r:id="rId36"/>
    <p:sldId id="312" r:id="rId37"/>
    <p:sldId id="292" r:id="rId38"/>
    <p:sldId id="314" r:id="rId39"/>
    <p:sldId id="315" r:id="rId40"/>
    <p:sldId id="318" r:id="rId41"/>
    <p:sldId id="320" r:id="rId42"/>
    <p:sldId id="316" r:id="rId43"/>
    <p:sldId id="319" r:id="rId44"/>
    <p:sldId id="303" r:id="rId45"/>
    <p:sldId id="322" r:id="rId46"/>
    <p:sldId id="32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>
        <p:scale>
          <a:sx n="76" d="100"/>
          <a:sy n="76" d="100"/>
        </p:scale>
        <p:origin x="854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8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70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FBD8E1-7490-4D65-A1C4-F0646B208EC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23569"/>
            <a:ext cx="8825659" cy="2705431"/>
          </a:xfrm>
        </p:spPr>
        <p:txBody>
          <a:bodyPr/>
          <a:lstStyle/>
          <a:p>
            <a:r>
              <a:rPr lang="en-US" dirty="0"/>
              <a:t>The Civil War –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Who fought?</a:t>
            </a:r>
            <a:br>
              <a:rPr lang="en-US" dirty="0"/>
            </a:br>
            <a:r>
              <a:rPr lang="en-US" dirty="0"/>
              <a:t>Who won?</a:t>
            </a:r>
            <a:br>
              <a:rPr lang="en-US" dirty="0"/>
            </a:br>
            <a:r>
              <a:rPr lang="en-US" dirty="0"/>
              <a:t>What changed?</a:t>
            </a:r>
            <a:br>
              <a:rPr lang="en-US" dirty="0"/>
            </a:br>
            <a:r>
              <a:rPr lang="en-US" dirty="0"/>
              <a:t>What stayed the same?</a:t>
            </a:r>
            <a:br>
              <a:rPr lang="en-US" dirty="0"/>
            </a:br>
            <a:r>
              <a:rPr lang="en-US" dirty="0"/>
              <a:t>Why does it matter?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034332"/>
            <a:ext cx="8825659" cy="19812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How did the North’s victory in the Civil War change the United States?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 sz="3600" dirty="0"/>
              <a:t>politically?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4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North </a:t>
            </a:r>
            <a:r>
              <a:rPr lang="en-US" u="sng" dirty="0"/>
              <a:t>gain</a:t>
            </a:r>
            <a:r>
              <a:rPr lang="en-US" dirty="0"/>
              <a:t> political power?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does the North </a:t>
            </a:r>
            <a:r>
              <a:rPr lang="en-US" u="sng" dirty="0"/>
              <a:t>do</a:t>
            </a:r>
            <a:r>
              <a:rPr lang="en-US" dirty="0"/>
              <a:t> with its political power?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39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North’s victory in the Civil War change the United States?</a:t>
            </a:r>
            <a:br>
              <a:rPr lang="en-US" dirty="0"/>
            </a:br>
            <a:br>
              <a:rPr lang="en-US" sz="3600" dirty="0"/>
            </a:br>
            <a:r>
              <a:rPr lang="en-US" sz="3600" dirty="0"/>
              <a:t>-- politically?</a:t>
            </a:r>
            <a:br>
              <a:rPr lang="en-US" sz="3600" dirty="0"/>
            </a:br>
            <a:r>
              <a:rPr lang="en-US" sz="3600" dirty="0"/>
              <a:t>-- economically?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7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9715"/>
            <a:ext cx="8825659" cy="5383033"/>
          </a:xfrm>
        </p:spPr>
        <p:txBody>
          <a:bodyPr/>
          <a:lstStyle/>
          <a:p>
            <a:r>
              <a:rPr lang="en-US" sz="4400" dirty="0">
                <a:latin typeface="+mn-lt"/>
                <a:cs typeface="Arial" panose="020B0604020202020204" pitchFamily="34" charset="0"/>
              </a:rPr>
              <a:t>Why did many (factory owners and workers) in the North support a high tariff on imports?</a:t>
            </a:r>
            <a:br>
              <a:rPr lang="en-US" sz="4400" dirty="0">
                <a:latin typeface="+mn-lt"/>
                <a:cs typeface="Arial" panose="020B0604020202020204" pitchFamily="34" charset="0"/>
              </a:rPr>
            </a:br>
            <a:r>
              <a:rPr lang="en-US" sz="4400" dirty="0">
                <a:latin typeface="+mn-lt"/>
                <a:cs typeface="Arial" panose="020B0604020202020204" pitchFamily="34" charset="0"/>
              </a:rPr>
              <a:t> </a:t>
            </a:r>
            <a:br>
              <a:rPr lang="en-US" sz="4400" dirty="0">
                <a:latin typeface="+mn-lt"/>
                <a:cs typeface="Arial" panose="020B0604020202020204" pitchFamily="34" charset="0"/>
              </a:rPr>
            </a:br>
            <a:r>
              <a:rPr lang="en-US" sz="4400" dirty="0">
                <a:latin typeface="+mn-lt"/>
                <a:cs typeface="Arial" panose="020B0604020202020204" pitchFamily="34" charset="0"/>
              </a:rPr>
              <a:t>Why had southerners opposed raising tariffs before the Civil War?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7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8397"/>
            <a:ext cx="8825659" cy="284060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How did the North’s victory in the Civil War change the United States?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-- politically</a:t>
            </a:r>
          </a:p>
          <a:p>
            <a:r>
              <a:rPr lang="en-US" sz="3600" dirty="0"/>
              <a:t>-- economically</a:t>
            </a:r>
          </a:p>
          <a:p>
            <a:r>
              <a:rPr lang="en-US" sz="3600" dirty="0"/>
              <a:t>-- psychologically</a:t>
            </a:r>
          </a:p>
        </p:txBody>
      </p:sp>
    </p:spTree>
    <p:extLst>
      <p:ext uri="{BB962C8B-B14F-4D97-AF65-F5344CB8AC3E}">
        <p14:creationId xmlns:p14="http://schemas.microsoft.com/office/powerpoint/2010/main" val="280037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How did Americans think about their country differently after the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2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8200"/>
            <a:ext cx="8825659" cy="2590800"/>
          </a:xfrm>
        </p:spPr>
        <p:txBody>
          <a:bodyPr/>
          <a:lstStyle/>
          <a:p>
            <a:r>
              <a:rPr lang="en-US" dirty="0"/>
              <a:t>Before Reconstruction can begin – and even before the Civil War ends – what problems must the federal government address?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4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“Rehearsal for Reconstruction”</a:t>
            </a:r>
            <a:br>
              <a:rPr lang="en-US" dirty="0"/>
            </a:br>
            <a:r>
              <a:rPr lang="en-US" dirty="0"/>
              <a:t>The Port Royal Experiment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7" t="31101" r="3728" b="13091"/>
          <a:stretch/>
        </p:blipFill>
        <p:spPr>
          <a:xfrm>
            <a:off x="8091583" y="4511734"/>
            <a:ext cx="2656121" cy="1948069"/>
          </a:xfrm>
        </p:spPr>
      </p:pic>
      <p:sp>
        <p:nvSpPr>
          <p:cNvPr id="3" name="AutoShape 2" descr="Image result for port royal experi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060575"/>
            <a:ext cx="6252155" cy="419576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165" y="2060576"/>
            <a:ext cx="3347002" cy="22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020833"/>
          </a:xfrm>
        </p:spPr>
        <p:txBody>
          <a:bodyPr/>
          <a:lstStyle/>
          <a:p>
            <a:pPr algn="ctr"/>
            <a:r>
              <a:rPr lang="en-US" sz="4800" dirty="0"/>
              <a:t>The War to Save the Union?</a:t>
            </a:r>
            <a:br>
              <a:rPr lang="en-US" sz="4800" dirty="0"/>
            </a:br>
            <a:r>
              <a:rPr lang="en-US" sz="4800" dirty="0"/>
              <a:t>or </a:t>
            </a:r>
            <a:br>
              <a:rPr lang="en-US" sz="4800" dirty="0"/>
            </a:br>
            <a:r>
              <a:rPr lang="en-US" sz="4800" dirty="0"/>
              <a:t>The War to End Slavery?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8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4BAD-A604-4173-8499-400DD940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4" y="2861733"/>
            <a:ext cx="10683550" cy="3529736"/>
          </a:xfrm>
        </p:spPr>
        <p:txBody>
          <a:bodyPr/>
          <a:lstStyle/>
          <a:p>
            <a:pPr algn="ctr"/>
            <a:r>
              <a:rPr lang="en-US" sz="5400" dirty="0"/>
              <a:t>“The Union As It Was, The Constitution As It Is, and The Negroes Where They Are”</a:t>
            </a:r>
            <a:br>
              <a:rPr lang="en-US" sz="5400" dirty="0"/>
            </a:br>
            <a:br>
              <a:rPr lang="en-US" sz="5400" dirty="0"/>
            </a:br>
            <a:r>
              <a:rPr lang="en-US" sz="2800" dirty="0"/>
              <a:t>--Democratic Party Slogan, 1861</a:t>
            </a:r>
            <a:br>
              <a:rPr lang="en-US" sz="5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87D02-F039-4258-864A-2AD3D69DB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3205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/>
          <a:p>
            <a:r>
              <a:rPr lang="en-US" dirty="0"/>
              <a:t>What did white, southern plantation owners lose?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CAB24-4671-4CC2-8294-70DF4DAE0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020833"/>
          </a:xfrm>
        </p:spPr>
        <p:txBody>
          <a:bodyPr/>
          <a:lstStyle/>
          <a:p>
            <a:pPr algn="ctr"/>
            <a:r>
              <a:rPr lang="en-US" sz="4800" dirty="0"/>
              <a:t>The War to Save the Union?</a:t>
            </a:r>
            <a:br>
              <a:rPr lang="en-US" sz="4800" dirty="0"/>
            </a:br>
            <a:r>
              <a:rPr lang="en-US" sz="4800" dirty="0"/>
              <a:t>or </a:t>
            </a:r>
            <a:br>
              <a:rPr lang="en-US" sz="4800" dirty="0"/>
            </a:br>
            <a:r>
              <a:rPr lang="en-US" sz="4800" dirty="0"/>
              <a:t>The War to End Slavery?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1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1A63-A38F-4113-A226-705959FF6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086" y="1447801"/>
            <a:ext cx="10450285" cy="3911378"/>
          </a:xfrm>
        </p:spPr>
        <p:txBody>
          <a:bodyPr/>
          <a:lstStyle/>
          <a:p>
            <a:br>
              <a:rPr lang="en-US" sz="5400" u="sng" dirty="0"/>
            </a:br>
            <a:br>
              <a:rPr lang="en-US" sz="5400" dirty="0"/>
            </a:br>
            <a:r>
              <a:rPr lang="en-US" sz="5400" dirty="0"/>
              <a:t>Emancipation Proclamation:</a:t>
            </a:r>
            <a:br>
              <a:rPr lang="en-US" sz="5400" dirty="0"/>
            </a:br>
            <a:br>
              <a:rPr lang="en-US" sz="5400" dirty="0"/>
            </a:br>
            <a:r>
              <a:rPr lang="en-US" sz="5400" u="sng" dirty="0"/>
              <a:t>What</a:t>
            </a:r>
            <a:r>
              <a:rPr lang="en-US" sz="5400" dirty="0"/>
              <a:t> did it do?</a:t>
            </a:r>
            <a:br>
              <a:rPr lang="en-US" sz="5400" dirty="0"/>
            </a:br>
            <a:br>
              <a:rPr lang="en-US" sz="5400" dirty="0"/>
            </a:br>
            <a:r>
              <a:rPr lang="en-US" sz="5400" u="sng" dirty="0"/>
              <a:t>Why</a:t>
            </a:r>
            <a:r>
              <a:rPr lang="en-US" sz="5400" dirty="0"/>
              <a:t> did Lincoln issue it?</a:t>
            </a:r>
            <a:endParaRPr lang="en-US" sz="5400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41C1D-C678-438D-B429-471D74FD4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-413467"/>
            <a:ext cx="9404723" cy="3061252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4400" dirty="0"/>
              <a:t>The Emancipation Proclamation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208598"/>
            <a:ext cx="4396338" cy="4929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01" y="1924007"/>
            <a:ext cx="6946856" cy="42778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34851"/>
            <a:ext cx="8825659" cy="3855485"/>
          </a:xfrm>
        </p:spPr>
        <p:txBody>
          <a:bodyPr/>
          <a:lstStyle/>
          <a:p>
            <a:r>
              <a:rPr lang="en-US" sz="5100" dirty="0"/>
              <a:t>Reconstructing the Nation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would the seceded states return to the union?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gets to decide?</a:t>
            </a:r>
          </a:p>
          <a:p>
            <a:r>
              <a:rPr lang="en-US" sz="3200" dirty="0"/>
              <a:t>How harsh/lenient will the process be?</a:t>
            </a:r>
          </a:p>
          <a:p>
            <a:r>
              <a:rPr lang="en-US" sz="3200" dirty="0"/>
              <a:t>What is the </a:t>
            </a:r>
            <a:r>
              <a:rPr lang="en-US" sz="3200" i="1" u="sng" dirty="0"/>
              <a:t>purpose</a:t>
            </a:r>
            <a:r>
              <a:rPr lang="en-US" sz="3200" dirty="0"/>
              <a:t> of Reconstruction?</a:t>
            </a:r>
          </a:p>
        </p:txBody>
      </p:sp>
    </p:spTree>
    <p:extLst>
      <p:ext uri="{BB962C8B-B14F-4D97-AF65-F5344CB8AC3E}">
        <p14:creationId xmlns:p14="http://schemas.microsoft.com/office/powerpoint/2010/main" val="296193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89397"/>
            <a:ext cx="8825658" cy="4391695"/>
          </a:xfrm>
        </p:spPr>
        <p:txBody>
          <a:bodyPr/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6000" dirty="0"/>
              <a:t>President vs Congress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	Lincoln – 10% plan</a:t>
            </a:r>
            <a:br>
              <a:rPr lang="en-US" sz="4800" dirty="0"/>
            </a:br>
            <a:r>
              <a:rPr lang="en-US" sz="4800" dirty="0"/>
              <a:t>	</a:t>
            </a:r>
            <a:br>
              <a:rPr lang="en-US" sz="4800" dirty="0"/>
            </a:br>
            <a:r>
              <a:rPr lang="en-US" sz="4800" dirty="0"/>
              <a:t>	Congress – Wade-Davis Bill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6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6" y="452718"/>
            <a:ext cx="8714630" cy="6116127"/>
          </a:xfrm>
        </p:spPr>
      </p:pic>
    </p:spTree>
    <p:extLst>
      <p:ext uri="{BB962C8B-B14F-4D97-AF65-F5344CB8AC3E}">
        <p14:creationId xmlns:p14="http://schemas.microsoft.com/office/powerpoint/2010/main" val="154765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7" y="548639"/>
            <a:ext cx="8457877" cy="5736526"/>
          </a:xfrm>
        </p:spPr>
      </p:pic>
    </p:spTree>
    <p:extLst>
      <p:ext uri="{BB962C8B-B14F-4D97-AF65-F5344CB8AC3E}">
        <p14:creationId xmlns:p14="http://schemas.microsoft.com/office/powerpoint/2010/main" val="202074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0" y="452718"/>
            <a:ext cx="4482480" cy="59766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9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“Treason must be made odious, and traitors must </a:t>
            </a:r>
            <a:r>
              <a:rPr lang="en-US" sz="6600"/>
              <a:t>be impoverished</a:t>
            </a:r>
            <a:r>
              <a:rPr lang="en-US" sz="6600" dirty="0"/>
              <a:t>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dirty="0"/>
          </a:p>
          <a:p>
            <a:pPr lvl="1"/>
            <a:r>
              <a:rPr lang="en-US" sz="3600" dirty="0"/>
              <a:t>-- Andrew Johnson</a:t>
            </a:r>
          </a:p>
        </p:txBody>
      </p:sp>
    </p:spTree>
    <p:extLst>
      <p:ext uri="{BB962C8B-B14F-4D97-AF65-F5344CB8AC3E}">
        <p14:creationId xmlns:p14="http://schemas.microsoft.com/office/powerpoint/2010/main" val="164221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“Reconstruction” </a:t>
            </a:r>
            <a:br>
              <a:rPr lang="en-US" sz="6000" dirty="0"/>
            </a:br>
            <a:r>
              <a:rPr lang="en-US" sz="6000" dirty="0"/>
              <a:t>or</a:t>
            </a:r>
            <a:br>
              <a:rPr lang="en-US" sz="6000" dirty="0"/>
            </a:br>
            <a:r>
              <a:rPr lang="en-US" sz="6000" dirty="0"/>
              <a:t> “Restoration”?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5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were southern planters in such bad financial shape after the Civil War?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87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14" y="118763"/>
            <a:ext cx="9404723" cy="1400530"/>
          </a:xfrm>
        </p:spPr>
        <p:txBody>
          <a:bodyPr/>
          <a:lstStyle/>
          <a:p>
            <a:r>
              <a:rPr lang="en-US" sz="5400" dirty="0"/>
              <a:t>Johnson and “Restoration”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			</a:t>
            </a:r>
            <a:r>
              <a:rPr lang="en-US" sz="3600" dirty="0"/>
              <a:t>							-- “black codes”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									--  rampant violence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									--  planters in control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37"/>
          <a:stretch/>
        </p:blipFill>
        <p:spPr>
          <a:xfrm>
            <a:off x="921313" y="1366461"/>
            <a:ext cx="3579567" cy="5125779"/>
          </a:xfrm>
        </p:spPr>
      </p:pic>
    </p:spTree>
    <p:extLst>
      <p:ext uri="{BB962C8B-B14F-4D97-AF65-F5344CB8AC3E}">
        <p14:creationId xmlns:p14="http://schemas.microsoft.com/office/powerpoint/2010/main" val="562494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Radicals and “Reconstruction”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509" y="1819273"/>
            <a:ext cx="9225431" cy="4654826"/>
          </a:xfrm>
        </p:spPr>
        <p:txBody>
          <a:bodyPr/>
          <a:lstStyle/>
          <a:p>
            <a:r>
              <a:rPr lang="en-US" dirty="0"/>
              <a:t>(L to R: Thaddeus Stevens, Charles Sumner, George Julian)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6" y="1476375"/>
            <a:ext cx="2807421" cy="421880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23" y="1476375"/>
            <a:ext cx="3367602" cy="421386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11249"/>
          <a:stretch/>
        </p:blipFill>
        <p:spPr>
          <a:xfrm>
            <a:off x="3495675" y="1819273"/>
            <a:ext cx="29337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4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137037"/>
            <a:ext cx="10167703" cy="229196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Why is “Radical Reconstruction” </a:t>
            </a:r>
            <a:r>
              <a:rPr lang="en-US" i="1" dirty="0"/>
              <a:t>radical?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1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“The whole fabric of southern society </a:t>
            </a:r>
            <a:r>
              <a:rPr lang="en-US" sz="4800" i="1" u="sng" dirty="0"/>
              <a:t>must</a:t>
            </a:r>
            <a:r>
              <a:rPr lang="en-US" sz="4800" dirty="0"/>
              <a:t> be changed, and never can it be done if this opportunity is lost.”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--Thaddeus Stevens</a:t>
            </a:r>
          </a:p>
        </p:txBody>
      </p:sp>
    </p:spTree>
    <p:extLst>
      <p:ext uri="{BB962C8B-B14F-4D97-AF65-F5344CB8AC3E}">
        <p14:creationId xmlns:p14="http://schemas.microsoft.com/office/powerpoint/2010/main" val="2962771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1F4C-D05D-D4E4-B92C-D495219E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216B88-D74B-5DFB-548D-DC633492DC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33" y="1674677"/>
            <a:ext cx="6966700" cy="3921024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7441DF9-7F92-0496-632F-4EACF852B2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65203"/>
            <a:ext cx="3809347" cy="5724429"/>
          </a:xfrm>
        </p:spPr>
      </p:pic>
    </p:spTree>
    <p:extLst>
      <p:ext uri="{BB962C8B-B14F-4D97-AF65-F5344CB8AC3E}">
        <p14:creationId xmlns:p14="http://schemas.microsoft.com/office/powerpoint/2010/main" val="1639729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How to </a:t>
            </a:r>
            <a:r>
              <a:rPr lang="en-US" u="sng" dirty="0"/>
              <a:t>define</a:t>
            </a:r>
            <a:r>
              <a:rPr lang="en-US" dirty="0"/>
              <a:t> “freedom”?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to </a:t>
            </a:r>
            <a:r>
              <a:rPr lang="en-US" u="sng" dirty="0"/>
              <a:t>enforce</a:t>
            </a:r>
            <a:r>
              <a:rPr lang="en-US" dirty="0"/>
              <a:t> “freedom”?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12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Radical Reconstruction in Practice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14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  <a:br>
              <a:rPr lang="en-US" dirty="0"/>
            </a:br>
            <a:r>
              <a:rPr lang="en-US" dirty="0"/>
              <a:t>		Reconstruction Act of 1867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37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reaction to “Radical Reconstruction”?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-- Johnson?</a:t>
            </a:r>
            <a:br>
              <a:rPr lang="en-US" dirty="0"/>
            </a:br>
            <a:r>
              <a:rPr lang="en-US" dirty="0"/>
              <a:t>	-- Congress?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10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0532-06EA-4DF8-9A42-375561F2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 Impeached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D2D2-1A5A-40C8-A1C0-2294C4E45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D085E0-FDA5-470C-9ACF-AFD4211995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02703"/>
            <a:ext cx="4754564" cy="26714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3ED12-CE38-4721-9706-2B461A29C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AF1199-F3E0-4697-9C03-531F2F545A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31" y="2481262"/>
            <a:ext cx="6141407" cy="3862944"/>
          </a:xfrm>
        </p:spPr>
      </p:pic>
    </p:spTree>
    <p:extLst>
      <p:ext uri="{BB962C8B-B14F-4D97-AF65-F5344CB8AC3E}">
        <p14:creationId xmlns:p14="http://schemas.microsoft.com/office/powerpoint/2010/main" val="1208910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5912-FCA0-4142-ADC0-5389A618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Election of 1868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3A2637-94AE-4668-9BA0-4B2FA9671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95" y="2200275"/>
            <a:ext cx="6966450" cy="406840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932B6A5-9C61-45F5-901A-3A6245068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5" y="1853248"/>
            <a:ext cx="3724275" cy="3048000"/>
          </a:xfrm>
        </p:spPr>
      </p:pic>
    </p:spTree>
    <p:extLst>
      <p:ext uri="{BB962C8B-B14F-4D97-AF65-F5344CB8AC3E}">
        <p14:creationId xmlns:p14="http://schemas.microsoft.com/office/powerpoint/2010/main" val="309183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freedmen </a:t>
            </a:r>
            <a:r>
              <a:rPr lang="en-US" b="1" u="sng" dirty="0"/>
              <a:t>win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6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E4FF-65FC-4094-AA52-C995270C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895350"/>
            <a:ext cx="8825657" cy="5419725"/>
          </a:xfrm>
        </p:spPr>
        <p:txBody>
          <a:bodyPr/>
          <a:lstStyle/>
          <a:p>
            <a:pPr algn="ctr"/>
            <a:r>
              <a:rPr lang="en-US" sz="5400" dirty="0"/>
              <a:t>“Let Us Have Peace”</a:t>
            </a:r>
            <a:br>
              <a:rPr lang="en-US" sz="5400" dirty="0"/>
            </a:br>
            <a:br>
              <a:rPr lang="en-US" sz="5400" dirty="0"/>
            </a:br>
            <a:r>
              <a:rPr lang="en-US" dirty="0"/>
              <a:t>Enhanced Enforcement of Civil Rights in the South?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Retreat from Reconstruction?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9F3F-8B1F-4031-A7DF-847E236A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1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0B0C-8DF1-4E24-8754-0E46FB8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 we call our troops home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04C917-36F2-4937-A09F-BB98581C8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8" y="1352549"/>
            <a:ext cx="4558894" cy="58943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52235-CB5C-4AE1-81F4-3C2AC0CEF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19171" r="7826" b="-530"/>
          <a:stretch/>
        </p:blipFill>
        <p:spPr>
          <a:xfrm>
            <a:off x="5916614" y="1451739"/>
            <a:ext cx="5629275" cy="56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3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B7D3-F978-49A0-8CC0-F0F6CD96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Terror and Violence Triumphs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4356A-E67F-49BE-99D8-9C4E0DE8B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080A35-7388-4A88-B515-A60E7FE6C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4" y="1349932"/>
            <a:ext cx="4683792" cy="490640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962C5-B65A-4A46-BCDD-51D9B92D2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BC3B1-EEC6-46C2-A755-30347CAE49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4BF5780-5047-4328-BDC8-A41DEA826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85405"/>
            <a:ext cx="9248045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t-serif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t-serif"/>
              </a:rPr>
              <a:t>  </a:t>
            </a:r>
            <a:r>
              <a:rPr kumimoji="0" lang="en-US" altLang="en-US" sz="36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t-serif"/>
              </a:rPr>
              <a:t>      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4928F2-9940-4E27-AE3C-1BB9BCA0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655175"/>
            <a:ext cx="6443880" cy="42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06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02DB-F5DA-4DBB-9191-99B799B8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Collapse – 1873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442AD-0B7A-4545-AD30-15C741834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01BE7A-5DCD-4DF2-86BB-D2CB7BE54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21" y="1312999"/>
            <a:ext cx="4606766" cy="533602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C18A7-D3A5-4D7F-9A60-699268437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68AE16-55C5-4472-9683-9A997F78BC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2" y="1312999"/>
            <a:ext cx="5183535" cy="3887651"/>
          </a:xfrm>
        </p:spPr>
      </p:pic>
    </p:spTree>
    <p:extLst>
      <p:ext uri="{BB962C8B-B14F-4D97-AF65-F5344CB8AC3E}">
        <p14:creationId xmlns:p14="http://schemas.microsoft.com/office/powerpoint/2010/main" val="2581711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238499"/>
            <a:ext cx="8825657" cy="3267076"/>
          </a:xfrm>
        </p:spPr>
        <p:txBody>
          <a:bodyPr/>
          <a:lstStyle/>
          <a:p>
            <a:r>
              <a:rPr lang="en-US" sz="5000" dirty="0"/>
              <a:t>Moderates and Pragmatists:</a:t>
            </a:r>
            <a:br>
              <a:rPr lang="en-US" sz="5000" dirty="0"/>
            </a:br>
            <a:br>
              <a:rPr lang="en-US" dirty="0"/>
            </a:br>
            <a:r>
              <a:rPr lang="en-US" dirty="0"/>
              <a:t>Were Radicals’ policies </a:t>
            </a:r>
            <a:r>
              <a:rPr lang="en-US" i="1" dirty="0"/>
              <a:t>enforceable?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Were Radicals’ policies</a:t>
            </a:r>
            <a:br>
              <a:rPr lang="en-US" dirty="0"/>
            </a:br>
            <a:r>
              <a:rPr lang="en-US" i="1" dirty="0"/>
              <a:t>constitutional?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Were Radicals’ policies</a:t>
            </a:r>
            <a:br>
              <a:rPr lang="en-US" dirty="0"/>
            </a:br>
            <a:r>
              <a:rPr lang="en-US" i="1" dirty="0"/>
              <a:t>popular?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02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537E-EDF2-4FAB-AAD9-C65D19A0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3"/>
            <a:ext cx="9598769" cy="1915647"/>
          </a:xfrm>
        </p:spPr>
        <p:txBody>
          <a:bodyPr/>
          <a:lstStyle/>
          <a:p>
            <a:r>
              <a:rPr lang="en-US" dirty="0"/>
              <a:t>“Compromise” of 1877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- President Hayes ends Military Reconstruction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- “Home Rule” begins in the South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13FA0-6F26-44FD-91AE-AD698A363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81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3839-5A42-48DA-BBF3-9EF4AA21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Legacy of Reconstruction?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“This is a white man’s </a:t>
            </a:r>
            <a:br>
              <a:rPr lang="en-US" dirty="0"/>
            </a:br>
            <a:r>
              <a:rPr lang="en-US" dirty="0"/>
              <a:t>   government.”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08B3E-318E-49B1-B9B1-AEC9EC911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313616"/>
            <a:ext cx="3419474" cy="5248894"/>
          </a:xfrm>
        </p:spPr>
      </p:pic>
    </p:spTree>
    <p:extLst>
      <p:ext uri="{BB962C8B-B14F-4D97-AF65-F5344CB8AC3E}">
        <p14:creationId xmlns:p14="http://schemas.microsoft.com/office/powerpoint/2010/main" val="1674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9030667" cy="1981200"/>
          </a:xfrm>
        </p:spPr>
        <p:txBody>
          <a:bodyPr/>
          <a:lstStyle/>
          <a:p>
            <a:r>
              <a:rPr lang="en-US" dirty="0"/>
              <a:t>What did the freedmen </a:t>
            </a:r>
            <a:r>
              <a:rPr lang="en-US" b="1" u="sng" dirty="0"/>
              <a:t>lose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Why could “freedom” be both a blessing and a curse for African Americans right after the Civil War?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1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non-planter white southerners </a:t>
            </a:r>
            <a:r>
              <a:rPr lang="en-US" b="1" u="sng" dirty="0"/>
              <a:t>lose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790824"/>
            <a:ext cx="8825659" cy="1704975"/>
          </a:xfrm>
        </p:spPr>
        <p:txBody>
          <a:bodyPr/>
          <a:lstStyle/>
          <a:p>
            <a:r>
              <a:rPr lang="en-US" dirty="0"/>
              <a:t>What did northerners </a:t>
            </a:r>
            <a:r>
              <a:rPr lang="en-US" b="1" u="sng" dirty="0"/>
              <a:t>win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4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How did the North’s victory in the Civil War change the United States?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43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1535</TotalTime>
  <Words>737</Words>
  <Application>Microsoft Office PowerPoint</Application>
  <PresentationFormat>Widescreen</PresentationFormat>
  <Paragraphs>57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Century Gothic</vt:lpstr>
      <vt:lpstr>pt-serif</vt:lpstr>
      <vt:lpstr>Wingdings 3</vt:lpstr>
      <vt:lpstr>Ion</vt:lpstr>
      <vt:lpstr>The Civil War –  Who fought? Who won? What changed? What stayed the same? Why does it matter?</vt:lpstr>
      <vt:lpstr>What did white, southern plantation owners lose?</vt:lpstr>
      <vt:lpstr>Why were southern planters in such bad financial shape after the Civil War?</vt:lpstr>
      <vt:lpstr>What did the freedmen win?</vt:lpstr>
      <vt:lpstr>What did the freedmen lose?</vt:lpstr>
      <vt:lpstr> Why could “freedom” be both a blessing and a curse for African Americans right after the Civil War? </vt:lpstr>
      <vt:lpstr>What did non-planter white southerners lose?</vt:lpstr>
      <vt:lpstr>What did northerners win?</vt:lpstr>
      <vt:lpstr> How did the North’s victory in the Civil War change the United States?</vt:lpstr>
      <vt:lpstr> How did the North’s victory in the Civil War change the United States?</vt:lpstr>
      <vt:lpstr>Why does the North gain political power?  What does the North do with its political power?</vt:lpstr>
      <vt:lpstr>How did the North’s victory in the Civil War change the United States?  -- politically? -- economically?</vt:lpstr>
      <vt:lpstr>Why did many (factory owners and workers) in the North support a high tariff on imports?   Why had southerners opposed raising tariffs before the Civil War? </vt:lpstr>
      <vt:lpstr> How did the North’s victory in the Civil War change the United States?</vt:lpstr>
      <vt:lpstr>How did Americans think about their country differently after the war?</vt:lpstr>
      <vt:lpstr>Before Reconstruction can begin – and even before the Civil War ends – what problems must the federal government address?</vt:lpstr>
      <vt:lpstr>“Rehearsal for Reconstruction” The Port Royal Experiment</vt:lpstr>
      <vt:lpstr>The War to Save the Union? or  The War to End Slavery?</vt:lpstr>
      <vt:lpstr>“The Union As It Was, The Constitution As It Is, and The Negroes Where They Are”  --Democratic Party Slogan, 1861  </vt:lpstr>
      <vt:lpstr>The War to Save the Union? or  The War to End Slavery?</vt:lpstr>
      <vt:lpstr>  Emancipation Proclamation:  What did it do?  Why did Lincoln issue it?</vt:lpstr>
      <vt:lpstr>  The Emancipation Proclamation </vt:lpstr>
      <vt:lpstr>Reconstructing the Nation  How would the seceded states return to the union?</vt:lpstr>
      <vt:lpstr>  President vs Congress   Lincoln – 10% plan    Congress – Wade-Davis Bill</vt:lpstr>
      <vt:lpstr>PowerPoint Presentation</vt:lpstr>
      <vt:lpstr>PowerPoint Presentation</vt:lpstr>
      <vt:lpstr>PowerPoint Presentation</vt:lpstr>
      <vt:lpstr>“Treason must be made odious, and traitors must be impoverished.”</vt:lpstr>
      <vt:lpstr>“Reconstruction”  or  “Restoration”?</vt:lpstr>
      <vt:lpstr>Johnson and “Restoration”            -- “black codes”            --  rampant violence            --  planters in control</vt:lpstr>
      <vt:lpstr>The Radicals and “Reconstruction”</vt:lpstr>
      <vt:lpstr>  Why is “Radical Reconstruction” radical?</vt:lpstr>
      <vt:lpstr>“The whole fabric of southern society must be changed, and never can it be done if this opportunity is lost.”</vt:lpstr>
      <vt:lpstr>PowerPoint Presentation</vt:lpstr>
      <vt:lpstr> How to define “freedom”?  How to enforce “freedom”?</vt:lpstr>
      <vt:lpstr>  Radical Reconstruction in Practice    14th Amendment   Reconstruction Act of 1867   </vt:lpstr>
      <vt:lpstr>What is the reaction to “Radical Reconstruction”?   -- Johnson?  -- Congress?</vt:lpstr>
      <vt:lpstr>Johnson Impeached</vt:lpstr>
      <vt:lpstr>Presidential Election of 1868</vt:lpstr>
      <vt:lpstr>“Let Us Have Peace”  Enhanced Enforcement of Civil Rights in the South?  or  Retreat from Reconstruction? </vt:lpstr>
      <vt:lpstr>Shall we call our troops home ?</vt:lpstr>
      <vt:lpstr>Terror and Violence Triumphs</vt:lpstr>
      <vt:lpstr>Economic Collapse – 1873 </vt:lpstr>
      <vt:lpstr>Moderates and Pragmatists:  Were Radicals’ policies enforceable?  Were Radicals’ policies constitutional?  Were Radicals’ policies popular?</vt:lpstr>
      <vt:lpstr>“Compromise” of 1877  - President Hayes ends Military Reconstruction  - “Home Rule” begins in the South</vt:lpstr>
      <vt:lpstr>Legacy of Reconstruction?  “This is a white man’s     government.”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Devine, Thomas W</dc:creator>
  <cp:lastModifiedBy>Tom Devine</cp:lastModifiedBy>
  <cp:revision>70</cp:revision>
  <dcterms:created xsi:type="dcterms:W3CDTF">2015-01-20T09:09:37Z</dcterms:created>
  <dcterms:modified xsi:type="dcterms:W3CDTF">2024-09-03T09:48:43Z</dcterms:modified>
</cp:coreProperties>
</file>