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5"/>
  </p:handoutMasterIdLst>
  <p:sldIdLst>
    <p:sldId id="266" r:id="rId2"/>
    <p:sldId id="267" r:id="rId3"/>
    <p:sldId id="309" r:id="rId4"/>
    <p:sldId id="268" r:id="rId5"/>
    <p:sldId id="294" r:id="rId6"/>
    <p:sldId id="298" r:id="rId7"/>
    <p:sldId id="297" r:id="rId8"/>
    <p:sldId id="296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269" r:id="rId19"/>
    <p:sldId id="276" r:id="rId20"/>
    <p:sldId id="278" r:id="rId21"/>
    <p:sldId id="279" r:id="rId22"/>
    <p:sldId id="272" r:id="rId23"/>
    <p:sldId id="277" r:id="rId24"/>
    <p:sldId id="312" r:id="rId25"/>
    <p:sldId id="273" r:id="rId26"/>
    <p:sldId id="288" r:id="rId27"/>
    <p:sldId id="274" r:id="rId28"/>
    <p:sldId id="281" r:id="rId29"/>
    <p:sldId id="282" r:id="rId30"/>
    <p:sldId id="310" r:id="rId31"/>
    <p:sldId id="280" r:id="rId32"/>
    <p:sldId id="286" r:id="rId33"/>
    <p:sldId id="290" r:id="rId34"/>
    <p:sldId id="284" r:id="rId35"/>
    <p:sldId id="275" r:id="rId36"/>
    <p:sldId id="293" r:id="rId37"/>
    <p:sldId id="311" r:id="rId38"/>
    <p:sldId id="283" r:id="rId39"/>
    <p:sldId id="287" r:id="rId40"/>
    <p:sldId id="285" r:id="rId41"/>
    <p:sldId id="271" r:id="rId42"/>
    <p:sldId id="289" r:id="rId43"/>
    <p:sldId id="313" r:id="rId44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>
      <p:cViewPr varScale="1">
        <p:scale>
          <a:sx n="123" d="100"/>
          <a:sy n="123" d="100"/>
        </p:scale>
        <p:origin x="123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0A33F34-AE90-43F6-B85E-EE2764DCF48E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BD3D00-5608-4683-9E47-21337E3BF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17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38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8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16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02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1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3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34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2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6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5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0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39AF6-95BB-448A-8E27-646276BD4F9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559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Industrialization in the Late Nineteenth Century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82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8542A-E1BA-43E5-AFC3-B1480C1073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did the railroads change the way of “doing business”?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8549C7-9C6C-43EB-B1C3-110150EC75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27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7D849-E65B-4A64-BE7B-CADFDB91AD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other factors encourage economic growth?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0A3BD0-BA99-4ED0-B63E-3A923CDAFB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94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36622-C3D0-4EE3-A226-F165ED373C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How</a:t>
            </a:r>
            <a:r>
              <a:rPr lang="en-US" dirty="0"/>
              <a:t> did each factor encourage economic growth?</a:t>
            </a:r>
            <a:endParaRPr lang="en-US" u="sn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077A1A-64FB-48C2-B399-0FC62889AB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pPr marL="457200" indent="-4572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035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4B020-A509-4825-95B7-1268DC8BB5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Abundance of natural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3612B4-1B19-42C3-85B7-733D61315D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62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C1E6A-DD44-4BBB-8644-C0D76BD9DF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Foreign investment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3FFB8D-F375-4B4F-BB15-0650632916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Follow up question:</a:t>
            </a:r>
          </a:p>
          <a:p>
            <a:r>
              <a:rPr lang="en-US" dirty="0"/>
              <a:t>Why Great Britain?</a:t>
            </a:r>
          </a:p>
        </p:txBody>
      </p:sp>
    </p:spTree>
    <p:extLst>
      <p:ext uri="{BB962C8B-B14F-4D97-AF65-F5344CB8AC3E}">
        <p14:creationId xmlns:p14="http://schemas.microsoft.com/office/powerpoint/2010/main" val="1024924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92D01-1C0F-4EB5-B03C-043D9448FB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Government assistance to business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6D3BCC-8537-4EE4-9E1E-5F40700AEA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84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E0A74-235E-4510-AB90-941AAC91AB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Strategies and Processes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69BF22-240E-4673-8DFB-5FE4296D8B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en-US" dirty="0"/>
              <a:t>Manufacturing</a:t>
            </a:r>
          </a:p>
          <a:p>
            <a:pPr marL="457200" indent="-457200">
              <a:buFontTx/>
              <a:buChar char="-"/>
            </a:pPr>
            <a:r>
              <a:rPr lang="en-US" dirty="0"/>
              <a:t>Farming</a:t>
            </a:r>
          </a:p>
        </p:txBody>
      </p:sp>
    </p:spTree>
    <p:extLst>
      <p:ext uri="{BB962C8B-B14F-4D97-AF65-F5344CB8AC3E}">
        <p14:creationId xmlns:p14="http://schemas.microsoft.com/office/powerpoint/2010/main" val="2642219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E99EF-215C-483B-9C1B-8B24DFFE89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methods of </a:t>
            </a:r>
            <a:r>
              <a:rPr lang="en-US" u="sng" dirty="0"/>
              <a:t>financing</a:t>
            </a:r>
            <a:r>
              <a:rPr lang="en-US" dirty="0"/>
              <a:t> and </a:t>
            </a:r>
            <a:r>
              <a:rPr lang="en-US" u="sng" dirty="0"/>
              <a:t>administering</a:t>
            </a:r>
            <a:r>
              <a:rPr lang="en-US" dirty="0"/>
              <a:t> businesses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0AB1DA-2A66-4C4A-928E-6DF6503DFD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776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2743200"/>
          </a:xfrm>
        </p:spPr>
        <p:txBody>
          <a:bodyPr>
            <a:normAutofit fontScale="77500" lnSpcReduction="20000"/>
          </a:bodyPr>
          <a:lstStyle/>
          <a:p>
            <a:r>
              <a:rPr lang="en-US" sz="4300" dirty="0"/>
              <a:t>#2</a:t>
            </a:r>
          </a:p>
          <a:p>
            <a:endParaRPr lang="en-US" sz="4300" dirty="0"/>
          </a:p>
          <a:p>
            <a:r>
              <a:rPr lang="en-US" sz="5200" i="1" dirty="0"/>
              <a:t>HOW</a:t>
            </a:r>
            <a:r>
              <a:rPr lang="en-US" sz="5200" dirty="0"/>
              <a:t> did the process of modern industrialization occur?</a:t>
            </a:r>
            <a:endParaRPr lang="en-US" sz="5200" i="1" dirty="0"/>
          </a:p>
        </p:txBody>
      </p:sp>
    </p:spTree>
    <p:extLst>
      <p:ext uri="{BB962C8B-B14F-4D97-AF65-F5344CB8AC3E}">
        <p14:creationId xmlns:p14="http://schemas.microsoft.com/office/powerpoint/2010/main" val="3510524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The Four “C”s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32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Some basic questions: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400" dirty="0"/>
              <a:t>#1</a:t>
            </a:r>
          </a:p>
          <a:p>
            <a:r>
              <a:rPr lang="en-US" sz="4400" dirty="0"/>
              <a:t>What caused it (or at least helped it along)?</a:t>
            </a:r>
          </a:p>
        </p:txBody>
      </p:sp>
    </p:spTree>
    <p:extLst>
      <p:ext uri="{BB962C8B-B14F-4D97-AF65-F5344CB8AC3E}">
        <p14:creationId xmlns:p14="http://schemas.microsoft.com/office/powerpoint/2010/main" val="581237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D. Rockefeller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53" y="1600200"/>
            <a:ext cx="3243093" cy="4525963"/>
          </a:xfrm>
        </p:spPr>
      </p:pic>
    </p:spTree>
    <p:extLst>
      <p:ext uri="{BB962C8B-B14F-4D97-AF65-F5344CB8AC3E}">
        <p14:creationId xmlns:p14="http://schemas.microsoft.com/office/powerpoint/2010/main" val="1900079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1430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4293162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Four “C”s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- Competition</a:t>
            </a:r>
          </a:p>
        </p:txBody>
      </p:sp>
    </p:spTree>
    <p:extLst>
      <p:ext uri="{BB962C8B-B14F-4D97-AF65-F5344CB8AC3E}">
        <p14:creationId xmlns:p14="http://schemas.microsoft.com/office/powerpoint/2010/main" val="2570410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9" t="17396" r="1059" b="12000"/>
          <a:stretch/>
        </p:blipFill>
        <p:spPr>
          <a:xfrm>
            <a:off x="523875" y="1958181"/>
            <a:ext cx="8096250" cy="2690019"/>
          </a:xfrm>
        </p:spPr>
      </p:pic>
    </p:spTree>
    <p:extLst>
      <p:ext uri="{BB962C8B-B14F-4D97-AF65-F5344CB8AC3E}">
        <p14:creationId xmlns:p14="http://schemas.microsoft.com/office/powerpoint/2010/main" val="433514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71F63-2C66-427E-A194-94EA166ED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8BD69C-B4B9-45FB-8AB4-6B41D694A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07295"/>
            <a:ext cx="5515465" cy="6321451"/>
          </a:xfrm>
        </p:spPr>
      </p:pic>
    </p:spTree>
    <p:extLst>
      <p:ext uri="{BB962C8B-B14F-4D97-AF65-F5344CB8AC3E}">
        <p14:creationId xmlns:p14="http://schemas.microsoft.com/office/powerpoint/2010/main" val="3714240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Four “C”s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en-US" dirty="0"/>
              <a:t>Competition</a:t>
            </a:r>
          </a:p>
          <a:p>
            <a:pPr marL="457200" indent="-457200">
              <a:buFontTx/>
              <a:buChar char="-"/>
            </a:pPr>
            <a:r>
              <a:rPr lang="en-US" dirty="0"/>
              <a:t>Cooperation</a:t>
            </a:r>
          </a:p>
        </p:txBody>
      </p:sp>
    </p:spTree>
    <p:extLst>
      <p:ext uri="{BB962C8B-B14F-4D97-AF65-F5344CB8AC3E}">
        <p14:creationId xmlns:p14="http://schemas.microsoft.com/office/powerpoint/2010/main" val="1654596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7620000" cy="4467225"/>
          </a:xfrm>
        </p:spPr>
      </p:pic>
    </p:spTree>
    <p:extLst>
      <p:ext uri="{BB962C8B-B14F-4D97-AF65-F5344CB8AC3E}">
        <p14:creationId xmlns:p14="http://schemas.microsoft.com/office/powerpoint/2010/main" val="3576949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r>
              <a:rPr lang="en-US" dirty="0"/>
              <a:t>The Four “C”s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2438400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en-US" dirty="0"/>
              <a:t>Competition</a:t>
            </a:r>
          </a:p>
          <a:p>
            <a:pPr marL="457200" indent="-457200">
              <a:buFontTx/>
              <a:buChar char="-"/>
            </a:pPr>
            <a:r>
              <a:rPr lang="en-US" dirty="0"/>
              <a:t>Cooperation</a:t>
            </a:r>
          </a:p>
          <a:p>
            <a:pPr marL="457200" indent="-457200">
              <a:buFontTx/>
              <a:buChar char="-"/>
            </a:pPr>
            <a:r>
              <a:rPr lang="en-US" dirty="0"/>
              <a:t>Consolidation</a:t>
            </a:r>
          </a:p>
          <a:p>
            <a:r>
              <a:rPr lang="en-US" sz="2400" dirty="0"/>
              <a:t>	(Horizontal Integration)</a:t>
            </a:r>
          </a:p>
        </p:txBody>
      </p:sp>
    </p:spTree>
    <p:extLst>
      <p:ext uri="{BB962C8B-B14F-4D97-AF65-F5344CB8AC3E}">
        <p14:creationId xmlns:p14="http://schemas.microsoft.com/office/powerpoint/2010/main" val="2779982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09800"/>
            <a:ext cx="5504872" cy="2743200"/>
          </a:xfrm>
        </p:spPr>
      </p:pic>
    </p:spTree>
    <p:extLst>
      <p:ext uri="{BB962C8B-B14F-4D97-AF65-F5344CB8AC3E}">
        <p14:creationId xmlns:p14="http://schemas.microsoft.com/office/powerpoint/2010/main" val="3631678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38" y="1295400"/>
            <a:ext cx="7656323" cy="4670742"/>
          </a:xfrm>
        </p:spPr>
      </p:pic>
    </p:spTree>
    <p:extLst>
      <p:ext uri="{BB962C8B-B14F-4D97-AF65-F5344CB8AC3E}">
        <p14:creationId xmlns:p14="http://schemas.microsoft.com/office/powerpoint/2010/main" val="3106256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1E9E-08D3-4503-BF37-9B9231EF3D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#2 and #3…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DEA7A7-7D70-4BE4-89C3-263B5EE54D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Coming soon!</a:t>
            </a:r>
          </a:p>
        </p:txBody>
      </p:sp>
    </p:spTree>
    <p:extLst>
      <p:ext uri="{BB962C8B-B14F-4D97-AF65-F5344CB8AC3E}">
        <p14:creationId xmlns:p14="http://schemas.microsoft.com/office/powerpoint/2010/main" val="30642101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E03DC-9D83-4C41-BFF4-1BA7C7192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021D75-E4B8-4D99-9C7B-F5D09EDB77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" y="1905000"/>
            <a:ext cx="8067675" cy="3276600"/>
          </a:xfrm>
        </p:spPr>
      </p:pic>
    </p:spTree>
    <p:extLst>
      <p:ext uri="{BB962C8B-B14F-4D97-AF65-F5344CB8AC3E}">
        <p14:creationId xmlns:p14="http://schemas.microsoft.com/office/powerpoint/2010/main" val="15672703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6700" dirty="0"/>
              <a:t>“Let us Prey”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38" y="1828800"/>
            <a:ext cx="7590124" cy="4525963"/>
          </a:xfrm>
        </p:spPr>
      </p:pic>
    </p:spTree>
    <p:extLst>
      <p:ext uri="{BB962C8B-B14F-4D97-AF65-F5344CB8AC3E}">
        <p14:creationId xmlns:p14="http://schemas.microsoft.com/office/powerpoint/2010/main" val="25475240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8990"/>
          <a:stretch/>
        </p:blipFill>
        <p:spPr>
          <a:xfrm>
            <a:off x="1295400" y="1371600"/>
            <a:ext cx="6402587" cy="4628582"/>
          </a:xfrm>
        </p:spPr>
      </p:pic>
    </p:spTree>
    <p:extLst>
      <p:ext uri="{BB962C8B-B14F-4D97-AF65-F5344CB8AC3E}">
        <p14:creationId xmlns:p14="http://schemas.microsoft.com/office/powerpoint/2010/main" val="32915898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685800"/>
            <a:ext cx="7416800" cy="5562600"/>
          </a:xfrm>
        </p:spPr>
      </p:pic>
    </p:spTree>
    <p:extLst>
      <p:ext uri="{BB962C8B-B14F-4D97-AF65-F5344CB8AC3E}">
        <p14:creationId xmlns:p14="http://schemas.microsoft.com/office/powerpoint/2010/main" val="957836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Rockefeller’s Market Share 1863-1911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45" y="1295400"/>
            <a:ext cx="7442310" cy="4648200"/>
          </a:xfrm>
        </p:spPr>
      </p:pic>
    </p:spTree>
    <p:extLst>
      <p:ext uri="{BB962C8B-B14F-4D97-AF65-F5344CB8AC3E}">
        <p14:creationId xmlns:p14="http://schemas.microsoft.com/office/powerpoint/2010/main" val="40670565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2666999"/>
          </a:xfrm>
        </p:spPr>
        <p:txBody>
          <a:bodyPr/>
          <a:lstStyle/>
          <a:p>
            <a:r>
              <a:rPr lang="en-US" dirty="0"/>
              <a:t>The Four “C”s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895600"/>
            <a:ext cx="6400800" cy="3048000"/>
          </a:xfrm>
        </p:spPr>
        <p:txBody>
          <a:bodyPr>
            <a:normAutofit lnSpcReduction="10000"/>
          </a:bodyPr>
          <a:lstStyle/>
          <a:p>
            <a:pPr marL="457200" indent="-457200">
              <a:buFontTx/>
              <a:buChar char="-"/>
            </a:pPr>
            <a:r>
              <a:rPr lang="en-US" dirty="0"/>
              <a:t>Competition</a:t>
            </a:r>
          </a:p>
          <a:p>
            <a:pPr marL="457200" indent="-457200">
              <a:buFontTx/>
              <a:buChar char="-"/>
            </a:pPr>
            <a:r>
              <a:rPr lang="en-US" dirty="0"/>
              <a:t>Cooperation</a:t>
            </a:r>
          </a:p>
          <a:p>
            <a:pPr marL="457200" indent="-457200">
              <a:buFontTx/>
              <a:buChar char="-"/>
            </a:pPr>
            <a:r>
              <a:rPr lang="en-US" dirty="0"/>
              <a:t>Consolidation</a:t>
            </a:r>
          </a:p>
          <a:p>
            <a:r>
              <a:rPr lang="en-US" sz="2400" dirty="0"/>
              <a:t>	(Horizontal Integration)</a:t>
            </a:r>
          </a:p>
          <a:p>
            <a:pPr marL="457200" indent="-457200">
              <a:buFontTx/>
              <a:buChar char="-"/>
            </a:pPr>
            <a:r>
              <a:rPr lang="en-US" dirty="0"/>
              <a:t>Centralization</a:t>
            </a:r>
          </a:p>
          <a:p>
            <a:r>
              <a:rPr lang="en-US" sz="2400" dirty="0"/>
              <a:t>        (Vertical Integration)</a:t>
            </a:r>
          </a:p>
          <a:p>
            <a:pPr marL="457200" indent="-4572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2643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762000"/>
            <a:ext cx="3962400" cy="5388864"/>
          </a:xfrm>
        </p:spPr>
      </p:pic>
    </p:spTree>
    <p:extLst>
      <p:ext uri="{BB962C8B-B14F-4D97-AF65-F5344CB8AC3E}">
        <p14:creationId xmlns:p14="http://schemas.microsoft.com/office/powerpoint/2010/main" val="24395107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0C0DE-0090-41D0-9076-3266570D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6B74C8D-13D0-4F92-8BF1-BC13139C4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6129" y="952500"/>
            <a:ext cx="7331742" cy="49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6089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74638"/>
            <a:ext cx="4398874" cy="6248400"/>
          </a:xfrm>
        </p:spPr>
      </p:pic>
    </p:spTree>
    <p:extLst>
      <p:ext uri="{BB962C8B-B14F-4D97-AF65-F5344CB8AC3E}">
        <p14:creationId xmlns:p14="http://schemas.microsoft.com/office/powerpoint/2010/main" val="30684824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685800"/>
            <a:ext cx="4240420" cy="5560251"/>
          </a:xfrm>
        </p:spPr>
      </p:pic>
    </p:spTree>
    <p:extLst>
      <p:ext uri="{BB962C8B-B14F-4D97-AF65-F5344CB8AC3E}">
        <p14:creationId xmlns:p14="http://schemas.microsoft.com/office/powerpoint/2010/main" val="283533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Railroads as a Catalyst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do the railroads fuel economic expansion?</a:t>
            </a:r>
          </a:p>
        </p:txBody>
      </p:sp>
    </p:spTree>
    <p:extLst>
      <p:ext uri="{BB962C8B-B14F-4D97-AF65-F5344CB8AC3E}">
        <p14:creationId xmlns:p14="http://schemas.microsoft.com/office/powerpoint/2010/main" val="34046697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449084" cy="3785600"/>
          </a:xfrm>
        </p:spPr>
      </p:pic>
    </p:spTree>
    <p:extLst>
      <p:ext uri="{BB962C8B-B14F-4D97-AF65-F5344CB8AC3E}">
        <p14:creationId xmlns:p14="http://schemas.microsoft.com/office/powerpoint/2010/main" val="27668788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71800"/>
            <a:ext cx="7772400" cy="628650"/>
          </a:xfrm>
        </p:spPr>
        <p:txBody>
          <a:bodyPr>
            <a:normAutofit fontScale="90000"/>
          </a:bodyPr>
          <a:lstStyle/>
          <a:p>
            <a:r>
              <a:rPr lang="en-US" dirty="0"/>
              <a:t>#3</a:t>
            </a:r>
            <a:br>
              <a:rPr lang="en-US" dirty="0"/>
            </a:br>
            <a:br>
              <a:rPr lang="en-US" dirty="0"/>
            </a:br>
            <a:r>
              <a:rPr lang="en-US" sz="6000" dirty="0"/>
              <a:t>How did the new economy affect people?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593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25A11F9-B622-4839-B174-44AFC8266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11" y="823529"/>
            <a:ext cx="8021577" cy="5105400"/>
          </a:xfrm>
        </p:spPr>
      </p:pic>
    </p:spTree>
    <p:extLst>
      <p:ext uri="{BB962C8B-B14F-4D97-AF65-F5344CB8AC3E}">
        <p14:creationId xmlns:p14="http://schemas.microsoft.com/office/powerpoint/2010/main" val="3971693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68F0B-09C0-419C-BD9F-D27BFB70A2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“Liberty produces wealth, and wealth destroys liberty.”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“Competition destroys competition.”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9D4C95-5A58-418E-84D3-B1EA1C00E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066800"/>
          </a:xfrm>
        </p:spPr>
        <p:txBody>
          <a:bodyPr/>
          <a:lstStyle/>
          <a:p>
            <a:r>
              <a:rPr lang="en-US" dirty="0"/>
              <a:t>-Henry Demarest Lloyd</a:t>
            </a:r>
          </a:p>
        </p:txBody>
      </p:sp>
    </p:spTree>
    <p:extLst>
      <p:ext uri="{BB962C8B-B14F-4D97-AF65-F5344CB8AC3E}">
        <p14:creationId xmlns:p14="http://schemas.microsoft.com/office/powerpoint/2010/main" val="1220258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562D-DB02-4911-BAE2-ADEED3E9C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19</a:t>
            </a:r>
            <a:r>
              <a:rPr lang="en-US" baseline="30000" dirty="0"/>
              <a:t>th</a:t>
            </a:r>
            <a:r>
              <a:rPr lang="en-US" dirty="0"/>
              <a:t> Century Internet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B04931-2135-43E1-A796-56CB2E9DDC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787" y="1385818"/>
            <a:ext cx="5460426" cy="4965328"/>
          </a:xfrm>
        </p:spPr>
      </p:pic>
    </p:spTree>
    <p:extLst>
      <p:ext uri="{BB962C8B-B14F-4D97-AF65-F5344CB8AC3E}">
        <p14:creationId xmlns:p14="http://schemas.microsoft.com/office/powerpoint/2010/main" val="1665360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2D964-4338-429E-B843-375C75692A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did the railroads monetize “latent resources”?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5B76AE-44A6-401A-8AC2-5F668672FB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60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60510-14C0-409F-BC7F-1719F03870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did the railroads create markets?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DC6063-A67B-40ED-848D-C758DC65FF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95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09D97-A61F-4A8B-A3D1-870B46299F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did the railroad create jobs?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253E80-439C-4550-B7CE-60F77C7A9F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978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2F8AB-FAEB-4127-93BC-A475338225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did the railroads promote migration to the West?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46399-7640-4B90-9093-43450DF43D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11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2927</TotalTime>
  <Words>256</Words>
  <Application>Microsoft Office PowerPoint</Application>
  <PresentationFormat>On-screen Show (4:3)</PresentationFormat>
  <Paragraphs>52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</vt:lpstr>
      <vt:lpstr>Calibri</vt:lpstr>
      <vt:lpstr>Office Theme</vt:lpstr>
      <vt:lpstr>Industrialization in the Late Nineteenth Century</vt:lpstr>
      <vt:lpstr>Some basic questions:</vt:lpstr>
      <vt:lpstr>#2 and #3…</vt:lpstr>
      <vt:lpstr>The Railroads as a Catalyst</vt:lpstr>
      <vt:lpstr>The 19th Century Internet</vt:lpstr>
      <vt:lpstr>How did the railroads monetize “latent resources”?</vt:lpstr>
      <vt:lpstr>How did the railroads create markets?</vt:lpstr>
      <vt:lpstr>How did the railroad create jobs?</vt:lpstr>
      <vt:lpstr>How did the railroads promote migration to the West?</vt:lpstr>
      <vt:lpstr>How did the railroads change the way of “doing business”?</vt:lpstr>
      <vt:lpstr>What other factors encourage economic growth?</vt:lpstr>
      <vt:lpstr>How did each factor encourage economic growth?</vt:lpstr>
      <vt:lpstr>Abundance of natural resources</vt:lpstr>
      <vt:lpstr>Foreign investment</vt:lpstr>
      <vt:lpstr>Government assistance to business</vt:lpstr>
      <vt:lpstr>New Strategies and Processes</vt:lpstr>
      <vt:lpstr>New methods of financing and administering businesses</vt:lpstr>
      <vt:lpstr>PowerPoint Presentation</vt:lpstr>
      <vt:lpstr>The Four “C”s</vt:lpstr>
      <vt:lpstr>John D. Rockefeller</vt:lpstr>
      <vt:lpstr>PowerPoint Presentation</vt:lpstr>
      <vt:lpstr>The Four “C”s</vt:lpstr>
      <vt:lpstr>PowerPoint Presentation</vt:lpstr>
      <vt:lpstr>PowerPoint Presentation</vt:lpstr>
      <vt:lpstr>The Four “C”s</vt:lpstr>
      <vt:lpstr>PowerPoint Presentation</vt:lpstr>
      <vt:lpstr>The Four “C”s</vt:lpstr>
      <vt:lpstr>PowerPoint Presentation</vt:lpstr>
      <vt:lpstr>PowerPoint Presentation</vt:lpstr>
      <vt:lpstr>PowerPoint Presentation</vt:lpstr>
      <vt:lpstr> “Let us Prey”</vt:lpstr>
      <vt:lpstr>PowerPoint Presentation</vt:lpstr>
      <vt:lpstr>PowerPoint Presentation</vt:lpstr>
      <vt:lpstr>Rockefeller’s Market Share 1863-1911</vt:lpstr>
      <vt:lpstr>The Four “C”s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#3  How did the new economy affect people?  </vt:lpstr>
      <vt:lpstr>PowerPoint Presentation</vt:lpstr>
      <vt:lpstr>“Liberty produces wealth, and wealth destroys liberty.”  “Competition destroys competition.”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Devine</dc:creator>
  <cp:lastModifiedBy>Devine, Thomas W</cp:lastModifiedBy>
  <cp:revision>45</cp:revision>
  <cp:lastPrinted>2018-02-06T20:24:44Z</cp:lastPrinted>
  <dcterms:created xsi:type="dcterms:W3CDTF">2015-01-29T08:01:52Z</dcterms:created>
  <dcterms:modified xsi:type="dcterms:W3CDTF">2023-09-18T20:20:41Z</dcterms:modified>
</cp:coreProperties>
</file>