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3" r:id="rId7"/>
    <p:sldId id="365" r:id="rId8"/>
    <p:sldId id="373" r:id="rId9"/>
    <p:sldId id="366" r:id="rId10"/>
    <p:sldId id="374" r:id="rId11"/>
    <p:sldId id="367" r:id="rId12"/>
    <p:sldId id="372" r:id="rId13"/>
    <p:sldId id="375" r:id="rId14"/>
    <p:sldId id="265" r:id="rId15"/>
    <p:sldId id="369" r:id="rId16"/>
    <p:sldId id="267" r:id="rId17"/>
    <p:sldId id="379" r:id="rId18"/>
    <p:sldId id="378" r:id="rId19"/>
    <p:sldId id="380" r:id="rId20"/>
    <p:sldId id="262" r:id="rId21"/>
    <p:sldId id="269" r:id="rId22"/>
    <p:sldId id="270" r:id="rId23"/>
    <p:sldId id="370" r:id="rId24"/>
    <p:sldId id="371" r:id="rId25"/>
    <p:sldId id="271" r:id="rId26"/>
    <p:sldId id="376" r:id="rId27"/>
    <p:sldId id="377" r:id="rId28"/>
    <p:sldId id="272" r:id="rId29"/>
    <p:sldId id="273" r:id="rId30"/>
    <p:sldId id="274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F375C-01E9-4CF9-B7D4-4FF179BC1DF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AF13C-FC38-4848-9ED6-5E26AD5F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2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618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0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21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3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4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37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6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24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72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43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3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1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4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83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0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2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92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33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AF13C-FC38-4848-9ED6-5E26AD5F3D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3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68B2F95-2F3D-4A87-A9E0-5CF397EB4D11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361350B-9CE7-42C1-B3A2-46A7E69079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eb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POPULISM:  </a:t>
            </a:r>
            <a:br>
              <a:rPr lang="en-US" sz="3600" dirty="0"/>
            </a:br>
            <a:r>
              <a:rPr lang="en-US" sz="3600" dirty="0"/>
              <a:t>Fire on the Prairie</a:t>
            </a:r>
            <a:br>
              <a:rPr lang="en-US" sz="3600" dirty="0"/>
            </a:br>
            <a:r>
              <a:rPr lang="en-US" sz="3600" dirty="0"/>
              <a:t>1880s-1890s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55838"/>
            <a:ext cx="5700596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90600"/>
            <a:ext cx="6991323" cy="4525962"/>
          </a:xfrm>
        </p:spPr>
      </p:pic>
    </p:spTree>
    <p:extLst>
      <p:ext uri="{BB962C8B-B14F-4D97-AF65-F5344CB8AC3E}">
        <p14:creationId xmlns:p14="http://schemas.microsoft.com/office/powerpoint/2010/main" val="206482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SPECULATORS AND TRADERS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336327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6138"/>
            <a:ext cx="6034616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"/>
            <a:ext cx="4343400" cy="52699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8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How do you get around the Middleman?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133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Self-help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Cooperatives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Farmer Alliances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56490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229600" cy="1143000"/>
          </a:xfrm>
        </p:spPr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800" dirty="0"/>
              <a:t>Government Assistance</a:t>
            </a:r>
            <a:br>
              <a:rPr lang="en-US" sz="4400" dirty="0"/>
            </a:br>
            <a:br>
              <a:rPr lang="en-US" sz="4400" dirty="0"/>
            </a:br>
            <a:r>
              <a:rPr lang="en-US" sz="4000" dirty="0"/>
              <a:t>1. Granger Laws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Subtreasury System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2. Regulate the Railroads</a:t>
            </a:r>
            <a:endParaRPr lang="en-US" sz="4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06AC8E-9C6B-3459-D737-E0351B42B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9" y="1905000"/>
            <a:ext cx="3440097" cy="23622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32FD-91E5-E6BD-509D-57D2058F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Granger Laws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D04AA0-257D-0FD7-1054-8A4CC1732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28" y="2133600"/>
            <a:ext cx="424723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9F014-12C6-414A-AAF1-FF03AABF7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81139"/>
            <a:ext cx="3190875" cy="458459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EC5D847-B028-4492-A0A2-B4AE266CD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971800"/>
          </a:xfrm>
        </p:spPr>
        <p:txBody>
          <a:bodyPr>
            <a:normAutofit fontScale="90000"/>
          </a:bodyPr>
          <a:lstStyle/>
          <a:p>
            <a:r>
              <a:rPr lang="en-US" dirty="0"/>
              <a:t>Subtreasury System</a:t>
            </a:r>
            <a:br>
              <a:rPr lang="en-US" dirty="0"/>
            </a:br>
            <a:r>
              <a:rPr lang="en-US" dirty="0"/>
              <a:t>				 </a:t>
            </a:r>
            <a:r>
              <a:rPr lang="en-US" sz="2000" dirty="0"/>
              <a:t>-- Access to Credit</a:t>
            </a:r>
            <a:br>
              <a:rPr lang="en-US" sz="2000" dirty="0"/>
            </a:br>
            <a:r>
              <a:rPr lang="en-US" sz="2000" dirty="0"/>
              <a:t>				  -- Leverage over Prices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				</a:t>
            </a:r>
            <a:r>
              <a:rPr lang="en-US" sz="3100" dirty="0"/>
              <a:t>Charles W. </a:t>
            </a:r>
            <a:r>
              <a:rPr lang="en-US" sz="3100" dirty="0" err="1"/>
              <a:t>Macune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99BE89-D828-4692-9830-581AC20F8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267200"/>
            <a:ext cx="1143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06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6F862A-2151-8D9F-9AA7-F7350001B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64046"/>
            <a:ext cx="4509089" cy="531931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842A340-84AE-DE2C-D610-5F50DCA4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Railroad Regulation</a:t>
            </a:r>
          </a:p>
        </p:txBody>
      </p:sp>
    </p:spTree>
    <p:extLst>
      <p:ext uri="{BB962C8B-B14F-4D97-AF65-F5344CB8AC3E}">
        <p14:creationId xmlns:p14="http://schemas.microsoft.com/office/powerpoint/2010/main" val="427054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973762"/>
          </a:xfrm>
        </p:spPr>
        <p:txBody>
          <a:bodyPr/>
          <a:lstStyle/>
          <a:p>
            <a:pPr algn="ctr"/>
            <a:r>
              <a:rPr lang="en-US" dirty="0"/>
              <a:t>Three Overall Questions…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 Why are farmers hurting?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2.  Who do they blame?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3.  How do they propose to solve their problems?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is DEFLATION and How Does it Affect DEBT?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057400"/>
            <a:ext cx="518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When all else fails…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Inflate the Currency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Why Silver?</a:t>
            </a:r>
          </a:p>
        </p:txBody>
      </p:sp>
      <p:pic>
        <p:nvPicPr>
          <p:cNvPr id="2050" name="Picture 2" descr="https://upload.wikimedia.org/wikipedia/commons/8/86/96SIL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19546"/>
            <a:ext cx="4195419" cy="537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What’s the argument for Gold?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2050" name="Picture 2" descr="Image result for silver miners comstock l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981200"/>
            <a:ext cx="4000500" cy="413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0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Who else might be for coinage of Silver?</a:t>
            </a:r>
          </a:p>
        </p:txBody>
      </p:sp>
      <p:pic>
        <p:nvPicPr>
          <p:cNvPr id="3074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4953000" cy="354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79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What happens in 1893?</a:t>
            </a:r>
          </a:p>
        </p:txBody>
      </p:sp>
      <p:pic>
        <p:nvPicPr>
          <p:cNvPr id="2052" name="Picture 4" descr="https://upload.wikimedia.org/wikipedia/commons/thumb/d/d1/Coxey_commonweal_army_brightwood_leaving.jpg/300px-Coxey_commonweal_army_brightwood_lea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7777"/>
            <a:ext cx="390071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Image result for panic of 189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panic of 1893"/>
          <p:cNvSpPr>
            <a:spLocks noChangeAspect="1" noChangeArrowheads="1"/>
          </p:cNvSpPr>
          <p:nvPr/>
        </p:nvSpPr>
        <p:spPr bwMode="auto">
          <a:xfrm>
            <a:off x="4572000" y="370895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panic of 1893"/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1030"/>
            <a:ext cx="4343400" cy="316199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229FC3-063D-4663-99AD-CC9071DF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000250"/>
            <a:ext cx="6010275" cy="2857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174827E-E8AB-470F-8D02-27A893101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04800"/>
            <a:ext cx="8229600" cy="1935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“I’ve got this.”</a:t>
            </a:r>
            <a:br>
              <a:rPr lang="en-US" dirty="0"/>
            </a:br>
            <a:br>
              <a:rPr lang="en-US" sz="2000" dirty="0"/>
            </a:br>
            <a:r>
              <a:rPr lang="en-US" sz="2000" dirty="0"/>
              <a:t>	-- J. P. Morgan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23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CB273B-2E1A-40C5-B603-88B909363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30" y="1600200"/>
            <a:ext cx="6530340" cy="415653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DBC5A94-79EF-45D8-B007-168922BD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Economic Crisis </a:t>
            </a:r>
            <a:r>
              <a:rPr lang="en-US" dirty="0">
                <a:sym typeface="Wingdings" panose="05000000000000000000" pitchFamily="2" charset="2"/>
              </a:rPr>
              <a:t> Political Debate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103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ryan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447800"/>
            <a:ext cx="3330597" cy="4525962"/>
          </a:xfrm>
        </p:spPr>
      </p:pic>
      <p:pic>
        <p:nvPicPr>
          <p:cNvPr id="9" name="Content Placeholder 8" descr="cross of gold.gif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21922" y="1447800"/>
            <a:ext cx="3460078" cy="45013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   </a:t>
            </a:r>
            <a:r>
              <a:rPr lang="en-US" sz="4800" dirty="0"/>
              <a:t>William Jennings Bryan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cKinle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2042" y="1481138"/>
            <a:ext cx="3408916" cy="4525962"/>
          </a:xfrm>
        </p:spPr>
      </p:pic>
      <p:pic>
        <p:nvPicPr>
          <p:cNvPr id="6" name="Content Placeholder 5" descr="McKinley campaig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33125" y="1481138"/>
            <a:ext cx="3268750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William McKinley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If I’m producing MORE, why am I making LESS??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0"/>
            <a:ext cx="5454127" cy="3904007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didn’t city workers join with farmers against the guys with money?   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The Real Lesson of the Election of 1896?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As long as “have nots” (workers and farmers) remain divided, it will be hard to challenge the power of the corporate elite.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Farmers’ Common Problems: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667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1.Debt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2. Middlemen and Speculators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Why are Prices So Low?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9436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211702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61" y="914400"/>
            <a:ext cx="7961579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RAILROADS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GRAIN ELEVATOR OPERATORS</a:t>
            </a:r>
          </a:p>
          <a:p>
            <a:pPr algn="ctr"/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the EVIL MIDDLEMEN?</a:t>
            </a:r>
          </a:p>
        </p:txBody>
      </p:sp>
    </p:spTree>
    <p:extLst>
      <p:ext uri="{BB962C8B-B14F-4D97-AF65-F5344CB8AC3E}">
        <p14:creationId xmlns:p14="http://schemas.microsoft.com/office/powerpoint/2010/main" val="40678375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rgbClr val="DEF5FA"/>
      </a:lt1>
      <a:dk2>
        <a:srgbClr val="464646"/>
      </a:dk2>
      <a:lt2>
        <a:srgbClr val="DEF5FA"/>
      </a:lt2>
      <a:accent1>
        <a:srgbClr val="FFFFF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342</Words>
  <Application>Microsoft Office PowerPoint</Application>
  <PresentationFormat>On-screen Show (4:3)</PresentationFormat>
  <Paragraphs>59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Lucida Sans Unicode</vt:lpstr>
      <vt:lpstr>Verdana</vt:lpstr>
      <vt:lpstr>Wingdings 2</vt:lpstr>
      <vt:lpstr>Wingdings 3</vt:lpstr>
      <vt:lpstr>Concourse</vt:lpstr>
      <vt:lpstr>POPULISM:   Fire on the Prairie 1880s-1890s</vt:lpstr>
      <vt:lpstr>Three Overall Questions…  1.  Why are farmers hurting?  2.  Who do they blame?  3.  How do they propose to solve their problems?</vt:lpstr>
      <vt:lpstr>If I’m producing MORE, why am I making LESS??  </vt:lpstr>
      <vt:lpstr>Farmers’ Common Problems:</vt:lpstr>
      <vt:lpstr>Why are Prices So Low?  </vt:lpstr>
      <vt:lpstr>Who are the EVIL MIDDLEMEN?</vt:lpstr>
      <vt:lpstr>Who are the EVIL MIDDLEMEN?</vt:lpstr>
      <vt:lpstr>PowerPoint Presentation</vt:lpstr>
      <vt:lpstr>Who are the EVIL MIDDLEMEN?</vt:lpstr>
      <vt:lpstr>PowerPoint Presentation</vt:lpstr>
      <vt:lpstr>Who are the EVIL MIDDLEMEN?</vt:lpstr>
      <vt:lpstr>PowerPoint Presentation</vt:lpstr>
      <vt:lpstr>PowerPoint Presentation</vt:lpstr>
      <vt:lpstr>How do you get around the Middleman?  </vt:lpstr>
      <vt:lpstr>Self-help  1. Cooperatives  2. Farmer Alliances</vt:lpstr>
      <vt:lpstr> Government Assistance  1. Granger Laws  2. Subtreasury System  2. Regulate the Railroads</vt:lpstr>
      <vt:lpstr>Granger Laws</vt:lpstr>
      <vt:lpstr>Subtreasury System      -- Access to Credit       -- Leverage over Prices       Charles W. Macune </vt:lpstr>
      <vt:lpstr>Railroad Regulation</vt:lpstr>
      <vt:lpstr>What is DEFLATION and How Does it Affect DEBT?</vt:lpstr>
      <vt:lpstr>When all else fails…  Inflate the Currency  Why Silver?</vt:lpstr>
      <vt:lpstr>What’s the argument for Gold?  </vt:lpstr>
      <vt:lpstr>Who else might be for coinage of Silver?</vt:lpstr>
      <vt:lpstr>Who else might be for coinage of Silver?</vt:lpstr>
      <vt:lpstr>What happens in 1893?</vt:lpstr>
      <vt:lpstr>“I’ve got this.”   -- J. P. Morgan </vt:lpstr>
      <vt:lpstr>Economic Crisis  Political Debate</vt:lpstr>
      <vt:lpstr>   William Jennings Bryan</vt:lpstr>
      <vt:lpstr>William McKinley</vt:lpstr>
      <vt:lpstr>Why didn’t city workers join with farmers against the guys with money?    </vt:lpstr>
      <vt:lpstr>The Real Lesson of the Election of 1896?  As long as “have nots” (workers and farmers) remain divided, it will be hard to challenge the power of the corporate elite.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Populism:  A Response to Industrialization</dc:title>
  <dc:creator>Neil Thompson</dc:creator>
  <cp:keywords>Populism</cp:keywords>
  <cp:lastModifiedBy>Tom Devine</cp:lastModifiedBy>
  <cp:revision>90</cp:revision>
  <dcterms:created xsi:type="dcterms:W3CDTF">2008-09-13T21:20:12Z</dcterms:created>
  <dcterms:modified xsi:type="dcterms:W3CDTF">2023-10-02T04:52:19Z</dcterms:modified>
</cp:coreProperties>
</file>