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9"/>
  </p:notesMasterIdLst>
  <p:handoutMasterIdLst>
    <p:handoutMasterId r:id="rId100"/>
  </p:handoutMasterIdLst>
  <p:sldIdLst>
    <p:sldId id="433" r:id="rId2"/>
    <p:sldId id="256" r:id="rId3"/>
    <p:sldId id="475" r:id="rId4"/>
    <p:sldId id="257" r:id="rId5"/>
    <p:sldId id="441" r:id="rId6"/>
    <p:sldId id="440" r:id="rId7"/>
    <p:sldId id="261" r:id="rId8"/>
    <p:sldId id="314" r:id="rId9"/>
    <p:sldId id="312" r:id="rId10"/>
    <p:sldId id="420" r:id="rId11"/>
    <p:sldId id="436" r:id="rId12"/>
    <p:sldId id="442" r:id="rId13"/>
    <p:sldId id="316" r:id="rId14"/>
    <p:sldId id="317" r:id="rId15"/>
    <p:sldId id="318" r:id="rId16"/>
    <p:sldId id="380" r:id="rId17"/>
    <p:sldId id="268" r:id="rId18"/>
    <p:sldId id="280" r:id="rId19"/>
    <p:sldId id="464" r:id="rId20"/>
    <p:sldId id="319" r:id="rId21"/>
    <p:sldId id="269" r:id="rId22"/>
    <p:sldId id="270" r:id="rId23"/>
    <p:sldId id="281" r:id="rId24"/>
    <p:sldId id="386" r:id="rId25"/>
    <p:sldId id="463" r:id="rId26"/>
    <p:sldId id="284" r:id="rId27"/>
    <p:sldId id="285" r:id="rId28"/>
    <p:sldId id="389" r:id="rId29"/>
    <p:sldId id="286" r:id="rId30"/>
    <p:sldId id="325" r:id="rId31"/>
    <p:sldId id="326" r:id="rId32"/>
    <p:sldId id="390" r:id="rId33"/>
    <p:sldId id="287" r:id="rId34"/>
    <p:sldId id="458" r:id="rId35"/>
    <p:sldId id="288" r:id="rId36"/>
    <p:sldId id="416" r:id="rId37"/>
    <p:sldId id="459" r:id="rId38"/>
    <p:sldId id="460" r:id="rId39"/>
    <p:sldId id="415" r:id="rId40"/>
    <p:sldId id="461" r:id="rId41"/>
    <p:sldId id="327" r:id="rId42"/>
    <p:sldId id="289" r:id="rId43"/>
    <p:sldId id="383" r:id="rId44"/>
    <p:sldId id="465" r:id="rId45"/>
    <p:sldId id="328" r:id="rId46"/>
    <p:sldId id="332" r:id="rId47"/>
    <p:sldId id="333" r:id="rId48"/>
    <p:sldId id="367" r:id="rId49"/>
    <p:sldId id="466" r:id="rId50"/>
    <p:sldId id="469" r:id="rId51"/>
    <p:sldId id="336" r:id="rId52"/>
    <p:sldId id="462" r:id="rId53"/>
    <p:sldId id="468" r:id="rId54"/>
    <p:sldId id="467" r:id="rId55"/>
    <p:sldId id="337" r:id="rId56"/>
    <p:sldId id="368" r:id="rId57"/>
    <p:sldId id="334" r:id="rId58"/>
    <p:sldId id="470" r:id="rId59"/>
    <p:sldId id="290" r:id="rId60"/>
    <p:sldId id="329" r:id="rId61"/>
    <p:sldId id="372" r:id="rId62"/>
    <p:sldId id="395" r:id="rId63"/>
    <p:sldId id="449" r:id="rId64"/>
    <p:sldId id="452" r:id="rId65"/>
    <p:sldId id="335" r:id="rId66"/>
    <p:sldId id="417" r:id="rId67"/>
    <p:sldId id="344" r:id="rId68"/>
    <p:sldId id="330" r:id="rId69"/>
    <p:sldId id="343" r:id="rId70"/>
    <p:sldId id="451" r:id="rId71"/>
    <p:sldId id="342" r:id="rId72"/>
    <p:sldId id="421" r:id="rId73"/>
    <p:sldId id="453" r:id="rId74"/>
    <p:sldId id="346" r:id="rId75"/>
    <p:sldId id="341" r:id="rId76"/>
    <p:sldId id="347" r:id="rId77"/>
    <p:sldId id="349" r:id="rId78"/>
    <p:sldId id="414" r:id="rId79"/>
    <p:sldId id="353" r:id="rId80"/>
    <p:sldId id="472" r:id="rId81"/>
    <p:sldId id="474" r:id="rId82"/>
    <p:sldId id="382" r:id="rId83"/>
    <p:sldId id="471" r:id="rId84"/>
    <p:sldId id="350" r:id="rId85"/>
    <p:sldId id="351" r:id="rId86"/>
    <p:sldId id="354" r:id="rId87"/>
    <p:sldId id="455" r:id="rId88"/>
    <p:sldId id="374" r:id="rId89"/>
    <p:sldId id="362" r:id="rId90"/>
    <p:sldId id="439" r:id="rId91"/>
    <p:sldId id="457" r:id="rId92"/>
    <p:sldId id="359" r:id="rId93"/>
    <p:sldId id="443" r:id="rId94"/>
    <p:sldId id="444" r:id="rId95"/>
    <p:sldId id="446" r:id="rId96"/>
    <p:sldId id="447" r:id="rId97"/>
    <p:sldId id="363" r:id="rId98"/>
  </p:sldIdLst>
  <p:sldSz cx="9144000" cy="6858000" type="screen4x3"/>
  <p:notesSz cx="6858000" cy="9144000"/>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90929"/>
  </p:normalViewPr>
  <p:slideViewPr>
    <p:cSldViewPr>
      <p:cViewPr varScale="1">
        <p:scale>
          <a:sx n="118" d="100"/>
          <a:sy n="118" d="100"/>
        </p:scale>
        <p:origin x="10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9198A9A-9F1B-4E7D-BA67-25793B126A1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98307" name="Rectangle 3">
            <a:extLst>
              <a:ext uri="{FF2B5EF4-FFF2-40B4-BE49-F238E27FC236}">
                <a16:creationId xmlns:a16="http://schemas.microsoft.com/office/drawing/2014/main" id="{447B298B-0F00-4B97-BB29-6C5E97EC8F5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defRPr>
            </a:lvl1pPr>
          </a:lstStyle>
          <a:p>
            <a:pPr>
              <a:defRPr/>
            </a:pPr>
            <a:endParaRPr lang="en-US"/>
          </a:p>
        </p:txBody>
      </p:sp>
      <p:sp>
        <p:nvSpPr>
          <p:cNvPr id="98308" name="Rectangle 4">
            <a:extLst>
              <a:ext uri="{FF2B5EF4-FFF2-40B4-BE49-F238E27FC236}">
                <a16:creationId xmlns:a16="http://schemas.microsoft.com/office/drawing/2014/main" id="{162174E0-3774-4682-9F14-8FB910F2CBC1}"/>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98309" name="Rectangle 5">
            <a:extLst>
              <a:ext uri="{FF2B5EF4-FFF2-40B4-BE49-F238E27FC236}">
                <a16:creationId xmlns:a16="http://schemas.microsoft.com/office/drawing/2014/main" id="{75E40E44-B0CB-4C9F-A5F0-8D6A9B105AD2}"/>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fld id="{C3C31194-7161-4DE1-9196-F3D69D599EB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7857AE9-BE25-4958-BE99-CB0860393C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4099" name="Rectangle 3">
            <a:extLst>
              <a:ext uri="{FF2B5EF4-FFF2-40B4-BE49-F238E27FC236}">
                <a16:creationId xmlns:a16="http://schemas.microsoft.com/office/drawing/2014/main" id="{7F0A7CEB-DB44-477D-AC10-528EF5045B63}"/>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defRPr>
            </a:lvl1pPr>
          </a:lstStyle>
          <a:p>
            <a:pPr>
              <a:defRPr/>
            </a:pPr>
            <a:endParaRPr lang="en-US"/>
          </a:p>
        </p:txBody>
      </p:sp>
      <p:sp>
        <p:nvSpPr>
          <p:cNvPr id="3076" name="Rectangle 4">
            <a:extLst>
              <a:ext uri="{FF2B5EF4-FFF2-40B4-BE49-F238E27FC236}">
                <a16:creationId xmlns:a16="http://schemas.microsoft.com/office/drawing/2014/main" id="{8A38A78F-2117-4F44-B230-4877B86F5FD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57BF200E-C01A-477F-8AD9-1CC88C5A7FF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95C7CDD0-C3E4-4584-BA5B-CD565566B4E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defRPr>
            </a:lvl1pPr>
          </a:lstStyle>
          <a:p>
            <a:pPr>
              <a:defRPr/>
            </a:pPr>
            <a:endParaRPr lang="en-US"/>
          </a:p>
        </p:txBody>
      </p:sp>
      <p:sp>
        <p:nvSpPr>
          <p:cNvPr id="4103" name="Rectangle 7">
            <a:extLst>
              <a:ext uri="{FF2B5EF4-FFF2-40B4-BE49-F238E27FC236}">
                <a16:creationId xmlns:a16="http://schemas.microsoft.com/office/drawing/2014/main" id="{527EE3F1-861E-4427-9710-1C816AB9B5F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a:lvl1pPr>
          </a:lstStyle>
          <a:p>
            <a:fld id="{CCEDAC56-9D58-41F4-AD9E-FE044DAD9DA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en.wikipedia.org/wiki/Vehicle" TargetMode="External"/><Relationship Id="rId13" Type="http://schemas.openxmlformats.org/officeDocument/2006/relationships/hyperlink" Target="http://en.wikipedia.org/wiki/United_States_Army" TargetMode="External"/><Relationship Id="rId3" Type="http://schemas.openxmlformats.org/officeDocument/2006/relationships/hyperlink" Target="http://en.wikipedia.org/wiki/Coal" TargetMode="External"/><Relationship Id="rId7" Type="http://schemas.openxmlformats.org/officeDocument/2006/relationships/hyperlink" Target="http://en.wikipedia.org/wiki/Fixed-wing_aircraft" TargetMode="External"/><Relationship Id="rId12" Type="http://schemas.openxmlformats.org/officeDocument/2006/relationships/hyperlink" Target="http://en.wikipedia.org/wiki/Official_gold_reserves"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en.wikipedia.org/wiki/Ship" TargetMode="External"/><Relationship Id="rId11" Type="http://schemas.openxmlformats.org/officeDocument/2006/relationships/hyperlink" Target="http://en.wikipedia.org/wiki/Chemical" TargetMode="External"/><Relationship Id="rId5" Type="http://schemas.openxmlformats.org/officeDocument/2006/relationships/hyperlink" Target="http://en.wikipedia.org/wiki/Electricity" TargetMode="External"/><Relationship Id="rId10" Type="http://schemas.openxmlformats.org/officeDocument/2006/relationships/hyperlink" Target="http://en.wikipedia.org/wiki/Machine" TargetMode="External"/><Relationship Id="rId4" Type="http://schemas.openxmlformats.org/officeDocument/2006/relationships/hyperlink" Target="http://en.wikipedia.org/wiki/Petroleum" TargetMode="External"/><Relationship Id="rId9" Type="http://schemas.openxmlformats.org/officeDocument/2006/relationships/hyperlink" Target="http://en.wikipedia.org/wiki/Armament" TargetMode="External"/><Relationship Id="rId14" Type="http://schemas.openxmlformats.org/officeDocument/2006/relationships/hyperlink" Target="http://en.wikipedia.org/wiki/Atomic_bomb"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FCF7F2E-6AD4-4E1C-8884-E6F711E738CF}"/>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9FF171D7-1847-4BDA-AF58-052FDA0D2E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148" name="Slide Number Placeholder 3">
            <a:extLst>
              <a:ext uri="{FF2B5EF4-FFF2-40B4-BE49-F238E27FC236}">
                <a16:creationId xmlns:a16="http://schemas.microsoft.com/office/drawing/2014/main" id="{993B2BE0-952D-4E9B-A71D-8A9F3187D3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E9645C-0B41-4BBB-8728-3F58BB3D1929}"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D75E9F1-BF5A-4B99-AA1D-0F55F202E537}"/>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016E6979-7D13-4693-BC00-9B5D824F70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6628" name="Slide Number Placeholder 3">
            <a:extLst>
              <a:ext uri="{FF2B5EF4-FFF2-40B4-BE49-F238E27FC236}">
                <a16:creationId xmlns:a16="http://schemas.microsoft.com/office/drawing/2014/main" id="{C3DE1FAA-C26A-445B-9286-73D9E8BBE7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C3529A-B922-48C2-B19E-AD3BC556B04F}" type="slidenum">
              <a:rPr lang="en-US" altLang="en-US"/>
              <a:pPr>
                <a:spcBef>
                  <a:spcPct val="0"/>
                </a:spcBef>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7B1D398-B15D-4F6A-8DE8-A3C97E18DD8D}"/>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806E9516-0FC4-4179-9D34-114AA6A46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8676" name="Slide Number Placeholder 3">
            <a:extLst>
              <a:ext uri="{FF2B5EF4-FFF2-40B4-BE49-F238E27FC236}">
                <a16:creationId xmlns:a16="http://schemas.microsoft.com/office/drawing/2014/main" id="{46ECA506-748D-4C58-9FC4-497B41E610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B118A0-EFA1-4448-B4AA-F650AC232D86}" type="slidenum">
              <a:rPr lang="en-US" altLang="en-US"/>
              <a:pPr>
                <a:spcBef>
                  <a:spcPct val="0"/>
                </a:spcBef>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B70FAB8-B4EC-4938-BD6F-3222C8A927E3}"/>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4A85FF76-A920-4BB1-B4CD-BBC55BCEF2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0724" name="Slide Number Placeholder 3">
            <a:extLst>
              <a:ext uri="{FF2B5EF4-FFF2-40B4-BE49-F238E27FC236}">
                <a16:creationId xmlns:a16="http://schemas.microsoft.com/office/drawing/2014/main" id="{50588F9D-80DB-4CAE-A65D-1B61DB5A6A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B992C1-EE33-4C4E-BBBD-F4D625FB4A3E}" type="slidenum">
              <a:rPr lang="en-US" altLang="en-US"/>
              <a:pPr>
                <a:spcBef>
                  <a:spcPct val="0"/>
                </a:spcBef>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AB64D7E-00A6-4006-A198-AE09DDF2F37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BA0AA7B3-8ED3-4097-BF45-5A17D8CBD8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2772" name="Slide Number Placeholder 3">
            <a:extLst>
              <a:ext uri="{FF2B5EF4-FFF2-40B4-BE49-F238E27FC236}">
                <a16:creationId xmlns:a16="http://schemas.microsoft.com/office/drawing/2014/main" id="{BEDFA09B-04DA-413D-832F-83FE94E403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FB0F6B-798F-4281-83BF-84BED09FC0B6}" type="slidenum">
              <a:rPr lang="en-US" altLang="en-US"/>
              <a:pPr>
                <a:spcBef>
                  <a:spcPct val="0"/>
                </a:spcBef>
              </a:pPr>
              <a:t>15</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50DD2D2-0418-4696-A1E1-1FBFE6080A31}"/>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4A2E3DB1-49A4-4626-9155-5039A36822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5844" name="Slide Number Placeholder 3">
            <a:extLst>
              <a:ext uri="{FF2B5EF4-FFF2-40B4-BE49-F238E27FC236}">
                <a16:creationId xmlns:a16="http://schemas.microsoft.com/office/drawing/2014/main" id="{14C38243-5D66-43EF-88D7-C12CBAB20B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45CC53-0233-4D43-BC6E-09420C62C5EA}" type="slidenum">
              <a:rPr lang="en-US" altLang="en-US"/>
              <a:pPr>
                <a:spcBef>
                  <a:spcPct val="0"/>
                </a:spcBef>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39FB39C-77F8-4E80-B69A-94098911BD5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A1E1AC47-6E4A-4A4F-A245-52AC53B4A3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37892" name="Slide Number Placeholder 3">
            <a:extLst>
              <a:ext uri="{FF2B5EF4-FFF2-40B4-BE49-F238E27FC236}">
                <a16:creationId xmlns:a16="http://schemas.microsoft.com/office/drawing/2014/main" id="{93486E45-6607-4EBA-A713-06CC02C8CF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6AE279-9DEC-4335-9AC4-60D34D3FFBD7}" type="slidenum">
              <a:rPr lang="en-US" altLang="en-US"/>
              <a:pPr>
                <a:spcBef>
                  <a:spcPct val="0"/>
                </a:spcBef>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C0C02B5-C6D1-41B0-ACA4-F4B9C45C0C5B}"/>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A0C183BC-60AC-4379-8DE2-182BC1ABA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2EFCC46D-D61A-40CD-8ADE-E99B206E11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29FF5B-6E8F-4BDA-814C-6499B6206870}" type="slidenum">
              <a:rPr lang="en-US" altLang="en-US"/>
              <a:pPr>
                <a:spcBef>
                  <a:spcPct val="0"/>
                </a:spcBef>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1033581-ACC3-413B-85AB-227B343F8C71}"/>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30F9A120-BFED-4461-97FE-96E256F4BE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3012" name="Slide Number Placeholder 3">
            <a:extLst>
              <a:ext uri="{FF2B5EF4-FFF2-40B4-BE49-F238E27FC236}">
                <a16:creationId xmlns:a16="http://schemas.microsoft.com/office/drawing/2014/main" id="{652DDB3C-E582-4415-A25E-A03FAAC531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5772CB-E3BB-403E-8AD3-17F8C4787565}" type="slidenum">
              <a:rPr lang="en-US" altLang="en-US"/>
              <a:pPr>
                <a:spcBef>
                  <a:spcPct val="0"/>
                </a:spcBef>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AF8E0D9-5D60-4FB3-A7A1-75B534D608B3}"/>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198624E1-3D8D-4A53-B997-9AADC5AB34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5060" name="Slide Number Placeholder 3">
            <a:extLst>
              <a:ext uri="{FF2B5EF4-FFF2-40B4-BE49-F238E27FC236}">
                <a16:creationId xmlns:a16="http://schemas.microsoft.com/office/drawing/2014/main" id="{F71EE6D4-2DAC-4153-A542-E351E2717D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C0BC3-3A41-4438-8D6E-CBA23FE9B024}" type="slidenum">
              <a:rPr lang="en-US" altLang="en-US"/>
              <a:pPr>
                <a:spcBef>
                  <a:spcPct val="0"/>
                </a:spcBef>
              </a:pPr>
              <a:t>22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9D593CB-3A6D-461F-B543-FD1870E246E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89B4BBC5-619E-4FE1-A400-1E0DBA3649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7108" name="Slide Number Placeholder 3">
            <a:extLst>
              <a:ext uri="{FF2B5EF4-FFF2-40B4-BE49-F238E27FC236}">
                <a16:creationId xmlns:a16="http://schemas.microsoft.com/office/drawing/2014/main" id="{DE666300-AC35-4DA6-B244-5548693E8D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10D80F-91EA-42B6-ABBD-2D9B3DC7487A}" type="slidenum">
              <a:rPr lang="en-US" altLang="en-US"/>
              <a:pPr>
                <a:spcBef>
                  <a:spcPct val="0"/>
                </a:spcBef>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88B58998-D4FA-4493-897C-4EAF2FE7D59C}"/>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897B622-0D1F-4863-941C-CABE50738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196" name="Slide Number Placeholder 3">
            <a:extLst>
              <a:ext uri="{FF2B5EF4-FFF2-40B4-BE49-F238E27FC236}">
                <a16:creationId xmlns:a16="http://schemas.microsoft.com/office/drawing/2014/main" id="{68D4C959-B44C-4C73-8BD1-0BC2DA44A6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78B47-7BAB-477D-B1CA-7448377A3167}" type="slidenum">
              <a:rPr lang="en-US" altLang="en-US"/>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7A74E1AF-AEFC-4943-BDC6-E60D498EDC3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589C4A05-8AAB-4325-AC36-A7BCEB90F7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9156" name="Slide Number Placeholder 3">
            <a:extLst>
              <a:ext uri="{FF2B5EF4-FFF2-40B4-BE49-F238E27FC236}">
                <a16:creationId xmlns:a16="http://schemas.microsoft.com/office/drawing/2014/main" id="{5C2806A5-E0E0-4E9D-840C-319957581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01FC3A-7989-437A-8D21-D46C69D6629D}" type="slidenum">
              <a:rPr lang="en-US" altLang="en-US"/>
              <a:pPr>
                <a:spcBef>
                  <a:spcPct val="0"/>
                </a:spcBef>
              </a:pPr>
              <a:t>24</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DC96463-24B4-4013-AA2C-E4D2C525D8A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C190ACA5-312A-4E27-B4A1-E025C175E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2228" name="Slide Number Placeholder 3">
            <a:extLst>
              <a:ext uri="{FF2B5EF4-FFF2-40B4-BE49-F238E27FC236}">
                <a16:creationId xmlns:a16="http://schemas.microsoft.com/office/drawing/2014/main" id="{BEC07F73-4DFE-4E6C-BA58-E934A14F90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F75A87-DDA3-446E-8E49-83BDB0E15983}" type="slidenum">
              <a:rPr lang="en-US" altLang="en-US"/>
              <a:pPr>
                <a:spcBef>
                  <a:spcPct val="0"/>
                </a:spcBef>
              </a:pPr>
              <a:t>26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52A4617-4004-4C12-8AAF-2BD2C741EECB}"/>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F28653AF-478D-4BB1-94FC-4AF9E95697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4276" name="Slide Number Placeholder 3">
            <a:extLst>
              <a:ext uri="{FF2B5EF4-FFF2-40B4-BE49-F238E27FC236}">
                <a16:creationId xmlns:a16="http://schemas.microsoft.com/office/drawing/2014/main" id="{AF02E9FE-499B-476A-9841-B77A768008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0FAAB9-76BD-4567-B24D-BE21DCC36450}" type="slidenum">
              <a:rPr lang="en-US" altLang="en-US"/>
              <a:pPr>
                <a:spcBef>
                  <a:spcPct val="0"/>
                </a:spcBef>
              </a:pPr>
              <a:t>27</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B2E87B3-8524-4352-9786-37F7571B8001}"/>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CC723D26-97A5-4CEA-83CC-B5AA343B3C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6324" name="Slide Number Placeholder 3">
            <a:extLst>
              <a:ext uri="{FF2B5EF4-FFF2-40B4-BE49-F238E27FC236}">
                <a16:creationId xmlns:a16="http://schemas.microsoft.com/office/drawing/2014/main" id="{1508B653-6F91-4A0A-BFD7-67BA59E330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AA1583-ED0D-43D3-BEFA-ABFB937827D6}" type="slidenum">
              <a:rPr lang="en-US" altLang="en-US"/>
              <a:pPr>
                <a:spcBef>
                  <a:spcPct val="0"/>
                </a:spcBef>
              </a:pPr>
              <a:t>28</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EB130CCB-E270-4696-928D-500CB6ECC500}"/>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C6F24F04-AC2A-474E-8C5F-992615DB23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58372" name="Slide Number Placeholder 3">
            <a:extLst>
              <a:ext uri="{FF2B5EF4-FFF2-40B4-BE49-F238E27FC236}">
                <a16:creationId xmlns:a16="http://schemas.microsoft.com/office/drawing/2014/main" id="{D411EC35-EE47-43C7-AAA3-7732BBEC18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C549DF-1828-4F06-88B1-ACA86D41E52D}" type="slidenum">
              <a:rPr lang="en-US" altLang="en-US"/>
              <a:pPr>
                <a:spcBef>
                  <a:spcPct val="0"/>
                </a:spcBef>
              </a:pPr>
              <a:t>29</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74EFB2B4-D286-4434-B69C-30086D79CDA1}"/>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15634531-9C95-46CD-AEA4-EEC384431F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0420" name="Slide Number Placeholder 3">
            <a:extLst>
              <a:ext uri="{FF2B5EF4-FFF2-40B4-BE49-F238E27FC236}">
                <a16:creationId xmlns:a16="http://schemas.microsoft.com/office/drawing/2014/main" id="{BF3FDCC3-50EC-4A88-9882-B8568B56DB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642207-F841-4268-ACB6-EA236D7BDD95}" type="slidenum">
              <a:rPr lang="en-US" altLang="en-US"/>
              <a:pPr>
                <a:spcBef>
                  <a:spcPct val="0"/>
                </a:spcBef>
              </a:pPr>
              <a:t>30</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0D755E4-7B56-4307-BBE3-A4D6EDAD5EFE}"/>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01AD9A87-0720-4DEC-9DEB-B21CA47230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2468" name="Slide Number Placeholder 3">
            <a:extLst>
              <a:ext uri="{FF2B5EF4-FFF2-40B4-BE49-F238E27FC236}">
                <a16:creationId xmlns:a16="http://schemas.microsoft.com/office/drawing/2014/main" id="{79DC963E-7B5A-4326-A681-12B24E7697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C753C4-9E58-4938-8E6E-C2FAAF58B67F}" type="slidenum">
              <a:rPr lang="en-US" altLang="en-US"/>
              <a:pPr>
                <a:spcBef>
                  <a:spcPct val="0"/>
                </a:spcBef>
              </a:pPr>
              <a:t>31</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0EDC740-BE8C-4DFD-A322-A25C228890C4}"/>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29B53466-D595-4643-ADD5-C698B30A39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4516" name="Slide Number Placeholder 3">
            <a:extLst>
              <a:ext uri="{FF2B5EF4-FFF2-40B4-BE49-F238E27FC236}">
                <a16:creationId xmlns:a16="http://schemas.microsoft.com/office/drawing/2014/main" id="{C7D34DB7-46E4-4F79-B8EF-B1E69CA487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1540AB-C4D5-40D2-82AA-F32DFB1F9EC1}" type="slidenum">
              <a:rPr lang="en-US" altLang="en-US"/>
              <a:pPr>
                <a:spcBef>
                  <a:spcPct val="0"/>
                </a:spcBef>
              </a:pPr>
              <a:t>32</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98F1881-B41E-4E23-86C4-4B034C9B5294}"/>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B5610EDF-77C6-45DE-BAD6-A13F2340DB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6564" name="Slide Number Placeholder 3">
            <a:extLst>
              <a:ext uri="{FF2B5EF4-FFF2-40B4-BE49-F238E27FC236}">
                <a16:creationId xmlns:a16="http://schemas.microsoft.com/office/drawing/2014/main" id="{EE736C61-D90D-43CF-833B-402EC86854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071D1C-96C5-4987-BD88-0F1F3761217D}" type="slidenum">
              <a:rPr lang="en-US" altLang="en-US"/>
              <a:pPr>
                <a:spcBef>
                  <a:spcPct val="0"/>
                </a:spcBef>
              </a:pPr>
              <a:t>33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699988B-11F8-4625-940F-FD1C3723DDC3}"/>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5A01CB8B-DA26-4543-8169-0A5AE52A98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69636" name="Slide Number Placeholder 3">
            <a:extLst>
              <a:ext uri="{FF2B5EF4-FFF2-40B4-BE49-F238E27FC236}">
                <a16:creationId xmlns:a16="http://schemas.microsoft.com/office/drawing/2014/main" id="{0610180A-DAFD-4441-9DA9-AEA0F627A2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64EC8E-3D2F-4ADC-85A7-43624CCCDA2B}" type="slidenum">
              <a:rPr lang="en-US" altLang="en-US"/>
              <a:pPr>
                <a:spcBef>
                  <a:spcPct val="0"/>
                </a:spcBef>
              </a:pPr>
              <a:t>35</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D1B226C-1F4A-4518-B3B8-8D64D93E2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B0216C-7F6E-4211-B9A9-E937694A58A1}" type="slidenum">
              <a:rPr lang="en-US" altLang="en-US"/>
              <a:pPr>
                <a:spcBef>
                  <a:spcPct val="0"/>
                </a:spcBef>
              </a:pPr>
              <a:t>4</a:t>
            </a:fld>
            <a:endParaRPr lang="en-US" altLang="en-US"/>
          </a:p>
        </p:txBody>
      </p:sp>
      <p:sp>
        <p:nvSpPr>
          <p:cNvPr id="15363" name="Rectangle 2">
            <a:extLst>
              <a:ext uri="{FF2B5EF4-FFF2-40B4-BE49-F238E27FC236}">
                <a16:creationId xmlns:a16="http://schemas.microsoft.com/office/drawing/2014/main" id="{8719591A-C256-4E99-9EE7-F1C83ACA5A28}"/>
              </a:ext>
            </a:extLst>
          </p:cNvPr>
          <p:cNvSpPr>
            <a:spLocks noGrp="1" noRot="1" noChangeAspect="1" noChangeArrowheads="1" noTextEdit="1"/>
          </p:cNvSpPr>
          <p:nvPr>
            <p:ph type="sldImg"/>
          </p:nvPr>
        </p:nvSpPr>
        <p:spPr>
          <a:solidFill>
            <a:srgbClr val="FFFFFF"/>
          </a:solidFill>
          <a:ln/>
        </p:spPr>
      </p:sp>
      <p:sp>
        <p:nvSpPr>
          <p:cNvPr id="15364" name="Rectangle 3">
            <a:extLst>
              <a:ext uri="{FF2B5EF4-FFF2-40B4-BE49-F238E27FC236}">
                <a16:creationId xmlns:a16="http://schemas.microsoft.com/office/drawing/2014/main" id="{0835CC97-C9A7-4296-8B55-F9B92507A9C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rPr>
              <a:t>Truman, the old county judge.  Had said in ’41 if Germans are winning, help the Russians, and vice versa.  Thought he could do business with Joe Stalin, like Tom </a:t>
            </a:r>
            <a:r>
              <a:rPr lang="en-US" altLang="en-US" dirty="0" err="1">
                <a:latin typeface="Times New Roman" panose="02020603050405020304" pitchFamily="18" charset="0"/>
              </a:rPr>
              <a:t>Pedergast</a:t>
            </a:r>
            <a:r>
              <a:rPr lang="en-US" altLang="en-US" dirty="0">
                <a:latin typeface="Times New Roman" panose="02020603050405020304" pitchFamily="18" charset="0"/>
              </a:rPr>
              <a:t>, local party boss, Kansas City.  “From Stettin on the Baltic to Trieste on the Adriatic.”  Soviets consider the Churchill Speech in March 5, 1946 the beginning of cold war.  Arguments over who started go round and round.    Truman erupts over Polish “elections”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419C735-16DE-446A-AFAC-49AF9EA31EA7}"/>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09722FA2-6CC3-42E8-8B51-D80DE786B0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1684" name="Slide Number Placeholder 3">
            <a:extLst>
              <a:ext uri="{FF2B5EF4-FFF2-40B4-BE49-F238E27FC236}">
                <a16:creationId xmlns:a16="http://schemas.microsoft.com/office/drawing/2014/main" id="{962DD013-100A-4D24-AC58-2F44DC598B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6E341A-DB20-40E3-8CCC-1E891D6868CF}" type="slidenum">
              <a:rPr lang="en-US" altLang="en-US"/>
              <a:pPr>
                <a:spcBef>
                  <a:spcPct val="0"/>
                </a:spcBef>
              </a:pPr>
              <a:t>36</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06BC531A-2B0B-4225-99E8-5345B5A82947}"/>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25DBF74D-8697-4B2B-A722-C7A4E22F98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5780" name="Slide Number Placeholder 3">
            <a:extLst>
              <a:ext uri="{FF2B5EF4-FFF2-40B4-BE49-F238E27FC236}">
                <a16:creationId xmlns:a16="http://schemas.microsoft.com/office/drawing/2014/main" id="{16CFA1F4-81E0-4A20-A552-5EE88CAF91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C1CB9A-A37F-4947-B143-5CE86BA964A1}" type="slidenum">
              <a:rPr lang="en-US" altLang="en-US"/>
              <a:pPr>
                <a:spcBef>
                  <a:spcPct val="0"/>
                </a:spcBef>
              </a:pPr>
              <a:t>39</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9856E0FF-FC3B-45F3-B801-ADB7241777B4}"/>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0C2CF88E-670D-48C9-B251-A13E0F7165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78852" name="Slide Number Placeholder 3">
            <a:extLst>
              <a:ext uri="{FF2B5EF4-FFF2-40B4-BE49-F238E27FC236}">
                <a16:creationId xmlns:a16="http://schemas.microsoft.com/office/drawing/2014/main" id="{3BF831AD-2069-42E4-AF41-EE4C1610ED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9990A2-1778-4908-9643-80487543A352}" type="slidenum">
              <a:rPr lang="en-US" altLang="en-US"/>
              <a:pPr>
                <a:spcBef>
                  <a:spcPct val="0"/>
                </a:spcBef>
              </a:pPr>
              <a:t>41</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5A21F13-815A-4940-9B01-ED9DD1A60CCC}"/>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855774E0-B58C-4E74-ADB8-3D0417EA41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0900" name="Slide Number Placeholder 3">
            <a:extLst>
              <a:ext uri="{FF2B5EF4-FFF2-40B4-BE49-F238E27FC236}">
                <a16:creationId xmlns:a16="http://schemas.microsoft.com/office/drawing/2014/main" id="{691F3739-3974-43AA-A725-79B3DF9046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AD4B19-7573-4429-8182-B3E57AC6A48B}" type="slidenum">
              <a:rPr lang="en-US" altLang="en-US"/>
              <a:pPr>
                <a:spcBef>
                  <a:spcPct val="0"/>
                </a:spcBef>
              </a:pPr>
              <a:t>42</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E113EE2-3B90-4BAF-893F-E52C90B6177F}"/>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14E9C9D9-5582-4D45-AB02-C6AD80D067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2948" name="Slide Number Placeholder 3">
            <a:extLst>
              <a:ext uri="{FF2B5EF4-FFF2-40B4-BE49-F238E27FC236}">
                <a16:creationId xmlns:a16="http://schemas.microsoft.com/office/drawing/2014/main" id="{C3BB1DDE-87AD-46B3-BA43-D92D476D34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E222F7-7904-47B3-A503-0D6A8C61CE94}" type="slidenum">
              <a:rPr lang="en-US" altLang="en-US"/>
              <a:pPr>
                <a:spcBef>
                  <a:spcPct val="0"/>
                </a:spcBef>
              </a:pPr>
              <a:t>43</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266F2B52-C7C6-478D-A4E5-CA9A2A4D1770}"/>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1880FDC5-06A9-48F0-BB3D-5EB10DD90D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6020" name="Slide Number Placeholder 3">
            <a:extLst>
              <a:ext uri="{FF2B5EF4-FFF2-40B4-BE49-F238E27FC236}">
                <a16:creationId xmlns:a16="http://schemas.microsoft.com/office/drawing/2014/main" id="{B888BEFB-FCEE-4734-A88F-99CA89EDB8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206F59-E715-47E4-9090-078865CFFEF3}" type="slidenum">
              <a:rPr lang="en-US" altLang="en-US"/>
              <a:pPr>
                <a:spcBef>
                  <a:spcPct val="0"/>
                </a:spcBef>
              </a:pPr>
              <a:t>45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06A6D0F-54C3-432F-A418-3558DDFDAD3B}"/>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FA7E0ED2-DBF1-4A6B-843D-7557235756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88068" name="Slide Number Placeholder 3">
            <a:extLst>
              <a:ext uri="{FF2B5EF4-FFF2-40B4-BE49-F238E27FC236}">
                <a16:creationId xmlns:a16="http://schemas.microsoft.com/office/drawing/2014/main" id="{83965BD4-A8A0-41BC-83F4-97E62592C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985598-A0B3-48E9-91EF-B862676D72DD}" type="slidenum">
              <a:rPr lang="en-US" altLang="en-US"/>
              <a:pPr>
                <a:spcBef>
                  <a:spcPct val="0"/>
                </a:spcBef>
              </a:pPr>
              <a:t>46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E9B9999F-0B2B-407A-A637-5C6453A84D1F}"/>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476EFF04-946B-4269-9271-7B5F4B299C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0116" name="Slide Number Placeholder 3">
            <a:extLst>
              <a:ext uri="{FF2B5EF4-FFF2-40B4-BE49-F238E27FC236}">
                <a16:creationId xmlns:a16="http://schemas.microsoft.com/office/drawing/2014/main" id="{95DE7663-F989-4203-AE00-58D3A3AE16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77662F-085B-44D1-8FF8-3865A9E5C096}" type="slidenum">
              <a:rPr lang="en-US" altLang="en-US"/>
              <a:pPr>
                <a:spcBef>
                  <a:spcPct val="0"/>
                </a:spcBef>
              </a:pPr>
              <a:t>47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DB6C9BFC-BEA7-4F57-ACE5-E3C1575B63F9}"/>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56823DB5-C5F4-4690-83C5-181A762170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2164" name="Slide Number Placeholder 3">
            <a:extLst>
              <a:ext uri="{FF2B5EF4-FFF2-40B4-BE49-F238E27FC236}">
                <a16:creationId xmlns:a16="http://schemas.microsoft.com/office/drawing/2014/main" id="{334192EC-2A59-454B-BA68-C257C3AA48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6B1CE9-BFD7-4272-9B4E-EB3718E7B848}" type="slidenum">
              <a:rPr lang="en-US" altLang="en-US"/>
              <a:pPr>
                <a:spcBef>
                  <a:spcPct val="0"/>
                </a:spcBef>
              </a:pPr>
              <a:t>48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9ED88B95-B5FF-495A-B5A0-6C070B969D70}"/>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F189CCEF-DF5C-4C0D-91C4-D439325D0E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96260" name="Slide Number Placeholder 3">
            <a:extLst>
              <a:ext uri="{FF2B5EF4-FFF2-40B4-BE49-F238E27FC236}">
                <a16:creationId xmlns:a16="http://schemas.microsoft.com/office/drawing/2014/main" id="{375C40BB-991E-4728-AD48-6778E953B8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F0B17-080C-4A14-AD97-6BF6EBE7E099}" type="slidenum">
              <a:rPr lang="en-US" altLang="en-US"/>
              <a:pPr>
                <a:spcBef>
                  <a:spcPct val="0"/>
                </a:spcBef>
              </a:pPr>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36D6882-0EA8-4959-8F55-A98F797CCA26}"/>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B5501B69-A8F9-4376-A237-AF7EF61AC7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268" name="Slide Number Placeholder 3">
            <a:extLst>
              <a:ext uri="{FF2B5EF4-FFF2-40B4-BE49-F238E27FC236}">
                <a16:creationId xmlns:a16="http://schemas.microsoft.com/office/drawing/2014/main" id="{C59D5283-2C27-4CB9-9C1D-2FF0F753BF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6CB4E6-A111-43E9-868C-DF7590B662F6}" type="slidenum">
              <a:rPr lang="en-US" altLang="en-US"/>
              <a:pPr>
                <a:spcBef>
                  <a:spcPct val="0"/>
                </a:spcBef>
              </a:pPr>
              <a:t>5</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8F7F6158-F0F5-4A2B-A5AF-C6084386FC86}"/>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BDD0AE3B-3229-4B49-BAB3-D1AB8D9F1B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1380" name="Slide Number Placeholder 3">
            <a:extLst>
              <a:ext uri="{FF2B5EF4-FFF2-40B4-BE49-F238E27FC236}">
                <a16:creationId xmlns:a16="http://schemas.microsoft.com/office/drawing/2014/main" id="{FE605EF9-4E40-43F1-88CF-3612471240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AD7F05-123B-41CD-9155-A0290A8FB209}" type="slidenum">
              <a:rPr lang="en-US" altLang="en-US"/>
              <a:pPr>
                <a:spcBef>
                  <a:spcPct val="0"/>
                </a:spcBef>
              </a:pPr>
              <a:t>55</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AD384CC8-1D3C-4CEF-B041-7053760588F5}"/>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EA095FDA-F327-4CB3-9410-A85951F331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4452" name="Slide Number Placeholder 3">
            <a:extLst>
              <a:ext uri="{FF2B5EF4-FFF2-40B4-BE49-F238E27FC236}">
                <a16:creationId xmlns:a16="http://schemas.microsoft.com/office/drawing/2014/main" id="{F2AE3AAE-2276-43A7-AC5A-4659183381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1340BE-AC6A-4A42-AA46-419702192CFD}" type="slidenum">
              <a:rPr lang="en-US" altLang="en-US"/>
              <a:pPr>
                <a:spcBef>
                  <a:spcPct val="0"/>
                </a:spcBef>
              </a:pPr>
              <a:t>57</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EF0E222-EAF8-4A1E-A415-631662A02BC3}"/>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01D10C09-CD3A-4849-9F33-E0AB87B807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7524" name="Slide Number Placeholder 3">
            <a:extLst>
              <a:ext uri="{FF2B5EF4-FFF2-40B4-BE49-F238E27FC236}">
                <a16:creationId xmlns:a16="http://schemas.microsoft.com/office/drawing/2014/main" id="{68B764FE-35DA-4FB4-8D70-979067E178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57EA0C-80AC-4F60-91E1-A9FACE87D168}" type="slidenum">
              <a:rPr lang="en-US" altLang="en-US"/>
              <a:pPr>
                <a:spcBef>
                  <a:spcPct val="0"/>
                </a:spcBef>
              </a:pPr>
              <a:t>59</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F33A998C-AA3F-4E14-BFC6-0A57B39C9925}"/>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59359C53-E9A0-4A98-8B0F-62F5BC14637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09572" name="Slide Number Placeholder 3">
            <a:extLst>
              <a:ext uri="{FF2B5EF4-FFF2-40B4-BE49-F238E27FC236}">
                <a16:creationId xmlns:a16="http://schemas.microsoft.com/office/drawing/2014/main" id="{3B18F445-7DFA-4149-B222-18CE93576D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93A837-7DDF-47CE-82EF-DA51789E185A}" type="slidenum">
              <a:rPr lang="en-US" altLang="en-US"/>
              <a:pPr>
                <a:spcBef>
                  <a:spcPct val="0"/>
                </a:spcBef>
              </a:pPr>
              <a:t>60</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0F210132-0275-45C6-B905-AACBCA1CD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1F287E-9CD3-4673-8C3B-A1CECB3318AD}" type="slidenum">
              <a:rPr lang="en-US" altLang="en-US"/>
              <a:pPr>
                <a:spcBef>
                  <a:spcPct val="0"/>
                </a:spcBef>
              </a:pPr>
              <a:t>61</a:t>
            </a:fld>
            <a:endParaRPr lang="en-US" altLang="en-US"/>
          </a:p>
        </p:txBody>
      </p:sp>
      <p:sp>
        <p:nvSpPr>
          <p:cNvPr id="111619" name="Rectangle 2">
            <a:extLst>
              <a:ext uri="{FF2B5EF4-FFF2-40B4-BE49-F238E27FC236}">
                <a16:creationId xmlns:a16="http://schemas.microsoft.com/office/drawing/2014/main" id="{30D33A88-FB91-4253-A7C4-B5FF5DC10872}"/>
              </a:ext>
            </a:extLst>
          </p:cNvPr>
          <p:cNvSpPr>
            <a:spLocks noGrp="1" noRot="1" noChangeAspect="1" noChangeArrowheads="1" noTextEdit="1"/>
          </p:cNvSpPr>
          <p:nvPr>
            <p:ph type="sldImg"/>
          </p:nvPr>
        </p:nvSpPr>
        <p:spPr>
          <a:solidFill>
            <a:srgbClr val="FFFFFF"/>
          </a:solidFill>
          <a:ln/>
        </p:spPr>
      </p:sp>
      <p:sp>
        <p:nvSpPr>
          <p:cNvPr id="101380" name="Rectangle 3">
            <a:extLst>
              <a:ext uri="{FF2B5EF4-FFF2-40B4-BE49-F238E27FC236}">
                <a16:creationId xmlns:a16="http://schemas.microsoft.com/office/drawing/2014/main" id="{73F3FE32-38CF-4948-B620-2DDDCCE68C0D}"/>
              </a:ext>
            </a:extLst>
          </p:cNvPr>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altLang="en-US" dirty="0">
                <a:solidFill>
                  <a:schemeClr val="bg1">
                    <a:lumMod val="50000"/>
                  </a:schemeClr>
                </a:solidFill>
                <a:latin typeface="Times New Roman" panose="02020603050405020304" pitchFamily="18" charset="0"/>
              </a:rPr>
              <a:t>July, ’44. In 1945, the U.S. produced half the world's </a:t>
            </a:r>
            <a:r>
              <a:rPr lang="en-US" altLang="en-US" dirty="0">
                <a:solidFill>
                  <a:schemeClr val="bg1">
                    <a:lumMod val="50000"/>
                  </a:schemeClr>
                </a:solidFill>
                <a:latin typeface="Times New Roman" panose="02020603050405020304" pitchFamily="18" charset="0"/>
                <a:hlinkClick r:id="rId3" tooltip="Coal"/>
              </a:rPr>
              <a:t>coal</a:t>
            </a:r>
            <a:r>
              <a:rPr lang="en-US" altLang="en-US" dirty="0">
                <a:solidFill>
                  <a:schemeClr val="bg1">
                    <a:lumMod val="50000"/>
                  </a:schemeClr>
                </a:solidFill>
                <a:latin typeface="Times New Roman" panose="02020603050405020304" pitchFamily="18" charset="0"/>
              </a:rPr>
              <a:t>, two-thirds of the </a:t>
            </a:r>
            <a:r>
              <a:rPr lang="en-US" altLang="en-US" dirty="0">
                <a:solidFill>
                  <a:schemeClr val="bg1">
                    <a:lumMod val="50000"/>
                  </a:schemeClr>
                </a:solidFill>
                <a:latin typeface="Times New Roman" panose="02020603050405020304" pitchFamily="18" charset="0"/>
                <a:hlinkClick r:id="rId4" tooltip="Petroleum"/>
              </a:rPr>
              <a:t>oil</a:t>
            </a:r>
            <a:r>
              <a:rPr lang="en-US" altLang="en-US" dirty="0">
                <a:solidFill>
                  <a:schemeClr val="bg1">
                    <a:lumMod val="50000"/>
                  </a:schemeClr>
                </a:solidFill>
                <a:latin typeface="Times New Roman" panose="02020603050405020304" pitchFamily="18" charset="0"/>
              </a:rPr>
              <a:t>, and more than half of the </a:t>
            </a:r>
            <a:r>
              <a:rPr lang="en-US" altLang="en-US" dirty="0">
                <a:solidFill>
                  <a:schemeClr val="bg1">
                    <a:lumMod val="50000"/>
                  </a:schemeClr>
                </a:solidFill>
                <a:latin typeface="Times New Roman" panose="02020603050405020304" pitchFamily="18" charset="0"/>
                <a:hlinkClick r:id="rId5" tooltip="Electricity"/>
              </a:rPr>
              <a:t>electricity</a:t>
            </a:r>
            <a:r>
              <a:rPr lang="en-US" altLang="en-US" dirty="0">
                <a:solidFill>
                  <a:schemeClr val="bg1">
                    <a:lumMod val="50000"/>
                  </a:schemeClr>
                </a:solidFill>
                <a:latin typeface="Times New Roman" panose="02020603050405020304" pitchFamily="18" charset="0"/>
              </a:rPr>
              <a:t>. The U.S. was able to produce great quantities of machinery, including </a:t>
            </a:r>
            <a:r>
              <a:rPr lang="en-US" altLang="en-US" dirty="0">
                <a:solidFill>
                  <a:schemeClr val="bg1">
                    <a:lumMod val="50000"/>
                  </a:schemeClr>
                </a:solidFill>
                <a:latin typeface="Times New Roman" panose="02020603050405020304" pitchFamily="18" charset="0"/>
                <a:hlinkClick r:id="rId6" tooltip="Ship"/>
              </a:rPr>
              <a:t>ships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7" tooltip="Fixed-wing aircraft"/>
              </a:rPr>
              <a:t>airplanes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8" tooltip="Vehicle"/>
              </a:rPr>
              <a:t>vehicles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9" tooltip="Armament"/>
              </a:rPr>
              <a:t>armaments</a:t>
            </a:r>
            <a:r>
              <a:rPr lang="en-US" altLang="en-US" dirty="0">
                <a:solidFill>
                  <a:schemeClr val="bg1">
                    <a:lumMod val="50000"/>
                  </a:schemeClr>
                </a:solidFill>
                <a:latin typeface="Times New Roman" panose="02020603050405020304" pitchFamily="18" charset="0"/>
              </a:rPr>
              <a:t>, </a:t>
            </a:r>
            <a:r>
              <a:rPr lang="en-US" altLang="en-US" dirty="0">
                <a:solidFill>
                  <a:schemeClr val="bg1">
                    <a:lumMod val="50000"/>
                  </a:schemeClr>
                </a:solidFill>
                <a:latin typeface="Times New Roman" panose="02020603050405020304" pitchFamily="18" charset="0"/>
                <a:hlinkClick r:id="rId10" tooltip="Machine"/>
              </a:rPr>
              <a:t>machine tools</a:t>
            </a:r>
            <a:r>
              <a:rPr lang="en-US" altLang="en-US" dirty="0">
                <a:solidFill>
                  <a:schemeClr val="bg1">
                    <a:lumMod val="50000"/>
                  </a:schemeClr>
                </a:solidFill>
                <a:latin typeface="Times New Roman" panose="02020603050405020304" pitchFamily="18" charset="0"/>
              </a:rPr>
              <a:t>, and </a:t>
            </a:r>
            <a:r>
              <a:rPr lang="en-US" altLang="en-US" dirty="0">
                <a:solidFill>
                  <a:schemeClr val="bg1">
                    <a:lumMod val="50000"/>
                  </a:schemeClr>
                </a:solidFill>
                <a:latin typeface="Times New Roman" panose="02020603050405020304" pitchFamily="18" charset="0"/>
                <a:hlinkClick r:id="rId11" tooltip="Chemical"/>
              </a:rPr>
              <a:t>chemicals</a:t>
            </a:r>
            <a:r>
              <a:rPr lang="en-US" altLang="en-US" dirty="0">
                <a:solidFill>
                  <a:schemeClr val="bg1">
                    <a:lumMod val="50000"/>
                  </a:schemeClr>
                </a:solidFill>
                <a:latin typeface="Times New Roman" panose="02020603050405020304" pitchFamily="18" charset="0"/>
              </a:rPr>
              <a:t>. Reinforcing the initial advantage—and assuring the U.S. unmistakable leadership in the capitalist world—the U.S. held 80% of </a:t>
            </a:r>
            <a:r>
              <a:rPr lang="en-US" altLang="en-US" dirty="0">
                <a:solidFill>
                  <a:schemeClr val="bg1">
                    <a:lumMod val="50000"/>
                  </a:schemeClr>
                </a:solidFill>
                <a:latin typeface="Times New Roman" panose="02020603050405020304" pitchFamily="18" charset="0"/>
                <a:hlinkClick r:id="rId12" tooltip="Official gold reserves"/>
              </a:rPr>
              <a:t>gold reserves</a:t>
            </a:r>
            <a:r>
              <a:rPr lang="en-US" altLang="en-US" dirty="0">
                <a:solidFill>
                  <a:schemeClr val="bg1">
                    <a:lumMod val="50000"/>
                  </a:schemeClr>
                </a:solidFill>
                <a:latin typeface="Times New Roman" panose="02020603050405020304" pitchFamily="18" charset="0"/>
              </a:rPr>
              <a:t> and had not only a powerful </a:t>
            </a:r>
            <a:r>
              <a:rPr lang="en-US" altLang="en-US" dirty="0">
                <a:solidFill>
                  <a:schemeClr val="bg1">
                    <a:lumMod val="50000"/>
                  </a:schemeClr>
                </a:solidFill>
                <a:latin typeface="Times New Roman" panose="02020603050405020304" pitchFamily="18" charset="0"/>
                <a:hlinkClick r:id="rId13" tooltip="United States Army"/>
              </a:rPr>
              <a:t>army</a:t>
            </a:r>
            <a:r>
              <a:rPr lang="en-US" altLang="en-US" dirty="0">
                <a:solidFill>
                  <a:schemeClr val="bg1">
                    <a:lumMod val="50000"/>
                  </a:schemeClr>
                </a:solidFill>
                <a:latin typeface="Times New Roman" panose="02020603050405020304" pitchFamily="18" charset="0"/>
              </a:rPr>
              <a:t> but also the </a:t>
            </a:r>
            <a:r>
              <a:rPr lang="en-US" altLang="en-US" dirty="0">
                <a:solidFill>
                  <a:schemeClr val="bg1">
                    <a:lumMod val="50000"/>
                  </a:schemeClr>
                </a:solidFill>
                <a:latin typeface="Times New Roman" panose="02020603050405020304" pitchFamily="18" charset="0"/>
                <a:hlinkClick r:id="rId14" tooltip="Atomic bomb"/>
              </a:rPr>
              <a:t>atomic bomb</a:t>
            </a:r>
            <a:r>
              <a:rPr lang="en-US" altLang="en-US" dirty="0">
                <a:solidFill>
                  <a:schemeClr val="bg1">
                    <a:lumMod val="50000"/>
                  </a:schemeClr>
                </a:solidFill>
                <a:latin typeface="Times New Roman" panose="02020603050405020304" pitchFamily="18" charset="0"/>
              </a:rPr>
              <a:t>.  Other currencies fixed to dollar, dollar fixed at $35 per ounce.  IMF policed exchange rates, needed approval to change.  World Bank to make loans to help countries recover.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2B3B1202-4D27-49E0-B75B-7FE2904C98E0}"/>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684DBA5E-70EA-4DEB-BABA-A30BB90D55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3668" name="Slide Number Placeholder 3">
            <a:extLst>
              <a:ext uri="{FF2B5EF4-FFF2-40B4-BE49-F238E27FC236}">
                <a16:creationId xmlns:a16="http://schemas.microsoft.com/office/drawing/2014/main" id="{FBD1D729-2B72-40B9-8847-9DDE297F61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F4F23-6D75-4764-B7E7-9AF540B63319}" type="slidenum">
              <a:rPr lang="en-US" altLang="en-US"/>
              <a:pPr>
                <a:spcBef>
                  <a:spcPct val="0"/>
                </a:spcBef>
              </a:pPr>
              <a:t>62</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751F0DC-45DF-4BD7-BC6D-54BA5D940F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B82A8B-881F-4776-A4D0-C8A70627590A}" type="slidenum">
              <a:rPr lang="en-US" altLang="en-US"/>
              <a:pPr>
                <a:spcBef>
                  <a:spcPct val="0"/>
                </a:spcBef>
              </a:pPr>
              <a:t>63</a:t>
            </a:fld>
            <a:endParaRPr lang="en-US" altLang="en-US"/>
          </a:p>
        </p:txBody>
      </p:sp>
      <p:sp>
        <p:nvSpPr>
          <p:cNvPr id="115715" name="Rectangle 2">
            <a:extLst>
              <a:ext uri="{FF2B5EF4-FFF2-40B4-BE49-F238E27FC236}">
                <a16:creationId xmlns:a16="http://schemas.microsoft.com/office/drawing/2014/main" id="{6C95B977-846E-4DC9-A0FC-4526664DCEAF}"/>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C06A3E0-DBCA-4822-845F-B5C2AD22B1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rPr>
              <a:t>Offered aid to Communist countries too…of course Stalin says no.   There is a reason why East Europe never fully recovers under Soviets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D705DFB-8218-46CE-AC7D-DCB247C10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41B7E3-A594-423C-93F9-241886EB1728}" type="slidenum">
              <a:rPr lang="en-US" altLang="en-US"/>
              <a:pPr>
                <a:spcBef>
                  <a:spcPct val="0"/>
                </a:spcBef>
              </a:pPr>
              <a:t>64</a:t>
            </a:fld>
            <a:endParaRPr lang="en-US" altLang="en-US"/>
          </a:p>
        </p:txBody>
      </p:sp>
      <p:sp>
        <p:nvSpPr>
          <p:cNvPr id="117763" name="Rectangle 2">
            <a:extLst>
              <a:ext uri="{FF2B5EF4-FFF2-40B4-BE49-F238E27FC236}">
                <a16:creationId xmlns:a16="http://schemas.microsoft.com/office/drawing/2014/main" id="{138CD2DE-87E5-4E8F-A63E-BDD3281B65FD}"/>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6036E593-B3CC-43C9-9B90-02CA2CEB090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Big Business Booms – enjoys high reputation and image from wartime contribution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2794BDE3-3EE9-4AAF-A862-A5FEB077072D}"/>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2EFE3D74-8114-4C0F-822C-A32302EF98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19812" name="Slide Number Placeholder 3">
            <a:extLst>
              <a:ext uri="{FF2B5EF4-FFF2-40B4-BE49-F238E27FC236}">
                <a16:creationId xmlns:a16="http://schemas.microsoft.com/office/drawing/2014/main" id="{300545E1-AC9A-4C27-AF5A-083C08ADDA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67BFD54-924D-4A8C-8C8F-5117CEB76675}" type="slidenum">
              <a:rPr lang="en-US" altLang="en-US"/>
              <a:pPr>
                <a:spcBef>
                  <a:spcPct val="0"/>
                </a:spcBef>
              </a:pPr>
              <a:t>65</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F3ED2068-EAB1-4FE3-9D9D-C91C08807D74}"/>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B4252B5B-7947-4E35-A3E0-DDA8E1C9C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21860" name="Slide Number Placeholder 3">
            <a:extLst>
              <a:ext uri="{FF2B5EF4-FFF2-40B4-BE49-F238E27FC236}">
                <a16:creationId xmlns:a16="http://schemas.microsoft.com/office/drawing/2014/main" id="{54B928D4-B6FE-413C-B4BC-834EC76630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8EC3CF-8571-4B11-90C7-8379DBF5A3E7}" type="slidenum">
              <a:rPr lang="en-US" altLang="en-US"/>
              <a:pPr>
                <a:spcBef>
                  <a:spcPct val="0"/>
                </a:spcBef>
              </a:pPr>
              <a:t>66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5DD8C81-978B-4068-8C1E-BB4A4B43649A}"/>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DD891E62-5738-46A6-BC6C-251708D678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316" name="Slide Number Placeholder 3">
            <a:extLst>
              <a:ext uri="{FF2B5EF4-FFF2-40B4-BE49-F238E27FC236}">
                <a16:creationId xmlns:a16="http://schemas.microsoft.com/office/drawing/2014/main" id="{C54C0978-8C32-4AC4-80AA-A53CDDF8A4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680A13-89B2-44AA-AD8C-1559F1C9E086}" type="slidenum">
              <a:rPr lang="en-US" altLang="en-US"/>
              <a:pPr>
                <a:spcBef>
                  <a:spcPct val="0"/>
                </a:spcBef>
              </a:pPr>
              <a:t>6</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C1B47D63-D1A3-493F-91F1-DABCB2BF9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A99FC8-05EF-4F96-B6BB-ABEBC60A5EF9}" type="slidenum">
              <a:rPr lang="en-US" altLang="en-US"/>
              <a:pPr>
                <a:spcBef>
                  <a:spcPct val="0"/>
                </a:spcBef>
              </a:pPr>
              <a:t>67</a:t>
            </a:fld>
            <a:endParaRPr lang="en-US" altLang="en-US"/>
          </a:p>
        </p:txBody>
      </p:sp>
      <p:sp>
        <p:nvSpPr>
          <p:cNvPr id="123907" name="Rectangle 2">
            <a:extLst>
              <a:ext uri="{FF2B5EF4-FFF2-40B4-BE49-F238E27FC236}">
                <a16:creationId xmlns:a16="http://schemas.microsoft.com/office/drawing/2014/main" id="{377E4F46-A2FA-4F41-B789-217FDFA595CB}"/>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6B002D8E-75EA-4023-95E8-E4E5D746B2A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IKE started in 1956.  Remembers traveling across country on Lincoln highway in 1919.  Lobbied hard by automakers.  Justification was Civil Defense and Military Movement.  No question helped movement of goods cross the country.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2951B3E0-1B55-4558-A411-D0E4EF784FE6}"/>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C1345B8C-7571-4D2E-B832-EA4F7E2F61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25956" name="Slide Number Placeholder 3">
            <a:extLst>
              <a:ext uri="{FF2B5EF4-FFF2-40B4-BE49-F238E27FC236}">
                <a16:creationId xmlns:a16="http://schemas.microsoft.com/office/drawing/2014/main" id="{F99B6F46-62D4-4D97-B417-E1FCFAAF4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A81A92-0636-4AE5-B764-CCAA9DEF9C85}" type="slidenum">
              <a:rPr lang="en-US" altLang="en-US"/>
              <a:pPr>
                <a:spcBef>
                  <a:spcPct val="0"/>
                </a:spcBef>
              </a:pPr>
              <a:t>68</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3099FC4D-CFF1-4FEC-9EC3-D70CAE61F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E4E814-A1B4-4217-8271-46EFA633BF40}" type="slidenum">
              <a:rPr lang="en-US" altLang="en-US"/>
              <a:pPr>
                <a:spcBef>
                  <a:spcPct val="0"/>
                </a:spcBef>
              </a:pPr>
              <a:t>69</a:t>
            </a:fld>
            <a:endParaRPr lang="en-US" altLang="en-US"/>
          </a:p>
        </p:txBody>
      </p:sp>
      <p:sp>
        <p:nvSpPr>
          <p:cNvPr id="128003" name="Rectangle 2">
            <a:extLst>
              <a:ext uri="{FF2B5EF4-FFF2-40B4-BE49-F238E27FC236}">
                <a16:creationId xmlns:a16="http://schemas.microsoft.com/office/drawing/2014/main" id="{737F36F5-2812-480F-BC4D-C08892F237B0}"/>
              </a:ext>
            </a:extLst>
          </p:cNvPr>
          <p:cNvSpPr>
            <a:spLocks noGrp="1" noRot="1" noChangeAspect="1" noChangeArrowheads="1" noTextEdit="1"/>
          </p:cNvSpPr>
          <p:nvPr>
            <p:ph type="sldImg"/>
          </p:nvPr>
        </p:nvSpPr>
        <p:spPr>
          <a:solidFill>
            <a:srgbClr val="FFFFFF"/>
          </a:solidFill>
          <a:ln/>
        </p:spPr>
      </p:sp>
      <p:sp>
        <p:nvSpPr>
          <p:cNvPr id="128004" name="Rectangle 3">
            <a:extLst>
              <a:ext uri="{FF2B5EF4-FFF2-40B4-BE49-F238E27FC236}">
                <a16:creationId xmlns:a16="http://schemas.microsoft.com/office/drawing/2014/main" id="{255D7FCC-5C94-4C6B-A6C2-3D006D85B09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“The parks are empty, the malls are full”  Consumerism wins!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5D54434B-7A99-46F2-8DDD-B418B089A6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7FD232-EFA1-4F4A-95DD-CA689EA47902}" type="slidenum">
              <a:rPr lang="en-US" altLang="en-US"/>
              <a:pPr>
                <a:spcBef>
                  <a:spcPct val="0"/>
                </a:spcBef>
              </a:pPr>
              <a:t>71</a:t>
            </a:fld>
            <a:endParaRPr lang="en-US" altLang="en-US"/>
          </a:p>
        </p:txBody>
      </p:sp>
      <p:sp>
        <p:nvSpPr>
          <p:cNvPr id="131075" name="Rectangle 2">
            <a:extLst>
              <a:ext uri="{FF2B5EF4-FFF2-40B4-BE49-F238E27FC236}">
                <a16:creationId xmlns:a16="http://schemas.microsoft.com/office/drawing/2014/main" id="{79B4631C-4C5E-40E2-A8C3-C1A47D403B7C}"/>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808569DD-FB2F-4CCE-85B0-477761F56AB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Sears bets on abundance after war…MW bets on contraction.   Guess who wins.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4DFE8373-EEAF-4A49-B298-4C531F91D708}"/>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3FF3962D-40AB-43BF-BD6A-9F797947A7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3124" name="Slide Number Placeholder 3">
            <a:extLst>
              <a:ext uri="{FF2B5EF4-FFF2-40B4-BE49-F238E27FC236}">
                <a16:creationId xmlns:a16="http://schemas.microsoft.com/office/drawing/2014/main" id="{CAA61C72-7B37-42F0-896C-8E5885555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79704C-C8D7-45C9-BA5F-5E4087FD4E9A}" type="slidenum">
              <a:rPr lang="en-US" altLang="en-US"/>
              <a:pPr>
                <a:spcBef>
                  <a:spcPct val="0"/>
                </a:spcBef>
              </a:pPr>
              <a:t>72</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EC16AEAD-F9D1-415F-8BFC-5544879C7C49}"/>
              </a:ext>
            </a:extLst>
          </p:cNvPr>
          <p:cNvSpPr>
            <a:spLocks noGrp="1" noRot="1" noChangeAspect="1" noChangeArrowheads="1" noTextEdit="1"/>
          </p:cNvSpPr>
          <p:nvPr>
            <p:ph type="sldImg"/>
          </p:nvPr>
        </p:nvSpPr>
        <p:spPr>
          <a:ln/>
        </p:spPr>
      </p:sp>
      <p:sp>
        <p:nvSpPr>
          <p:cNvPr id="136195" name="Notes Placeholder 2">
            <a:extLst>
              <a:ext uri="{FF2B5EF4-FFF2-40B4-BE49-F238E27FC236}">
                <a16:creationId xmlns:a16="http://schemas.microsoft.com/office/drawing/2014/main" id="{AF155B06-9648-4A3A-9B54-2D82109607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6196" name="Slide Number Placeholder 3">
            <a:extLst>
              <a:ext uri="{FF2B5EF4-FFF2-40B4-BE49-F238E27FC236}">
                <a16:creationId xmlns:a16="http://schemas.microsoft.com/office/drawing/2014/main" id="{EE082D40-0D40-4EDC-92EB-1755D5DF22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94A9C-F683-4312-BF67-FE067E36F5EA}" type="slidenum">
              <a:rPr lang="en-US" altLang="en-US"/>
              <a:pPr>
                <a:spcBef>
                  <a:spcPct val="0"/>
                </a:spcBef>
              </a:pPr>
              <a:t>74</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CC2481E-3FA3-4664-9810-6628FB077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35D9E6-531D-41F8-AF8C-C234430A3ADF}" type="slidenum">
              <a:rPr lang="en-US" altLang="en-US"/>
              <a:pPr>
                <a:spcBef>
                  <a:spcPct val="0"/>
                </a:spcBef>
              </a:pPr>
              <a:t>75</a:t>
            </a:fld>
            <a:endParaRPr lang="en-US" altLang="en-US"/>
          </a:p>
        </p:txBody>
      </p:sp>
      <p:sp>
        <p:nvSpPr>
          <p:cNvPr id="138243" name="Rectangle 2">
            <a:extLst>
              <a:ext uri="{FF2B5EF4-FFF2-40B4-BE49-F238E27FC236}">
                <a16:creationId xmlns:a16="http://schemas.microsoft.com/office/drawing/2014/main" id="{58A1441A-B371-474E-A6F8-7068848692DB}"/>
              </a:ext>
            </a:extLst>
          </p:cNvPr>
          <p:cNvSpPr>
            <a:spLocks noGrp="1" noRot="1" noChangeAspect="1" noChangeArrowheads="1" noTextEdit="1"/>
          </p:cNvSpPr>
          <p:nvPr>
            <p:ph type="sldImg"/>
          </p:nvPr>
        </p:nvSpPr>
        <p:spPr>
          <a:solidFill>
            <a:srgbClr val="FFFFFF"/>
          </a:solidFill>
          <a:ln/>
        </p:spPr>
      </p:sp>
      <p:sp>
        <p:nvSpPr>
          <p:cNvPr id="138244" name="Rectangle 3">
            <a:extLst>
              <a:ext uri="{FF2B5EF4-FFF2-40B4-BE49-F238E27FC236}">
                <a16:creationId xmlns:a16="http://schemas.microsoft.com/office/drawing/2014/main" id="{36882DFF-E228-4482-9872-027A0423587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Big Business Booms – enjoys high reputation and image from wartime contribution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3D30FB17-E3F8-4347-A010-ACF36B485DE8}"/>
              </a:ext>
            </a:extLst>
          </p:cNvPr>
          <p:cNvSpPr>
            <a:spLocks noGrp="1" noRot="1" noChangeAspect="1" noChangeArrowheads="1" noTextEdit="1"/>
          </p:cNvSpPr>
          <p:nvPr>
            <p:ph type="sldImg"/>
          </p:nvPr>
        </p:nvSpPr>
        <p:spPr>
          <a:ln/>
        </p:spPr>
      </p:sp>
      <p:sp>
        <p:nvSpPr>
          <p:cNvPr id="140291" name="Notes Placeholder 2">
            <a:extLst>
              <a:ext uri="{FF2B5EF4-FFF2-40B4-BE49-F238E27FC236}">
                <a16:creationId xmlns:a16="http://schemas.microsoft.com/office/drawing/2014/main" id="{9EE5F3ED-DC5F-40BD-BE8A-388125DFA4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0292" name="Slide Number Placeholder 3">
            <a:extLst>
              <a:ext uri="{FF2B5EF4-FFF2-40B4-BE49-F238E27FC236}">
                <a16:creationId xmlns:a16="http://schemas.microsoft.com/office/drawing/2014/main" id="{8C59724F-BD51-4138-BF4F-9D17655A3F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169DC80-FECC-44A5-B612-26B0D9CFEE8C}" type="slidenum">
              <a:rPr lang="en-US" altLang="en-US"/>
              <a:pPr>
                <a:spcBef>
                  <a:spcPct val="0"/>
                </a:spcBef>
              </a:pPr>
              <a:t>76</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4DE2F292-0890-4DA1-89CB-CA9E8FA6F515}"/>
              </a:ext>
            </a:extLst>
          </p:cNvPr>
          <p:cNvSpPr>
            <a:spLocks noGrp="1" noRot="1" noChangeAspect="1" noChangeArrowheads="1" noTextEdit="1"/>
          </p:cNvSpPr>
          <p:nvPr>
            <p:ph type="sldImg"/>
          </p:nvPr>
        </p:nvSpPr>
        <p:spPr>
          <a:ln/>
        </p:spPr>
      </p:sp>
      <p:sp>
        <p:nvSpPr>
          <p:cNvPr id="142339" name="Notes Placeholder 2">
            <a:extLst>
              <a:ext uri="{FF2B5EF4-FFF2-40B4-BE49-F238E27FC236}">
                <a16:creationId xmlns:a16="http://schemas.microsoft.com/office/drawing/2014/main" id="{432336CB-E95C-4D34-9477-D6B0BD90D5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2340" name="Slide Number Placeholder 3">
            <a:extLst>
              <a:ext uri="{FF2B5EF4-FFF2-40B4-BE49-F238E27FC236}">
                <a16:creationId xmlns:a16="http://schemas.microsoft.com/office/drawing/2014/main" id="{942E8E49-4084-403E-8A08-4B47030F6A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FD37FD-8B71-4B89-A570-D5726E0F8CA2}" type="slidenum">
              <a:rPr lang="en-US" altLang="en-US"/>
              <a:pPr>
                <a:spcBef>
                  <a:spcPct val="0"/>
                </a:spcBef>
              </a:pPr>
              <a:t>77</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086D5762-6A9A-4642-8496-461CC81AE23A}"/>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E3FE2DBF-0DAC-40CF-AB03-1CD478CF77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4388" name="Slide Number Placeholder 3">
            <a:extLst>
              <a:ext uri="{FF2B5EF4-FFF2-40B4-BE49-F238E27FC236}">
                <a16:creationId xmlns:a16="http://schemas.microsoft.com/office/drawing/2014/main" id="{42F9DCAA-3893-47EF-AA11-1CA3E7CCEC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96371-4633-4717-8086-4396E201436D}" type="slidenum">
              <a:rPr lang="en-US" altLang="en-US"/>
              <a:pPr>
                <a:spcBef>
                  <a:spcPct val="0"/>
                </a:spcBef>
              </a:pPr>
              <a:t>78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51EF285-2A4A-4A06-9298-9F3D8C5D3A29}"/>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5ACE0A8E-2C23-4D8B-A869-ADB215BB66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412" name="Slide Number Placeholder 3">
            <a:extLst>
              <a:ext uri="{FF2B5EF4-FFF2-40B4-BE49-F238E27FC236}">
                <a16:creationId xmlns:a16="http://schemas.microsoft.com/office/drawing/2014/main" id="{FE3CBE00-1E56-4DF9-8377-B3E8502394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71C4E9-9230-436E-8A8E-CE3534B59A17}" type="slidenum">
              <a:rPr lang="en-US" altLang="en-US"/>
              <a:pPr>
                <a:spcBef>
                  <a:spcPct val="0"/>
                </a:spcBef>
              </a:pPr>
              <a:t>7</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1C4979FC-503D-4D86-BD20-B77740759F3C}"/>
              </a:ext>
            </a:extLst>
          </p:cNvPr>
          <p:cNvSpPr>
            <a:spLocks noGrp="1" noRot="1" noChangeAspect="1" noChangeArrowheads="1" noTextEdit="1"/>
          </p:cNvSpPr>
          <p:nvPr>
            <p:ph type="sldImg"/>
          </p:nvPr>
        </p:nvSpPr>
        <p:spPr>
          <a:ln/>
        </p:spPr>
      </p:sp>
      <p:sp>
        <p:nvSpPr>
          <p:cNvPr id="146435" name="Notes Placeholder 2">
            <a:extLst>
              <a:ext uri="{FF2B5EF4-FFF2-40B4-BE49-F238E27FC236}">
                <a16:creationId xmlns:a16="http://schemas.microsoft.com/office/drawing/2014/main" id="{190D5625-1183-4F76-93E6-C587F3BC19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46436" name="Slide Number Placeholder 3">
            <a:extLst>
              <a:ext uri="{FF2B5EF4-FFF2-40B4-BE49-F238E27FC236}">
                <a16:creationId xmlns:a16="http://schemas.microsoft.com/office/drawing/2014/main" id="{F21FAFC6-C512-4D9C-804A-A9DB9C5F5A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C00F80-CFC3-4B5E-B22E-BCF478630974}" type="slidenum">
              <a:rPr lang="en-US" altLang="en-US"/>
              <a:pPr>
                <a:spcBef>
                  <a:spcPct val="0"/>
                </a:spcBef>
              </a:pPr>
              <a:t>79</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B99C581F-C7AA-4512-BF47-2D85C3212CEA}"/>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78719318-28FC-4C11-A4B8-573D706EBD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0532" name="Slide Number Placeholder 3">
            <a:extLst>
              <a:ext uri="{FF2B5EF4-FFF2-40B4-BE49-F238E27FC236}">
                <a16:creationId xmlns:a16="http://schemas.microsoft.com/office/drawing/2014/main" id="{AE514EC0-7585-4551-BDFC-D87810422D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5D094A-4EA5-4D6B-ACAB-4D123F025579}" type="slidenum">
              <a:rPr lang="en-US" altLang="en-US"/>
              <a:pPr>
                <a:spcBef>
                  <a:spcPct val="0"/>
                </a:spcBef>
              </a:pPr>
              <a:t>82</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B373CBB8-763F-4371-A9AC-9704E7B0589A}"/>
              </a:ext>
            </a:extLst>
          </p:cNvPr>
          <p:cNvSpPr>
            <a:spLocks noGrp="1" noRot="1" noChangeAspect="1" noChangeArrowheads="1" noTextEdit="1"/>
          </p:cNvSpPr>
          <p:nvPr>
            <p:ph type="sldImg"/>
          </p:nvPr>
        </p:nvSpPr>
        <p:spPr>
          <a:ln/>
        </p:spPr>
      </p:sp>
      <p:sp>
        <p:nvSpPr>
          <p:cNvPr id="153603" name="Notes Placeholder 2">
            <a:extLst>
              <a:ext uri="{FF2B5EF4-FFF2-40B4-BE49-F238E27FC236}">
                <a16:creationId xmlns:a16="http://schemas.microsoft.com/office/drawing/2014/main" id="{F869BD0F-49C6-4106-BB35-200515E44D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3604" name="Slide Number Placeholder 3">
            <a:extLst>
              <a:ext uri="{FF2B5EF4-FFF2-40B4-BE49-F238E27FC236}">
                <a16:creationId xmlns:a16="http://schemas.microsoft.com/office/drawing/2014/main" id="{74319DA8-496D-42A1-9DE7-4414EDEFF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2B458-C96A-4B42-BA26-78E1BACE2432}" type="slidenum">
              <a:rPr lang="en-US" altLang="en-US"/>
              <a:pPr>
                <a:spcBef>
                  <a:spcPct val="0"/>
                </a:spcBef>
              </a:pPr>
              <a:t>84</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D48626CB-A3EB-4952-A653-7D8B99C01071}"/>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86487F28-1597-4DEA-88FD-FCB0A222A8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55652" name="Slide Number Placeholder 3">
            <a:extLst>
              <a:ext uri="{FF2B5EF4-FFF2-40B4-BE49-F238E27FC236}">
                <a16:creationId xmlns:a16="http://schemas.microsoft.com/office/drawing/2014/main" id="{446A00E5-D2B5-4122-8CD3-6CCBC89A5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0ACE51-EF02-465D-A4F2-EEE981431AF5}" type="slidenum">
              <a:rPr lang="en-US" altLang="en-US"/>
              <a:pPr>
                <a:spcBef>
                  <a:spcPct val="0"/>
                </a:spcBef>
              </a:pPr>
              <a:t>85</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3103D3CE-E317-4F05-A670-984AB29F7E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9AA19-755D-443B-87D1-EA3E4B5F02DA}" type="slidenum">
              <a:rPr lang="en-US" altLang="en-US"/>
              <a:pPr>
                <a:spcBef>
                  <a:spcPct val="0"/>
                </a:spcBef>
              </a:pPr>
              <a:t>86</a:t>
            </a:fld>
            <a:endParaRPr lang="en-US" altLang="en-US"/>
          </a:p>
        </p:txBody>
      </p:sp>
      <p:sp>
        <p:nvSpPr>
          <p:cNvPr id="157699" name="Rectangle 2">
            <a:extLst>
              <a:ext uri="{FF2B5EF4-FFF2-40B4-BE49-F238E27FC236}">
                <a16:creationId xmlns:a16="http://schemas.microsoft.com/office/drawing/2014/main" id="{C869F984-5568-49D2-A2E7-8DE554CC7ECF}"/>
              </a:ext>
            </a:extLst>
          </p:cNvPr>
          <p:cNvSpPr>
            <a:spLocks noGrp="1" noRot="1" noChangeAspect="1" noChangeArrowheads="1" noTextEdit="1"/>
          </p:cNvSpPr>
          <p:nvPr>
            <p:ph type="sldImg"/>
          </p:nvPr>
        </p:nvSpPr>
        <p:spPr>
          <a:solidFill>
            <a:srgbClr val="FFFFFF"/>
          </a:solidFill>
          <a:ln/>
        </p:spPr>
      </p:sp>
      <p:sp>
        <p:nvSpPr>
          <p:cNvPr id="157700" name="Rectangle 3">
            <a:extLst>
              <a:ext uri="{FF2B5EF4-FFF2-40B4-BE49-F238E27FC236}">
                <a16:creationId xmlns:a16="http://schemas.microsoft.com/office/drawing/2014/main" id="{B0740FE0-8800-499A-BC36-3BB2A406A5A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Importance of having ministers lead the movement…to counter complaints of Communism…student sit ins in Greensboro….</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0910D9FC-885A-4643-974F-1CF3ED14BF58}"/>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722F3BC9-8CEC-4C75-B2AD-9884F10C13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60772" name="Slide Number Placeholder 3">
            <a:extLst>
              <a:ext uri="{FF2B5EF4-FFF2-40B4-BE49-F238E27FC236}">
                <a16:creationId xmlns:a16="http://schemas.microsoft.com/office/drawing/2014/main" id="{0171003F-EB07-4857-891E-052DEA9400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CFFE35-1BEF-41B8-B100-08612526AD49}" type="slidenum">
              <a:rPr lang="en-US" altLang="en-US"/>
              <a:pPr>
                <a:spcBef>
                  <a:spcPct val="0"/>
                </a:spcBef>
              </a:pPr>
              <a:t>88</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CCFC467A-59C1-4AF9-B8EB-9B6F95806FF4}"/>
              </a:ext>
            </a:extLst>
          </p:cNvPr>
          <p:cNvSpPr>
            <a:spLocks noGrp="1" noRot="1" noChangeAspect="1" noChangeArrowheads="1" noTextEdit="1"/>
          </p:cNvSpPr>
          <p:nvPr>
            <p:ph type="sldImg"/>
          </p:nvPr>
        </p:nvSpPr>
        <p:spPr>
          <a:ln/>
        </p:spPr>
      </p:sp>
      <p:sp>
        <p:nvSpPr>
          <p:cNvPr id="162819" name="Notes Placeholder 2">
            <a:extLst>
              <a:ext uri="{FF2B5EF4-FFF2-40B4-BE49-F238E27FC236}">
                <a16:creationId xmlns:a16="http://schemas.microsoft.com/office/drawing/2014/main" id="{EC3333F5-EE28-4520-AA0D-7262B2C602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62820" name="Slide Number Placeholder 3">
            <a:extLst>
              <a:ext uri="{FF2B5EF4-FFF2-40B4-BE49-F238E27FC236}">
                <a16:creationId xmlns:a16="http://schemas.microsoft.com/office/drawing/2014/main" id="{7FDD7C24-139F-43E3-9E70-2A7AC1CC8A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C36405-D60F-4130-BC4F-50C1867BB18C}" type="slidenum">
              <a:rPr lang="en-US" altLang="en-US"/>
              <a:pPr>
                <a:spcBef>
                  <a:spcPct val="0"/>
                </a:spcBef>
              </a:pPr>
              <a:t>89</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071883C4-EA5D-4E96-95D5-7FE7BEA2FE46}"/>
              </a:ext>
            </a:extLst>
          </p:cNvPr>
          <p:cNvSpPr>
            <a:spLocks noGrp="1" noRot="1" noChangeAspect="1" noChangeArrowheads="1" noTextEdit="1"/>
          </p:cNvSpPr>
          <p:nvPr>
            <p:ph type="sldImg"/>
          </p:nvPr>
        </p:nvSpPr>
        <p:spPr>
          <a:ln/>
        </p:spPr>
      </p:sp>
      <p:sp>
        <p:nvSpPr>
          <p:cNvPr id="164867" name="Notes Placeholder 2">
            <a:extLst>
              <a:ext uri="{FF2B5EF4-FFF2-40B4-BE49-F238E27FC236}">
                <a16:creationId xmlns:a16="http://schemas.microsoft.com/office/drawing/2014/main" id="{89A46ECF-2665-42D1-BE4C-340D0A0700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
        <p:nvSpPr>
          <p:cNvPr id="164868" name="Slide Number Placeholder 3">
            <a:extLst>
              <a:ext uri="{FF2B5EF4-FFF2-40B4-BE49-F238E27FC236}">
                <a16:creationId xmlns:a16="http://schemas.microsoft.com/office/drawing/2014/main" id="{9A8820F7-850D-4C5B-ADEB-9441A46C19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E6EB49-19D2-4E05-B236-0A02508AE0F7}" type="slidenum">
              <a:rPr lang="en-US" altLang="en-US"/>
              <a:pPr>
                <a:spcBef>
                  <a:spcPct val="0"/>
                </a:spcBef>
              </a:pPr>
              <a:t>90</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0E328760-C483-4416-BA9F-6B4FCBC85D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D3D646-47C9-4991-89AA-5C66BD9A64DD}" type="slidenum">
              <a:rPr lang="en-US" altLang="en-US"/>
              <a:pPr>
                <a:spcBef>
                  <a:spcPct val="0"/>
                </a:spcBef>
              </a:pPr>
              <a:t>92</a:t>
            </a:fld>
            <a:endParaRPr lang="en-US" altLang="en-US"/>
          </a:p>
        </p:txBody>
      </p:sp>
      <p:sp>
        <p:nvSpPr>
          <p:cNvPr id="167939" name="Rectangle 2">
            <a:extLst>
              <a:ext uri="{FF2B5EF4-FFF2-40B4-BE49-F238E27FC236}">
                <a16:creationId xmlns:a16="http://schemas.microsoft.com/office/drawing/2014/main" id="{62B37264-7BE4-4C07-88F1-25583EA50478}"/>
              </a:ext>
            </a:extLst>
          </p:cNvPr>
          <p:cNvSpPr>
            <a:spLocks noGrp="1" noRot="1" noChangeAspect="1" noChangeArrowheads="1" noTextEdit="1"/>
          </p:cNvSpPr>
          <p:nvPr>
            <p:ph type="sldImg"/>
          </p:nvPr>
        </p:nvSpPr>
        <p:spPr>
          <a:solidFill>
            <a:srgbClr val="FFFFFF"/>
          </a:solidFill>
          <a:ln/>
        </p:spPr>
      </p:sp>
      <p:sp>
        <p:nvSpPr>
          <p:cNvPr id="167940" name="Rectangle 3">
            <a:extLst>
              <a:ext uri="{FF2B5EF4-FFF2-40B4-BE49-F238E27FC236}">
                <a16:creationId xmlns:a16="http://schemas.microsoft.com/office/drawing/2014/main" id="{8C1A778A-C108-4A50-A29D-050D65411E4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Sultry youth…looking for something besides the mainstream values…reaction against consensus, bland, bottled up and tranquilized 50’s.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4CC7B405-CEDB-45C1-B635-1100847914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EE3AA1-2580-4AB3-881F-78BFA1AAF8BC}" type="slidenum">
              <a:rPr lang="en-US" altLang="en-US"/>
              <a:pPr>
                <a:spcBef>
                  <a:spcPct val="0"/>
                </a:spcBef>
              </a:pPr>
              <a:t>93</a:t>
            </a:fld>
            <a:endParaRPr lang="en-US" altLang="en-US"/>
          </a:p>
        </p:txBody>
      </p:sp>
      <p:sp>
        <p:nvSpPr>
          <p:cNvPr id="169987" name="Rectangle 2">
            <a:extLst>
              <a:ext uri="{FF2B5EF4-FFF2-40B4-BE49-F238E27FC236}">
                <a16:creationId xmlns:a16="http://schemas.microsoft.com/office/drawing/2014/main" id="{E682A383-EFBD-4B0F-8889-8247A8A74C8A}"/>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8CD18F67-A903-4B97-AB5E-086A65EE56D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rPr>
              <a:t>Elvis rebels against norms about race, sex, class, and the protestant work ethic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516F168B-585A-440F-BE6D-CCD510D43EE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C465EE5F-E79D-4C82-94F3-BD37DA3FCA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9460" name="Slide Number Placeholder 3">
            <a:extLst>
              <a:ext uri="{FF2B5EF4-FFF2-40B4-BE49-F238E27FC236}">
                <a16:creationId xmlns:a16="http://schemas.microsoft.com/office/drawing/2014/main" id="{BE9F57C0-A21D-4C96-B155-282CE90F28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E8F3F72-0C04-4B48-B91C-BD25A6859B17}" type="slidenum">
              <a:rPr lang="en-US" altLang="en-US"/>
              <a:pPr>
                <a:spcBef>
                  <a:spcPct val="0"/>
                </a:spcBef>
              </a:pPr>
              <a:t>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0A7A628B-AECD-4F13-B89C-8CF8880C3DB0}"/>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FFF555A1-A447-43AC-93A3-537459FEFB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2036" name="Slide Number Placeholder 3">
            <a:extLst>
              <a:ext uri="{FF2B5EF4-FFF2-40B4-BE49-F238E27FC236}">
                <a16:creationId xmlns:a16="http://schemas.microsoft.com/office/drawing/2014/main" id="{97BB5C8B-6677-4AC7-A70B-CFFCEAAFBD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E404D5CB-0BF2-4CB8-98B2-F696C7352BE5}" type="slidenum">
              <a:rPr lang="en-US" altLang="en-US" sz="1200" i="0"/>
              <a:pPr/>
              <a:t>94</a:t>
            </a:fld>
            <a:endParaRPr lang="en-US" altLang="en-US" sz="1200" i="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958A1A79-6EBC-4D8E-8B2A-3BCAF3CE775B}"/>
              </a:ext>
            </a:extLst>
          </p:cNvPr>
          <p:cNvSpPr>
            <a:spLocks noGrp="1" noRot="1" noChangeAspect="1" noChangeArrowheads="1" noTextEdit="1"/>
          </p:cNvSpPr>
          <p:nvPr>
            <p:ph type="sldImg"/>
          </p:nvPr>
        </p:nvSpPr>
        <p:spPr>
          <a:ln/>
        </p:spPr>
      </p:sp>
      <p:sp>
        <p:nvSpPr>
          <p:cNvPr id="176131" name="Notes Placeholder 2">
            <a:extLst>
              <a:ext uri="{FF2B5EF4-FFF2-40B4-BE49-F238E27FC236}">
                <a16:creationId xmlns:a16="http://schemas.microsoft.com/office/drawing/2014/main" id="{AAC9B664-3F8C-4A3A-9888-5CFD7CFDBD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76132" name="Slide Number Placeholder 3">
            <a:extLst>
              <a:ext uri="{FF2B5EF4-FFF2-40B4-BE49-F238E27FC236}">
                <a16:creationId xmlns:a16="http://schemas.microsoft.com/office/drawing/2014/main" id="{F9EB8A6E-BE74-46E7-8989-02315F4E1F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D8C9AD-6EC2-4796-9CF7-031C308AC5E0}" type="slidenum">
              <a:rPr lang="en-US" altLang="en-US"/>
              <a:pPr>
                <a:spcBef>
                  <a:spcPct val="0"/>
                </a:spcBef>
              </a:pPr>
              <a:t>97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2F746E6-2203-483F-8ED9-8E5E5A2EFCFC}"/>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5A763400-4E23-4A88-8717-DF315BF9C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1508" name="Slide Number Placeholder 3">
            <a:extLst>
              <a:ext uri="{FF2B5EF4-FFF2-40B4-BE49-F238E27FC236}">
                <a16:creationId xmlns:a16="http://schemas.microsoft.com/office/drawing/2014/main" id="{07D825C1-0BF2-447A-8E6C-5B6B44FEAB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84EC514-257E-4B77-BE6F-97F2FA883CC9}" type="slidenum">
              <a:rPr lang="en-US" altLang="en-US"/>
              <a:pPr>
                <a:spcBef>
                  <a:spcPct val="0"/>
                </a:spcBef>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228BA62-4E83-43DE-980F-25BB2ECF9D89}"/>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44699D2-8032-41C3-9EBB-0A09E1C97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3556" name="Slide Number Placeholder 3">
            <a:extLst>
              <a:ext uri="{FF2B5EF4-FFF2-40B4-BE49-F238E27FC236}">
                <a16:creationId xmlns:a16="http://schemas.microsoft.com/office/drawing/2014/main" id="{ED80C131-DCFC-4146-BB1D-D374ECC8E1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B8BE6B-F2F8-401A-A9D2-54CADA266ECD}" type="slidenum">
              <a:rPr lang="en-US" altLang="en-US"/>
              <a:pPr>
                <a:spcBef>
                  <a:spcPct val="0"/>
                </a:spcBef>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6ABED50-03CF-4E28-AF98-DDB944E6026B}"/>
              </a:ext>
            </a:extLst>
          </p:cNvPr>
          <p:cNvGrpSpPr>
            <a:grpSpLocks/>
          </p:cNvGrpSpPr>
          <p:nvPr/>
        </p:nvGrpSpPr>
        <p:grpSpPr bwMode="auto">
          <a:xfrm>
            <a:off x="0" y="0"/>
            <a:ext cx="9144000" cy="6918325"/>
            <a:chOff x="0" y="0"/>
            <a:chExt cx="5760" cy="4358"/>
          </a:xfrm>
        </p:grpSpPr>
        <p:sp>
          <p:nvSpPr>
            <p:cNvPr id="5" name="Rectangle 3">
              <a:extLst>
                <a:ext uri="{FF2B5EF4-FFF2-40B4-BE49-F238E27FC236}">
                  <a16:creationId xmlns:a16="http://schemas.microsoft.com/office/drawing/2014/main" id="{7E59A101-3889-426A-934C-B940CEBA2ABA}"/>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6" name="Freeform 4">
              <a:extLst>
                <a:ext uri="{FF2B5EF4-FFF2-40B4-BE49-F238E27FC236}">
                  <a16:creationId xmlns:a16="http://schemas.microsoft.com/office/drawing/2014/main" id="{4CF3C709-8612-4D66-87E8-B72DB822F26B}"/>
                </a:ext>
              </a:extLst>
            </p:cNvPr>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7" name="Freeform 5">
              <a:extLst>
                <a:ext uri="{FF2B5EF4-FFF2-40B4-BE49-F238E27FC236}">
                  <a16:creationId xmlns:a16="http://schemas.microsoft.com/office/drawing/2014/main" id="{49BA5272-7803-4FE0-BEDB-6167F2532C93}"/>
                </a:ext>
              </a:extLst>
            </p:cNvPr>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8" name="Freeform 6">
              <a:extLst>
                <a:ext uri="{FF2B5EF4-FFF2-40B4-BE49-F238E27FC236}">
                  <a16:creationId xmlns:a16="http://schemas.microsoft.com/office/drawing/2014/main" id="{B7964F91-8530-4D8B-B440-AA6C66776922}"/>
                </a:ext>
              </a:extLst>
            </p:cNvPr>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9" name="Freeform 7">
              <a:extLst>
                <a:ext uri="{FF2B5EF4-FFF2-40B4-BE49-F238E27FC236}">
                  <a16:creationId xmlns:a16="http://schemas.microsoft.com/office/drawing/2014/main" id="{FF50B8B4-2F2C-4A19-AA7C-76EE58F8CF9E}"/>
                </a:ext>
              </a:extLst>
            </p:cNvPr>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10" name="Freeform 8">
              <a:extLst>
                <a:ext uri="{FF2B5EF4-FFF2-40B4-BE49-F238E27FC236}">
                  <a16:creationId xmlns:a16="http://schemas.microsoft.com/office/drawing/2014/main" id="{FC95B125-E7A5-4550-B8FE-C675EB1A2C85}"/>
                </a:ext>
              </a:extLst>
            </p:cNvPr>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1" hangingPunct="1">
                <a:defRPr/>
              </a:pPr>
              <a:endParaRPr lang="en-US">
                <a:latin typeface="Times New Roman" charset="0"/>
              </a:endParaRPr>
            </a:p>
          </p:txBody>
        </p:sp>
        <p:sp>
          <p:nvSpPr>
            <p:cNvPr id="11" name="Freeform 9">
              <a:extLst>
                <a:ext uri="{FF2B5EF4-FFF2-40B4-BE49-F238E27FC236}">
                  <a16:creationId xmlns:a16="http://schemas.microsoft.com/office/drawing/2014/main" id="{7DB5AF37-785D-44A6-8D41-690DF76B614A}"/>
                </a:ext>
              </a:extLst>
            </p:cNvPr>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12" name="Freeform 10">
              <a:extLst>
                <a:ext uri="{FF2B5EF4-FFF2-40B4-BE49-F238E27FC236}">
                  <a16:creationId xmlns:a16="http://schemas.microsoft.com/office/drawing/2014/main" id="{4CE4050A-F066-467F-A632-76E49AA6A802}"/>
                </a:ext>
              </a:extLst>
            </p:cNvPr>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grpSp>
      <p:sp>
        <p:nvSpPr>
          <p:cNvPr id="38923"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92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B303658C-9EDC-4CAC-A6EA-FAF196A50C3A}"/>
              </a:ext>
            </a:extLst>
          </p:cNvPr>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a:extLst>
              <a:ext uri="{FF2B5EF4-FFF2-40B4-BE49-F238E27FC236}">
                <a16:creationId xmlns:a16="http://schemas.microsoft.com/office/drawing/2014/main" id="{047B1E62-C750-4645-A8F3-658956C6E38A}"/>
              </a:ext>
            </a:extLst>
          </p:cNvPr>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a:extLst>
              <a:ext uri="{FF2B5EF4-FFF2-40B4-BE49-F238E27FC236}">
                <a16:creationId xmlns:a16="http://schemas.microsoft.com/office/drawing/2014/main" id="{2113ACE8-D190-4822-ACB0-607C9884907C}"/>
              </a:ext>
            </a:extLst>
          </p:cNvPr>
          <p:cNvSpPr>
            <a:spLocks noGrp="1" noChangeArrowheads="1"/>
          </p:cNvSpPr>
          <p:nvPr>
            <p:ph type="sldNum" sz="quarter" idx="12"/>
          </p:nvPr>
        </p:nvSpPr>
        <p:spPr/>
        <p:txBody>
          <a:bodyPr/>
          <a:lstStyle>
            <a:lvl1pPr>
              <a:spcBef>
                <a:spcPct val="0"/>
              </a:spcBef>
              <a:defRPr/>
            </a:lvl1pPr>
          </a:lstStyle>
          <a:p>
            <a:fld id="{CAC3D8E5-6BB5-45C7-84C9-A12929897339}" type="slidenum">
              <a:rPr lang="en-US" altLang="en-US"/>
              <a:pPr/>
              <a:t>‹#›</a:t>
            </a:fld>
            <a:endParaRPr lang="en-US" altLang="en-US"/>
          </a:p>
        </p:txBody>
      </p:sp>
    </p:spTree>
    <p:extLst>
      <p:ext uri="{BB962C8B-B14F-4D97-AF65-F5344CB8AC3E}">
        <p14:creationId xmlns:p14="http://schemas.microsoft.com/office/powerpoint/2010/main" val="60274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593E548-1445-4CC2-A39A-ED67AC1B65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4E035AE0-00E0-4329-B868-7F5D08C25D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4C5F376-F083-4DA1-A3E6-58ED5D1EF2C8}"/>
              </a:ext>
            </a:extLst>
          </p:cNvPr>
          <p:cNvSpPr>
            <a:spLocks noGrp="1" noChangeArrowheads="1"/>
          </p:cNvSpPr>
          <p:nvPr>
            <p:ph type="sldNum" sz="quarter" idx="12"/>
          </p:nvPr>
        </p:nvSpPr>
        <p:spPr>
          <a:ln/>
        </p:spPr>
        <p:txBody>
          <a:bodyPr/>
          <a:lstStyle>
            <a:lvl1pPr>
              <a:defRPr/>
            </a:lvl1pPr>
          </a:lstStyle>
          <a:p>
            <a:fld id="{C9FC025B-EC1C-4982-901A-4E04380B9CFE}" type="slidenum">
              <a:rPr lang="en-US" altLang="en-US"/>
              <a:pPr/>
              <a:t>‹#›</a:t>
            </a:fld>
            <a:endParaRPr lang="en-US" altLang="en-US"/>
          </a:p>
        </p:txBody>
      </p:sp>
    </p:spTree>
    <p:extLst>
      <p:ext uri="{BB962C8B-B14F-4D97-AF65-F5344CB8AC3E}">
        <p14:creationId xmlns:p14="http://schemas.microsoft.com/office/powerpoint/2010/main" val="2535347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A60DD684-7F1A-4EB8-91AE-BEA3A6C455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3BBE583A-F8D3-4202-8BC9-874FD92AB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5F26B4BB-2243-45AD-9A2E-71107DC483DA}"/>
              </a:ext>
            </a:extLst>
          </p:cNvPr>
          <p:cNvSpPr>
            <a:spLocks noGrp="1" noChangeArrowheads="1"/>
          </p:cNvSpPr>
          <p:nvPr>
            <p:ph type="sldNum" sz="quarter" idx="12"/>
          </p:nvPr>
        </p:nvSpPr>
        <p:spPr>
          <a:ln/>
        </p:spPr>
        <p:txBody>
          <a:bodyPr/>
          <a:lstStyle>
            <a:lvl1pPr>
              <a:defRPr/>
            </a:lvl1pPr>
          </a:lstStyle>
          <a:p>
            <a:fld id="{1A482CEC-5697-4ABE-AC0F-FF01AACB1EF2}" type="slidenum">
              <a:rPr lang="en-US" altLang="en-US"/>
              <a:pPr/>
              <a:t>‹#›</a:t>
            </a:fld>
            <a:endParaRPr lang="en-US" altLang="en-US"/>
          </a:p>
        </p:txBody>
      </p:sp>
    </p:spTree>
    <p:extLst>
      <p:ext uri="{BB962C8B-B14F-4D97-AF65-F5344CB8AC3E}">
        <p14:creationId xmlns:p14="http://schemas.microsoft.com/office/powerpoint/2010/main" val="1766099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DAE504F2-BFBE-49A8-8F2D-AB2A073193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D7386C31-1170-406F-A4E8-DF02444D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4F365BA-BF46-446A-878F-90216CDDE5B9}"/>
              </a:ext>
            </a:extLst>
          </p:cNvPr>
          <p:cNvSpPr>
            <a:spLocks noGrp="1" noChangeArrowheads="1"/>
          </p:cNvSpPr>
          <p:nvPr>
            <p:ph type="sldNum" sz="quarter" idx="12"/>
          </p:nvPr>
        </p:nvSpPr>
        <p:spPr>
          <a:ln/>
        </p:spPr>
        <p:txBody>
          <a:bodyPr/>
          <a:lstStyle>
            <a:lvl1pPr>
              <a:defRPr/>
            </a:lvl1pPr>
          </a:lstStyle>
          <a:p>
            <a:fld id="{B690E8E3-1667-4B87-9A39-7BB5BD233EC4}" type="slidenum">
              <a:rPr lang="en-US" altLang="en-US"/>
              <a:pPr/>
              <a:t>‹#›</a:t>
            </a:fld>
            <a:endParaRPr lang="en-US" altLang="en-US"/>
          </a:p>
        </p:txBody>
      </p:sp>
    </p:spTree>
    <p:extLst>
      <p:ext uri="{BB962C8B-B14F-4D97-AF65-F5344CB8AC3E}">
        <p14:creationId xmlns:p14="http://schemas.microsoft.com/office/powerpoint/2010/main" val="1863530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A84FE0F-4A0C-4271-B360-341A61DBFF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CB6CAF6-053E-400E-9E0B-3B5E370C8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CB711706-EE9A-46FE-98AC-08BF05949E98}"/>
              </a:ext>
            </a:extLst>
          </p:cNvPr>
          <p:cNvSpPr>
            <a:spLocks noGrp="1" noChangeArrowheads="1"/>
          </p:cNvSpPr>
          <p:nvPr>
            <p:ph type="sldNum" sz="quarter" idx="12"/>
          </p:nvPr>
        </p:nvSpPr>
        <p:spPr>
          <a:ln/>
        </p:spPr>
        <p:txBody>
          <a:bodyPr/>
          <a:lstStyle>
            <a:lvl1pPr>
              <a:defRPr/>
            </a:lvl1pPr>
          </a:lstStyle>
          <a:p>
            <a:fld id="{185EBB97-CBC5-41BF-8571-1775466BF7D4}" type="slidenum">
              <a:rPr lang="en-US" altLang="en-US"/>
              <a:pPr/>
              <a:t>‹#›</a:t>
            </a:fld>
            <a:endParaRPr lang="en-US" altLang="en-US"/>
          </a:p>
        </p:txBody>
      </p:sp>
    </p:spTree>
    <p:extLst>
      <p:ext uri="{BB962C8B-B14F-4D97-AF65-F5344CB8AC3E}">
        <p14:creationId xmlns:p14="http://schemas.microsoft.com/office/powerpoint/2010/main" val="226848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EF678606-9576-4E5B-9B53-9D1E47D7C9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3">
            <a:extLst>
              <a:ext uri="{FF2B5EF4-FFF2-40B4-BE49-F238E27FC236}">
                <a16:creationId xmlns:a16="http://schemas.microsoft.com/office/drawing/2014/main" id="{1AF42047-8D50-40A8-AB20-1A2F110834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4">
            <a:extLst>
              <a:ext uri="{FF2B5EF4-FFF2-40B4-BE49-F238E27FC236}">
                <a16:creationId xmlns:a16="http://schemas.microsoft.com/office/drawing/2014/main" id="{9E44AD39-B91F-417A-A67A-EC307744ACA1}"/>
              </a:ext>
            </a:extLst>
          </p:cNvPr>
          <p:cNvSpPr>
            <a:spLocks noGrp="1" noChangeArrowheads="1"/>
          </p:cNvSpPr>
          <p:nvPr>
            <p:ph type="sldNum" sz="quarter" idx="12"/>
          </p:nvPr>
        </p:nvSpPr>
        <p:spPr>
          <a:ln/>
        </p:spPr>
        <p:txBody>
          <a:bodyPr/>
          <a:lstStyle>
            <a:lvl1pPr>
              <a:defRPr/>
            </a:lvl1pPr>
          </a:lstStyle>
          <a:p>
            <a:fld id="{7F11F284-937E-4CFC-9C20-28066614C892}" type="slidenum">
              <a:rPr lang="en-US" altLang="en-US"/>
              <a:pPr/>
              <a:t>‹#›</a:t>
            </a:fld>
            <a:endParaRPr lang="en-US" altLang="en-US"/>
          </a:p>
        </p:txBody>
      </p:sp>
    </p:spTree>
    <p:extLst>
      <p:ext uri="{BB962C8B-B14F-4D97-AF65-F5344CB8AC3E}">
        <p14:creationId xmlns:p14="http://schemas.microsoft.com/office/powerpoint/2010/main" val="221141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3FE42EB0-2855-4F2C-B795-8803D762A5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FE4CEAC6-B6D7-44FF-B807-85DE9D2503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DFFD56DF-628C-4E18-84CB-711984506558}"/>
              </a:ext>
            </a:extLst>
          </p:cNvPr>
          <p:cNvSpPr>
            <a:spLocks noGrp="1" noChangeArrowheads="1"/>
          </p:cNvSpPr>
          <p:nvPr>
            <p:ph type="sldNum" sz="quarter" idx="12"/>
          </p:nvPr>
        </p:nvSpPr>
        <p:spPr>
          <a:ln/>
        </p:spPr>
        <p:txBody>
          <a:bodyPr/>
          <a:lstStyle>
            <a:lvl1pPr>
              <a:defRPr/>
            </a:lvl1pPr>
          </a:lstStyle>
          <a:p>
            <a:fld id="{5E100D98-C0BD-48CD-8143-4BF4FEB593DE}" type="slidenum">
              <a:rPr lang="en-US" altLang="en-US"/>
              <a:pPr/>
              <a:t>‹#›</a:t>
            </a:fld>
            <a:endParaRPr lang="en-US" altLang="en-US"/>
          </a:p>
        </p:txBody>
      </p:sp>
    </p:spTree>
    <p:extLst>
      <p:ext uri="{BB962C8B-B14F-4D97-AF65-F5344CB8AC3E}">
        <p14:creationId xmlns:p14="http://schemas.microsoft.com/office/powerpoint/2010/main" val="2421379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18DAAC42-C941-467F-AFF2-0816EA5B9B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3">
            <a:extLst>
              <a:ext uri="{FF2B5EF4-FFF2-40B4-BE49-F238E27FC236}">
                <a16:creationId xmlns:a16="http://schemas.microsoft.com/office/drawing/2014/main" id="{7BB741EA-D5C7-45E7-B205-EC230BC53F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4">
            <a:extLst>
              <a:ext uri="{FF2B5EF4-FFF2-40B4-BE49-F238E27FC236}">
                <a16:creationId xmlns:a16="http://schemas.microsoft.com/office/drawing/2014/main" id="{A91217AD-2234-4191-83D0-35FD6F01689C}"/>
              </a:ext>
            </a:extLst>
          </p:cNvPr>
          <p:cNvSpPr>
            <a:spLocks noGrp="1" noChangeArrowheads="1"/>
          </p:cNvSpPr>
          <p:nvPr>
            <p:ph type="sldNum" sz="quarter" idx="12"/>
          </p:nvPr>
        </p:nvSpPr>
        <p:spPr>
          <a:ln/>
        </p:spPr>
        <p:txBody>
          <a:bodyPr/>
          <a:lstStyle>
            <a:lvl1pPr>
              <a:defRPr/>
            </a:lvl1pPr>
          </a:lstStyle>
          <a:p>
            <a:fld id="{0EC7015E-B5A6-47EF-A402-513FAC8A7B27}" type="slidenum">
              <a:rPr lang="en-US" altLang="en-US"/>
              <a:pPr/>
              <a:t>‹#›</a:t>
            </a:fld>
            <a:endParaRPr lang="en-US" altLang="en-US"/>
          </a:p>
        </p:txBody>
      </p:sp>
    </p:spTree>
    <p:extLst>
      <p:ext uri="{BB962C8B-B14F-4D97-AF65-F5344CB8AC3E}">
        <p14:creationId xmlns:p14="http://schemas.microsoft.com/office/powerpoint/2010/main" val="318845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815BB1AE-036C-4C15-BDC8-E2E59124ED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3">
            <a:extLst>
              <a:ext uri="{FF2B5EF4-FFF2-40B4-BE49-F238E27FC236}">
                <a16:creationId xmlns:a16="http://schemas.microsoft.com/office/drawing/2014/main" id="{DAA2B006-F3B3-4DEE-B2B5-F7F84B6D9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4">
            <a:extLst>
              <a:ext uri="{FF2B5EF4-FFF2-40B4-BE49-F238E27FC236}">
                <a16:creationId xmlns:a16="http://schemas.microsoft.com/office/drawing/2014/main" id="{13468445-6A1D-450C-A4C7-9F814CA8042C}"/>
              </a:ext>
            </a:extLst>
          </p:cNvPr>
          <p:cNvSpPr>
            <a:spLocks noGrp="1" noChangeArrowheads="1"/>
          </p:cNvSpPr>
          <p:nvPr>
            <p:ph type="sldNum" sz="quarter" idx="12"/>
          </p:nvPr>
        </p:nvSpPr>
        <p:spPr>
          <a:ln/>
        </p:spPr>
        <p:txBody>
          <a:bodyPr/>
          <a:lstStyle>
            <a:lvl1pPr>
              <a:defRPr/>
            </a:lvl1pPr>
          </a:lstStyle>
          <a:p>
            <a:fld id="{DBEB40B2-4C8F-4607-A75E-EA7569CD07D8}" type="slidenum">
              <a:rPr lang="en-US" altLang="en-US"/>
              <a:pPr/>
              <a:t>‹#›</a:t>
            </a:fld>
            <a:endParaRPr lang="en-US" altLang="en-US"/>
          </a:p>
        </p:txBody>
      </p:sp>
    </p:spTree>
    <p:extLst>
      <p:ext uri="{BB962C8B-B14F-4D97-AF65-F5344CB8AC3E}">
        <p14:creationId xmlns:p14="http://schemas.microsoft.com/office/powerpoint/2010/main" val="180725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89C01DDD-E438-4FD1-B773-0C448C667B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3">
            <a:extLst>
              <a:ext uri="{FF2B5EF4-FFF2-40B4-BE49-F238E27FC236}">
                <a16:creationId xmlns:a16="http://schemas.microsoft.com/office/drawing/2014/main" id="{F002A105-6931-49AD-8146-9F1E462DCC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4">
            <a:extLst>
              <a:ext uri="{FF2B5EF4-FFF2-40B4-BE49-F238E27FC236}">
                <a16:creationId xmlns:a16="http://schemas.microsoft.com/office/drawing/2014/main" id="{F8FAE42E-3F52-4D92-A15F-4C24E952636D}"/>
              </a:ext>
            </a:extLst>
          </p:cNvPr>
          <p:cNvSpPr>
            <a:spLocks noGrp="1" noChangeArrowheads="1"/>
          </p:cNvSpPr>
          <p:nvPr>
            <p:ph type="sldNum" sz="quarter" idx="12"/>
          </p:nvPr>
        </p:nvSpPr>
        <p:spPr>
          <a:ln/>
        </p:spPr>
        <p:txBody>
          <a:bodyPr/>
          <a:lstStyle>
            <a:lvl1pPr>
              <a:defRPr/>
            </a:lvl1pPr>
          </a:lstStyle>
          <a:p>
            <a:fld id="{B0B5CBC4-C72F-4C55-ACF6-55BF43378CAD}" type="slidenum">
              <a:rPr lang="en-US" altLang="en-US"/>
              <a:pPr/>
              <a:t>‹#›</a:t>
            </a:fld>
            <a:endParaRPr lang="en-US" altLang="en-US"/>
          </a:p>
        </p:txBody>
      </p:sp>
    </p:spTree>
    <p:extLst>
      <p:ext uri="{BB962C8B-B14F-4D97-AF65-F5344CB8AC3E}">
        <p14:creationId xmlns:p14="http://schemas.microsoft.com/office/powerpoint/2010/main" val="414520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48E4B799-40A7-485C-819E-CB58B34574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B0E05B28-F062-4F0A-AED8-29513D09A1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FA4DD9B8-0662-48F3-BB0D-1D391B1E6158}"/>
              </a:ext>
            </a:extLst>
          </p:cNvPr>
          <p:cNvSpPr>
            <a:spLocks noGrp="1" noChangeArrowheads="1"/>
          </p:cNvSpPr>
          <p:nvPr>
            <p:ph type="sldNum" sz="quarter" idx="12"/>
          </p:nvPr>
        </p:nvSpPr>
        <p:spPr>
          <a:ln/>
        </p:spPr>
        <p:txBody>
          <a:bodyPr/>
          <a:lstStyle>
            <a:lvl1pPr>
              <a:defRPr/>
            </a:lvl1pPr>
          </a:lstStyle>
          <a:p>
            <a:fld id="{42B62BC6-31C0-42DE-864C-91572CB22617}" type="slidenum">
              <a:rPr lang="en-US" altLang="en-US"/>
              <a:pPr/>
              <a:t>‹#›</a:t>
            </a:fld>
            <a:endParaRPr lang="en-US" altLang="en-US"/>
          </a:p>
        </p:txBody>
      </p:sp>
    </p:spTree>
    <p:extLst>
      <p:ext uri="{BB962C8B-B14F-4D97-AF65-F5344CB8AC3E}">
        <p14:creationId xmlns:p14="http://schemas.microsoft.com/office/powerpoint/2010/main" val="256064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983A6C01-9E82-4EF4-90B2-4AA5F23EF0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3">
            <a:extLst>
              <a:ext uri="{FF2B5EF4-FFF2-40B4-BE49-F238E27FC236}">
                <a16:creationId xmlns:a16="http://schemas.microsoft.com/office/drawing/2014/main" id="{E18CD3A9-8279-4769-8D88-4B0305269F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4">
            <a:extLst>
              <a:ext uri="{FF2B5EF4-FFF2-40B4-BE49-F238E27FC236}">
                <a16:creationId xmlns:a16="http://schemas.microsoft.com/office/drawing/2014/main" id="{49DBC463-9ACD-46E4-A516-6C74DE95AC43}"/>
              </a:ext>
            </a:extLst>
          </p:cNvPr>
          <p:cNvSpPr>
            <a:spLocks noGrp="1" noChangeArrowheads="1"/>
          </p:cNvSpPr>
          <p:nvPr>
            <p:ph type="sldNum" sz="quarter" idx="12"/>
          </p:nvPr>
        </p:nvSpPr>
        <p:spPr>
          <a:ln/>
        </p:spPr>
        <p:txBody>
          <a:bodyPr/>
          <a:lstStyle>
            <a:lvl1pPr>
              <a:defRPr/>
            </a:lvl1pPr>
          </a:lstStyle>
          <a:p>
            <a:fld id="{1E123B6B-AF63-47B4-BA8E-B5995329A2BF}" type="slidenum">
              <a:rPr lang="en-US" altLang="en-US"/>
              <a:pPr/>
              <a:t>‹#›</a:t>
            </a:fld>
            <a:endParaRPr lang="en-US" altLang="en-US"/>
          </a:p>
        </p:txBody>
      </p:sp>
    </p:spTree>
    <p:extLst>
      <p:ext uri="{BB962C8B-B14F-4D97-AF65-F5344CB8AC3E}">
        <p14:creationId xmlns:p14="http://schemas.microsoft.com/office/powerpoint/2010/main" val="107118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0F70EC5-4BFF-43C2-8695-9E33A0B2E9BC}"/>
              </a:ext>
            </a:extLst>
          </p:cNvPr>
          <p:cNvGrpSpPr>
            <a:grpSpLocks/>
          </p:cNvGrpSpPr>
          <p:nvPr/>
        </p:nvGrpSpPr>
        <p:grpSpPr bwMode="auto">
          <a:xfrm>
            <a:off x="0" y="0"/>
            <a:ext cx="9144000" cy="6918325"/>
            <a:chOff x="0" y="0"/>
            <a:chExt cx="5760" cy="4358"/>
          </a:xfrm>
        </p:grpSpPr>
        <p:sp>
          <p:nvSpPr>
            <p:cNvPr id="37891" name="Rectangle 3">
              <a:extLst>
                <a:ext uri="{FF2B5EF4-FFF2-40B4-BE49-F238E27FC236}">
                  <a16:creationId xmlns:a16="http://schemas.microsoft.com/office/drawing/2014/main" id="{F72C7E0D-B780-45DB-85E4-28CD03B1914A}"/>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1" hangingPunct="1">
                <a:defRPr/>
              </a:pPr>
              <a:endParaRPr lang="en-US">
                <a:latin typeface="Times New Roman" charset="0"/>
              </a:endParaRPr>
            </a:p>
          </p:txBody>
        </p:sp>
        <p:sp>
          <p:nvSpPr>
            <p:cNvPr id="37892" name="Freeform 4">
              <a:extLst>
                <a:ext uri="{FF2B5EF4-FFF2-40B4-BE49-F238E27FC236}">
                  <a16:creationId xmlns:a16="http://schemas.microsoft.com/office/drawing/2014/main" id="{0F5BBEB5-A2DB-4D08-959F-99DF83AFBBD1}"/>
                </a:ext>
              </a:extLst>
            </p:cNvPr>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37893" name="Freeform 5">
              <a:extLst>
                <a:ext uri="{FF2B5EF4-FFF2-40B4-BE49-F238E27FC236}">
                  <a16:creationId xmlns:a16="http://schemas.microsoft.com/office/drawing/2014/main" id="{58112F23-80FC-4B87-815A-F96E7380E0B5}"/>
                </a:ext>
              </a:extLst>
            </p:cNvPr>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4" name="Freeform 6">
              <a:extLst>
                <a:ext uri="{FF2B5EF4-FFF2-40B4-BE49-F238E27FC236}">
                  <a16:creationId xmlns:a16="http://schemas.microsoft.com/office/drawing/2014/main" id="{A367D536-4CF2-4C71-ABE4-1BF9829DD87A}"/>
                </a:ext>
              </a:extLst>
            </p:cNvPr>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1" hangingPunct="1">
                <a:defRPr/>
              </a:pPr>
              <a:endParaRPr lang="en-US">
                <a:latin typeface="Times New Roman" charset="0"/>
              </a:endParaRPr>
            </a:p>
          </p:txBody>
        </p:sp>
        <p:sp>
          <p:nvSpPr>
            <p:cNvPr id="37895" name="Freeform 7">
              <a:extLst>
                <a:ext uri="{FF2B5EF4-FFF2-40B4-BE49-F238E27FC236}">
                  <a16:creationId xmlns:a16="http://schemas.microsoft.com/office/drawing/2014/main" id="{5DBEBB8D-C64E-43C8-B002-8EF5094F51B6}"/>
                </a:ext>
              </a:extLst>
            </p:cNvPr>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6" name="Freeform 8">
              <a:extLst>
                <a:ext uri="{FF2B5EF4-FFF2-40B4-BE49-F238E27FC236}">
                  <a16:creationId xmlns:a16="http://schemas.microsoft.com/office/drawing/2014/main" id="{E3A02E0C-0FF7-4806-99C7-4A4087B5E8CE}"/>
                </a:ext>
              </a:extLst>
            </p:cNvPr>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1" hangingPunct="1">
                <a:defRPr/>
              </a:pPr>
              <a:endParaRPr lang="en-US">
                <a:latin typeface="Times New Roman" charset="0"/>
              </a:endParaRPr>
            </a:p>
          </p:txBody>
        </p:sp>
        <p:sp>
          <p:nvSpPr>
            <p:cNvPr id="37897" name="Freeform 9">
              <a:extLst>
                <a:ext uri="{FF2B5EF4-FFF2-40B4-BE49-F238E27FC236}">
                  <a16:creationId xmlns:a16="http://schemas.microsoft.com/office/drawing/2014/main" id="{EADAB4E1-B372-448C-BD52-9B9305257C56}"/>
                </a:ext>
              </a:extLst>
            </p:cNvPr>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sp>
          <p:nvSpPr>
            <p:cNvPr id="37898" name="Freeform 10">
              <a:extLst>
                <a:ext uri="{FF2B5EF4-FFF2-40B4-BE49-F238E27FC236}">
                  <a16:creationId xmlns:a16="http://schemas.microsoft.com/office/drawing/2014/main" id="{37701A65-9F62-4A60-9498-BDCCB91963D9}"/>
                </a:ext>
              </a:extLst>
            </p:cNvPr>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1" hangingPunct="1">
                <a:defRPr/>
              </a:pPr>
              <a:endParaRPr lang="en-US">
                <a:latin typeface="Times New Roman" charset="0"/>
              </a:endParaRPr>
            </a:p>
          </p:txBody>
        </p:sp>
      </p:grpSp>
      <p:sp>
        <p:nvSpPr>
          <p:cNvPr id="1027" name="Rectangle 11">
            <a:extLst>
              <a:ext uri="{FF2B5EF4-FFF2-40B4-BE49-F238E27FC236}">
                <a16:creationId xmlns:a16="http://schemas.microsoft.com/office/drawing/2014/main" id="{C7F15160-BABD-4F09-BF1B-A62EDAF94B8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900" name="Rectangle 12">
            <a:extLst>
              <a:ext uri="{FF2B5EF4-FFF2-40B4-BE49-F238E27FC236}">
                <a16:creationId xmlns:a16="http://schemas.microsoft.com/office/drawing/2014/main" id="{AA684C9A-E62F-4EC1-AD91-C9464653CC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i="0">
                <a:latin typeface="Times New Roman" charset="0"/>
              </a:defRPr>
            </a:lvl1pPr>
          </a:lstStyle>
          <a:p>
            <a:pPr>
              <a:defRPr/>
            </a:pPr>
            <a:endParaRPr lang="en-US"/>
          </a:p>
        </p:txBody>
      </p:sp>
      <p:sp>
        <p:nvSpPr>
          <p:cNvPr id="37901" name="Rectangle 13">
            <a:extLst>
              <a:ext uri="{FF2B5EF4-FFF2-40B4-BE49-F238E27FC236}">
                <a16:creationId xmlns:a16="http://schemas.microsoft.com/office/drawing/2014/main" id="{2A2C4D59-0D31-4CC8-9E65-253CF96868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i="0">
                <a:latin typeface="Times New Roman" charset="0"/>
              </a:defRPr>
            </a:lvl1pPr>
          </a:lstStyle>
          <a:p>
            <a:pPr>
              <a:defRPr/>
            </a:pPr>
            <a:endParaRPr lang="en-US"/>
          </a:p>
        </p:txBody>
      </p:sp>
      <p:sp>
        <p:nvSpPr>
          <p:cNvPr id="37902" name="Rectangle 14">
            <a:extLst>
              <a:ext uri="{FF2B5EF4-FFF2-40B4-BE49-F238E27FC236}">
                <a16:creationId xmlns:a16="http://schemas.microsoft.com/office/drawing/2014/main" id="{C2D47598-D422-4D40-86BA-6C418FCDA27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i="0"/>
            </a:lvl1pPr>
          </a:lstStyle>
          <a:p>
            <a:fld id="{3B036D58-D538-43D3-91E3-F30CA6779C42}" type="slidenum">
              <a:rPr lang="en-US" altLang="en-US"/>
              <a:pPr/>
              <a:t>‹#›</a:t>
            </a:fld>
            <a:endParaRPr lang="en-US" altLang="en-US"/>
          </a:p>
        </p:txBody>
      </p:sp>
      <p:sp>
        <p:nvSpPr>
          <p:cNvPr id="1031" name="Rectangle 15">
            <a:extLst>
              <a:ext uri="{FF2B5EF4-FFF2-40B4-BE49-F238E27FC236}">
                <a16:creationId xmlns:a16="http://schemas.microsoft.com/office/drawing/2014/main" id="{FDE908B3-0CEC-4B72-BA97-63547A500BB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129"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youtube.com/watch?v=jzuTEPN8OlE"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images.google.com/hosted/life/f?q=american+family+farmer&amp;prev=/images%3Fq%3Damerican%2Bfamily%2Bfarmer%26ndsp%3D18%26hl%3Den%26rlz%3D1T4TSHB_enUS305US305%26sa%3DN%26start%3D18&amp;imgurl=b56c4c95673fc306" TargetMode="Externa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132.jpeg"/><Relationship Id="rId4" Type="http://schemas.openxmlformats.org/officeDocument/2006/relationships/image" Target="../media/image131.jpeg"/></Relationships>
</file>

<file path=ppt/slides/_rels/slide8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4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image" Target="../media/image147.jpeg"/></Relationships>
</file>

<file path=ppt/slides/_rels/slide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9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C2F5BBC-E10D-43F1-A859-54CB08370196}"/>
              </a:ext>
            </a:extLst>
          </p:cNvPr>
          <p:cNvSpPr>
            <a:spLocks noGrp="1" noChangeArrowheads="1"/>
          </p:cNvSpPr>
          <p:nvPr>
            <p:ph type="ctrTitle"/>
          </p:nvPr>
        </p:nvSpPr>
        <p:spPr>
          <a:xfrm>
            <a:off x="685800" y="1447800"/>
            <a:ext cx="7772400" cy="1143000"/>
          </a:xfrm>
        </p:spPr>
        <p:txBody>
          <a:bodyPr/>
          <a:lstStyle/>
          <a:p>
            <a:pPr eaLnBrk="1" hangingPunct="1"/>
            <a:r>
              <a:rPr lang="en-US" altLang="en-US" sz="5400"/>
              <a:t>The Fifties – The Four A’s</a:t>
            </a:r>
          </a:p>
        </p:txBody>
      </p:sp>
      <p:sp>
        <p:nvSpPr>
          <p:cNvPr id="5123" name="Rectangle 3">
            <a:extLst>
              <a:ext uri="{FF2B5EF4-FFF2-40B4-BE49-F238E27FC236}">
                <a16:creationId xmlns:a16="http://schemas.microsoft.com/office/drawing/2014/main" id="{1314A7DA-617D-4B4F-839A-B8CF14CCED70}"/>
              </a:ext>
            </a:extLst>
          </p:cNvPr>
          <p:cNvSpPr>
            <a:spLocks noGrp="1" noChangeArrowheads="1"/>
          </p:cNvSpPr>
          <p:nvPr>
            <p:ph type="subTitle" idx="1"/>
          </p:nvPr>
        </p:nvSpPr>
        <p:spPr>
          <a:xfrm>
            <a:off x="762000" y="3124200"/>
            <a:ext cx="7696200" cy="1752600"/>
          </a:xfrm>
        </p:spPr>
        <p:txBody>
          <a:bodyPr/>
          <a:lstStyle/>
          <a:p>
            <a:pPr eaLnBrk="1" hangingPunct="1"/>
            <a:r>
              <a:rPr lang="en-US" altLang="en-US" sz="3600">
                <a:latin typeface="Comic Sans MS" panose="030F0702030302020204" pitchFamily="66" charset="0"/>
              </a:rPr>
              <a:t>ANXIETY, ANTI-COMMUNISM, AFFLUENCE, ALIENATION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a:extLst>
              <a:ext uri="{FF2B5EF4-FFF2-40B4-BE49-F238E27FC236}">
                <a16:creationId xmlns:a16="http://schemas.microsoft.com/office/drawing/2014/main" id="{068B0CF0-0D63-4D91-8AAA-0CCD082B493D}"/>
              </a:ext>
            </a:extLst>
          </p:cNvPr>
          <p:cNvSpPr>
            <a:spLocks noGrp="1" noChangeArrowheads="1"/>
          </p:cNvSpPr>
          <p:nvPr>
            <p:ph type="title"/>
          </p:nvPr>
        </p:nvSpPr>
        <p:spPr>
          <a:xfrm>
            <a:off x="533400" y="0"/>
            <a:ext cx="7772400" cy="1143000"/>
          </a:xfrm>
        </p:spPr>
        <p:txBody>
          <a:bodyPr/>
          <a:lstStyle/>
          <a:p>
            <a:r>
              <a:rPr lang="en-US" altLang="en-US"/>
              <a:t>CD = Civil Defense</a:t>
            </a:r>
          </a:p>
        </p:txBody>
      </p:sp>
      <p:pic>
        <p:nvPicPr>
          <p:cNvPr id="22531" name="Picture 1029" descr="C:\Documents and Settings\Neil Thompson\My Documents\My Pictures\FIDM\bert duck and cover.jpg">
            <a:extLst>
              <a:ext uri="{FF2B5EF4-FFF2-40B4-BE49-F238E27FC236}">
                <a16:creationId xmlns:a16="http://schemas.microsoft.com/office/drawing/2014/main" id="{3B2F92C4-550D-4AA5-9081-F32B8ED41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77913"/>
            <a:ext cx="30480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030" descr="C:\Documents and Settings\Neil Thompson\My Documents\My Pictures\FIDM\duck and cover1.gif">
            <a:extLst>
              <a:ext uri="{FF2B5EF4-FFF2-40B4-BE49-F238E27FC236}">
                <a16:creationId xmlns:a16="http://schemas.microsoft.com/office/drawing/2014/main" id="{67CAC6D8-5ED2-4857-85D9-AA17E97E5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163" y="2489200"/>
            <a:ext cx="405447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1031">
            <a:extLst>
              <a:ext uri="{FF2B5EF4-FFF2-40B4-BE49-F238E27FC236}">
                <a16:creationId xmlns:a16="http://schemas.microsoft.com/office/drawing/2014/main" id="{59C34E92-160D-48A5-8FF3-C71A82BBAF86}"/>
              </a:ext>
            </a:extLst>
          </p:cNvPr>
          <p:cNvSpPr txBox="1">
            <a:spLocks noChangeArrowheads="1"/>
          </p:cNvSpPr>
          <p:nvPr/>
        </p:nvSpPr>
        <p:spPr bwMode="auto">
          <a:xfrm>
            <a:off x="1752600" y="5638800"/>
            <a:ext cx="2611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Bert the Turtle Says</a:t>
            </a:r>
          </a:p>
          <a:p>
            <a:pPr eaLnBrk="1" hangingPunct="1">
              <a:spcBef>
                <a:spcPct val="0"/>
              </a:spcBef>
              <a:buFontTx/>
              <a:buNone/>
            </a:pPr>
            <a:r>
              <a:rPr lang="en-US" altLang="en-US" sz="2400"/>
              <a:t>“Duck and Cover”</a:t>
            </a:r>
          </a:p>
        </p:txBody>
      </p:sp>
      <p:pic>
        <p:nvPicPr>
          <p:cNvPr id="22534" name="Picture 1">
            <a:extLst>
              <a:ext uri="{FF2B5EF4-FFF2-40B4-BE49-F238E27FC236}">
                <a16:creationId xmlns:a16="http://schemas.microsoft.com/office/drawing/2014/main" id="{4128FB9B-B514-4DF7-9D39-1F0566BE86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077913"/>
            <a:ext cx="28257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7DC2387B-035F-4805-918E-DC68169E08BF}"/>
              </a:ext>
            </a:extLst>
          </p:cNvPr>
          <p:cNvSpPr>
            <a:spLocks noGrp="1" noChangeArrowheads="1"/>
          </p:cNvSpPr>
          <p:nvPr>
            <p:ph type="title"/>
          </p:nvPr>
        </p:nvSpPr>
        <p:spPr>
          <a:xfrm>
            <a:off x="685800" y="381000"/>
            <a:ext cx="7772400" cy="1143000"/>
          </a:xfrm>
        </p:spPr>
        <p:txBody>
          <a:bodyPr/>
          <a:lstStyle/>
          <a:p>
            <a:r>
              <a:rPr lang="en-US" altLang="en-US"/>
              <a:t>CD = Cognitive Dissonance</a:t>
            </a:r>
          </a:p>
        </p:txBody>
      </p:sp>
      <p:pic>
        <p:nvPicPr>
          <p:cNvPr id="24579" name="Picture 2">
            <a:extLst>
              <a:ext uri="{FF2B5EF4-FFF2-40B4-BE49-F238E27FC236}">
                <a16:creationId xmlns:a16="http://schemas.microsoft.com/office/drawing/2014/main" id="{A02385FC-9E9A-4565-9682-326C2CDB69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0825"/>
            <a:ext cx="6629400"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26" descr="F:\Desk.jpg">
            <a:extLst>
              <a:ext uri="{FF2B5EF4-FFF2-40B4-BE49-F238E27FC236}">
                <a16:creationId xmlns:a16="http://schemas.microsoft.com/office/drawing/2014/main" id="{D25CAD02-A4B3-4DFB-AA70-16C107D73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799513" cy="130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9AF45FE-7C62-401C-87AE-E0C3998FA470}"/>
              </a:ext>
            </a:extLst>
          </p:cNvPr>
          <p:cNvSpPr>
            <a:spLocks noGrp="1" noChangeArrowheads="1"/>
          </p:cNvSpPr>
          <p:nvPr>
            <p:ph type="title"/>
          </p:nvPr>
        </p:nvSpPr>
        <p:spPr>
          <a:xfrm>
            <a:off x="685800" y="304800"/>
            <a:ext cx="7772400" cy="1143000"/>
          </a:xfrm>
        </p:spPr>
        <p:txBody>
          <a:bodyPr/>
          <a:lstStyle/>
          <a:p>
            <a:pPr eaLnBrk="1" hangingPunct="1"/>
            <a:r>
              <a:rPr lang="en-US" altLang="en-US"/>
              <a:t>Our H-Bomb, ‘52</a:t>
            </a:r>
          </a:p>
        </p:txBody>
      </p:sp>
      <p:pic>
        <p:nvPicPr>
          <p:cNvPr id="27651" name="Picture 3" descr="C:\Documents and Settings\Neil Thompson\My Documents\My Pictures\FIDM\hydrogen bomb.bmp">
            <a:extLst>
              <a:ext uri="{FF2B5EF4-FFF2-40B4-BE49-F238E27FC236}">
                <a16:creationId xmlns:a16="http://schemas.microsoft.com/office/drawing/2014/main" id="{09FD309A-5B36-4DEC-AB7E-B48A35813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80010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1D5AA8B-8EEE-414B-9D54-DC1CB5B516CD}"/>
              </a:ext>
            </a:extLst>
          </p:cNvPr>
          <p:cNvSpPr>
            <a:spLocks noGrp="1" noChangeArrowheads="1"/>
          </p:cNvSpPr>
          <p:nvPr>
            <p:ph type="title"/>
          </p:nvPr>
        </p:nvSpPr>
        <p:spPr>
          <a:xfrm>
            <a:off x="609600" y="0"/>
            <a:ext cx="7772400" cy="1143000"/>
          </a:xfrm>
        </p:spPr>
        <p:txBody>
          <a:bodyPr/>
          <a:lstStyle/>
          <a:p>
            <a:pPr eaLnBrk="1" hangingPunct="1"/>
            <a:r>
              <a:rPr lang="en-US" altLang="en-US"/>
              <a:t>Their H-bomb, ‘53</a:t>
            </a:r>
          </a:p>
        </p:txBody>
      </p:sp>
      <p:pic>
        <p:nvPicPr>
          <p:cNvPr id="29699" name="Picture 5" descr="C:\Documents and Settings\Neil Thompson\My Documents\My Pictures\FIDM\soviet hydrogen bomb.jpg">
            <a:extLst>
              <a:ext uri="{FF2B5EF4-FFF2-40B4-BE49-F238E27FC236}">
                <a16:creationId xmlns:a16="http://schemas.microsoft.com/office/drawing/2014/main" id="{31533E33-104C-4DDD-9C12-DE0C3219D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458200" cy="48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a:extLst>
              <a:ext uri="{FF2B5EF4-FFF2-40B4-BE49-F238E27FC236}">
                <a16:creationId xmlns:a16="http://schemas.microsoft.com/office/drawing/2014/main" id="{BC832828-4FAC-4231-8DE4-081ED34F507F}"/>
              </a:ext>
            </a:extLst>
          </p:cNvPr>
          <p:cNvSpPr>
            <a:spLocks noGrp="1" noChangeArrowheads="1"/>
          </p:cNvSpPr>
          <p:nvPr>
            <p:ph type="title"/>
          </p:nvPr>
        </p:nvSpPr>
        <p:spPr>
          <a:xfrm>
            <a:off x="0" y="228600"/>
            <a:ext cx="9144000" cy="1143000"/>
          </a:xfrm>
        </p:spPr>
        <p:txBody>
          <a:bodyPr/>
          <a:lstStyle/>
          <a:p>
            <a:pPr eaLnBrk="1" hangingPunct="1"/>
            <a:r>
              <a:rPr lang="en-US" altLang="en-US" dirty="0"/>
              <a:t>“New Look” </a:t>
            </a:r>
            <a:br>
              <a:rPr lang="en-US" altLang="en-US" dirty="0"/>
            </a:br>
            <a:r>
              <a:rPr lang="en-US" altLang="en-US" dirty="0"/>
              <a:t>Mutual Assured Destruction</a:t>
            </a:r>
          </a:p>
        </p:txBody>
      </p:sp>
      <p:pic>
        <p:nvPicPr>
          <p:cNvPr id="31747" name="Picture 2051" descr="C:\Documents and Settings\Neil Thompson\My Documents\My Pictures\FIDM\b-52.jpg">
            <a:extLst>
              <a:ext uri="{FF2B5EF4-FFF2-40B4-BE49-F238E27FC236}">
                <a16:creationId xmlns:a16="http://schemas.microsoft.com/office/drawing/2014/main" id="{7CEC7BB9-634D-411C-AFD1-8D29D3F65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766888"/>
            <a:ext cx="50292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http://uenomurakami.files.wordpress.com/2008/04/dwight-d-eisenhower-circa1956.jpg">
            <a:extLst>
              <a:ext uri="{FF2B5EF4-FFF2-40B4-BE49-F238E27FC236}">
                <a16:creationId xmlns:a16="http://schemas.microsoft.com/office/drawing/2014/main" id="{C12CE125-20DA-4658-B360-75F6EE7BB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66888"/>
            <a:ext cx="2951163"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6">
            <a:extLst>
              <a:ext uri="{FF2B5EF4-FFF2-40B4-BE49-F238E27FC236}">
                <a16:creationId xmlns:a16="http://schemas.microsoft.com/office/drawing/2014/main" id="{EBA913F6-495B-49C4-8047-A422711EA81E}"/>
              </a:ext>
            </a:extLst>
          </p:cNvPr>
          <p:cNvSpPr txBox="1">
            <a:spLocks noChangeArrowheads="1"/>
          </p:cNvSpPr>
          <p:nvPr/>
        </p:nvSpPr>
        <p:spPr bwMode="auto">
          <a:xfrm>
            <a:off x="549275" y="4856163"/>
            <a:ext cx="3024188"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t>Dwight Eisenhower</a:t>
            </a:r>
          </a:p>
          <a:p>
            <a:pPr algn="ctr" eaLnBrk="1" hangingPunct="1">
              <a:spcBef>
                <a:spcPct val="0"/>
              </a:spcBef>
              <a:buFontTx/>
              <a:buNone/>
            </a:pPr>
            <a:r>
              <a:rPr lang="en-US" altLang="en-US" sz="2800"/>
              <a:t>“Ike”</a:t>
            </a:r>
          </a:p>
        </p:txBody>
      </p:sp>
      <p:sp>
        <p:nvSpPr>
          <p:cNvPr id="31750" name="TextBox 7">
            <a:extLst>
              <a:ext uri="{FF2B5EF4-FFF2-40B4-BE49-F238E27FC236}">
                <a16:creationId xmlns:a16="http://schemas.microsoft.com/office/drawing/2014/main" id="{28FEC83C-7439-43E3-9B3D-8126DD4A36C7}"/>
              </a:ext>
            </a:extLst>
          </p:cNvPr>
          <p:cNvSpPr txBox="1">
            <a:spLocks noChangeArrowheads="1"/>
          </p:cNvSpPr>
          <p:nvPr/>
        </p:nvSpPr>
        <p:spPr bwMode="auto">
          <a:xfrm>
            <a:off x="5715000" y="5334000"/>
            <a:ext cx="981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B-52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0">
            <a:extLst>
              <a:ext uri="{FF2B5EF4-FFF2-40B4-BE49-F238E27FC236}">
                <a16:creationId xmlns:a16="http://schemas.microsoft.com/office/drawing/2014/main" id="{98C87CA6-F10D-4FA6-A50F-20ED51D8D061}"/>
              </a:ext>
            </a:extLst>
          </p:cNvPr>
          <p:cNvSpPr>
            <a:spLocks noGrp="1" noChangeArrowheads="1"/>
          </p:cNvSpPr>
          <p:nvPr>
            <p:ph type="title"/>
          </p:nvPr>
        </p:nvSpPr>
        <p:spPr>
          <a:xfrm>
            <a:off x="685800" y="186559"/>
            <a:ext cx="7772400" cy="1143000"/>
          </a:xfrm>
        </p:spPr>
        <p:txBody>
          <a:bodyPr/>
          <a:lstStyle/>
          <a:p>
            <a:r>
              <a:rPr lang="en-US" altLang="en-US" dirty="0"/>
              <a:t>This is Only A Test…</a:t>
            </a:r>
            <a:br>
              <a:rPr lang="en-US" altLang="en-US" dirty="0"/>
            </a:br>
            <a:r>
              <a:rPr lang="en-US" altLang="en-US" sz="800" dirty="0">
                <a:hlinkClick r:id="rId2"/>
              </a:rPr>
              <a:t>https://www.youtube.com/watch?v=jzuTEPN8OlE</a:t>
            </a:r>
            <a:br>
              <a:rPr lang="en-US" altLang="en-US" dirty="0"/>
            </a:br>
            <a:endParaRPr lang="en-US" altLang="en-US" sz="1000" dirty="0"/>
          </a:p>
        </p:txBody>
      </p:sp>
      <p:pic>
        <p:nvPicPr>
          <p:cNvPr id="33795" name="Picture 2052" descr="test_pattern">
            <a:extLst>
              <a:ext uri="{FF2B5EF4-FFF2-40B4-BE49-F238E27FC236}">
                <a16:creationId xmlns:a16="http://schemas.microsoft.com/office/drawing/2014/main" id="{217B892F-FA12-42FE-94E5-192D5F193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859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02CE782-FE18-40EF-AC25-C518C6984AF2}"/>
              </a:ext>
            </a:extLst>
          </p:cNvPr>
          <p:cNvSpPr>
            <a:spLocks noGrp="1" noChangeArrowheads="1"/>
          </p:cNvSpPr>
          <p:nvPr>
            <p:ph type="title"/>
          </p:nvPr>
        </p:nvSpPr>
        <p:spPr>
          <a:xfrm>
            <a:off x="685800" y="228600"/>
            <a:ext cx="7772400" cy="1143000"/>
          </a:xfrm>
        </p:spPr>
        <p:txBody>
          <a:bodyPr/>
          <a:lstStyle/>
          <a:p>
            <a:pPr eaLnBrk="1" hangingPunct="1"/>
            <a:r>
              <a:rPr lang="en-US" altLang="en-US"/>
              <a:t>Fallout</a:t>
            </a:r>
          </a:p>
        </p:txBody>
      </p:sp>
      <p:pic>
        <p:nvPicPr>
          <p:cNvPr id="34819" name="Picture 8" descr="http://www.piedmontcommunities.us/go/793/FSLO-1018311966-104793.jpg">
            <a:extLst>
              <a:ext uri="{FF2B5EF4-FFF2-40B4-BE49-F238E27FC236}">
                <a16:creationId xmlns:a16="http://schemas.microsoft.com/office/drawing/2014/main" id="{8728BD3D-686B-4021-A87C-DBE11929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188" y="1903413"/>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a:extLst>
              <a:ext uri="{FF2B5EF4-FFF2-40B4-BE49-F238E27FC236}">
                <a16:creationId xmlns:a16="http://schemas.microsoft.com/office/drawing/2014/main" id="{A6E3B18B-58F6-4404-974A-2AE2EDB954BB}"/>
              </a:ext>
            </a:extLst>
          </p:cNvPr>
          <p:cNvPicPr>
            <a:picLocks noChangeAspect="1"/>
          </p:cNvPicPr>
          <p:nvPr/>
        </p:nvPicPr>
        <p:blipFill>
          <a:blip r:embed="rId4">
            <a:extLst>
              <a:ext uri="{28A0092B-C50C-407E-A947-70E740481C1C}">
                <a14:useLocalDpi xmlns:a14="http://schemas.microsoft.com/office/drawing/2010/main" val="0"/>
              </a:ext>
            </a:extLst>
          </a:blip>
          <a:srcRect t="1918" r="52499" b="-2"/>
          <a:stretch>
            <a:fillRect/>
          </a:stretch>
        </p:blipFill>
        <p:spPr bwMode="auto">
          <a:xfrm>
            <a:off x="-3175" y="1371600"/>
            <a:ext cx="3897313"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38831ED-E7F9-42F8-9D33-079628C96A70}"/>
              </a:ext>
            </a:extLst>
          </p:cNvPr>
          <p:cNvSpPr>
            <a:spLocks noGrp="1" noChangeArrowheads="1"/>
          </p:cNvSpPr>
          <p:nvPr>
            <p:ph type="title"/>
          </p:nvPr>
        </p:nvSpPr>
        <p:spPr>
          <a:xfrm>
            <a:off x="533400" y="0"/>
            <a:ext cx="7772400" cy="1143000"/>
          </a:xfrm>
        </p:spPr>
        <p:txBody>
          <a:bodyPr/>
          <a:lstStyle/>
          <a:p>
            <a:pPr eaLnBrk="1" hangingPunct="1"/>
            <a:endParaRPr lang="en-US" altLang="en-US"/>
          </a:p>
        </p:txBody>
      </p:sp>
      <p:pic>
        <p:nvPicPr>
          <p:cNvPr id="36867" name="Picture 3" descr="C:\Documents and Settings\Neil Thompson\My Documents\My Pictures\FIDM\fallout shelter.jpg">
            <a:extLst>
              <a:ext uri="{FF2B5EF4-FFF2-40B4-BE49-F238E27FC236}">
                <a16:creationId xmlns:a16="http://schemas.microsoft.com/office/drawing/2014/main" id="{6F12C854-09FE-41A3-AAE7-AF44B64CF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6324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5">
            <a:extLst>
              <a:ext uri="{FF2B5EF4-FFF2-40B4-BE49-F238E27FC236}">
                <a16:creationId xmlns:a16="http://schemas.microsoft.com/office/drawing/2014/main" id="{3E3B1C61-BD59-4288-9AA3-3A9093D17AED}"/>
              </a:ext>
            </a:extLst>
          </p:cNvPr>
          <p:cNvSpPr>
            <a:spLocks noChangeArrowheads="1"/>
          </p:cNvSpPr>
          <p:nvPr/>
        </p:nvSpPr>
        <p:spPr bwMode="auto">
          <a:xfrm>
            <a:off x="-836613" y="182880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36869" name="Group 9">
            <a:extLst>
              <a:ext uri="{FF2B5EF4-FFF2-40B4-BE49-F238E27FC236}">
                <a16:creationId xmlns:a16="http://schemas.microsoft.com/office/drawing/2014/main" id="{E00D5B3A-72F2-499D-BD36-A609A749DDE9}"/>
              </a:ext>
            </a:extLst>
          </p:cNvPr>
          <p:cNvGrpSpPr>
            <a:grpSpLocks/>
          </p:cNvGrpSpPr>
          <p:nvPr/>
        </p:nvGrpSpPr>
        <p:grpSpPr bwMode="auto">
          <a:xfrm>
            <a:off x="2484438" y="1828800"/>
            <a:ext cx="2500312" cy="3336925"/>
            <a:chOff x="0" y="0"/>
            <a:chExt cx="1575" cy="2102"/>
          </a:xfrm>
        </p:grpSpPr>
        <p:sp>
          <p:nvSpPr>
            <p:cNvPr id="36871" name="Rectangle 6">
              <a:extLst>
                <a:ext uri="{FF2B5EF4-FFF2-40B4-BE49-F238E27FC236}">
                  <a16:creationId xmlns:a16="http://schemas.microsoft.com/office/drawing/2014/main" id="{B1EA0BBB-A84E-4E4B-9A6A-D8531ABBF498}"/>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36872" name="Rectangle 7">
              <a:extLst>
                <a:ext uri="{FF2B5EF4-FFF2-40B4-BE49-F238E27FC236}">
                  <a16:creationId xmlns:a16="http://schemas.microsoft.com/office/drawing/2014/main" id="{F2E9B333-04C2-4824-BCA9-8EF1104775CC}"/>
                </a:ext>
              </a:extLst>
            </p:cNvPr>
            <p:cNvSpPr>
              <a:spLocks noChangeArrowheads="1"/>
            </p:cNvSpPr>
            <p:nvPr/>
          </p:nvSpPr>
          <p:spPr bwMode="auto">
            <a:xfrm>
              <a:off x="0" y="0"/>
              <a:ext cx="1575" cy="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0">
                  <a:latin typeface="Arial" panose="020B0604020202020204" pitchFamily="34" charset="0"/>
                  <a:cs typeface="Arial" panose="020B0604020202020204" pitchFamily="34" charset="0"/>
                </a:rPr>
                <a:t>  </a:t>
              </a:r>
              <a:r>
                <a:rPr lang="en-US" altLang="en-US" sz="18900" i="0">
                  <a:latin typeface="Arial" panose="020B0604020202020204" pitchFamily="34" charset="0"/>
                  <a:cs typeface="Arial" panose="020B0604020202020204" pitchFamily="34" charset="0"/>
                </a:rPr>
                <a:t> </a:t>
              </a:r>
              <a:r>
                <a:rPr lang="en-US" altLang="en-US" sz="2400" i="0">
                  <a:latin typeface="Arial" panose="020B0604020202020204" pitchFamily="34" charset="0"/>
                  <a:cs typeface="Arial" panose="020B0604020202020204" pitchFamily="34" charset="0"/>
                </a:rPr>
                <a:t>                                              </a:t>
              </a:r>
            </a:p>
          </p:txBody>
        </p:sp>
      </p:grpSp>
      <p:pic>
        <p:nvPicPr>
          <p:cNvPr id="36870" name="Picture 8" descr="Grape Harvest">
            <a:extLst>
              <a:ext uri="{FF2B5EF4-FFF2-40B4-BE49-F238E27FC236}">
                <a16:creationId xmlns:a16="http://schemas.microsoft.com/office/drawing/2014/main" id="{A7675F97-5B08-4EDD-B71B-969838602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428" r="8571"/>
          <a:stretch>
            <a:fillRect/>
          </a:stretch>
        </p:blipFill>
        <p:spPr bwMode="auto">
          <a:xfrm>
            <a:off x="5486400" y="2895600"/>
            <a:ext cx="37338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05823B5-78D0-4B24-9FDA-C6B0FF7CA8EB}"/>
              </a:ext>
            </a:extLst>
          </p:cNvPr>
          <p:cNvSpPr>
            <a:spLocks noGrp="1" noChangeArrowheads="1"/>
          </p:cNvSpPr>
          <p:nvPr>
            <p:ph type="title"/>
          </p:nvPr>
        </p:nvSpPr>
        <p:spPr>
          <a:xfrm>
            <a:off x="685800" y="333375"/>
            <a:ext cx="7772400" cy="885825"/>
          </a:xfrm>
        </p:spPr>
        <p:txBody>
          <a:bodyPr/>
          <a:lstStyle/>
          <a:p>
            <a:r>
              <a:rPr lang="en-US" altLang="en-US" dirty="0"/>
              <a:t>Communism SPREADING!</a:t>
            </a:r>
          </a:p>
        </p:txBody>
      </p:sp>
      <p:pic>
        <p:nvPicPr>
          <p:cNvPr id="38915" name="Content Placeholder 4">
            <a:extLst>
              <a:ext uri="{FF2B5EF4-FFF2-40B4-BE49-F238E27FC236}">
                <a16:creationId xmlns:a16="http://schemas.microsoft.com/office/drawing/2014/main" id="{8E4F5D21-8CAD-4765-B3FE-06E03B98A8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24529"/>
          <a:stretch>
            <a:fillRect/>
          </a:stretch>
        </p:blipFill>
        <p:spPr>
          <a:xfrm>
            <a:off x="241300" y="1524000"/>
            <a:ext cx="4343400" cy="4114800"/>
          </a:xfrm>
        </p:spPr>
      </p:pic>
      <p:pic>
        <p:nvPicPr>
          <p:cNvPr id="38916" name="Picture 6">
            <a:extLst>
              <a:ext uri="{FF2B5EF4-FFF2-40B4-BE49-F238E27FC236}">
                <a16:creationId xmlns:a16="http://schemas.microsoft.com/office/drawing/2014/main" id="{ABFA549E-1FCC-4843-812C-A8BCC2565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1905000"/>
            <a:ext cx="4033837"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F408E11-6DB1-4BAF-977D-CBEAC1E48817}"/>
              </a:ext>
            </a:extLst>
          </p:cNvPr>
          <p:cNvSpPr>
            <a:spLocks noGrp="1" noChangeArrowheads="1"/>
          </p:cNvSpPr>
          <p:nvPr>
            <p:ph type="ctrTitle"/>
          </p:nvPr>
        </p:nvSpPr>
        <p:spPr>
          <a:xfrm>
            <a:off x="609600" y="1295400"/>
            <a:ext cx="7772400" cy="1143000"/>
          </a:xfrm>
        </p:spPr>
        <p:txBody>
          <a:bodyPr/>
          <a:lstStyle/>
          <a:p>
            <a:pPr eaLnBrk="1" hangingPunct="1"/>
            <a:r>
              <a:rPr lang="en-US" altLang="en-US" sz="6000">
                <a:latin typeface="Comic Sans MS" panose="030F0702030302020204" pitchFamily="66" charset="0"/>
              </a:rPr>
              <a:t>ANXIETY</a:t>
            </a:r>
          </a:p>
        </p:txBody>
      </p:sp>
      <p:sp>
        <p:nvSpPr>
          <p:cNvPr id="7171" name="Rectangle 3">
            <a:extLst>
              <a:ext uri="{FF2B5EF4-FFF2-40B4-BE49-F238E27FC236}">
                <a16:creationId xmlns:a16="http://schemas.microsoft.com/office/drawing/2014/main" id="{1D44C1F5-B0C6-439A-9B2A-2906E69421A9}"/>
              </a:ext>
            </a:extLst>
          </p:cNvPr>
          <p:cNvSpPr>
            <a:spLocks noGrp="1" noChangeArrowheads="1"/>
          </p:cNvSpPr>
          <p:nvPr>
            <p:ph type="subTitle" idx="1"/>
          </p:nvPr>
        </p:nvSpPr>
        <p:spPr/>
        <p:txBody>
          <a:bodyPr/>
          <a:lstStyle/>
          <a:p>
            <a:pPr eaLnBrk="1" hangingPunct="1"/>
            <a:endParaRPr lang="en-US" altLang="en-US"/>
          </a:p>
        </p:txBody>
      </p:sp>
      <p:pic>
        <p:nvPicPr>
          <p:cNvPr id="7172" name="Picture 4" descr="C:\Documents and Settings\Neil Thompson\My Documents\My Pictures\FIDM\anxiety.jpg">
            <a:extLst>
              <a:ext uri="{FF2B5EF4-FFF2-40B4-BE49-F238E27FC236}">
                <a16:creationId xmlns:a16="http://schemas.microsoft.com/office/drawing/2014/main" id="{15104160-94E2-4A0F-A3BE-952F30D4C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950" y="2560638"/>
            <a:ext cx="3194050"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F21BE19-9BFD-40B7-AD61-AFB7B7D6B74B}"/>
              </a:ext>
            </a:extLst>
          </p:cNvPr>
          <p:cNvSpPr>
            <a:spLocks noGrp="1" noChangeArrowheads="1"/>
          </p:cNvSpPr>
          <p:nvPr>
            <p:ph type="title"/>
          </p:nvPr>
        </p:nvSpPr>
        <p:spPr>
          <a:xfrm>
            <a:off x="609600" y="304800"/>
            <a:ext cx="7772400" cy="1143000"/>
          </a:xfrm>
        </p:spPr>
        <p:txBody>
          <a:bodyPr/>
          <a:lstStyle/>
          <a:p>
            <a:pPr eaLnBrk="1" hangingPunct="1"/>
            <a:r>
              <a:rPr lang="en-US" altLang="en-US"/>
              <a:t>October 4, 1957 - Sputnik</a:t>
            </a:r>
          </a:p>
        </p:txBody>
      </p:sp>
      <p:pic>
        <p:nvPicPr>
          <p:cNvPr id="39939" name="Picture 3" descr="C:\Documents and Settings\Neil Thompson\My Documents\My Pictures\FIDM\sputnik.jpg">
            <a:extLst>
              <a:ext uri="{FF2B5EF4-FFF2-40B4-BE49-F238E27FC236}">
                <a16:creationId xmlns:a16="http://schemas.microsoft.com/office/drawing/2014/main" id="{0BEAA326-FCD4-44E0-B81E-281DBA1AC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44613"/>
            <a:ext cx="76200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356910C-26E8-4EB8-9AF4-72A69BC69041}"/>
              </a:ext>
            </a:extLst>
          </p:cNvPr>
          <p:cNvSpPr>
            <a:spLocks noGrp="1" noChangeArrowheads="1"/>
          </p:cNvSpPr>
          <p:nvPr>
            <p:ph type="title"/>
          </p:nvPr>
        </p:nvSpPr>
        <p:spPr>
          <a:xfrm>
            <a:off x="609600" y="381000"/>
            <a:ext cx="7772400" cy="1143000"/>
          </a:xfrm>
        </p:spPr>
        <p:txBody>
          <a:bodyPr/>
          <a:lstStyle/>
          <a:p>
            <a:pPr eaLnBrk="1" hangingPunct="1"/>
            <a:r>
              <a:rPr lang="en-US" altLang="en-US"/>
              <a:t>No Need to Worry</a:t>
            </a:r>
          </a:p>
        </p:txBody>
      </p:sp>
      <p:pic>
        <p:nvPicPr>
          <p:cNvPr id="41987" name="Picture 3" descr="tranquilizers">
            <a:extLst>
              <a:ext uri="{FF2B5EF4-FFF2-40B4-BE49-F238E27FC236}">
                <a16:creationId xmlns:a16="http://schemas.microsoft.com/office/drawing/2014/main" id="{B994FB0A-E99B-4FF2-B8A2-84B578850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2558"/>
          <a:stretch>
            <a:fillRect/>
          </a:stretch>
        </p:blipFill>
        <p:spPr bwMode="auto">
          <a:xfrm>
            <a:off x="-228600" y="1503363"/>
            <a:ext cx="50292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martini">
            <a:extLst>
              <a:ext uri="{FF2B5EF4-FFF2-40B4-BE49-F238E27FC236}">
                <a16:creationId xmlns:a16="http://schemas.microsoft.com/office/drawing/2014/main" id="{D729BB8F-3FF5-4004-8EF4-3D2120ECE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1600200"/>
            <a:ext cx="3403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50's housewife">
            <a:extLst>
              <a:ext uri="{FF2B5EF4-FFF2-40B4-BE49-F238E27FC236}">
                <a16:creationId xmlns:a16="http://schemas.microsoft.com/office/drawing/2014/main" id="{2A69C4EB-2B27-4135-B5E4-09C2398CB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868"/>
          <a:stretch>
            <a:fillRect/>
          </a:stretch>
        </p:blipFill>
        <p:spPr bwMode="auto">
          <a:xfrm>
            <a:off x="2692400" y="3429000"/>
            <a:ext cx="3175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0E3575F-35E1-44BF-A779-0F23FCA01425}"/>
              </a:ext>
            </a:extLst>
          </p:cNvPr>
          <p:cNvSpPr>
            <a:spLocks noGrp="1" noChangeArrowheads="1"/>
          </p:cNvSpPr>
          <p:nvPr>
            <p:ph type="title"/>
          </p:nvPr>
        </p:nvSpPr>
        <p:spPr>
          <a:xfrm>
            <a:off x="685800" y="762000"/>
            <a:ext cx="7772400" cy="1143000"/>
          </a:xfrm>
        </p:spPr>
        <p:txBody>
          <a:bodyPr/>
          <a:lstStyle/>
          <a:p>
            <a:pPr eaLnBrk="1" hangingPunct="1"/>
            <a:r>
              <a:rPr lang="en-US" altLang="en-US"/>
              <a:t>There Wouldn’t Be Such Anxiety if it wasn’t for those Godless Communists!</a:t>
            </a:r>
          </a:p>
        </p:txBody>
      </p:sp>
      <p:pic>
        <p:nvPicPr>
          <p:cNvPr id="44035" name="Picture 9" descr="C:\Documents and Settings\Neil Thompson\My Documents\My Pictures\FIDM\Soviet propaganda.jpg">
            <a:extLst>
              <a:ext uri="{FF2B5EF4-FFF2-40B4-BE49-F238E27FC236}">
                <a16:creationId xmlns:a16="http://schemas.microsoft.com/office/drawing/2014/main" id="{01634EF5-FA9C-446B-9DC0-BFC9D6169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60625"/>
            <a:ext cx="290512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a:extLst>
              <a:ext uri="{FF2B5EF4-FFF2-40B4-BE49-F238E27FC236}">
                <a16:creationId xmlns:a16="http://schemas.microsoft.com/office/drawing/2014/main" id="{38FD9694-3067-4CED-B29D-86341240A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050" y="2536825"/>
            <a:ext cx="38417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91D5A46-88B6-446E-A700-763E2DC9EB92}"/>
              </a:ext>
            </a:extLst>
          </p:cNvPr>
          <p:cNvSpPr>
            <a:spLocks noGrp="1" noChangeArrowheads="1"/>
          </p:cNvSpPr>
          <p:nvPr>
            <p:ph type="title"/>
          </p:nvPr>
        </p:nvSpPr>
        <p:spPr>
          <a:xfrm>
            <a:off x="609600" y="381000"/>
            <a:ext cx="7772400" cy="1143000"/>
          </a:xfrm>
        </p:spPr>
        <p:txBody>
          <a:bodyPr/>
          <a:lstStyle/>
          <a:p>
            <a:pPr eaLnBrk="1" hangingPunct="1"/>
            <a:r>
              <a:rPr lang="en-US" altLang="en-US" sz="5400">
                <a:latin typeface="Comic Sans MS" panose="030F0702030302020204" pitchFamily="66" charset="0"/>
              </a:rPr>
              <a:t>ANTI-COMMUNISM</a:t>
            </a:r>
          </a:p>
        </p:txBody>
      </p:sp>
      <p:pic>
        <p:nvPicPr>
          <p:cNvPr id="46083" name="Picture 6" descr="C:\Documents and Settings\Neil Thompson\My Documents\My Pictures\FIDM\hammer and cicle.jpg">
            <a:extLst>
              <a:ext uri="{FF2B5EF4-FFF2-40B4-BE49-F238E27FC236}">
                <a16:creationId xmlns:a16="http://schemas.microsoft.com/office/drawing/2014/main" id="{13D8272E-5B2D-44DB-AFB1-5E479FE25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1FB8625-08BA-4CC7-8592-5DA4B8EA5E8A}"/>
              </a:ext>
            </a:extLst>
          </p:cNvPr>
          <p:cNvSpPr>
            <a:spLocks noGrp="1" noChangeArrowheads="1"/>
          </p:cNvSpPr>
          <p:nvPr>
            <p:ph type="title"/>
          </p:nvPr>
        </p:nvSpPr>
        <p:spPr>
          <a:xfrm>
            <a:off x="685800" y="228600"/>
            <a:ext cx="7772400" cy="1143000"/>
          </a:xfrm>
        </p:spPr>
        <p:txBody>
          <a:bodyPr/>
          <a:lstStyle/>
          <a:p>
            <a:pPr eaLnBrk="1" hangingPunct="1"/>
            <a:r>
              <a:rPr lang="en-US" altLang="en-US"/>
              <a:t>“Projecting”</a:t>
            </a:r>
            <a:br>
              <a:rPr lang="en-US" altLang="en-US"/>
            </a:br>
            <a:r>
              <a:rPr lang="en-US" altLang="en-US"/>
              <a:t>Anti-Communism at Home</a:t>
            </a:r>
          </a:p>
        </p:txBody>
      </p:sp>
      <p:sp>
        <p:nvSpPr>
          <p:cNvPr id="48131" name="Rectangle 3">
            <a:extLst>
              <a:ext uri="{FF2B5EF4-FFF2-40B4-BE49-F238E27FC236}">
                <a16:creationId xmlns:a16="http://schemas.microsoft.com/office/drawing/2014/main" id="{5A9AE29D-5343-44CA-85B7-09F64AC4572E}"/>
              </a:ext>
            </a:extLst>
          </p:cNvPr>
          <p:cNvSpPr>
            <a:spLocks noGrp="1" noChangeArrowheads="1"/>
          </p:cNvSpPr>
          <p:nvPr>
            <p:ph type="body" idx="1"/>
          </p:nvPr>
        </p:nvSpPr>
        <p:spPr/>
        <p:txBody>
          <a:bodyPr/>
          <a:lstStyle/>
          <a:p>
            <a:pPr eaLnBrk="1" hangingPunct="1"/>
            <a:r>
              <a:rPr lang="en-US" altLang="en-US"/>
              <a:t> </a:t>
            </a:r>
          </a:p>
        </p:txBody>
      </p:sp>
      <p:pic>
        <p:nvPicPr>
          <p:cNvPr id="48132" name="Picture 5" descr="http://upload.wikimedia.org/wikipedia/en/thumb/2/21/Is_this_tomorrow.jpg/225px-Is_this_tomorrow.jpg">
            <a:extLst>
              <a:ext uri="{FF2B5EF4-FFF2-40B4-BE49-F238E27FC236}">
                <a16:creationId xmlns:a16="http://schemas.microsoft.com/office/drawing/2014/main" id="{C5E387E9-A509-4BE6-AB3C-DCCEC4E27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463" y="1676400"/>
            <a:ext cx="3360737"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Photograph">
            <a:extLst>
              <a:ext uri="{FF2B5EF4-FFF2-40B4-BE49-F238E27FC236}">
                <a16:creationId xmlns:a16="http://schemas.microsoft.com/office/drawing/2014/main" id="{042DE8C9-FE30-4823-9A83-ED4E4D424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35125"/>
            <a:ext cx="2982913"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5A351A5-1E03-4E87-BEB5-DD4C25DF199A}"/>
              </a:ext>
            </a:extLst>
          </p:cNvPr>
          <p:cNvSpPr>
            <a:spLocks noGrp="1" noChangeArrowheads="1"/>
          </p:cNvSpPr>
          <p:nvPr>
            <p:ph type="ctrTitle"/>
          </p:nvPr>
        </p:nvSpPr>
        <p:spPr/>
        <p:txBody>
          <a:bodyPr/>
          <a:lstStyle/>
          <a:p>
            <a:r>
              <a:rPr lang="en-US" altLang="en-US"/>
              <a:t>Anticommunism in American Politics and Culture</a:t>
            </a:r>
          </a:p>
        </p:txBody>
      </p:sp>
      <p:sp>
        <p:nvSpPr>
          <p:cNvPr id="50179" name="Subtitle 2">
            <a:extLst>
              <a:ext uri="{FF2B5EF4-FFF2-40B4-BE49-F238E27FC236}">
                <a16:creationId xmlns:a16="http://schemas.microsoft.com/office/drawing/2014/main" id="{13266148-B90E-461D-AD53-942AE4F027DC}"/>
              </a:ext>
            </a:extLst>
          </p:cNvPr>
          <p:cNvSpPr>
            <a:spLocks noGrp="1" noChangeArrowheads="1"/>
          </p:cNvSpPr>
          <p:nvPr>
            <p:ph type="subTitle" idx="1"/>
          </p:nvPr>
        </p:nvSpPr>
        <p:spPr/>
        <p:txBody>
          <a:bodyPr/>
          <a:lstStyle/>
          <a:p>
            <a:r>
              <a:rPr lang="en-US" altLang="en-US"/>
              <a:t>“Taking the Fifth”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70F9D99-BB5F-4AD4-ACAE-755381D0D14C}"/>
              </a:ext>
            </a:extLst>
          </p:cNvPr>
          <p:cNvSpPr>
            <a:spLocks noGrp="1" noChangeArrowheads="1"/>
          </p:cNvSpPr>
          <p:nvPr>
            <p:ph type="title"/>
          </p:nvPr>
        </p:nvSpPr>
        <p:spPr>
          <a:xfrm>
            <a:off x="609600" y="152400"/>
            <a:ext cx="7772400" cy="1143000"/>
          </a:xfrm>
        </p:spPr>
        <p:txBody>
          <a:bodyPr/>
          <a:lstStyle/>
          <a:p>
            <a:pPr eaLnBrk="1" hangingPunct="1"/>
            <a:r>
              <a:rPr lang="en-US" altLang="en-US"/>
              <a:t>The “Hollywood Ten”</a:t>
            </a:r>
          </a:p>
        </p:txBody>
      </p:sp>
      <p:pic>
        <p:nvPicPr>
          <p:cNvPr id="51203" name="Picture 4" descr="C:\Documents and Settings\Neil Thompson\My Documents\My Pictures\FIDM\hollywood ten.jpg">
            <a:extLst>
              <a:ext uri="{FF2B5EF4-FFF2-40B4-BE49-F238E27FC236}">
                <a16:creationId xmlns:a16="http://schemas.microsoft.com/office/drawing/2014/main" id="{927FAC5F-AC69-49DC-8BA6-383DCF752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36562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5">
            <a:extLst>
              <a:ext uri="{FF2B5EF4-FFF2-40B4-BE49-F238E27FC236}">
                <a16:creationId xmlns:a16="http://schemas.microsoft.com/office/drawing/2014/main" id="{297FA403-BA15-4588-8C35-C47FED713723}"/>
              </a:ext>
            </a:extLst>
          </p:cNvPr>
          <p:cNvSpPr txBox="1">
            <a:spLocks noChangeArrowheads="1"/>
          </p:cNvSpPr>
          <p:nvPr/>
        </p:nvSpPr>
        <p:spPr bwMode="auto">
          <a:xfrm>
            <a:off x="152400" y="1295400"/>
            <a:ext cx="411956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i="0"/>
              <a:t>  House Un-American Activities Committee (HUAC) asks…</a:t>
            </a:r>
          </a:p>
          <a:p>
            <a:pPr algn="ctr" eaLnBrk="1" hangingPunct="1">
              <a:spcBef>
                <a:spcPct val="0"/>
              </a:spcBef>
              <a:buFontTx/>
              <a:buNone/>
            </a:pPr>
            <a:endParaRPr lang="en-US" altLang="en-US" sz="3600" i="0"/>
          </a:p>
          <a:p>
            <a:pPr algn="ctr" eaLnBrk="1" hangingPunct="1">
              <a:spcBef>
                <a:spcPct val="0"/>
              </a:spcBef>
              <a:buFontTx/>
              <a:buNone/>
            </a:pPr>
            <a:r>
              <a:rPr lang="en-US" altLang="en-US" sz="3600" i="0"/>
              <a:t>“Are you Now or Have You Ever Been a Communist?”</a:t>
            </a:r>
          </a:p>
          <a:p>
            <a:pPr algn="ctr" eaLnBrk="1" hangingPunct="1">
              <a:spcBef>
                <a:spcPct val="0"/>
              </a:spcBef>
              <a:buFontTx/>
              <a:buNone/>
            </a:pPr>
            <a:endParaRPr lang="en-US" altLang="en-US" sz="3600" i="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3C7E406-7660-4C3B-A94F-28795216E46E}"/>
              </a:ext>
            </a:extLst>
          </p:cNvPr>
          <p:cNvSpPr>
            <a:spLocks noGrp="1" noChangeArrowheads="1"/>
          </p:cNvSpPr>
          <p:nvPr>
            <p:ph type="title"/>
          </p:nvPr>
        </p:nvSpPr>
        <p:spPr>
          <a:xfrm>
            <a:off x="609600" y="152400"/>
            <a:ext cx="7772400" cy="1143000"/>
          </a:xfrm>
        </p:spPr>
        <p:txBody>
          <a:bodyPr/>
          <a:lstStyle/>
          <a:p>
            <a:pPr eaLnBrk="1" hangingPunct="1"/>
            <a:r>
              <a:rPr lang="en-US" altLang="en-US"/>
              <a:t>The Blacklist -- Why? </a:t>
            </a:r>
          </a:p>
        </p:txBody>
      </p:sp>
      <p:pic>
        <p:nvPicPr>
          <p:cNvPr id="53251" name="Picture 3" descr="C:\Documents and Settings\Neil Thompson\My Documents\My Pictures\FIDM\trumbo.bmp">
            <a:extLst>
              <a:ext uri="{FF2B5EF4-FFF2-40B4-BE49-F238E27FC236}">
                <a16:creationId xmlns:a16="http://schemas.microsoft.com/office/drawing/2014/main" id="{99270097-F6E1-4D78-AC78-190BA618B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588" y="1371600"/>
            <a:ext cx="543242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5">
            <a:extLst>
              <a:ext uri="{FF2B5EF4-FFF2-40B4-BE49-F238E27FC236}">
                <a16:creationId xmlns:a16="http://schemas.microsoft.com/office/drawing/2014/main" id="{6F24CC3F-1251-4CB5-A72E-01E490172E5F}"/>
              </a:ext>
            </a:extLst>
          </p:cNvPr>
          <p:cNvSpPr txBox="1">
            <a:spLocks noChangeArrowheads="1"/>
          </p:cNvSpPr>
          <p:nvPr/>
        </p:nvSpPr>
        <p:spPr bwMode="auto">
          <a:xfrm>
            <a:off x="1371600" y="5791200"/>
            <a:ext cx="64055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i="0"/>
              <a:t>Dalton Trumbo – Blacklisted 13 years</a:t>
            </a:r>
            <a:endParaRPr lang="en-US" altLang="en-US" sz="4400" i="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1A037845-5D31-4D6E-A8A0-D527589328E6}"/>
              </a:ext>
            </a:extLst>
          </p:cNvPr>
          <p:cNvSpPr>
            <a:spLocks noGrp="1" noChangeArrowheads="1"/>
          </p:cNvSpPr>
          <p:nvPr>
            <p:ph type="title"/>
          </p:nvPr>
        </p:nvSpPr>
        <p:spPr>
          <a:xfrm>
            <a:off x="609600" y="381000"/>
            <a:ext cx="7772400" cy="1143000"/>
          </a:xfrm>
        </p:spPr>
        <p:txBody>
          <a:bodyPr/>
          <a:lstStyle/>
          <a:p>
            <a:r>
              <a:rPr lang="en-US" altLang="en-US"/>
              <a:t>Who was Alger Hiss?</a:t>
            </a:r>
          </a:p>
        </p:txBody>
      </p:sp>
      <p:pic>
        <p:nvPicPr>
          <p:cNvPr id="55299" name="Picture 4" descr="http://www.law.umkc.edu/faculty/projects/ftrials/hiss/nixonfilm.jpg">
            <a:extLst>
              <a:ext uri="{FF2B5EF4-FFF2-40B4-BE49-F238E27FC236}">
                <a16:creationId xmlns:a16="http://schemas.microsoft.com/office/drawing/2014/main" id="{47B820E3-FD51-4AAD-94DF-D04E0DE1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1762125"/>
            <a:ext cx="3443287"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descr="http://www.theodoresworld.net/pics/0407/hissImage1.jpg">
            <a:extLst>
              <a:ext uri="{FF2B5EF4-FFF2-40B4-BE49-F238E27FC236}">
                <a16:creationId xmlns:a16="http://schemas.microsoft.com/office/drawing/2014/main" id="{1DAE56F4-DC85-4D8E-BDFE-AE4B94A47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3590925"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543105C-FDE4-4CDA-9A91-BD324284F3EB}"/>
              </a:ext>
            </a:extLst>
          </p:cNvPr>
          <p:cNvSpPr>
            <a:spLocks noGrp="1" noChangeArrowheads="1"/>
          </p:cNvSpPr>
          <p:nvPr>
            <p:ph type="title"/>
          </p:nvPr>
        </p:nvSpPr>
        <p:spPr>
          <a:xfrm>
            <a:off x="533400" y="76200"/>
            <a:ext cx="8077200" cy="1143000"/>
          </a:xfrm>
        </p:spPr>
        <p:txBody>
          <a:bodyPr/>
          <a:lstStyle/>
          <a:p>
            <a:pPr eaLnBrk="1" hangingPunct="1"/>
            <a:r>
              <a:rPr lang="en-US" altLang="en-US"/>
              <a:t>Who You Can Trust? </a:t>
            </a:r>
          </a:p>
        </p:txBody>
      </p:sp>
      <p:pic>
        <p:nvPicPr>
          <p:cNvPr id="57347" name="Picture 3" descr="C:\Documents and Settings\Neil Thompson\My Documents\My Pictures\FIDM\loyalty oath.jpg">
            <a:extLst>
              <a:ext uri="{FF2B5EF4-FFF2-40B4-BE49-F238E27FC236}">
                <a16:creationId xmlns:a16="http://schemas.microsoft.com/office/drawing/2014/main" id="{9CEF4538-8DE0-4962-BCCE-90EF9AAE4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5532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a:extLst>
              <a:ext uri="{FF2B5EF4-FFF2-40B4-BE49-F238E27FC236}">
                <a16:creationId xmlns:a16="http://schemas.microsoft.com/office/drawing/2014/main" id="{F36740EB-80A0-474D-8F61-BEFB1A7A11F6}"/>
              </a:ext>
            </a:extLst>
          </p:cNvPr>
          <p:cNvSpPr txBox="1">
            <a:spLocks noChangeArrowheads="1"/>
          </p:cNvSpPr>
          <p:nvPr/>
        </p:nvSpPr>
        <p:spPr bwMode="auto">
          <a:xfrm>
            <a:off x="4860925" y="6289675"/>
            <a:ext cx="267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i="0"/>
              <a:t>Loyalty Oaths, 1950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04B53043-BA64-4DD8-A1B6-EE18A1D0A4F9}"/>
              </a:ext>
            </a:extLst>
          </p:cNvPr>
          <p:cNvSpPr>
            <a:spLocks noGrp="1" noChangeArrowheads="1"/>
          </p:cNvSpPr>
          <p:nvPr>
            <p:ph type="title"/>
          </p:nvPr>
        </p:nvSpPr>
        <p:spPr/>
        <p:txBody>
          <a:bodyPr/>
          <a:lstStyle/>
          <a:p>
            <a:r>
              <a:rPr lang="en-US" altLang="en-US"/>
              <a:t>Inflation, not Unemployment</a:t>
            </a:r>
          </a:p>
        </p:txBody>
      </p:sp>
      <p:pic>
        <p:nvPicPr>
          <p:cNvPr id="9219" name="Content Placeholder 4">
            <a:extLst>
              <a:ext uri="{FF2B5EF4-FFF2-40B4-BE49-F238E27FC236}">
                <a16:creationId xmlns:a16="http://schemas.microsoft.com/office/drawing/2014/main" id="{491602CE-D6EF-4DA7-9F92-4AF0D2858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981200"/>
            <a:ext cx="6858000" cy="41148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9507B7B-ADC4-4A32-8C55-9999B9E67F5D}"/>
              </a:ext>
            </a:extLst>
          </p:cNvPr>
          <p:cNvSpPr>
            <a:spLocks noGrp="1" noChangeArrowheads="1"/>
          </p:cNvSpPr>
          <p:nvPr>
            <p:ph type="title"/>
          </p:nvPr>
        </p:nvSpPr>
        <p:spPr>
          <a:xfrm>
            <a:off x="685800" y="381000"/>
            <a:ext cx="7772400" cy="1143000"/>
          </a:xfrm>
        </p:spPr>
        <p:txBody>
          <a:bodyPr/>
          <a:lstStyle/>
          <a:p>
            <a:pPr eaLnBrk="1" hangingPunct="1"/>
            <a:r>
              <a:rPr lang="en-US" altLang="en-US"/>
              <a:t>The Reds Could Be Hiding Under Your Bed!</a:t>
            </a:r>
          </a:p>
        </p:txBody>
      </p:sp>
      <p:pic>
        <p:nvPicPr>
          <p:cNvPr id="59395" name="Picture 3" descr="C:\Documents and Settings\Neil Thompson\My Documents\My Pictures\FIDM\bed.jpg">
            <a:extLst>
              <a:ext uri="{FF2B5EF4-FFF2-40B4-BE49-F238E27FC236}">
                <a16:creationId xmlns:a16="http://schemas.microsoft.com/office/drawing/2014/main" id="{C9752D24-FCAB-497A-971C-292669AF8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05000"/>
            <a:ext cx="61722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39666210-4067-43B9-BA8C-7C0BC79591DD}"/>
              </a:ext>
            </a:extLst>
          </p:cNvPr>
          <p:cNvSpPr>
            <a:spLocks noGrp="1" noChangeArrowheads="1"/>
          </p:cNvSpPr>
          <p:nvPr>
            <p:ph type="title"/>
          </p:nvPr>
        </p:nvSpPr>
        <p:spPr>
          <a:xfrm>
            <a:off x="609600" y="381000"/>
            <a:ext cx="7772400" cy="1143000"/>
          </a:xfrm>
        </p:spPr>
        <p:txBody>
          <a:bodyPr/>
          <a:lstStyle/>
          <a:p>
            <a:pPr eaLnBrk="1" hangingPunct="1"/>
            <a:r>
              <a:rPr lang="en-US" altLang="en-US"/>
              <a:t>You Could Bowl with One on Tuesdays </a:t>
            </a:r>
          </a:p>
        </p:txBody>
      </p:sp>
      <p:pic>
        <p:nvPicPr>
          <p:cNvPr id="61443" name="Picture 5" descr="C:\Documents and Settings\Neil Thompson\My Documents\My Pictures\FIDM\bowling team.jpg">
            <a:extLst>
              <a:ext uri="{FF2B5EF4-FFF2-40B4-BE49-F238E27FC236}">
                <a16:creationId xmlns:a16="http://schemas.microsoft.com/office/drawing/2014/main" id="{684B48E0-31A0-4B3B-9976-F31B9AD39121}"/>
              </a:ext>
            </a:extLst>
          </p:cNvPr>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295400" y="1804988"/>
            <a:ext cx="6553200" cy="497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5E272C9-2D27-4C52-89A1-CCB748AC0B76}"/>
              </a:ext>
            </a:extLst>
          </p:cNvPr>
          <p:cNvSpPr>
            <a:spLocks noGrp="1" noChangeArrowheads="1"/>
          </p:cNvSpPr>
          <p:nvPr>
            <p:ph type="title"/>
          </p:nvPr>
        </p:nvSpPr>
        <p:spPr>
          <a:xfrm>
            <a:off x="685800" y="304800"/>
            <a:ext cx="7772400" cy="1143000"/>
          </a:xfrm>
        </p:spPr>
        <p:txBody>
          <a:bodyPr/>
          <a:lstStyle/>
          <a:p>
            <a:r>
              <a:rPr lang="en-US" altLang="en-US"/>
              <a:t>Red Scare or Red Menace? </a:t>
            </a:r>
          </a:p>
        </p:txBody>
      </p:sp>
      <p:sp>
        <p:nvSpPr>
          <p:cNvPr id="63491" name="TextBox 3">
            <a:extLst>
              <a:ext uri="{FF2B5EF4-FFF2-40B4-BE49-F238E27FC236}">
                <a16:creationId xmlns:a16="http://schemas.microsoft.com/office/drawing/2014/main" id="{4935F766-0ECC-4199-A54B-0522445FC3C6}"/>
              </a:ext>
            </a:extLst>
          </p:cNvPr>
          <p:cNvSpPr txBox="1">
            <a:spLocks noChangeArrowheads="1"/>
          </p:cNvSpPr>
          <p:nvPr/>
        </p:nvSpPr>
        <p:spPr bwMode="auto">
          <a:xfrm>
            <a:off x="2286000" y="5410200"/>
            <a:ext cx="4918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000"/>
              <a:t>What is McCarthyism?</a:t>
            </a:r>
          </a:p>
        </p:txBody>
      </p:sp>
      <p:sp>
        <p:nvSpPr>
          <p:cNvPr id="63492" name="AutoShape 6" descr="data:image/jpeg;base64,/9j/4AAQSkZJRgABAQAAAQABAAD/2wBDAAkGBwgHBgkIBwgKCgkLDRYPDQwMDRsUFRAWIB0iIiAdHx8kKDQsJCYxJx8fLT0tMTU3Ojo6Iys/RD84QzQ5Ojf/2wBDAQoKCg0MDRoPDxo3JR8lNzc3Nzc3Nzc3Nzc3Nzc3Nzc3Nzc3Nzc3Nzc3Nzc3Nzc3Nzc3Nzc3Nzc3Nzc3Nzc3Nzf/wAARCACXAIEDASIAAhEBAxEB/8QAHAAAAQUBAQEAAAAAAAAAAAAABQADBAYHAggB/8QAQRAAAgECBQIDBgMFBQgDAQAAAQIDBBEABRIhMQZBE1FhByJxgZGhFLHwFSMyQsEWUlNi0VSCk5Si0uHxJXKywv/EABgBAAMBAQAAAAAAAAAAAAAAAAECAwAE/8QAIBEAAgICAgMBAQAAAAAAAAAAAAECESExAxIiMkETUf/aAAwDAQACEQMRAD8Ar+XU0i5llQraATJBVx0pnVidHve4ukAGwF7N2tbm2N5QbC+MD6VzGokzHKMupqSOKCmljEjU4F5HLKC7Hc9raRbvfa9t9j95Qd98RjReWCFnebUWSULVlc2lAQqqq3Z2PCqO5xT6fqrNM4rEgp44aBZlJhSWMu7Ad2PC9tgD8+3ytmiznPK55gJDTSCCnUm/grexa3FmsTfnYDEuhy6JqxBAVRonGliPLyGFlJt4KRikrZ2KbqTX+8qqGTc7GJht8Qfjvb5YAdX5nX5ZR3rItOsWDq10J8gdvyGNPWluoOna3lgR1FlsFZls9PUKHhljKsp9e/y5+WM4gU80edKioaeXW3JNz64K5GTPJNrDMgXUVHe3n8ifrgVWUM1HXSUcvvSRvouB/F5HBjLICkypGS2vZFA3bfbkb7jCPRRbLnRJkseXCaVZpJi+6r/CDyp9CNr23NhgXQ0QqmdAsn4dnCyyAkDc8c88bDHbgR0tSmiREBRlMgtqBBBa/ldhv+hT8yzqeo1pDK9PSXB0ISoYgWDH1wNhtI0SphpK6hbREoZZ7SWCiy9gLcgKo5txbki8SLL4qOphaIhGWMFm1D3r3G1+3HzFxjN1o1cxFljR3/gEqldYvsVJFrfMYl0mZZllkvhpNMnhnSYZCdPN7WPG++1sGgKRqkMshy7XOymLxg8UchDEv6Hy3JPx+vzNa6neKNSEMhRY2VWawFveKnzsq8/5h33gZVnMOcZbHqJaUfxG4DKwvfb/AHifXD1TS3SyrEFI7uTbbjsOBzgPAaTyCffSRI5i7IqBEF72QC6j4C+JUNI9RPBU0lXGSxCNE76QDyS1xYgW8wRhV1OYo08UoxVNIULa7hyLtt5Di/YeZx9jXx8vSno41qJANTNIdJiFz7oAF+xv/oNwjMLeL07/AI8v/Kt/rhYkfgMx/wASm/5Bf+zCw1goz/oGClqeo6eRHqoZoZUeGJXRhKbn3TfT2HG9/lv6DUWsbYxTpbIqCmzrKK+mrFqdNQgjeOP3ZDq3bdubHSRY6bg87Y2u+1u98WSOeWymdM5HlsVXmp0sZ/xTJKC17bkr8b6vkDiwUmWR006Sc6RYG5P54h1UkOVdQNNKXWGuQFgiljqWy3sN9roPmcGo5leBCpY2vYuLH5iwwIpDNslltMY+H1xU54auuz+ShbN69IzCJng/CxeAV1WILFC29j/MDttxiym5WxJ39eMDg8Mc0tTLa6r4fiMbAd7Xt8DhpCIwfqypSt63e6xxJHLHCb7hQp3Lna/Nzx5dr4kUOY0cb0AanZp4yR+MEpVNJkLAgdwNTXO3AG4xP9pNNSUfXcNbSSRsKlI6iRVYbMptqPbcBfocVClqXAC3vfYDy5Nh5cn64jIvEtM0U75LXVBVh+KDxwq97hdLWCj0IXi3BvucXH2QdLZVLkNPnVTSJNWySyWeX3hHodlGkcA2HPO+M8bNqho4YamZjErqjAHmPUAVI8rW2+ONN9kNZWNkdPTiMiiR5BqYLYuXYkIQb3HJ1DljYgC2GgxeTRcc/wCncuzvL2pK+BXjJ1CwsQfMeuPPfWPTlV03mzwTq7U0h1QTkEq48r+Ytxzj0BBSV0ddUiorfGpnZXi1Fg683FwwFuLbefOA3XWT0vUGWjL5DZhMkiEGxFjvY9rgsPnhpJCQb0YXktTVZfOlfAG8BZBFK2m6EnfSfW1/Xn1xoGU5s1RCqNHT+Lc3dG9wA/y3vv8AL74ie0WsoKSkTJaCljpzLBHJNGEClCrAoG9d2+PmcROlgsmXrIu4I22O1juD57j7HEpFoMOZhCZQNBCBRZhpB0n8tjt9vK4qoplVEMraJGYOp4GkFtXHfYYn1MFTGYZFFhJeMFWG/aw3v5g+WI0syOVjlcE6QNVueT+Z7YUcd8d/9qk/4VZ/2YWOvBpP8Qf8L/zhYAKRVemM1TKc9pmaVPwy1SFpy4F411AbH+EXYMd+3fGuZh7Rul6Ifu8w/GSHdY6RC/8A1fwj5nGAOGViGUqRyDhyncrLe+1t97YspNEnFNm15Fmz9c0+by+CIJqR0akiDXbw7G4J8yQb224G9rmxZcswh0E2ZSSQT63/AK4yn2X53+z+r4FbV4dTG8LLewcmxXna91AHxONQn6jpDmbU70NZC594N+7YSDzAViRf1AwY5yB2sfAqDM8LqNpLWUnz88Uf2kZ1mGTUfgQ11ItLUoyCNaZhOpsdwddjc2FyBa5O/e3T5zliU5mNUUFrgmCT8rbn0xiXtF6glznOGg0RqlKdKuL3Y28jwN+N+PTGboEVYAyqJnqSyW2RiSd77W+u4x8ELI2o8Dy88EcoSGeWSCimYSSBQIn2Y3sLXvvYrfy3HfBevokRWbSCT7xt29MTZWKwVOdjYC5tbGgeyzqhcrocwoahZXELCrj8JA76D7sgC999J233PlihV6CKQg2sO44x3l7V9BWUuYUsE6PFKpjkaJghJNrE2tY3t8DgxwLJWejaOvnzCEzLRVVJEyAq1RpBf4KCSPnbFb6jr3SohpKWQrUF/EkIAvHGo1Fjfttp45b44N0NXWZhAit+HprgbqTKTtva4W3fm/GBmd5fT5dkOaTwo0lRJTnXK51PISLbn+nHlh2xYr4YNU11TmM34uslaSZ1Fye3oB2HP1JxaejZyuXVCv7wWRlVTwCQpuPW9/ripvCYvd5t7p2ta22LL0rCVpJpXUgO40Hi9u4/XbE2x47Ds9VYhXaxA49fL9eV8B8wzJY5R3cfzXvh/MZAsZNwb3JuOT5/Edv/ACcVWrnaRz6YVKx26D/7cf8AQwsVrW2Fg9QdglmdMoiMqupKEAMDcSL2sfMWt8sDAo1W7euDszJFWU86gGRiRqjbUJUtub25FgOBcW9cD5qT8JmUkBUkAbAkXINjjAf9JWRJor6eYfxRSrIDfe6nUD9Rj0VRZHF+KjrpZBMwBZQIwBc73PJ2vsNuByQCMAyIfvUeMbRtZrDcfrn449FdPSibI6FxY/uVG3oLf0xTiq6Jc2EmZ57Xauq6aFDV5POIDV1DCWIICDZb3txza+17237YxaaRpppJpN3kYu1vMkk/njS/b1VmTqPLqIkhYKIy87Eu5H28P74zTT7mrGns0PU5HpyNwfI4snTFdUV9dTZTORMJXtC8m5SwuQe5Wy8c8Aelc4wR6Z0/2myfWrMv7QpwVQXJ/eLx9sKleBraNki6ByijpRNOZJpEOqSV9Oy97C2wH1sOcQOoOnqaXqWmqn1tcLGkP8gISQ3+PAxocy61OqzRMtmB/XHOBlXSRR1EMt2klTUI1PCX2LH1tsPifPDuKWgRm2BaGYwM0DSlowSrG/vIQRY/Pbftf6d5lWGqop6KTSk0ciajbZlDBgbeRAPzuO2GaOFjVZrOzEIZgVbyAW3+uOJYI8wp1nKHxKc6HVLgsux2+xHqLYT4UxdlDz3JIWWvmgiBlNW0oV9xcopIHoSWPxOB0VesdIJFF4dl1g7X3uCLXB+O3kTjRJ6OA5ZNICJQFdgb3uBcX9dgMVIZOmUTNQuRJFX03jxauGYLZxf46W+Z8sLVhtJ4K7XTtIQQQb72BwFnAEhtfBnqCjgheF8tD+BJB49j/KtxY/8AWuARYnc4KVAkxYWPl8LBEJs8b0tS0ET+LGHMiMpuG25+n5YKyRvWUEdVGoWohKre9iV32/Xrh6vp4vGgpKaBLm7BES2kDkna4+Aw5GRBUFJnujrfWFuGI+G/9MKUSoZy9k/HTTrfTO4Xi9/dBHw3ON56GfxOm6YX3Qsvw3v/AFx5/p/cklhuDG7tISuxNwPPy+2No6AzWloul3fMKqKCOGTd5HCixA339cPx4kJzLwM49tsol66CLf8Ad5fCpt/95D/XFDkBVVHYDf1xbfafmdJm3WNRWZZOs8Bp4kEicEi9/wA8Vqgo5MwrI4EUsW8jzbGm8ggvE+UVBU1zqlNHrZjYDDjUslBXJ4c4aeEq4eG50MDcEE+RH2xZc2lgyXK/w1EwNRKLM4HvbEceQtsB63wMWglSMJsuzFnPF+30wllOpc+ivaDXvVR5d1FIkkdRJphrCoQrKTcK4FlKkm1wAQSOeRpVE6zws1hq8WRST2s5G30x55rqeFYJV1XEsQkF+5sBb/p5xqvQfVozLppIZUabNKdhCIxzUXJ0v+eo9iCe4vWLtEpRpl1aOKJQI0UX32GIdTHcFjYNbYkbfPEmip5YYNFS6vPcs5T+FST/AAr6D9eWPsiB/dfjBaAmAckkqJamanqaSFUZNUvhuSFY29zcbg++bj023xVur8mehoCuXSOEpGMtPHI5fR32Y725FibWJ4xeAop80U22khPHF1ZRv8mwJz6Nj78pGt+BfCS0UjlmXZpUGTpeKdY1RpkjpzZv4VQlrC++5S58reVsVW2LaYmnmyvL0A0K2YM6Wtc65VH0B+5xUF/hBPNsADHNJ8jhYN/hl8sLBoBZqyOPWwhp1aR9mlJb3tvqcDalbSrZgzDsqAWI4/X3xJFVoDP4RlABuF2UeW/+n3x9y9567MIsuWWH8TUMFWOEGRgT3LDsATckbAXviZYe6S6alz3Pvw2iePLYgXq5YlCg3/hiVjwT6bgDaxN8adm/SOVVeVJl8VCYI4wNE0Mh8RSO5J/iJ76r3wcyTKoMny6CjpwWES+85Fi7Hlj6k4idU57SdP5U9ZXSFQCEUBSSzHgW/W18dKilHJyuVywecs+p6jLs4rMuq9PjU0xjYgWDdww9CCD88WHpGmFNRT1mnVNJYHcAhQL2v2vv9MA+oK1s96hzHNBGVSaXXpvfSiqFF/koODM1QmWdNwhG0zSRWBI95tQvvfj/AN4hLZeKe2cwRLWZlNNIS0NM1gBxc77k+vb/ADY6zbMhzCi65V0WB1fP4c4YyhTHlxV1s4BY7e8De4vf4H6YhZfI9RWGdkd1tp577+fPHGFGF1BGYzFoPuoWQj47i33xK6EzgZDndDmAZQDN+HnVu0D6dTk9gp0tf0tffETNS1RSvL7mpLN7vcdz8gecC6dwkNQNtTKApJNxvvbDRdCSVnpOpqqqUqMtpvEQn3pZZfBW2+6+6zN27AW79sOKpjT3rBv5rMW+5wI6NXNanpXKKmoqkleakjkZpUJYgqCNwR2874JzR1yqbJE7X4AIv98VZNEHNauKmkpZJXVA0nha2NgCw2HzYKPjbFd6lrGGY0aswCMGuPv/AEwUzWjraqIw1NKRG27eHJvwRte1jvf5YA9Q0FTmMiWVoZCyBZHI0gE2Y7HspY/EjE2VjSAQpmpohWBNVbLTOEiiTURrNydhfYlifVzii/sjM2WVI8uq5HjBDokLMyn1AF7euNoGRUE/i0CSNI7AGqkUlS5vcJccL5j4Di4x3H0bkqw6Vy6nilRtUcscQVkI8iOMFIVszr8NJ/dP0wsX/wDs6f8AHb6DCwbFozlf2hPGytMk0MZuXZLAfPv3xo3siyBIIqvNpI7O7GCA+GFXSLFmW2+5sN/7pxRXJliLzRiGnRdSom5IFrepP+uN26dpjQ5LRUsgVZEjAZQukBj7xFvngcStjczpUENOwxlHtorY5ajLcqFiYWNXKb22IZEHzJff09cajU1cVNTmadtMYcKWPAuwH0ucYv7bk8DqmhqSrMtRR6CCSFPhuT8/4xt8MVnojx+2Sosvh0rU6hFMgPiS2v7x55+FsOZsRV1VFSD3rRLqHYnj8r4+09RHVQr+ISMQiRd7XIF+LduRjuijZqpppLDw41jO9yeQQPS9j545zqHM51QwCmQg+IgQAbdiD9x9xjgQ/gMsULcSoxF7X7gn8z8hh99NVX31e4ilgGtYMRsP1b4YYzWoEjLAFLux965tqHFz598AwwI1NI8Uj7spUm3Ftr/q2K+q3G/zxY51kERDt7jAqzKRcX3HyNh5HAZ1WGoKK101BgQO3l/7wUKz0D0hU1FN0hkkDZdVs8dDCpIaOxIQce/xiRWZ5XQsQmUyKFUu0k1RGqoo5J0lmsPhgH7I8wev6SSGZlJopDShf7qqBpH0IxZazKKWokWSQO1pA5XXcE9gfMDy43xfLWCDWTmDM0qHEU0QaQprAQkBhftccepxVuoTU/2gEcQiaRkKU8ajZNr6m9BsTx2A5waq46TJ4JqgLNUyCxu7gvK3CovYb8DgXJ8zhZHlUhlmzCus9ZUEFyL6UAFgq34Uf6nknCtWPF1keyLLEy2HTq1SMLu7HdyeSfnf64lVK6om7c8YfcaW0jA/NqkU9NKxIFlONpG2AtFV/tP3wsCf2g394YWAYC9KCkqc+p5syqFgoqeTXdwTrsAVX03A+luTjV8m6lo8zqqhC3gsrloVcENJGAAWt8+OQCL27ZE4SAx6RZWNtT8X8j9/l8MMyu4ljUlgUJlOkXKlRyPI3tbvc7WOEjPqPPj7ZNk6orYKXJauatplqsseFvGCugJQjcHWwFiD53xgPUObS9QV6Tp48dHAoWjgqZSxVdr7knc2FwD2tgjXSCrpCtRLJJd1ZtblmYget+/5YhTVUUaiOeONkYAadFyNhvcm/nv9sNKdgjx1sjVMQko4ZYBpWR0E0QBGk7X+VxiW7rBRVLHZ/HYguQNgBfgeQP3wNmlcM2ioutwdLvcff44fopvxk8alNmfUyD+ZgAL/AK8vTCFAtlkbCkkAsWOzgjdSRxtybEfAnDDOYKtngjYh4rqSLnsdwOfK3H1w6agU0ZnmcJuBYHk7EAXFybC/c/DsFzHMWkIjp9UCX4U729SO+/mf6Y1GbofzORIEEL1Bklj2MY32/Lg9sCy0k63CKkUZ5Ha58+5wqKAT1HhsbKoJNv154U8rPYAkLpHuni9vLBF2ax7EAVy7OQSTasUC3c+GMaZHGyQhXN2N9xjMvY1UUuWdMZvmFXIQi1hJI4QCNOfLn8sT+u8/rnySc5YXj8aJ0AjPvkgG9mB2PI27g+l6ppIjTbDdLLTZ7ncgpnWaly2QxlhuGqLDVY/5VNrjuzDFoKrGlhsAMU/2fZX/AGfydMtchpYyGlIO2tgGIG3AvYfDFnkmLtYHBRmmNylVBY4ovXOatFRtDTBpKiY+FFGnLudgB8SQMWrOatKenYliBbfFE6eDZjm0+eTJqp6UtHS6v5pNwzfIbfEnywknmikVSsd/ZdV/s03/AAzhYv3iDz++Fh7RKmBKv2b5fIJFTM8yiVyLKrxkLtwLoT9b4iv7MKex/wDlJyASd41LNxbUe9u1gPyxoZUHe4OOcHpEH6SMvrfZk0kRjp61SeNTqVFvlf17d+cRpvZXM1Ow/aELzA+6xjYAj4Xxqh5xw1hxgdEN+kjIIPZHWykiapigGpt1F9uw5OKp1BQS9JZk2WT/ALx2gEga1vdYsP8A+SL/APnHotLnGD+2ZnbrNBIRqFDGLBr2HiS2+1j88LKKSDGbbKbJO88oeU7DYKBsovewGG5W1uSOCdscDH3kgDvhB7J9Cq+BPJKdOoAL3uR/7H1xD91gLbHuMJ5DpCqToF7f1xwDjB+GodJezf8AavS9LmBryktZpnVACVUA3UEdztv87EYsg6azqkijhigy2dYpAw8SZ7Sbbkrbknc72v2w/wCxisNR0PDG7FmpqmaI3N9i2sfZ7fLFqzisXL8uqa1htDE0nF7kDj8sU6qrJKTugDk9Z4qTyzafFaZg2jdbg22J5G3OCck4jhaTjFR6SR2polLExxADVzqI2xI6tzYUdIAhYsdlRRcsTsAB3JJtbCKWCvXIOz2pqM+rxlFCxXlqiUcRR3Fze3PkO59LnHeYPDl9KsNIBFBFGVVR5D8zyb974J5Jk8mS5Qz1JVswntJVuu4uL2QHyUG3qbnvipdRSmonaFTsbk2OA8YDF2aXq/yt9MLHWo/3cLF+py2w/uRxbHzbTfvhYWCBDch0oSMQ5q2GEqJ7jWfduLi/l9sLCwrY6Q/SyalLkWB3Av27fO1seefalV/i+vc1HaAxwj/dQE/djhYWBLQY+xVsIYWFiRUWPmFhYxjWPYTVOTnVDcaFMM6jvchlb/8AK4uvVlStXNBkigkOVkqOw076R8yL/wC7bvhYWHb8UTgvITRx0FL4cKhQFJsPPFW6dgOf9Uz11QdVNlZURxnhp2F1JHkoufiR5YWFgJZKN+Jbs1a0RtxvjJeoasxmsIvqZSg3tztz88LCwsvYaGja/CT9E4WFhY6DlP/Z">
            <a:extLst>
              <a:ext uri="{FF2B5EF4-FFF2-40B4-BE49-F238E27FC236}">
                <a16:creationId xmlns:a16="http://schemas.microsoft.com/office/drawing/2014/main" id="{30ECC469-DE89-429E-9AD7-869F8BDC5AD8}"/>
              </a:ext>
            </a:extLst>
          </p:cNvPr>
          <p:cNvSpPr>
            <a:spLocks noChangeAspect="1" noChangeArrowheads="1"/>
          </p:cNvSpPr>
          <p:nvPr/>
        </p:nvSpPr>
        <p:spPr bwMode="auto">
          <a:xfrm>
            <a:off x="76200" y="-546100"/>
            <a:ext cx="952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pic>
        <p:nvPicPr>
          <p:cNvPr id="63493" name="Picture 7" descr="http://images.fineartamerica.com/images-medium-large/sen-joseph-mccarthy-at-mccarthy-everett.jpg">
            <a:extLst>
              <a:ext uri="{FF2B5EF4-FFF2-40B4-BE49-F238E27FC236}">
                <a16:creationId xmlns:a16="http://schemas.microsoft.com/office/drawing/2014/main" id="{80EE861B-A4C5-4D53-8337-3E5396BB2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14463"/>
            <a:ext cx="6381750" cy="384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a:extLst>
              <a:ext uri="{FF2B5EF4-FFF2-40B4-BE49-F238E27FC236}">
                <a16:creationId xmlns:a16="http://schemas.microsoft.com/office/drawing/2014/main" id="{2D29140A-8E4D-422B-9147-930AD678E257}"/>
              </a:ext>
            </a:extLst>
          </p:cNvPr>
          <p:cNvSpPr>
            <a:spLocks noGrp="1" noChangeArrowheads="1"/>
          </p:cNvSpPr>
          <p:nvPr>
            <p:ph type="title"/>
          </p:nvPr>
        </p:nvSpPr>
        <p:spPr/>
        <p:txBody>
          <a:bodyPr/>
          <a:lstStyle/>
          <a:p>
            <a:pPr eaLnBrk="1" hangingPunct="1"/>
            <a:r>
              <a:rPr lang="en-US" altLang="en-US"/>
              <a:t>Conformist Society:</a:t>
            </a:r>
            <a:br>
              <a:rPr lang="en-US" altLang="en-US"/>
            </a:br>
            <a:r>
              <a:rPr lang="en-US" altLang="en-US"/>
              <a:t>Don’t Stand Out in  A Crowd</a:t>
            </a:r>
          </a:p>
        </p:txBody>
      </p:sp>
      <p:pic>
        <p:nvPicPr>
          <p:cNvPr id="65539" name="Picture 5" descr="C:\Documents and Settings\Neil Thompson\My Documents\My Pictures\FIDM\black sheep.jpg">
            <a:extLst>
              <a:ext uri="{FF2B5EF4-FFF2-40B4-BE49-F238E27FC236}">
                <a16:creationId xmlns:a16="http://schemas.microsoft.com/office/drawing/2014/main" id="{0813F8A0-9D67-45CF-A092-2AAB42FB0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50" t="9644" r="6750" b="9644"/>
          <a:stretch>
            <a:fillRect/>
          </a:stretch>
        </p:blipFill>
        <p:spPr bwMode="auto">
          <a:xfrm>
            <a:off x="1181100" y="1981200"/>
            <a:ext cx="67818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34A32452-0AFC-4493-A9A9-20B602C10122}"/>
              </a:ext>
            </a:extLst>
          </p:cNvPr>
          <p:cNvSpPr>
            <a:spLocks noGrp="1" noChangeArrowheads="1"/>
          </p:cNvSpPr>
          <p:nvPr>
            <p:ph type="ctrTitle"/>
          </p:nvPr>
        </p:nvSpPr>
        <p:spPr>
          <a:xfrm>
            <a:off x="685800" y="762000"/>
            <a:ext cx="7772400" cy="1143000"/>
          </a:xfrm>
        </p:spPr>
        <p:txBody>
          <a:bodyPr/>
          <a:lstStyle/>
          <a:p>
            <a:r>
              <a:rPr lang="en-US" altLang="en-US" sz="6000"/>
              <a:t>“Cultural Containment”</a:t>
            </a:r>
          </a:p>
        </p:txBody>
      </p:sp>
      <p:sp>
        <p:nvSpPr>
          <p:cNvPr id="67587" name="Subtitle 2">
            <a:extLst>
              <a:ext uri="{FF2B5EF4-FFF2-40B4-BE49-F238E27FC236}">
                <a16:creationId xmlns:a16="http://schemas.microsoft.com/office/drawing/2014/main" id="{B7F031D0-2B0C-4894-BF72-7EFFC476892C}"/>
              </a:ext>
            </a:extLst>
          </p:cNvPr>
          <p:cNvSpPr>
            <a:spLocks noGrp="1" noChangeArrowheads="1"/>
          </p:cNvSpPr>
          <p:nvPr>
            <p:ph type="subTitle" idx="1"/>
          </p:nvPr>
        </p:nvSpPr>
        <p:spPr>
          <a:xfrm>
            <a:off x="1219200" y="2552700"/>
            <a:ext cx="6400800" cy="1752600"/>
          </a:xfrm>
        </p:spPr>
        <p:txBody>
          <a:bodyPr/>
          <a:lstStyle/>
          <a:p>
            <a:r>
              <a:rPr lang="en-US" altLang="en-US" sz="4400"/>
              <a:t>Clear Lines Drawn and Policed</a:t>
            </a:r>
          </a:p>
          <a:p>
            <a:r>
              <a:rPr lang="en-US" altLang="en-US" sz="4400"/>
              <a:t>Ambiguity and Complexity </a:t>
            </a:r>
          </a:p>
          <a:p>
            <a:r>
              <a:rPr lang="en-US" altLang="en-US" sz="4400"/>
              <a:t>Become Suspect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F787C5F-4F24-415D-B786-BD4C3A8718D2}"/>
              </a:ext>
            </a:extLst>
          </p:cNvPr>
          <p:cNvSpPr>
            <a:spLocks noGrp="1" noChangeArrowheads="1"/>
          </p:cNvSpPr>
          <p:nvPr>
            <p:ph type="title"/>
          </p:nvPr>
        </p:nvSpPr>
        <p:spPr>
          <a:xfrm>
            <a:off x="685800" y="685800"/>
            <a:ext cx="7772400" cy="1143000"/>
          </a:xfrm>
        </p:spPr>
        <p:txBody>
          <a:bodyPr/>
          <a:lstStyle/>
          <a:p>
            <a:pPr eaLnBrk="1" hangingPunct="1"/>
            <a:r>
              <a:rPr lang="en-US" altLang="en-US" sz="4000"/>
              <a:t>Whatever Communists Like, </a:t>
            </a:r>
            <a:br>
              <a:rPr lang="en-US" altLang="en-US" sz="4000"/>
            </a:br>
            <a:r>
              <a:rPr lang="en-US" altLang="en-US" sz="4000"/>
              <a:t>We Don’t Like</a:t>
            </a:r>
            <a:br>
              <a:rPr lang="en-US" altLang="en-US" sz="4000"/>
            </a:br>
            <a:r>
              <a:rPr lang="en-US" altLang="en-US" sz="4000"/>
              <a:t>All-Powerful State vs. “Nuclear” Family</a:t>
            </a:r>
          </a:p>
        </p:txBody>
      </p:sp>
      <p:pic>
        <p:nvPicPr>
          <p:cNvPr id="68611" name="Picture 8" descr="C:\Documents and Settings\Neil Thompson\My Documents\My Pictures\FIDM\soviet children's home.jpg">
            <a:extLst>
              <a:ext uri="{FF2B5EF4-FFF2-40B4-BE49-F238E27FC236}">
                <a16:creationId xmlns:a16="http://schemas.microsoft.com/office/drawing/2014/main" id="{5A28C496-25C9-432B-B6AE-1FC6F99EFAF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7500" r="8749"/>
          <a:stretch>
            <a:fillRect/>
          </a:stretch>
        </p:blipFill>
        <p:spPr bwMode="auto">
          <a:xfrm>
            <a:off x="152400" y="2616200"/>
            <a:ext cx="48006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C:\Documents and Settings\Neil Thompson\My Documents\My Pictures\FIDM\happy family.jpg">
            <a:extLst>
              <a:ext uri="{FF2B5EF4-FFF2-40B4-BE49-F238E27FC236}">
                <a16:creationId xmlns:a16="http://schemas.microsoft.com/office/drawing/2014/main" id="{648689D3-B70F-4E16-949F-B4F73CAF9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16" t="6573" r="10851"/>
          <a:stretch>
            <a:fillRect/>
          </a:stretch>
        </p:blipFill>
        <p:spPr bwMode="auto">
          <a:xfrm>
            <a:off x="5334000" y="2743200"/>
            <a:ext cx="359251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4894A931-0CB8-4CD7-8355-DDAE924D31EB}"/>
              </a:ext>
            </a:extLst>
          </p:cNvPr>
          <p:cNvSpPr>
            <a:spLocks noGrp="1" noChangeArrowheads="1"/>
          </p:cNvSpPr>
          <p:nvPr>
            <p:ph type="title"/>
          </p:nvPr>
        </p:nvSpPr>
        <p:spPr>
          <a:xfrm>
            <a:off x="631825" y="-1588"/>
            <a:ext cx="7772400" cy="1143001"/>
          </a:xfrm>
        </p:spPr>
        <p:txBody>
          <a:bodyPr/>
          <a:lstStyle/>
          <a:p>
            <a:r>
              <a:rPr lang="en-US" altLang="en-US"/>
              <a:t>Soviet Collective Farms</a:t>
            </a:r>
          </a:p>
        </p:txBody>
      </p:sp>
      <p:pic>
        <p:nvPicPr>
          <p:cNvPr id="70659" name="Picture 2">
            <a:extLst>
              <a:ext uri="{FF2B5EF4-FFF2-40B4-BE49-F238E27FC236}">
                <a16:creationId xmlns:a16="http://schemas.microsoft.com/office/drawing/2014/main" id="{4E6141C7-F27D-4514-A83D-C1E4D9FE9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 t="3185" r="6822" b="14920"/>
          <a:stretch>
            <a:fillRect/>
          </a:stretch>
        </p:blipFill>
        <p:spPr bwMode="auto">
          <a:xfrm>
            <a:off x="819150" y="1447800"/>
            <a:ext cx="7505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BA03E124-DE69-46C8-B82D-A8AA857963E9}"/>
              </a:ext>
            </a:extLst>
          </p:cNvPr>
          <p:cNvSpPr>
            <a:spLocks noGrp="1" noChangeArrowheads="1"/>
          </p:cNvSpPr>
          <p:nvPr>
            <p:ph type="title"/>
          </p:nvPr>
        </p:nvSpPr>
        <p:spPr>
          <a:xfrm>
            <a:off x="685800" y="76200"/>
            <a:ext cx="7772400" cy="1143000"/>
          </a:xfrm>
        </p:spPr>
        <p:txBody>
          <a:bodyPr/>
          <a:lstStyle/>
          <a:p>
            <a:r>
              <a:rPr lang="en-US" altLang="en-US"/>
              <a:t>American Family Farms</a:t>
            </a:r>
          </a:p>
        </p:txBody>
      </p:sp>
      <p:pic>
        <p:nvPicPr>
          <p:cNvPr id="72707" name="Picture 6" descr="http://www.gstatic.com/hostedimg/b56c4c95673fc306_landing">
            <a:hlinkClick r:id="rId2"/>
            <a:extLst>
              <a:ext uri="{FF2B5EF4-FFF2-40B4-BE49-F238E27FC236}">
                <a16:creationId xmlns:a16="http://schemas.microsoft.com/office/drawing/2014/main" id="{FA10F82F-6CAF-4AAA-B0F5-A4A522E19B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546"/>
          <a:stretch>
            <a:fillRect/>
          </a:stretch>
        </p:blipFill>
        <p:spPr>
          <a:xfrm>
            <a:off x="3956050" y="3124200"/>
            <a:ext cx="1231900" cy="1828800"/>
          </a:xfrm>
        </p:spPr>
      </p:pic>
      <p:pic>
        <p:nvPicPr>
          <p:cNvPr id="72708" name="Picture 7">
            <a:extLst>
              <a:ext uri="{FF2B5EF4-FFF2-40B4-BE49-F238E27FC236}">
                <a16:creationId xmlns:a16="http://schemas.microsoft.com/office/drawing/2014/main" id="{70D834B5-DAD8-426C-8DC3-ECED68E022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86200"/>
            <a:ext cx="3048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0">
            <a:extLst>
              <a:ext uri="{FF2B5EF4-FFF2-40B4-BE49-F238E27FC236}">
                <a16:creationId xmlns:a16="http://schemas.microsoft.com/office/drawing/2014/main" id="{5D3CAFEB-2AC7-4C81-890E-03833E988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1152525"/>
            <a:ext cx="59150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13">
            <a:extLst>
              <a:ext uri="{FF2B5EF4-FFF2-40B4-BE49-F238E27FC236}">
                <a16:creationId xmlns:a16="http://schemas.microsoft.com/office/drawing/2014/main" id="{FDF4DBF6-FE72-4F68-9D08-E72994C29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1120775"/>
            <a:ext cx="1943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4238B5D1-A256-4C70-B4A1-0D675F52CF07}"/>
              </a:ext>
            </a:extLst>
          </p:cNvPr>
          <p:cNvSpPr>
            <a:spLocks noGrp="1" noChangeArrowheads="1"/>
          </p:cNvSpPr>
          <p:nvPr>
            <p:ph type="title"/>
          </p:nvPr>
        </p:nvSpPr>
        <p:spPr/>
        <p:txBody>
          <a:bodyPr/>
          <a:lstStyle/>
          <a:p>
            <a:endParaRPr lang="en-US" altLang="en-US"/>
          </a:p>
        </p:txBody>
      </p:sp>
      <p:pic>
        <p:nvPicPr>
          <p:cNvPr id="73731" name="Content Placeholder 4">
            <a:extLst>
              <a:ext uri="{FF2B5EF4-FFF2-40B4-BE49-F238E27FC236}">
                <a16:creationId xmlns:a16="http://schemas.microsoft.com/office/drawing/2014/main" id="{1FB5FFAB-BBC0-4D77-99B0-05A9C022FB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428625"/>
            <a:ext cx="7821613" cy="60007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AA53A68C-0C24-479E-8516-C046234915BD}"/>
              </a:ext>
            </a:extLst>
          </p:cNvPr>
          <p:cNvSpPr>
            <a:spLocks noGrp="1" noChangeArrowheads="1"/>
          </p:cNvSpPr>
          <p:nvPr>
            <p:ph type="title"/>
          </p:nvPr>
        </p:nvSpPr>
        <p:spPr>
          <a:xfrm>
            <a:off x="609600" y="304800"/>
            <a:ext cx="7772400" cy="1143000"/>
          </a:xfrm>
        </p:spPr>
        <p:txBody>
          <a:bodyPr/>
          <a:lstStyle/>
          <a:p>
            <a:r>
              <a:rPr lang="en-US" altLang="en-US"/>
              <a:t>Soviet “Big Boxes”</a:t>
            </a:r>
          </a:p>
        </p:txBody>
      </p:sp>
      <p:pic>
        <p:nvPicPr>
          <p:cNvPr id="74755" name="Picture 2">
            <a:extLst>
              <a:ext uri="{FF2B5EF4-FFF2-40B4-BE49-F238E27FC236}">
                <a16:creationId xmlns:a16="http://schemas.microsoft.com/office/drawing/2014/main" id="{779BAF9E-1540-4554-B56B-28D7F7AA2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529"/>
          <a:stretch>
            <a:fillRect/>
          </a:stretch>
        </p:blipFill>
        <p:spPr bwMode="auto">
          <a:xfrm>
            <a:off x="830263" y="1471613"/>
            <a:ext cx="7331075"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C:\Documents and Settings\Neil Thompson\My Documents\My Pictures\FIDM\russian soldiers.jpg">
            <a:extLst>
              <a:ext uri="{FF2B5EF4-FFF2-40B4-BE49-F238E27FC236}">
                <a16:creationId xmlns:a16="http://schemas.microsoft.com/office/drawing/2014/main" id="{72657704-14C0-47F9-8280-0A32C61EC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6400800"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9" descr="C:\Documents and Settings\Neil Thompson\My Documents\My Pictures\FIDM\stalin.bmp">
            <a:extLst>
              <a:ext uri="{FF2B5EF4-FFF2-40B4-BE49-F238E27FC236}">
                <a16:creationId xmlns:a16="http://schemas.microsoft.com/office/drawing/2014/main" id="{0C4A6A34-2221-4625-A1AC-79410B767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09600"/>
            <a:ext cx="36814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355DEB9-87C1-4CC4-B58B-3C3535798693}"/>
              </a:ext>
            </a:extLst>
          </p:cNvPr>
          <p:cNvSpPr>
            <a:spLocks noGrp="1" noChangeArrowheads="1"/>
          </p:cNvSpPr>
          <p:nvPr>
            <p:ph type="ctrTitle"/>
          </p:nvPr>
        </p:nvSpPr>
        <p:spPr>
          <a:xfrm>
            <a:off x="685800" y="434975"/>
            <a:ext cx="7772400" cy="1143000"/>
          </a:xfrm>
        </p:spPr>
        <p:txBody>
          <a:bodyPr/>
          <a:lstStyle/>
          <a:p>
            <a:r>
              <a:rPr lang="en-US" altLang="en-US"/>
              <a:t>American“Little Boxes”</a:t>
            </a:r>
          </a:p>
        </p:txBody>
      </p:sp>
      <p:sp>
        <p:nvSpPr>
          <p:cNvPr id="76803" name="Subtitle 2">
            <a:extLst>
              <a:ext uri="{FF2B5EF4-FFF2-40B4-BE49-F238E27FC236}">
                <a16:creationId xmlns:a16="http://schemas.microsoft.com/office/drawing/2014/main" id="{D90961F3-33D7-4834-9895-94A64E58D91F}"/>
              </a:ext>
            </a:extLst>
          </p:cNvPr>
          <p:cNvSpPr>
            <a:spLocks noGrp="1" noChangeArrowheads="1"/>
          </p:cNvSpPr>
          <p:nvPr>
            <p:ph type="subTitle" idx="1"/>
          </p:nvPr>
        </p:nvSpPr>
        <p:spPr/>
        <p:txBody>
          <a:bodyPr/>
          <a:lstStyle/>
          <a:p>
            <a:endParaRPr lang="en-US" altLang="en-US"/>
          </a:p>
        </p:txBody>
      </p:sp>
      <p:pic>
        <p:nvPicPr>
          <p:cNvPr id="76804" name="Picture 5">
            <a:extLst>
              <a:ext uri="{FF2B5EF4-FFF2-40B4-BE49-F238E27FC236}">
                <a16:creationId xmlns:a16="http://schemas.microsoft.com/office/drawing/2014/main" id="{F8A78771-97F7-49D0-9758-7F188B26F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624013"/>
            <a:ext cx="66294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B21AD756-2BAA-4834-808A-4ABA65E098C6}"/>
              </a:ext>
            </a:extLst>
          </p:cNvPr>
          <p:cNvSpPr>
            <a:spLocks noGrp="1" noChangeArrowheads="1"/>
          </p:cNvSpPr>
          <p:nvPr>
            <p:ph type="title"/>
          </p:nvPr>
        </p:nvSpPr>
        <p:spPr>
          <a:xfrm>
            <a:off x="685800" y="304800"/>
            <a:ext cx="7772400" cy="1143000"/>
          </a:xfrm>
        </p:spPr>
        <p:txBody>
          <a:bodyPr/>
          <a:lstStyle/>
          <a:p>
            <a:pPr eaLnBrk="1" hangingPunct="1"/>
            <a:r>
              <a:rPr lang="en-US" altLang="en-US"/>
              <a:t>Soviet Athiesm</a:t>
            </a:r>
          </a:p>
        </p:txBody>
      </p:sp>
      <p:pic>
        <p:nvPicPr>
          <p:cNvPr id="77827" name="Picture 3" descr="C:\Documents and Settings\Neil Thompson\My Documents\My Pictures\FIDM\stalin's pool.jpg">
            <a:extLst>
              <a:ext uri="{FF2B5EF4-FFF2-40B4-BE49-F238E27FC236}">
                <a16:creationId xmlns:a16="http://schemas.microsoft.com/office/drawing/2014/main" id="{FE4F6244-5902-4536-AAD2-E31670AD9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952" y="1905000"/>
            <a:ext cx="5715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C:\Documents and Settings\Neil Thompson\My Documents\My Pictures\FIDM\moscow cathedral.jpg">
            <a:extLst>
              <a:ext uri="{FF2B5EF4-FFF2-40B4-BE49-F238E27FC236}">
                <a16:creationId xmlns:a16="http://schemas.microsoft.com/office/drawing/2014/main" id="{02596125-2B7B-488F-ABE6-A8E2424404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2698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descr="C:\Documents and Settings\Neil Thompson\My Documents\My Pictures\FIDM\church.bmp">
            <a:extLst>
              <a:ext uri="{FF2B5EF4-FFF2-40B4-BE49-F238E27FC236}">
                <a16:creationId xmlns:a16="http://schemas.microsoft.com/office/drawing/2014/main" id="{D02B272B-3BDC-4E55-9341-1BDF7F3FD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592388"/>
            <a:ext cx="35687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descr="C:\Documents and Settings\Neil Thompson\My Documents\My Pictures\FIDM\in_God_We_Trust.jpg">
            <a:extLst>
              <a:ext uri="{FF2B5EF4-FFF2-40B4-BE49-F238E27FC236}">
                <a16:creationId xmlns:a16="http://schemas.microsoft.com/office/drawing/2014/main" id="{C7A67BE5-C6AC-45EB-A208-522D61190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76400"/>
            <a:ext cx="31797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itle 1">
            <a:extLst>
              <a:ext uri="{FF2B5EF4-FFF2-40B4-BE49-F238E27FC236}">
                <a16:creationId xmlns:a16="http://schemas.microsoft.com/office/drawing/2014/main" id="{CAB77F63-4272-42A6-AD89-54E4CF491804}"/>
              </a:ext>
            </a:extLst>
          </p:cNvPr>
          <p:cNvSpPr>
            <a:spLocks noGrp="1" noChangeArrowheads="1"/>
          </p:cNvSpPr>
          <p:nvPr>
            <p:ph type="title"/>
          </p:nvPr>
        </p:nvSpPr>
        <p:spPr/>
        <p:txBody>
          <a:bodyPr/>
          <a:lstStyle/>
          <a:p>
            <a:r>
              <a:rPr lang="en-US" altLang="en-US"/>
              <a:t>American Religious Fervor</a:t>
            </a:r>
          </a:p>
        </p:txBody>
      </p:sp>
      <p:pic>
        <p:nvPicPr>
          <p:cNvPr id="79877" name="Picture 3">
            <a:extLst>
              <a:ext uri="{FF2B5EF4-FFF2-40B4-BE49-F238E27FC236}">
                <a16:creationId xmlns:a16="http://schemas.microsoft.com/office/drawing/2014/main" id="{F5DFFBBD-B382-4511-B5E0-0864B567E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2527300"/>
            <a:ext cx="5583237"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3" descr="C:\Documents and Settings\Neil Thompson\My Documents\My Pictures\FIDM\billy graham.jpg">
            <a:extLst>
              <a:ext uri="{FF2B5EF4-FFF2-40B4-BE49-F238E27FC236}">
                <a16:creationId xmlns:a16="http://schemas.microsoft.com/office/drawing/2014/main" id="{0B900182-63AB-4845-B714-79F5F754C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338" y="2260600"/>
            <a:ext cx="33178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38FE36EF-2520-4B3F-A233-9C7C79100064}"/>
              </a:ext>
            </a:extLst>
          </p:cNvPr>
          <p:cNvSpPr>
            <a:spLocks noGrp="1" noChangeArrowheads="1"/>
          </p:cNvSpPr>
          <p:nvPr>
            <p:ph type="title"/>
          </p:nvPr>
        </p:nvSpPr>
        <p:spPr>
          <a:xfrm>
            <a:off x="685800" y="381000"/>
            <a:ext cx="7772400" cy="1143000"/>
          </a:xfrm>
        </p:spPr>
        <p:txBody>
          <a:bodyPr/>
          <a:lstStyle/>
          <a:p>
            <a:pPr eaLnBrk="1" hangingPunct="1"/>
            <a:r>
              <a:rPr lang="en-US" altLang="en-US"/>
              <a:t>“Under God…”</a:t>
            </a:r>
          </a:p>
        </p:txBody>
      </p:sp>
      <p:pic>
        <p:nvPicPr>
          <p:cNvPr id="81923" name="Picture 4" descr="http://img104.imageshack.us/img104/2787/poaweb3ms.jpg">
            <a:extLst>
              <a:ext uri="{FF2B5EF4-FFF2-40B4-BE49-F238E27FC236}">
                <a16:creationId xmlns:a16="http://schemas.microsoft.com/office/drawing/2014/main" id="{2067C4B3-AB96-4AAA-923D-DC8E360A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48665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a:extLst>
              <a:ext uri="{FF2B5EF4-FFF2-40B4-BE49-F238E27FC236}">
                <a16:creationId xmlns:a16="http://schemas.microsoft.com/office/drawing/2014/main" id="{89DC2CF0-F01A-498E-AF66-801AEBF64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78155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BDA8734E-B795-4235-99AA-1D0E290AAA1A}"/>
              </a:ext>
            </a:extLst>
          </p:cNvPr>
          <p:cNvSpPr>
            <a:spLocks noGrp="1" noChangeArrowheads="1"/>
          </p:cNvSpPr>
          <p:nvPr>
            <p:ph type="title"/>
          </p:nvPr>
        </p:nvSpPr>
        <p:spPr/>
        <p:txBody>
          <a:bodyPr/>
          <a:lstStyle/>
          <a:p>
            <a:endParaRPr lang="en-US" altLang="en-US"/>
          </a:p>
        </p:txBody>
      </p:sp>
      <p:pic>
        <p:nvPicPr>
          <p:cNvPr id="83971" name="Content Placeholder 4">
            <a:extLst>
              <a:ext uri="{FF2B5EF4-FFF2-40B4-BE49-F238E27FC236}">
                <a16:creationId xmlns:a16="http://schemas.microsoft.com/office/drawing/2014/main" id="{BC5BC4FF-FA93-4B28-8DFD-5CD028AD20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371600"/>
            <a:ext cx="4114800" cy="41148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7B842A7-FB59-4FCE-92AF-98CE480C89DD}"/>
              </a:ext>
            </a:extLst>
          </p:cNvPr>
          <p:cNvSpPr>
            <a:spLocks noGrp="1" noChangeArrowheads="1"/>
          </p:cNvSpPr>
          <p:nvPr>
            <p:ph type="title"/>
          </p:nvPr>
        </p:nvSpPr>
        <p:spPr>
          <a:xfrm>
            <a:off x="685800" y="304800"/>
            <a:ext cx="7772400" cy="1143000"/>
          </a:xfrm>
        </p:spPr>
        <p:txBody>
          <a:bodyPr/>
          <a:lstStyle/>
          <a:p>
            <a:pPr eaLnBrk="1" hangingPunct="1"/>
            <a:r>
              <a:rPr lang="en-US" altLang="en-US"/>
              <a:t>A Woman’s Place…</a:t>
            </a:r>
          </a:p>
        </p:txBody>
      </p:sp>
      <p:pic>
        <p:nvPicPr>
          <p:cNvPr id="84995" name="Picture 4" descr="C:\Documents and Settings\Neil Thompson\My Documents\My Pictures\FIDM\mukhina.gif">
            <a:extLst>
              <a:ext uri="{FF2B5EF4-FFF2-40B4-BE49-F238E27FC236}">
                <a16:creationId xmlns:a16="http://schemas.microsoft.com/office/drawing/2014/main" id="{53700AF4-A182-4952-A1F9-E21EB68AA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295400"/>
            <a:ext cx="3505200"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2">
            <a:extLst>
              <a:ext uri="{FF2B5EF4-FFF2-40B4-BE49-F238E27FC236}">
                <a16:creationId xmlns:a16="http://schemas.microsoft.com/office/drawing/2014/main" id="{35F48C89-B778-4697-B016-703AB4F8E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363" y="1630363"/>
            <a:ext cx="42703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816287B-D4B7-41DE-8210-0DCD2DFC96EB}"/>
              </a:ext>
            </a:extLst>
          </p:cNvPr>
          <p:cNvSpPr>
            <a:spLocks noGrp="1" noChangeArrowheads="1"/>
          </p:cNvSpPr>
          <p:nvPr>
            <p:ph type="title"/>
          </p:nvPr>
        </p:nvSpPr>
        <p:spPr>
          <a:xfrm>
            <a:off x="609600" y="152400"/>
            <a:ext cx="7772400" cy="1143000"/>
          </a:xfrm>
        </p:spPr>
        <p:txBody>
          <a:bodyPr/>
          <a:lstStyle/>
          <a:p>
            <a:pPr algn="l" eaLnBrk="1" hangingPunct="1"/>
            <a:r>
              <a:rPr lang="en-US" altLang="en-US"/>
              <a:t>Rigid Gender Roles </a:t>
            </a:r>
          </a:p>
        </p:txBody>
      </p:sp>
      <p:pic>
        <p:nvPicPr>
          <p:cNvPr id="87043" name="Picture 8" descr="C:\Documents and Settings\Neil Thompson\My Documents\My Pictures\FIDM\housework.bmp">
            <a:extLst>
              <a:ext uri="{FF2B5EF4-FFF2-40B4-BE49-F238E27FC236}">
                <a16:creationId xmlns:a16="http://schemas.microsoft.com/office/drawing/2014/main" id="{F0E9841D-88B8-41AC-B038-6D3C0F0E2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163" y="79375"/>
            <a:ext cx="26622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
            <a:extLst>
              <a:ext uri="{FF2B5EF4-FFF2-40B4-BE49-F238E27FC236}">
                <a16:creationId xmlns:a16="http://schemas.microsoft.com/office/drawing/2014/main" id="{248AAFD9-B4CC-4FE7-9A31-A561A29D4223}"/>
              </a:ext>
            </a:extLst>
          </p:cNvPr>
          <p:cNvPicPr>
            <a:picLocks noChangeAspect="1"/>
          </p:cNvPicPr>
          <p:nvPr/>
        </p:nvPicPr>
        <p:blipFill>
          <a:blip r:embed="rId4">
            <a:extLst>
              <a:ext uri="{28A0092B-C50C-407E-A947-70E740481C1C}">
                <a14:useLocalDpi xmlns:a14="http://schemas.microsoft.com/office/drawing/2010/main" val="0"/>
              </a:ext>
            </a:extLst>
          </a:blip>
          <a:srcRect l="50000" t="-529" b="529"/>
          <a:stretch>
            <a:fillRect/>
          </a:stretch>
        </p:blipFill>
        <p:spPr bwMode="auto">
          <a:xfrm>
            <a:off x="5680075" y="3352800"/>
            <a:ext cx="322738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C:\Documents and Settings\Neil Thompson\My Documents\My Pictures\FIDM\50's man.bmp">
            <a:extLst>
              <a:ext uri="{FF2B5EF4-FFF2-40B4-BE49-F238E27FC236}">
                <a16:creationId xmlns:a16="http://schemas.microsoft.com/office/drawing/2014/main" id="{789D344F-FED3-4FAB-A0A0-47FFA6265A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3" y="1708150"/>
            <a:ext cx="27051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9" descr="23213025">
            <a:extLst>
              <a:ext uri="{FF2B5EF4-FFF2-40B4-BE49-F238E27FC236}">
                <a16:creationId xmlns:a16="http://schemas.microsoft.com/office/drawing/2014/main" id="{6A1B8A6F-4C83-4688-BD52-FD60805D3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0" y="1316038"/>
            <a:ext cx="22256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DC2A338-DF41-4138-8B76-2D2553A82B62}"/>
              </a:ext>
            </a:extLst>
          </p:cNvPr>
          <p:cNvSpPr>
            <a:spLocks noGrp="1" noChangeArrowheads="1"/>
          </p:cNvSpPr>
          <p:nvPr>
            <p:ph type="title"/>
          </p:nvPr>
        </p:nvSpPr>
        <p:spPr>
          <a:xfrm>
            <a:off x="685800" y="304800"/>
            <a:ext cx="7772400" cy="1143000"/>
          </a:xfrm>
        </p:spPr>
        <p:txBody>
          <a:bodyPr/>
          <a:lstStyle/>
          <a:p>
            <a:pPr eaLnBrk="1" hangingPunct="1"/>
            <a:r>
              <a:rPr lang="en-US" altLang="en-US"/>
              <a:t>Domestic Containment: Everyone is Getting Married</a:t>
            </a:r>
          </a:p>
        </p:txBody>
      </p:sp>
      <p:pic>
        <p:nvPicPr>
          <p:cNvPr id="89091" name="Picture 3" descr="C:\Documents and Settings\Neil Thompson\My Documents\My Pictures\FIDM\wedding1.jpg">
            <a:extLst>
              <a:ext uri="{FF2B5EF4-FFF2-40B4-BE49-F238E27FC236}">
                <a16:creationId xmlns:a16="http://schemas.microsoft.com/office/drawing/2014/main" id="{2CAD5C2C-5964-4EAD-9D9D-41D8603DD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2514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4" descr="C:\Documents and Settings\Neil Thompson\My Documents\My Pictures\FIDM\wedding2.jpg">
            <a:extLst>
              <a:ext uri="{FF2B5EF4-FFF2-40B4-BE49-F238E27FC236}">
                <a16:creationId xmlns:a16="http://schemas.microsoft.com/office/drawing/2014/main" id="{B8545549-A428-4E75-A579-A0C75DC9D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0" y="3581400"/>
            <a:ext cx="2387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C:\Documents and Settings\Neil Thompson\My Documents\My Pictures\FIDM\wedding3.jpg">
            <a:extLst>
              <a:ext uri="{FF2B5EF4-FFF2-40B4-BE49-F238E27FC236}">
                <a16:creationId xmlns:a16="http://schemas.microsoft.com/office/drawing/2014/main" id="{E543B08E-BAC1-4C52-AEB4-03552EA9F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52600"/>
            <a:ext cx="23907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C:\Documents and Settings\Neil Thompson\My Documents\My Pictures\FIDM\wedding4.jpg">
            <a:extLst>
              <a:ext uri="{FF2B5EF4-FFF2-40B4-BE49-F238E27FC236}">
                <a16:creationId xmlns:a16="http://schemas.microsoft.com/office/drawing/2014/main" id="{BA005083-BD12-4D64-B6BF-951B215C1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0475" y="2451100"/>
            <a:ext cx="234632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3189868-F4BC-45E6-B2D4-D6CC6EF10395}"/>
              </a:ext>
            </a:extLst>
          </p:cNvPr>
          <p:cNvSpPr>
            <a:spLocks noGrp="1" noChangeArrowheads="1"/>
          </p:cNvSpPr>
          <p:nvPr>
            <p:ph type="title"/>
          </p:nvPr>
        </p:nvSpPr>
        <p:spPr>
          <a:xfrm>
            <a:off x="685800" y="609600"/>
            <a:ext cx="3048000" cy="2971800"/>
          </a:xfrm>
        </p:spPr>
        <p:txBody>
          <a:bodyPr/>
          <a:lstStyle/>
          <a:p>
            <a:pPr eaLnBrk="1" hangingPunct="1"/>
            <a:r>
              <a:rPr lang="en-US" altLang="en-US"/>
              <a:t>Even in the Comics</a:t>
            </a:r>
          </a:p>
        </p:txBody>
      </p:sp>
      <p:pic>
        <p:nvPicPr>
          <p:cNvPr id="91139" name="Picture 3" descr="C:\Documents and Settings\Neil Thompson\My Documents\My Pictures\FIDM\comic teenage brides.jpg">
            <a:extLst>
              <a:ext uri="{FF2B5EF4-FFF2-40B4-BE49-F238E27FC236}">
                <a16:creationId xmlns:a16="http://schemas.microsoft.com/office/drawing/2014/main" id="{6774D1FD-32D4-44C7-ADE2-B46A28BF522F}"/>
              </a:ext>
            </a:extLst>
          </p:cNvPr>
          <p:cNvPicPr>
            <a:picLocks noChangeAspect="1" noChangeArrowheads="1"/>
          </p:cNvPicPr>
          <p:nvPr/>
        </p:nvPicPr>
        <p:blipFill>
          <a:blip r:embed="rId3">
            <a:lum bright="18000" contrast="8000"/>
            <a:extLst>
              <a:ext uri="{28A0092B-C50C-407E-A947-70E740481C1C}">
                <a14:useLocalDpi xmlns:a14="http://schemas.microsoft.com/office/drawing/2010/main" val="0"/>
              </a:ext>
            </a:extLst>
          </a:blip>
          <a:srcRect/>
          <a:stretch>
            <a:fillRect/>
          </a:stretch>
        </p:blipFill>
        <p:spPr bwMode="auto">
          <a:xfrm>
            <a:off x="4267200" y="381000"/>
            <a:ext cx="39624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D725A8EA-33D4-482C-8BB2-5D0D26C5E0B9}"/>
              </a:ext>
            </a:extLst>
          </p:cNvPr>
          <p:cNvSpPr>
            <a:spLocks noGrp="1" noChangeArrowheads="1"/>
          </p:cNvSpPr>
          <p:nvPr>
            <p:ph type="title"/>
          </p:nvPr>
        </p:nvSpPr>
        <p:spPr>
          <a:xfrm>
            <a:off x="685800" y="228600"/>
            <a:ext cx="7772400" cy="1143000"/>
          </a:xfrm>
        </p:spPr>
        <p:txBody>
          <a:bodyPr/>
          <a:lstStyle/>
          <a:p>
            <a:r>
              <a:rPr lang="en-US" altLang="en-US"/>
              <a:t>Postwar Baby Boom</a:t>
            </a:r>
          </a:p>
        </p:txBody>
      </p:sp>
      <p:pic>
        <p:nvPicPr>
          <p:cNvPr id="93187" name="Picture 7" descr="2659525">
            <a:extLst>
              <a:ext uri="{FF2B5EF4-FFF2-40B4-BE49-F238E27FC236}">
                <a16:creationId xmlns:a16="http://schemas.microsoft.com/office/drawing/2014/main" id="{5453596E-4474-4FD9-BAE8-918453D19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258888"/>
            <a:ext cx="35226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9" descr="1958babiesatHenryPrideWingKew">
            <a:extLst>
              <a:ext uri="{FF2B5EF4-FFF2-40B4-BE49-F238E27FC236}">
                <a16:creationId xmlns:a16="http://schemas.microsoft.com/office/drawing/2014/main" id="{5B991A7D-0ECE-4B55-A01E-AA243FAB0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5" y="1214438"/>
            <a:ext cx="34448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a:extLst>
              <a:ext uri="{FF2B5EF4-FFF2-40B4-BE49-F238E27FC236}">
                <a16:creationId xmlns:a16="http://schemas.microsoft.com/office/drawing/2014/main" id="{D6CEAE4B-8A6E-4BE4-A495-86E07357923A}"/>
              </a:ext>
            </a:extLst>
          </p:cNvPr>
          <p:cNvSpPr>
            <a:spLocks noChangeArrowheads="1"/>
          </p:cNvSpPr>
          <p:nvPr/>
        </p:nvSpPr>
        <p:spPr bwMode="auto">
          <a:xfrm>
            <a:off x="2362200" y="5989638"/>
            <a:ext cx="609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Family is the key to beating the Soviets!”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www.fasttrackteaching.com/burns/Unit_11_Cold_War/Unit11_map_Cold_War_Europe_1.GIF">
            <a:extLst>
              <a:ext uri="{FF2B5EF4-FFF2-40B4-BE49-F238E27FC236}">
                <a16:creationId xmlns:a16="http://schemas.microsoft.com/office/drawing/2014/main" id="{DB2A82F5-C4C0-4861-BB61-CE5C811A0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5181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113BEC6A-D1C8-43B5-955F-CCCCDC2D79CC}"/>
              </a:ext>
            </a:extLst>
          </p:cNvPr>
          <p:cNvSpPr>
            <a:spLocks noGrp="1" noChangeArrowheads="1"/>
          </p:cNvSpPr>
          <p:nvPr>
            <p:ph type="title"/>
          </p:nvPr>
        </p:nvSpPr>
        <p:spPr>
          <a:xfrm>
            <a:off x="685800" y="152400"/>
            <a:ext cx="7772400" cy="1143000"/>
          </a:xfrm>
        </p:spPr>
        <p:txBody>
          <a:bodyPr/>
          <a:lstStyle/>
          <a:p>
            <a:r>
              <a:rPr lang="en-US" altLang="en-US" dirty="0"/>
              <a:t>Postwar Europe - Split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7EA0BF12-775A-4FB7-BE32-6C42D8D0519A}"/>
              </a:ext>
            </a:extLst>
          </p:cNvPr>
          <p:cNvSpPr>
            <a:spLocks noGrp="1" noChangeArrowheads="1"/>
          </p:cNvSpPr>
          <p:nvPr>
            <p:ph type="title"/>
          </p:nvPr>
        </p:nvSpPr>
        <p:spPr/>
        <p:txBody>
          <a:bodyPr/>
          <a:lstStyle/>
          <a:p>
            <a:endParaRPr lang="en-US" altLang="en-US"/>
          </a:p>
        </p:txBody>
      </p:sp>
      <p:pic>
        <p:nvPicPr>
          <p:cNvPr id="94211" name="Content Placeholder 4">
            <a:extLst>
              <a:ext uri="{FF2B5EF4-FFF2-40B4-BE49-F238E27FC236}">
                <a16:creationId xmlns:a16="http://schemas.microsoft.com/office/drawing/2014/main" id="{F714E593-4809-4C17-A033-3ACEF4DFD8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9650" y="609600"/>
            <a:ext cx="7124700" cy="55768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C33285EB-26BD-4343-A70F-CB81E43CD6DC}"/>
              </a:ext>
            </a:extLst>
          </p:cNvPr>
          <p:cNvSpPr>
            <a:spLocks noGrp="1" noChangeArrowheads="1"/>
          </p:cNvSpPr>
          <p:nvPr>
            <p:ph type="title"/>
          </p:nvPr>
        </p:nvSpPr>
        <p:spPr>
          <a:xfrm>
            <a:off x="685800" y="3175"/>
            <a:ext cx="7772400" cy="1143000"/>
          </a:xfrm>
        </p:spPr>
        <p:txBody>
          <a:bodyPr/>
          <a:lstStyle/>
          <a:p>
            <a:pPr eaLnBrk="1" hangingPunct="1"/>
            <a:r>
              <a:rPr lang="en-US" altLang="en-US"/>
              <a:t>Our Television Families</a:t>
            </a:r>
          </a:p>
        </p:txBody>
      </p:sp>
      <p:pic>
        <p:nvPicPr>
          <p:cNvPr id="95235" name="Picture 4" descr="C:\Documents and Settings\Neil Thompson\My Documents\My Pictures\FIDM\father Knows Best.jpg">
            <a:extLst>
              <a:ext uri="{FF2B5EF4-FFF2-40B4-BE49-F238E27FC236}">
                <a16:creationId xmlns:a16="http://schemas.microsoft.com/office/drawing/2014/main" id="{39DF6316-8807-4E7C-870E-EACC0D9D9D48}"/>
              </a:ext>
            </a:extLst>
          </p:cNvPr>
          <p:cNvPicPr>
            <a:picLocks noChangeAspect="1" noChangeArrowheads="1"/>
          </p:cNvPicPr>
          <p:nvPr/>
        </p:nvPicPr>
        <p:blipFill>
          <a:blip r:embed="rId3">
            <a:lum bright="4000" contrast="26000"/>
            <a:extLst>
              <a:ext uri="{28A0092B-C50C-407E-A947-70E740481C1C}">
                <a14:useLocalDpi xmlns:a14="http://schemas.microsoft.com/office/drawing/2010/main" val="0"/>
              </a:ext>
            </a:extLst>
          </a:blip>
          <a:srcRect/>
          <a:stretch>
            <a:fillRect/>
          </a:stretch>
        </p:blipFill>
        <p:spPr bwMode="auto">
          <a:xfrm>
            <a:off x="5562600" y="1600200"/>
            <a:ext cx="32051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1">
            <a:extLst>
              <a:ext uri="{FF2B5EF4-FFF2-40B4-BE49-F238E27FC236}">
                <a16:creationId xmlns:a16="http://schemas.microsoft.com/office/drawing/2014/main" id="{1305AB82-D102-46C6-961F-629F6593DCCC}"/>
              </a:ext>
            </a:extLst>
          </p:cNvPr>
          <p:cNvSpPr txBox="1">
            <a:spLocks noChangeArrowheads="1"/>
          </p:cNvSpPr>
          <p:nvPr/>
        </p:nvSpPr>
        <p:spPr bwMode="auto">
          <a:xfrm>
            <a:off x="533400" y="5418138"/>
            <a:ext cx="464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a:t>“The Family is the key to beating the Soviets!”</a:t>
            </a:r>
          </a:p>
        </p:txBody>
      </p:sp>
      <p:pic>
        <p:nvPicPr>
          <p:cNvPr id="95237" name="Picture 2">
            <a:extLst>
              <a:ext uri="{FF2B5EF4-FFF2-40B4-BE49-F238E27FC236}">
                <a16:creationId xmlns:a16="http://schemas.microsoft.com/office/drawing/2014/main" id="{E0A16EA3-04A6-421A-8A51-C5F237858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4440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0921198-D121-46F9-81E1-8AEE06578A68}"/>
              </a:ext>
            </a:extLst>
          </p:cNvPr>
          <p:cNvSpPr>
            <a:spLocks noGrp="1" noChangeArrowheads="1"/>
          </p:cNvSpPr>
          <p:nvPr>
            <p:ph type="title"/>
          </p:nvPr>
        </p:nvSpPr>
        <p:spPr/>
        <p:txBody>
          <a:bodyPr/>
          <a:lstStyle/>
          <a:p>
            <a:endParaRPr lang="en-US" altLang="en-US"/>
          </a:p>
        </p:txBody>
      </p:sp>
      <p:pic>
        <p:nvPicPr>
          <p:cNvPr id="97283" name="Content Placeholder 7">
            <a:extLst>
              <a:ext uri="{FF2B5EF4-FFF2-40B4-BE49-F238E27FC236}">
                <a16:creationId xmlns:a16="http://schemas.microsoft.com/office/drawing/2014/main" id="{11B7C63C-5B6F-4A69-B438-C2E9035088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24300" y="3200400"/>
            <a:ext cx="1295400" cy="1676400"/>
          </a:xfrm>
        </p:spPr>
      </p:pic>
      <p:pic>
        <p:nvPicPr>
          <p:cNvPr id="97284" name="Picture 9">
            <a:extLst>
              <a:ext uri="{FF2B5EF4-FFF2-40B4-BE49-F238E27FC236}">
                <a16:creationId xmlns:a16="http://schemas.microsoft.com/office/drawing/2014/main" id="{2B53AA89-CED8-4564-9E32-996E9D4E2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2590800"/>
            <a:ext cx="1295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1">
            <a:extLst>
              <a:ext uri="{FF2B5EF4-FFF2-40B4-BE49-F238E27FC236}">
                <a16:creationId xmlns:a16="http://schemas.microsoft.com/office/drawing/2014/main" id="{ED90E6B3-64C8-46AC-9793-523EC4F7C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4" t="16667" r="23334" b="16667"/>
          <a:stretch>
            <a:fillRect/>
          </a:stretch>
        </p:blipFill>
        <p:spPr bwMode="auto">
          <a:xfrm>
            <a:off x="1981200" y="304800"/>
            <a:ext cx="4953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67A55146-F5F5-4099-90C6-1FCB8CBB6339}"/>
              </a:ext>
            </a:extLst>
          </p:cNvPr>
          <p:cNvSpPr>
            <a:spLocks noGrp="1" noChangeArrowheads="1"/>
          </p:cNvSpPr>
          <p:nvPr>
            <p:ph type="title"/>
          </p:nvPr>
        </p:nvSpPr>
        <p:spPr/>
        <p:txBody>
          <a:bodyPr/>
          <a:lstStyle/>
          <a:p>
            <a:endParaRPr lang="en-US" altLang="en-US"/>
          </a:p>
        </p:txBody>
      </p:sp>
      <p:pic>
        <p:nvPicPr>
          <p:cNvPr id="98307" name="Content Placeholder 4">
            <a:extLst>
              <a:ext uri="{FF2B5EF4-FFF2-40B4-BE49-F238E27FC236}">
                <a16:creationId xmlns:a16="http://schemas.microsoft.com/office/drawing/2014/main" id="{8E21BF77-0457-4E11-8873-8D76C84ACC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815"/>
          <a:stretch>
            <a:fillRect/>
          </a:stretch>
        </p:blipFill>
        <p:spPr>
          <a:xfrm>
            <a:off x="914400" y="838200"/>
            <a:ext cx="6913563" cy="49466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EF281E1D-A67C-463E-A7CD-8F655491B86E}"/>
              </a:ext>
            </a:extLst>
          </p:cNvPr>
          <p:cNvSpPr>
            <a:spLocks noGrp="1" noChangeArrowheads="1"/>
          </p:cNvSpPr>
          <p:nvPr>
            <p:ph type="title"/>
          </p:nvPr>
        </p:nvSpPr>
        <p:spPr>
          <a:xfrm>
            <a:off x="685800" y="152400"/>
            <a:ext cx="7772400" cy="1143000"/>
          </a:xfrm>
        </p:spPr>
        <p:txBody>
          <a:bodyPr/>
          <a:lstStyle/>
          <a:p>
            <a:r>
              <a:rPr lang="en-US" altLang="en-US"/>
              <a:t>“No one would believe it…”</a:t>
            </a:r>
          </a:p>
        </p:txBody>
      </p:sp>
      <p:pic>
        <p:nvPicPr>
          <p:cNvPr id="99331" name="Content Placeholder 3" descr="27Dollars">
            <a:extLst>
              <a:ext uri="{FF2B5EF4-FFF2-40B4-BE49-F238E27FC236}">
                <a16:creationId xmlns:a16="http://schemas.microsoft.com/office/drawing/2014/main" id="{E38C6CBF-DEB6-4075-A1C4-A92997DEC8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6553200" cy="4914900"/>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0EC7C0C-BE91-4CFB-8F0D-9DA4CFA704F1}"/>
              </a:ext>
            </a:extLst>
          </p:cNvPr>
          <p:cNvSpPr>
            <a:spLocks noGrp="1" noChangeArrowheads="1"/>
          </p:cNvSpPr>
          <p:nvPr>
            <p:ph type="title"/>
          </p:nvPr>
        </p:nvSpPr>
        <p:spPr>
          <a:xfrm>
            <a:off x="228600" y="228600"/>
            <a:ext cx="8534400" cy="1143000"/>
          </a:xfrm>
        </p:spPr>
        <p:txBody>
          <a:bodyPr/>
          <a:lstStyle/>
          <a:p>
            <a:pPr eaLnBrk="1" hangingPunct="1"/>
            <a:r>
              <a:rPr lang="en-US" altLang="en-US"/>
              <a:t>Heroes or Villians…</a:t>
            </a:r>
            <a:br>
              <a:rPr lang="en-US" altLang="en-US"/>
            </a:br>
            <a:r>
              <a:rPr lang="en-US" altLang="en-US"/>
              <a:t> “It’s Us or Them”</a:t>
            </a:r>
          </a:p>
        </p:txBody>
      </p:sp>
      <p:pic>
        <p:nvPicPr>
          <p:cNvPr id="100355" name="Picture 3" descr="C:\Documents and Settings\Neil Thompson\My Documents\My Pictures\FIDM\rifleman.jpg">
            <a:extLst>
              <a:ext uri="{FF2B5EF4-FFF2-40B4-BE49-F238E27FC236}">
                <a16:creationId xmlns:a16="http://schemas.microsoft.com/office/drawing/2014/main" id="{74382965-2A52-40C1-8E00-D70DB0497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524000"/>
            <a:ext cx="3027363"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C:\Documents and Settings\Neil Thompson\My Documents\My Pictures\FIDM\lawman.jpg">
            <a:extLst>
              <a:ext uri="{FF2B5EF4-FFF2-40B4-BE49-F238E27FC236}">
                <a16:creationId xmlns:a16="http://schemas.microsoft.com/office/drawing/2014/main" id="{D84772E5-7941-4A56-B424-5F4C73BB3F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54163"/>
            <a:ext cx="307657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C:\Documents and Settings\Neil Thompson\My Documents\My Pictures\FIDM\wyatt earp.jpg">
            <a:extLst>
              <a:ext uri="{FF2B5EF4-FFF2-40B4-BE49-F238E27FC236}">
                <a16:creationId xmlns:a16="http://schemas.microsoft.com/office/drawing/2014/main" id="{7E01B868-EDC5-4FAD-837D-250BDA548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895600"/>
            <a:ext cx="26416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4" descr="C:\Documents and Settings\Neil Thompson\My Documents\My Pictures\FIDM\gunsmoke.jpg">
            <a:extLst>
              <a:ext uri="{FF2B5EF4-FFF2-40B4-BE49-F238E27FC236}">
                <a16:creationId xmlns:a16="http://schemas.microsoft.com/office/drawing/2014/main" id="{1E8746B1-AA78-4635-ACD8-34139EB756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7338" y="3886200"/>
            <a:ext cx="32766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A87D1146-D91B-4B3D-9E4F-55DA1ADBA588}"/>
              </a:ext>
            </a:extLst>
          </p:cNvPr>
          <p:cNvSpPr>
            <a:spLocks noGrp="1" noChangeArrowheads="1"/>
          </p:cNvSpPr>
          <p:nvPr>
            <p:ph type="title"/>
          </p:nvPr>
        </p:nvSpPr>
        <p:spPr>
          <a:xfrm>
            <a:off x="609600" y="304800"/>
            <a:ext cx="7772400" cy="1143000"/>
          </a:xfrm>
        </p:spPr>
        <p:txBody>
          <a:bodyPr/>
          <a:lstStyle/>
          <a:p>
            <a:r>
              <a:rPr lang="en-US" altLang="en-US"/>
              <a:t>Return of the “Full-Figured Girl”</a:t>
            </a:r>
          </a:p>
        </p:txBody>
      </p:sp>
      <p:pic>
        <p:nvPicPr>
          <p:cNvPr id="102403" name="Picture 6" descr="marilyn monroe">
            <a:extLst>
              <a:ext uri="{FF2B5EF4-FFF2-40B4-BE49-F238E27FC236}">
                <a16:creationId xmlns:a16="http://schemas.microsoft.com/office/drawing/2014/main" id="{3D14CC1C-7511-4DB7-BAB4-F037AE501C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825" y="2301875"/>
            <a:ext cx="3051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2">
            <a:extLst>
              <a:ext uri="{FF2B5EF4-FFF2-40B4-BE49-F238E27FC236}">
                <a16:creationId xmlns:a16="http://schemas.microsoft.com/office/drawing/2014/main" id="{CB28B2AD-39A2-48A6-9118-079238BCC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52" b="459"/>
          <a:stretch>
            <a:fillRect/>
          </a:stretch>
        </p:blipFill>
        <p:spPr bwMode="auto">
          <a:xfrm>
            <a:off x="76200" y="1184275"/>
            <a:ext cx="31511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gina">
            <a:extLst>
              <a:ext uri="{FF2B5EF4-FFF2-40B4-BE49-F238E27FC236}">
                <a16:creationId xmlns:a16="http://schemas.microsoft.com/office/drawing/2014/main" id="{DC54E750-98E5-4C93-9D82-667B10F66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25" y="1752600"/>
            <a:ext cx="31591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a:extLst>
              <a:ext uri="{FF2B5EF4-FFF2-40B4-BE49-F238E27FC236}">
                <a16:creationId xmlns:a16="http://schemas.microsoft.com/office/drawing/2014/main" id="{BC5BBD70-56F5-4B7F-A04D-AE9E417679ED}"/>
              </a:ext>
            </a:extLst>
          </p:cNvPr>
          <p:cNvSpPr txBox="1">
            <a:spLocks noChangeArrowheads="1"/>
          </p:cNvSpPr>
          <p:nvPr/>
        </p:nvSpPr>
        <p:spPr bwMode="auto">
          <a:xfrm>
            <a:off x="5675313" y="57991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3600" i="0"/>
              <a:t>Rock Hudson</a:t>
            </a:r>
          </a:p>
        </p:txBody>
      </p:sp>
      <p:grpSp>
        <p:nvGrpSpPr>
          <p:cNvPr id="103427" name="Group 12">
            <a:extLst>
              <a:ext uri="{FF2B5EF4-FFF2-40B4-BE49-F238E27FC236}">
                <a16:creationId xmlns:a16="http://schemas.microsoft.com/office/drawing/2014/main" id="{0FDFB192-5DCC-4B33-BAA0-4ED8961D9D47}"/>
              </a:ext>
            </a:extLst>
          </p:cNvPr>
          <p:cNvGrpSpPr>
            <a:grpSpLocks/>
          </p:cNvGrpSpPr>
          <p:nvPr/>
        </p:nvGrpSpPr>
        <p:grpSpPr bwMode="auto">
          <a:xfrm>
            <a:off x="4876800" y="5715000"/>
            <a:ext cx="1766888" cy="166688"/>
            <a:chOff x="0" y="0"/>
            <a:chExt cx="2615" cy="3235"/>
          </a:xfrm>
        </p:grpSpPr>
        <p:sp>
          <p:nvSpPr>
            <p:cNvPr id="103431" name="Rectangle 9">
              <a:extLst>
                <a:ext uri="{FF2B5EF4-FFF2-40B4-BE49-F238E27FC236}">
                  <a16:creationId xmlns:a16="http://schemas.microsoft.com/office/drawing/2014/main" id="{02CE8A45-5244-47D1-81B4-ED1C4E4FC73B}"/>
                </a:ext>
              </a:extLst>
            </p:cNvPr>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3432" name="Rectangle 10">
              <a:extLst>
                <a:ext uri="{FF2B5EF4-FFF2-40B4-BE49-F238E27FC236}">
                  <a16:creationId xmlns:a16="http://schemas.microsoft.com/office/drawing/2014/main" id="{8ACF07B6-8222-4BFE-BEF9-04523D3F1074}"/>
                </a:ext>
              </a:extLst>
            </p:cNvPr>
            <p:cNvSpPr>
              <a:spLocks noChangeArrowheads="1"/>
            </p:cNvSpPr>
            <p:nvPr/>
          </p:nvSpPr>
          <p:spPr bwMode="auto">
            <a:xfrm>
              <a:off x="0" y="0"/>
              <a:ext cx="2615" cy="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t" hangingPunct="1">
                <a:spcBef>
                  <a:spcPct val="0"/>
                </a:spcBef>
                <a:buFontTx/>
                <a:buNone/>
              </a:pPr>
              <a:r>
                <a:rPr lang="en-US" altLang="en-US" sz="700">
                  <a:latin typeface="Verdana" panose="020B0604030504040204" pitchFamily="34" charset="0"/>
                </a:rPr>
                <a:t>  </a:t>
              </a:r>
              <a:r>
                <a:rPr lang="en-US" altLang="en-US" sz="32400">
                  <a:latin typeface="Verdana" panose="020B0604030504040204" pitchFamily="34" charset="0"/>
                </a:rPr>
                <a:t> </a:t>
              </a:r>
              <a:r>
                <a:rPr lang="en-US" altLang="en-US" sz="700">
                  <a:latin typeface="Verdana" panose="020B0604030504040204" pitchFamily="34" charset="0"/>
                </a:rPr>
                <a:t>                                                                                                                              </a:t>
              </a:r>
            </a:p>
          </p:txBody>
        </p:sp>
      </p:grpSp>
      <p:pic>
        <p:nvPicPr>
          <p:cNvPr id="63494" name="Picture 14" descr="http://www.notesfromhollywood.com/images/TabHunterBookCover.jpg">
            <a:extLst>
              <a:ext uri="{FF2B5EF4-FFF2-40B4-BE49-F238E27FC236}">
                <a16:creationId xmlns:a16="http://schemas.microsoft.com/office/drawing/2014/main" id="{D99BD40F-F13E-4582-9089-6197AEAF37F0}"/>
              </a:ext>
            </a:extLst>
          </p:cNvPr>
          <p:cNvPicPr>
            <a:picLocks noChangeAspect="1" noChangeArrowheads="1"/>
          </p:cNvPicPr>
          <p:nvPr/>
        </p:nvPicPr>
        <p:blipFill rotWithShape="1">
          <a:blip r:embed="rId3"/>
          <a:srcRect b="24616"/>
          <a:stretch/>
        </p:blipFill>
        <p:spPr bwMode="auto">
          <a:xfrm>
            <a:off x="696913" y="2005013"/>
            <a:ext cx="3854450" cy="4391025"/>
          </a:xfrm>
          <a:prstGeom prst="rect">
            <a:avLst/>
          </a:prstGeom>
          <a:ln>
            <a:noFill/>
          </a:ln>
          <a:effectLst>
            <a:outerShdw blurRad="292100" dist="139700" dir="2700000" algn="tl" rotWithShape="0">
              <a:srgbClr val="333333">
                <a:alpha val="65000"/>
              </a:srgbClr>
            </a:outerShdw>
          </a:effectLst>
        </p:spPr>
      </p:pic>
      <p:sp>
        <p:nvSpPr>
          <p:cNvPr id="103429" name="Title 3">
            <a:extLst>
              <a:ext uri="{FF2B5EF4-FFF2-40B4-BE49-F238E27FC236}">
                <a16:creationId xmlns:a16="http://schemas.microsoft.com/office/drawing/2014/main" id="{202A97D3-6ED8-41FD-8154-8FF2BE675E48}"/>
              </a:ext>
            </a:extLst>
          </p:cNvPr>
          <p:cNvSpPr>
            <a:spLocks noGrp="1" noChangeArrowheads="1"/>
          </p:cNvSpPr>
          <p:nvPr>
            <p:ph type="title"/>
          </p:nvPr>
        </p:nvSpPr>
        <p:spPr/>
        <p:txBody>
          <a:bodyPr/>
          <a:lstStyle/>
          <a:p>
            <a:r>
              <a:rPr lang="en-US" altLang="en-US"/>
              <a:t>And the 100% Red-Blooded American Man</a:t>
            </a:r>
          </a:p>
        </p:txBody>
      </p:sp>
      <p:pic>
        <p:nvPicPr>
          <p:cNvPr id="103430" name="Picture 12">
            <a:extLst>
              <a:ext uri="{FF2B5EF4-FFF2-40B4-BE49-F238E27FC236}">
                <a16:creationId xmlns:a16="http://schemas.microsoft.com/office/drawing/2014/main" id="{A526F72F-DE31-406F-B0D7-3BBA873B2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400" y="2068513"/>
            <a:ext cx="294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B625503-6221-4AF1-B840-18CE0F1FBB98}"/>
              </a:ext>
            </a:extLst>
          </p:cNvPr>
          <p:cNvSpPr>
            <a:spLocks noGrp="1" noChangeArrowheads="1"/>
          </p:cNvSpPr>
          <p:nvPr>
            <p:ph type="title"/>
          </p:nvPr>
        </p:nvSpPr>
        <p:spPr>
          <a:xfrm>
            <a:off x="0" y="2362200"/>
            <a:ext cx="8839200" cy="1143000"/>
          </a:xfrm>
        </p:spPr>
        <p:txBody>
          <a:bodyPr/>
          <a:lstStyle/>
          <a:p>
            <a:r>
              <a:rPr lang="en-US" altLang="en-US"/>
              <a:t>Family, Religion, Gender Roles </a:t>
            </a:r>
            <a:br>
              <a:rPr lang="en-US" altLang="en-US"/>
            </a:br>
            <a:r>
              <a:rPr lang="en-US" altLang="en-US" u="sng"/>
              <a:t>Separate</a:t>
            </a:r>
            <a:r>
              <a:rPr lang="en-US" altLang="en-US"/>
              <a:t> Us from the Communists</a:t>
            </a:r>
            <a:br>
              <a:rPr lang="en-US" altLang="en-US"/>
            </a:br>
            <a:br>
              <a:rPr lang="en-US" altLang="en-US"/>
            </a:br>
            <a:r>
              <a:rPr lang="en-US" altLang="en-US"/>
              <a:t>But, being </a:t>
            </a:r>
            <a:r>
              <a:rPr lang="en-US" altLang="en-US" i="1"/>
              <a:t>Anti-</a:t>
            </a:r>
            <a:r>
              <a:rPr lang="en-US" altLang="en-US"/>
              <a:t>Communist is not enough…</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42A0D6A-6D43-4754-9C8E-27C6343F020C}"/>
              </a:ext>
            </a:extLst>
          </p:cNvPr>
          <p:cNvSpPr>
            <a:spLocks noGrp="1" noChangeArrowheads="1"/>
          </p:cNvSpPr>
          <p:nvPr>
            <p:ph type="title"/>
          </p:nvPr>
        </p:nvSpPr>
        <p:spPr>
          <a:xfrm>
            <a:off x="152400" y="76200"/>
            <a:ext cx="8839200" cy="1143000"/>
          </a:xfrm>
        </p:spPr>
        <p:txBody>
          <a:bodyPr/>
          <a:lstStyle/>
          <a:p>
            <a:pPr eaLnBrk="1" hangingPunct="1"/>
            <a:r>
              <a:rPr lang="en-US" altLang="en-US"/>
              <a:t>Biggest Difference:  We’re Wealthier!  </a:t>
            </a:r>
          </a:p>
        </p:txBody>
      </p:sp>
      <p:pic>
        <p:nvPicPr>
          <p:cNvPr id="106499" name="Picture 10" descr="http://mrktlab.com/charts/top.us.economy.up">
            <a:extLst>
              <a:ext uri="{FF2B5EF4-FFF2-40B4-BE49-F238E27FC236}">
                <a16:creationId xmlns:a16="http://schemas.microsoft.com/office/drawing/2014/main" id="{0826ED9B-9652-4AFD-8222-E2A6D6E09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11">
            <a:extLst>
              <a:ext uri="{FF2B5EF4-FFF2-40B4-BE49-F238E27FC236}">
                <a16:creationId xmlns:a16="http://schemas.microsoft.com/office/drawing/2014/main" id="{C7E02DDC-FD2B-4B01-82ED-39B0B2075422}"/>
              </a:ext>
            </a:extLst>
          </p:cNvPr>
          <p:cNvSpPr txBox="1">
            <a:spLocks noChangeArrowheads="1"/>
          </p:cNvSpPr>
          <p:nvPr/>
        </p:nvSpPr>
        <p:spPr bwMode="auto">
          <a:xfrm>
            <a:off x="838200" y="5943600"/>
            <a:ext cx="746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a:t>Highest Standard of Living in History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http://opal.kent.ac.uk/cartoonx-cgi/image/standard/ILW1059">
            <a:extLst>
              <a:ext uri="{FF2B5EF4-FFF2-40B4-BE49-F238E27FC236}">
                <a16:creationId xmlns:a16="http://schemas.microsoft.com/office/drawing/2014/main" id="{573391C4-F0BB-49A4-903A-067EDFB6A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44196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a:extLst>
              <a:ext uri="{FF2B5EF4-FFF2-40B4-BE49-F238E27FC236}">
                <a16:creationId xmlns:a16="http://schemas.microsoft.com/office/drawing/2014/main" id="{922F694E-CD32-4894-8DF7-2AF4F39E4E3B}"/>
              </a:ext>
            </a:extLst>
          </p:cNvPr>
          <p:cNvSpPr txBox="1">
            <a:spLocks noChangeArrowheads="1"/>
          </p:cNvSpPr>
          <p:nvPr/>
        </p:nvSpPr>
        <p:spPr bwMode="auto">
          <a:xfrm>
            <a:off x="2819400" y="457200"/>
            <a:ext cx="3457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400"/>
              <a:t>“Iron Curtain”</a:t>
            </a:r>
          </a:p>
        </p:txBody>
      </p:sp>
      <p:pic>
        <p:nvPicPr>
          <p:cNvPr id="12292" name="Picture 8" descr="http://www.pbs.org/redfiles/images/prop/p_deep_map_iron_curtain.jpg">
            <a:extLst>
              <a:ext uri="{FF2B5EF4-FFF2-40B4-BE49-F238E27FC236}">
                <a16:creationId xmlns:a16="http://schemas.microsoft.com/office/drawing/2014/main" id="{115CA7DD-0F6B-4A02-BA4A-A66B39418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76"/>
          <a:stretch>
            <a:fillRect/>
          </a:stretch>
        </p:blipFill>
        <p:spPr bwMode="auto">
          <a:xfrm>
            <a:off x="4572000" y="2133600"/>
            <a:ext cx="45720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A12915A-1680-4FDD-A0FD-26B67A5EBE2E}"/>
              </a:ext>
            </a:extLst>
          </p:cNvPr>
          <p:cNvSpPr>
            <a:spLocks noGrp="1" noChangeArrowheads="1"/>
          </p:cNvSpPr>
          <p:nvPr>
            <p:ph type="title"/>
          </p:nvPr>
        </p:nvSpPr>
        <p:spPr/>
        <p:txBody>
          <a:bodyPr/>
          <a:lstStyle/>
          <a:p>
            <a:pPr eaLnBrk="1" hangingPunct="1"/>
            <a:r>
              <a:rPr lang="en-US" altLang="en-US" sz="8000">
                <a:latin typeface="Comic Sans MS" panose="030F0702030302020204" pitchFamily="66" charset="0"/>
              </a:rPr>
              <a:t>AFFLUENCE</a:t>
            </a:r>
          </a:p>
        </p:txBody>
      </p:sp>
      <p:pic>
        <p:nvPicPr>
          <p:cNvPr id="108547" name="Picture 3" descr="C:\Documents and Settings\Neil Thompson\My Documents\My Pictures\FIDM\DOLLAR flag.jpg">
            <a:extLst>
              <a:ext uri="{FF2B5EF4-FFF2-40B4-BE49-F238E27FC236}">
                <a16:creationId xmlns:a16="http://schemas.microsoft.com/office/drawing/2014/main" id="{F2C6E76A-2D0B-45DE-89D6-DE6B82C12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33600"/>
            <a:ext cx="67056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86A1C69-9ED5-4114-9A98-C9DFEEA288C7}"/>
              </a:ext>
            </a:extLst>
          </p:cNvPr>
          <p:cNvSpPr>
            <a:spLocks noGrp="1" noChangeArrowheads="1"/>
          </p:cNvSpPr>
          <p:nvPr>
            <p:ph type="title"/>
          </p:nvPr>
        </p:nvSpPr>
        <p:spPr/>
        <p:txBody>
          <a:bodyPr/>
          <a:lstStyle/>
          <a:p>
            <a:pPr eaLnBrk="1" hangingPunct="1"/>
            <a:r>
              <a:rPr lang="en-US" altLang="en-US" sz="5400"/>
              <a:t>Why U.S. Economic Dominance After World War II?</a:t>
            </a:r>
          </a:p>
        </p:txBody>
      </p:sp>
      <p:sp>
        <p:nvSpPr>
          <p:cNvPr id="100355" name="Rectangle 3">
            <a:extLst>
              <a:ext uri="{FF2B5EF4-FFF2-40B4-BE49-F238E27FC236}">
                <a16:creationId xmlns:a16="http://schemas.microsoft.com/office/drawing/2014/main" id="{5F29F7C4-9E48-4438-8651-2C1EDDDA434C}"/>
              </a:ext>
            </a:extLst>
          </p:cNvPr>
          <p:cNvSpPr>
            <a:spLocks noGrp="1" noChangeArrowheads="1"/>
          </p:cNvSpPr>
          <p:nvPr>
            <p:ph type="body" idx="1"/>
          </p:nvPr>
        </p:nvSpPr>
        <p:spPr>
          <a:xfrm>
            <a:off x="762000" y="2057400"/>
            <a:ext cx="7772400" cy="4114800"/>
          </a:xfrm>
        </p:spPr>
        <p:txBody>
          <a:bodyPr/>
          <a:lstStyle/>
          <a:p>
            <a:pPr eaLnBrk="1" hangingPunct="1">
              <a:buFontTx/>
              <a:buNone/>
              <a:defRPr/>
            </a:pPr>
            <a:endParaRPr lang="en-US" altLang="en-US" sz="4400" dirty="0"/>
          </a:p>
          <a:p>
            <a:pPr eaLnBrk="1" hangingPunct="1">
              <a:buFontTx/>
              <a:buChar char="-"/>
              <a:defRPr/>
            </a:pPr>
            <a:r>
              <a:rPr lang="en-US" altLang="en-US" sz="4400" dirty="0"/>
              <a:t>Government Laws/Policies</a:t>
            </a:r>
          </a:p>
          <a:p>
            <a:pPr eaLnBrk="1" hangingPunct="1">
              <a:buFontTx/>
              <a:buChar char="-"/>
              <a:defRPr/>
            </a:pPr>
            <a:r>
              <a:rPr lang="en-US" altLang="en-US" sz="4400" dirty="0"/>
              <a:t>Postwar Economic Growth</a:t>
            </a:r>
          </a:p>
          <a:p>
            <a:pPr eaLnBrk="1" hangingPunct="1">
              <a:buFontTx/>
              <a:buChar char="-"/>
              <a:defRPr/>
            </a:pPr>
            <a:r>
              <a:rPr lang="en-US" altLang="en-US" sz="4400" dirty="0"/>
              <a:t>New Business Models and</a:t>
            </a:r>
          </a:p>
          <a:p>
            <a:pPr marL="0" indent="0" eaLnBrk="1" hangingPunct="1">
              <a:buFontTx/>
              <a:buNone/>
              <a:defRPr/>
            </a:pPr>
            <a:r>
              <a:rPr lang="en-US" altLang="en-US" sz="4400" dirty="0"/>
              <a:t>   Technologies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CDF45B7D-2BF1-410C-8066-5C020E7C7100}"/>
              </a:ext>
            </a:extLst>
          </p:cNvPr>
          <p:cNvSpPr>
            <a:spLocks noGrp="1" noChangeArrowheads="1"/>
          </p:cNvSpPr>
          <p:nvPr>
            <p:ph type="title" idx="4294967295"/>
          </p:nvPr>
        </p:nvSpPr>
        <p:spPr>
          <a:xfrm>
            <a:off x="-1524000" y="685800"/>
            <a:ext cx="7772400" cy="1143000"/>
          </a:xfrm>
        </p:spPr>
        <p:txBody>
          <a:bodyPr/>
          <a:lstStyle/>
          <a:p>
            <a:r>
              <a:rPr lang="en-US" altLang="en-US" sz="6000"/>
              <a:t>G.I. Bill</a:t>
            </a:r>
          </a:p>
        </p:txBody>
      </p:sp>
      <p:pic>
        <p:nvPicPr>
          <p:cNvPr id="112643" name="Picture 2" descr="http://www.historycooperative.org/journals/jah/92.3/images/loss_fig06b.jpg">
            <a:extLst>
              <a:ext uri="{FF2B5EF4-FFF2-40B4-BE49-F238E27FC236}">
                <a16:creationId xmlns:a16="http://schemas.microsoft.com/office/drawing/2014/main" id="{38B99527-8412-4F4A-B963-281DA59B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54013"/>
            <a:ext cx="403860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3">
            <a:extLst>
              <a:ext uri="{FF2B5EF4-FFF2-40B4-BE49-F238E27FC236}">
                <a16:creationId xmlns:a16="http://schemas.microsoft.com/office/drawing/2014/main" id="{80A4F2EC-BE4D-4184-849B-73C86088B824}"/>
              </a:ext>
            </a:extLst>
          </p:cNvPr>
          <p:cNvSpPr txBox="1">
            <a:spLocks noChangeArrowheads="1"/>
          </p:cNvSpPr>
          <p:nvPr/>
        </p:nvSpPr>
        <p:spPr bwMode="auto">
          <a:xfrm>
            <a:off x="228600" y="2286000"/>
            <a:ext cx="4114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400"/>
              <a:t>Maybe the Most Important Law  passed in the U.S. in the 20</a:t>
            </a:r>
            <a:r>
              <a:rPr lang="en-US" altLang="en-US" sz="4400" baseline="30000"/>
              <a:t>th</a:t>
            </a:r>
            <a:r>
              <a:rPr lang="en-US" altLang="en-US" sz="4400"/>
              <a:t> Century?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35140F79-796D-4B55-8991-5EE5E7E37550}"/>
              </a:ext>
            </a:extLst>
          </p:cNvPr>
          <p:cNvSpPr>
            <a:spLocks noGrp="1" noChangeArrowheads="1"/>
          </p:cNvSpPr>
          <p:nvPr>
            <p:ph type="title"/>
          </p:nvPr>
        </p:nvSpPr>
        <p:spPr>
          <a:xfrm>
            <a:off x="685800" y="-76200"/>
            <a:ext cx="7772400" cy="1143000"/>
          </a:xfrm>
        </p:spPr>
        <p:txBody>
          <a:bodyPr/>
          <a:lstStyle/>
          <a:p>
            <a:pPr eaLnBrk="1" hangingPunct="1"/>
            <a:r>
              <a:rPr lang="en-US" altLang="en-US"/>
              <a:t>Marshall Plan, 1947</a:t>
            </a:r>
          </a:p>
        </p:txBody>
      </p:sp>
      <p:sp>
        <p:nvSpPr>
          <p:cNvPr id="114691" name="Rectangle 3">
            <a:extLst>
              <a:ext uri="{FF2B5EF4-FFF2-40B4-BE49-F238E27FC236}">
                <a16:creationId xmlns:a16="http://schemas.microsoft.com/office/drawing/2014/main" id="{0E61BB92-BAD4-41F6-943E-2F306A5D7FC6}"/>
              </a:ext>
            </a:extLst>
          </p:cNvPr>
          <p:cNvSpPr>
            <a:spLocks noGrp="1" noChangeArrowheads="1"/>
          </p:cNvSpPr>
          <p:nvPr>
            <p:ph type="body" idx="1"/>
          </p:nvPr>
        </p:nvSpPr>
        <p:spPr>
          <a:xfrm>
            <a:off x="4876800" y="1371600"/>
            <a:ext cx="3733800" cy="4876800"/>
          </a:xfrm>
        </p:spPr>
        <p:txBody>
          <a:bodyPr/>
          <a:lstStyle/>
          <a:p>
            <a:pPr eaLnBrk="1" hangingPunct="1"/>
            <a:r>
              <a:rPr lang="en-US" altLang="en-US" sz="3600"/>
              <a:t>$13 Billion in aid to Western Europe </a:t>
            </a:r>
          </a:p>
        </p:txBody>
      </p:sp>
      <p:pic>
        <p:nvPicPr>
          <p:cNvPr id="114692" name="Picture 6">
            <a:extLst>
              <a:ext uri="{FF2B5EF4-FFF2-40B4-BE49-F238E27FC236}">
                <a16:creationId xmlns:a16="http://schemas.microsoft.com/office/drawing/2014/main" id="{B6BA5E3F-CCF5-42BE-9E71-35111AED2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17099" r="22665" b="16949"/>
          <a:stretch>
            <a:fillRect/>
          </a:stretch>
        </p:blipFill>
        <p:spPr bwMode="auto">
          <a:xfrm>
            <a:off x="304800" y="1035050"/>
            <a:ext cx="44196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2">
            <a:extLst>
              <a:ext uri="{FF2B5EF4-FFF2-40B4-BE49-F238E27FC236}">
                <a16:creationId xmlns:a16="http://schemas.microsoft.com/office/drawing/2014/main" id="{BACE4EEF-FC11-45EA-81D9-61A9CE51D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33" t="-764" r="17584" b="764"/>
          <a:stretch>
            <a:fillRect/>
          </a:stretch>
        </p:blipFill>
        <p:spPr bwMode="auto">
          <a:xfrm>
            <a:off x="4926013" y="3124200"/>
            <a:ext cx="3863975"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33DFAC1-62DE-4564-881A-3A2B2F9C88C3}"/>
              </a:ext>
            </a:extLst>
          </p:cNvPr>
          <p:cNvSpPr>
            <a:spLocks noGrp="1" noChangeArrowheads="1"/>
          </p:cNvSpPr>
          <p:nvPr>
            <p:ph type="title"/>
          </p:nvPr>
        </p:nvSpPr>
        <p:spPr>
          <a:xfrm>
            <a:off x="685800" y="152400"/>
            <a:ext cx="7772400" cy="1143000"/>
          </a:xfrm>
        </p:spPr>
        <p:txBody>
          <a:bodyPr/>
          <a:lstStyle/>
          <a:p>
            <a:pPr eaLnBrk="1" hangingPunct="1"/>
            <a:r>
              <a:rPr lang="en-US" altLang="en-US"/>
              <a:t>Business and Labor Harmony</a:t>
            </a:r>
          </a:p>
        </p:txBody>
      </p:sp>
      <p:sp>
        <p:nvSpPr>
          <p:cNvPr id="116739" name="Rectangle 3">
            <a:extLst>
              <a:ext uri="{FF2B5EF4-FFF2-40B4-BE49-F238E27FC236}">
                <a16:creationId xmlns:a16="http://schemas.microsoft.com/office/drawing/2014/main" id="{2FDA41DC-4107-4EF8-BF34-5122DA8C6B12}"/>
              </a:ext>
            </a:extLst>
          </p:cNvPr>
          <p:cNvSpPr>
            <a:spLocks noGrp="1" noChangeArrowheads="1"/>
          </p:cNvSpPr>
          <p:nvPr>
            <p:ph type="body" sz="half" idx="1"/>
          </p:nvPr>
        </p:nvSpPr>
        <p:spPr>
          <a:xfrm>
            <a:off x="228600" y="3886200"/>
            <a:ext cx="5181600" cy="4114800"/>
          </a:xfrm>
        </p:spPr>
        <p:txBody>
          <a:bodyPr/>
          <a:lstStyle/>
          <a:p>
            <a:pPr eaLnBrk="1" hangingPunct="1"/>
            <a:r>
              <a:rPr lang="en-US" altLang="en-US" sz="3200" b="1"/>
              <a:t>Big Labor</a:t>
            </a:r>
            <a:r>
              <a:rPr lang="en-US" altLang="en-US" sz="3200"/>
              <a:t> Prospers</a:t>
            </a:r>
          </a:p>
          <a:p>
            <a:pPr lvl="1" eaLnBrk="1" hangingPunct="1"/>
            <a:r>
              <a:rPr lang="en-US" altLang="en-US" sz="2800"/>
              <a:t>Good Union Contracts</a:t>
            </a:r>
          </a:p>
          <a:p>
            <a:pPr lvl="1" eaLnBrk="1" hangingPunct="1"/>
            <a:r>
              <a:rPr lang="en-US" altLang="en-US" sz="2800"/>
              <a:t>Factory Workers Buy Homes</a:t>
            </a:r>
          </a:p>
          <a:p>
            <a:pPr lvl="1" eaLnBrk="1" hangingPunct="1"/>
            <a:r>
              <a:rPr lang="en-US" altLang="en-US" sz="2800"/>
              <a:t>60% Americans Are Home Owners </a:t>
            </a:r>
          </a:p>
        </p:txBody>
      </p:sp>
      <p:sp>
        <p:nvSpPr>
          <p:cNvPr id="116740" name="Rectangle 4">
            <a:extLst>
              <a:ext uri="{FF2B5EF4-FFF2-40B4-BE49-F238E27FC236}">
                <a16:creationId xmlns:a16="http://schemas.microsoft.com/office/drawing/2014/main" id="{490D7BC5-8FD4-46CC-9597-47CD6BCC79C9}"/>
              </a:ext>
            </a:extLst>
          </p:cNvPr>
          <p:cNvSpPr>
            <a:spLocks noGrp="1" noChangeArrowheads="1"/>
          </p:cNvSpPr>
          <p:nvPr>
            <p:ph type="body" sz="half" idx="2"/>
          </p:nvPr>
        </p:nvSpPr>
        <p:spPr>
          <a:xfrm>
            <a:off x="4572000" y="1905000"/>
            <a:ext cx="4572000" cy="4114800"/>
          </a:xfrm>
        </p:spPr>
        <p:txBody>
          <a:bodyPr/>
          <a:lstStyle/>
          <a:p>
            <a:pPr eaLnBrk="1" hangingPunct="1"/>
            <a:r>
              <a:rPr lang="en-US" altLang="en-US" sz="3200" b="1"/>
              <a:t>Big Business</a:t>
            </a:r>
            <a:r>
              <a:rPr lang="en-US" altLang="en-US" sz="3200"/>
              <a:t> Booms</a:t>
            </a:r>
          </a:p>
          <a:p>
            <a:pPr lvl="1" eaLnBrk="1" hangingPunct="1"/>
            <a:r>
              <a:rPr lang="en-US" altLang="en-US" sz="2800"/>
              <a:t>Wartime contributions restores its reputation </a:t>
            </a:r>
          </a:p>
        </p:txBody>
      </p:sp>
      <p:pic>
        <p:nvPicPr>
          <p:cNvPr id="116741" name="Picture 5" descr="agreement">
            <a:extLst>
              <a:ext uri="{FF2B5EF4-FFF2-40B4-BE49-F238E27FC236}">
                <a16:creationId xmlns:a16="http://schemas.microsoft.com/office/drawing/2014/main" id="{7469984A-E003-441E-A318-2978C2548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3657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7" descr="american dream1">
            <a:extLst>
              <a:ext uri="{FF2B5EF4-FFF2-40B4-BE49-F238E27FC236}">
                <a16:creationId xmlns:a16="http://schemas.microsoft.com/office/drawing/2014/main" id="{532427CF-5E95-4853-9856-6160377A9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60" t="5902" r="5760" b="5902"/>
          <a:stretch>
            <a:fillRect/>
          </a:stretch>
        </p:blipFill>
        <p:spPr bwMode="auto">
          <a:xfrm>
            <a:off x="5700713" y="3429000"/>
            <a:ext cx="33670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8AE4651-597F-4465-91A6-1BE5C54E17C0}"/>
              </a:ext>
            </a:extLst>
          </p:cNvPr>
          <p:cNvSpPr>
            <a:spLocks noGrp="1" noChangeArrowheads="1"/>
          </p:cNvSpPr>
          <p:nvPr>
            <p:ph type="title"/>
          </p:nvPr>
        </p:nvSpPr>
        <p:spPr>
          <a:xfrm>
            <a:off x="646113" y="-41275"/>
            <a:ext cx="7772400" cy="1143000"/>
          </a:xfrm>
        </p:spPr>
        <p:txBody>
          <a:bodyPr/>
          <a:lstStyle/>
          <a:p>
            <a:pPr eaLnBrk="1" hangingPunct="1"/>
            <a:r>
              <a:rPr lang="en-US" altLang="en-US"/>
              <a:t>Suburban Housing Boom</a:t>
            </a:r>
          </a:p>
        </p:txBody>
      </p:sp>
      <p:pic>
        <p:nvPicPr>
          <p:cNvPr id="118787" name="Picture 3" descr="C:\Documents and Settings\Neil Thompson\My Documents\My Pictures\FIDM\suburbia.jpg">
            <a:extLst>
              <a:ext uri="{FF2B5EF4-FFF2-40B4-BE49-F238E27FC236}">
                <a16:creationId xmlns:a16="http://schemas.microsoft.com/office/drawing/2014/main" id="{5C8F1C8F-2644-4150-A037-4C01BE1E9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79525"/>
            <a:ext cx="44958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10">
            <a:extLst>
              <a:ext uri="{FF2B5EF4-FFF2-40B4-BE49-F238E27FC236}">
                <a16:creationId xmlns:a16="http://schemas.microsoft.com/office/drawing/2014/main" id="{BF0DC945-9EDE-48AA-9297-121E9153E95F}"/>
              </a:ext>
            </a:extLst>
          </p:cNvPr>
          <p:cNvSpPr txBox="1">
            <a:spLocks noChangeArrowheads="1"/>
          </p:cNvSpPr>
          <p:nvPr/>
        </p:nvSpPr>
        <p:spPr bwMode="auto">
          <a:xfrm>
            <a:off x="685800" y="5984875"/>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a:t>$10,000 homes – FHA and VA Loans</a:t>
            </a:r>
          </a:p>
        </p:txBody>
      </p:sp>
      <p:pic>
        <p:nvPicPr>
          <p:cNvPr id="118789" name="Picture 2">
            <a:extLst>
              <a:ext uri="{FF2B5EF4-FFF2-40B4-BE49-F238E27FC236}">
                <a16:creationId xmlns:a16="http://schemas.microsoft.com/office/drawing/2014/main" id="{2FFBB2CD-EE40-4EA6-9DD2-882435F28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252"/>
          <a:stretch>
            <a:fillRect/>
          </a:stretch>
        </p:blipFill>
        <p:spPr bwMode="auto">
          <a:xfrm>
            <a:off x="4964113" y="1027113"/>
            <a:ext cx="40386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3CF3C474-599D-4A83-B9D9-92B7E77179CB}"/>
              </a:ext>
            </a:extLst>
          </p:cNvPr>
          <p:cNvSpPr>
            <a:spLocks noGrp="1" noChangeArrowheads="1"/>
          </p:cNvSpPr>
          <p:nvPr>
            <p:ph type="title"/>
          </p:nvPr>
        </p:nvSpPr>
        <p:spPr>
          <a:xfrm>
            <a:off x="685800" y="-266700"/>
            <a:ext cx="7772400" cy="1143000"/>
          </a:xfrm>
        </p:spPr>
        <p:txBody>
          <a:bodyPr/>
          <a:lstStyle/>
          <a:p>
            <a:r>
              <a:rPr lang="en-US" altLang="en-US"/>
              <a:t>Levittown</a:t>
            </a:r>
          </a:p>
        </p:txBody>
      </p:sp>
      <p:pic>
        <p:nvPicPr>
          <p:cNvPr id="120835" name="Picture 2">
            <a:extLst>
              <a:ext uri="{FF2B5EF4-FFF2-40B4-BE49-F238E27FC236}">
                <a16:creationId xmlns:a16="http://schemas.microsoft.com/office/drawing/2014/main" id="{8283F769-FFFD-45F8-88E1-A7B878585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57250"/>
            <a:ext cx="7620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ACD43A8-7782-4440-A5F8-1017779657B9}"/>
              </a:ext>
            </a:extLst>
          </p:cNvPr>
          <p:cNvSpPr>
            <a:spLocks noGrp="1" noChangeArrowheads="1"/>
          </p:cNvSpPr>
          <p:nvPr>
            <p:ph type="title"/>
          </p:nvPr>
        </p:nvSpPr>
        <p:spPr>
          <a:xfrm>
            <a:off x="685800" y="304800"/>
            <a:ext cx="7772400" cy="1143000"/>
          </a:xfrm>
        </p:spPr>
        <p:txBody>
          <a:bodyPr/>
          <a:lstStyle/>
          <a:p>
            <a:pPr eaLnBrk="1" hangingPunct="1"/>
            <a:r>
              <a:rPr lang="en-US" altLang="en-US"/>
              <a:t>Interstate Highway System</a:t>
            </a:r>
          </a:p>
        </p:txBody>
      </p:sp>
      <p:pic>
        <p:nvPicPr>
          <p:cNvPr id="122883" name="Picture 3" descr="C:\Documents and Settings\Neil Thompson\My Documents\My Pictures\FIDM\interstate ribbon cutting.jpg">
            <a:extLst>
              <a:ext uri="{FF2B5EF4-FFF2-40B4-BE49-F238E27FC236}">
                <a16:creationId xmlns:a16="http://schemas.microsoft.com/office/drawing/2014/main" id="{853141F1-15BF-4FF3-9B28-56C354D4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09800"/>
            <a:ext cx="59436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4" descr="C:\Documents and Settings\Neil Thompson\My Documents\My Pictures\FIDM\interstate map.png">
            <a:extLst>
              <a:ext uri="{FF2B5EF4-FFF2-40B4-BE49-F238E27FC236}">
                <a16:creationId xmlns:a16="http://schemas.microsoft.com/office/drawing/2014/main" id="{D6DFBBDA-0C4E-4F29-AA1A-E54B4FCFB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52600"/>
            <a:ext cx="4572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E7D3BE9-E7E4-45DD-9DFC-AE590DD1BA40}"/>
              </a:ext>
            </a:extLst>
          </p:cNvPr>
          <p:cNvSpPr>
            <a:spLocks noGrp="1" noChangeArrowheads="1"/>
          </p:cNvSpPr>
          <p:nvPr>
            <p:ph type="title"/>
          </p:nvPr>
        </p:nvSpPr>
        <p:spPr>
          <a:xfrm>
            <a:off x="685800" y="228600"/>
            <a:ext cx="7772400" cy="1143000"/>
          </a:xfrm>
        </p:spPr>
        <p:txBody>
          <a:bodyPr/>
          <a:lstStyle/>
          <a:p>
            <a:pPr eaLnBrk="1" hangingPunct="1"/>
            <a:r>
              <a:rPr lang="en-US" altLang="en-US"/>
              <a:t>Consumption Skyrockets!</a:t>
            </a:r>
          </a:p>
        </p:txBody>
      </p:sp>
      <p:pic>
        <p:nvPicPr>
          <p:cNvPr id="124931" name="Picture 3" descr="C:\Documents and Settings\Neil Thompson\My Documents\My Pictures\FIDM\50's fridge.jpg">
            <a:extLst>
              <a:ext uri="{FF2B5EF4-FFF2-40B4-BE49-F238E27FC236}">
                <a16:creationId xmlns:a16="http://schemas.microsoft.com/office/drawing/2014/main" id="{43EBA893-13D7-41FD-868C-CB2729B2B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23495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4" descr="C:\Documents and Settings\Neil Thompson\My Documents\My Pictures\FIDM\50's TV.jpg">
            <a:extLst>
              <a:ext uri="{FF2B5EF4-FFF2-40B4-BE49-F238E27FC236}">
                <a16:creationId xmlns:a16="http://schemas.microsoft.com/office/drawing/2014/main" id="{D6F6DC5D-B2AC-4658-A4E5-6B2DA052E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828800"/>
            <a:ext cx="2857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C:\Documents and Settings\Neil Thompson\My Documents\My Pictures\FIDM\56 Plymouth.jpg">
            <a:extLst>
              <a:ext uri="{FF2B5EF4-FFF2-40B4-BE49-F238E27FC236}">
                <a16:creationId xmlns:a16="http://schemas.microsoft.com/office/drawing/2014/main" id="{AFFD713B-CACD-4A4D-B202-6AE44309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447800"/>
            <a:ext cx="40671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Box 6">
            <a:extLst>
              <a:ext uri="{FF2B5EF4-FFF2-40B4-BE49-F238E27FC236}">
                <a16:creationId xmlns:a16="http://schemas.microsoft.com/office/drawing/2014/main" id="{9183FFFF-7FAD-47BB-A713-90A6C7C9AC88}"/>
              </a:ext>
            </a:extLst>
          </p:cNvPr>
          <p:cNvSpPr txBox="1">
            <a:spLocks noChangeArrowheads="1"/>
          </p:cNvSpPr>
          <p:nvPr/>
        </p:nvSpPr>
        <p:spPr bwMode="auto">
          <a:xfrm>
            <a:off x="3048000" y="4724400"/>
            <a:ext cx="258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It’s Patriotic!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151CA42-6AC6-4DFC-9765-024C1902A1D8}"/>
              </a:ext>
            </a:extLst>
          </p:cNvPr>
          <p:cNvSpPr>
            <a:spLocks noGrp="1" noChangeArrowheads="1"/>
          </p:cNvSpPr>
          <p:nvPr>
            <p:ph type="title"/>
          </p:nvPr>
        </p:nvSpPr>
        <p:spPr>
          <a:xfrm>
            <a:off x="685800" y="304800"/>
            <a:ext cx="7772400" cy="1143000"/>
          </a:xfrm>
        </p:spPr>
        <p:txBody>
          <a:bodyPr/>
          <a:lstStyle/>
          <a:p>
            <a:pPr eaLnBrk="1" hangingPunct="1"/>
            <a:r>
              <a:rPr lang="en-US" altLang="en-US" b="1"/>
              <a:t>Retailing</a:t>
            </a:r>
          </a:p>
        </p:txBody>
      </p:sp>
      <p:sp>
        <p:nvSpPr>
          <p:cNvPr id="126979" name="Rectangle 3">
            <a:extLst>
              <a:ext uri="{FF2B5EF4-FFF2-40B4-BE49-F238E27FC236}">
                <a16:creationId xmlns:a16="http://schemas.microsoft.com/office/drawing/2014/main" id="{E112A3A9-C45D-49EC-96B8-CBDAC28D8326}"/>
              </a:ext>
            </a:extLst>
          </p:cNvPr>
          <p:cNvSpPr>
            <a:spLocks noGrp="1" noChangeArrowheads="1"/>
          </p:cNvSpPr>
          <p:nvPr>
            <p:ph type="body" idx="1"/>
          </p:nvPr>
        </p:nvSpPr>
        <p:spPr>
          <a:xfrm>
            <a:off x="609600" y="1447800"/>
            <a:ext cx="7772400" cy="4114800"/>
          </a:xfrm>
        </p:spPr>
        <p:txBody>
          <a:bodyPr/>
          <a:lstStyle/>
          <a:p>
            <a:pPr eaLnBrk="1" hangingPunct="1"/>
            <a:r>
              <a:rPr lang="en-US" altLang="en-US" sz="4400"/>
              <a:t>Southdale: Minneapolis, 1956</a:t>
            </a:r>
            <a:endParaRPr lang="en-US" altLang="en-US" sz="4400" b="1" u="sng"/>
          </a:p>
          <a:p>
            <a:pPr eaLnBrk="1" hangingPunct="1"/>
            <a:endParaRPr lang="en-US" altLang="en-US"/>
          </a:p>
        </p:txBody>
      </p:sp>
      <p:pic>
        <p:nvPicPr>
          <p:cNvPr id="126980" name="Picture 4" descr="C:\Documents and Settings\Neil Thompson\My Documents\My Pictures\FIDM\mall1.jpg">
            <a:extLst>
              <a:ext uri="{FF2B5EF4-FFF2-40B4-BE49-F238E27FC236}">
                <a16:creationId xmlns:a16="http://schemas.microsoft.com/office/drawing/2014/main" id="{0CAD7AF8-A60D-427F-85C0-FEBDD698D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600" y="2438400"/>
            <a:ext cx="45974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descr="C:\Documents and Settings\Neil Thompson\My Documents\My Pictures\FIDM\mall03.gif">
            <a:extLst>
              <a:ext uri="{FF2B5EF4-FFF2-40B4-BE49-F238E27FC236}">
                <a16:creationId xmlns:a16="http://schemas.microsoft.com/office/drawing/2014/main" id="{65B17C90-A921-466E-AFA3-17E659EA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8006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D601E7E-DE94-43E8-9CB8-6404D72066FC}"/>
              </a:ext>
            </a:extLst>
          </p:cNvPr>
          <p:cNvSpPr>
            <a:spLocks noGrp="1" noChangeArrowheads="1"/>
          </p:cNvSpPr>
          <p:nvPr>
            <p:ph type="title"/>
          </p:nvPr>
        </p:nvSpPr>
        <p:spPr/>
        <p:txBody>
          <a:bodyPr/>
          <a:lstStyle/>
          <a:p>
            <a:pPr eaLnBrk="1" hangingPunct="1"/>
            <a:endParaRPr lang="en-US" altLang="en-US"/>
          </a:p>
        </p:txBody>
      </p:sp>
      <p:pic>
        <p:nvPicPr>
          <p:cNvPr id="16387" name="Picture 5" descr="C:\Documents and Settings\Neil Thompson\My Documents\My Pictures\FIDM\Atom Bomb.jpg">
            <a:extLst>
              <a:ext uri="{FF2B5EF4-FFF2-40B4-BE49-F238E27FC236}">
                <a16:creationId xmlns:a16="http://schemas.microsoft.com/office/drawing/2014/main" id="{DCECF90A-0282-4804-B152-A087A384B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461963"/>
            <a:ext cx="7837487"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86A0475B-9279-4D40-B34A-09460044DBA0}"/>
              </a:ext>
            </a:extLst>
          </p:cNvPr>
          <p:cNvSpPr>
            <a:spLocks noGrp="1" noChangeArrowheads="1"/>
          </p:cNvSpPr>
          <p:nvPr>
            <p:ph type="ctrTitle"/>
          </p:nvPr>
        </p:nvSpPr>
        <p:spPr/>
        <p:txBody>
          <a:bodyPr/>
          <a:lstStyle/>
          <a:p>
            <a:endParaRPr lang="en-US" altLang="en-US"/>
          </a:p>
        </p:txBody>
      </p:sp>
      <p:sp>
        <p:nvSpPr>
          <p:cNvPr id="129027" name="Subtitle 2">
            <a:extLst>
              <a:ext uri="{FF2B5EF4-FFF2-40B4-BE49-F238E27FC236}">
                <a16:creationId xmlns:a16="http://schemas.microsoft.com/office/drawing/2014/main" id="{D3300023-0420-4FC1-B2C4-B4070ECD95BD}"/>
              </a:ext>
            </a:extLst>
          </p:cNvPr>
          <p:cNvSpPr>
            <a:spLocks noGrp="1" noChangeArrowheads="1"/>
          </p:cNvSpPr>
          <p:nvPr>
            <p:ph type="subTitle" idx="1"/>
          </p:nvPr>
        </p:nvSpPr>
        <p:spPr/>
        <p:txBody>
          <a:bodyPr/>
          <a:lstStyle/>
          <a:p>
            <a:endParaRPr lang="en-US" altLang="en-US"/>
          </a:p>
        </p:txBody>
      </p:sp>
      <p:sp>
        <p:nvSpPr>
          <p:cNvPr id="129028" name="AutoShape 2" descr="Image result for chip and dip populuxe">
            <a:extLst>
              <a:ext uri="{FF2B5EF4-FFF2-40B4-BE49-F238E27FC236}">
                <a16:creationId xmlns:a16="http://schemas.microsoft.com/office/drawing/2014/main" id="{4462EBCB-84C4-4E3A-BD1C-D05C5B539C3D}"/>
              </a:ext>
            </a:extLst>
          </p:cNvPr>
          <p:cNvSpPr>
            <a:spLocks noChangeAspect="1" noChangeArrowheads="1"/>
          </p:cNvSpPr>
          <p:nvPr/>
        </p:nvSpPr>
        <p:spPr bwMode="auto">
          <a:xfrm>
            <a:off x="685800" y="2293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129029" name="Picture 4" descr="https://images-na.ssl-images-amazon.com/images/I/51QG51N0DSL._SX396_BO1,204,203,200_.jpg">
            <a:extLst>
              <a:ext uri="{FF2B5EF4-FFF2-40B4-BE49-F238E27FC236}">
                <a16:creationId xmlns:a16="http://schemas.microsoft.com/office/drawing/2014/main" id="{FB0ACE0C-80F8-4A94-88F7-BC80B0F70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36675"/>
            <a:ext cx="37909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AutoShape 6" descr="Image result for chip and dip populuxe">
            <a:extLst>
              <a:ext uri="{FF2B5EF4-FFF2-40B4-BE49-F238E27FC236}">
                <a16:creationId xmlns:a16="http://schemas.microsoft.com/office/drawing/2014/main" id="{369D1115-B65A-41BD-B24D-F688D2B0A59F}"/>
              </a:ext>
            </a:extLst>
          </p:cNvPr>
          <p:cNvSpPr>
            <a:spLocks noChangeAspect="1" noChangeArrowheads="1"/>
          </p:cNvSpPr>
          <p:nvPr/>
        </p:nvSpPr>
        <p:spPr bwMode="auto">
          <a:xfrm>
            <a:off x="-1355725" y="-868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29031" name="AutoShape 8" descr="Image result for chip and dip populuxe">
            <a:extLst>
              <a:ext uri="{FF2B5EF4-FFF2-40B4-BE49-F238E27FC236}">
                <a16:creationId xmlns:a16="http://schemas.microsoft.com/office/drawing/2014/main" id="{2CF68438-6764-46B9-9E79-B016CAAEDA50}"/>
              </a:ext>
            </a:extLst>
          </p:cNvPr>
          <p:cNvSpPr>
            <a:spLocks noChangeAspect="1" noChangeArrowheads="1"/>
          </p:cNvSpPr>
          <p:nvPr/>
        </p:nvSpPr>
        <p:spPr bwMode="auto">
          <a:xfrm>
            <a:off x="-1203325" y="-715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400"/>
          </a:p>
        </p:txBody>
      </p:sp>
      <p:pic>
        <p:nvPicPr>
          <p:cNvPr id="129032" name="Picture 6">
            <a:extLst>
              <a:ext uri="{FF2B5EF4-FFF2-40B4-BE49-F238E27FC236}">
                <a16:creationId xmlns:a16="http://schemas.microsoft.com/office/drawing/2014/main" id="{E68BF422-BEE9-4500-9C5C-2EEA6B4E3C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762000"/>
            <a:ext cx="404495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E1C6E18-6977-4341-B0B0-FBA2D4D783D4}"/>
              </a:ext>
            </a:extLst>
          </p:cNvPr>
          <p:cNvSpPr>
            <a:spLocks noGrp="1" noChangeArrowheads="1"/>
          </p:cNvSpPr>
          <p:nvPr>
            <p:ph type="title"/>
          </p:nvPr>
        </p:nvSpPr>
        <p:spPr>
          <a:xfrm>
            <a:off x="685800" y="304800"/>
            <a:ext cx="7772400" cy="1143000"/>
          </a:xfrm>
        </p:spPr>
        <p:txBody>
          <a:bodyPr/>
          <a:lstStyle/>
          <a:p>
            <a:pPr eaLnBrk="1" hangingPunct="1"/>
            <a:r>
              <a:rPr lang="en-US" altLang="en-US" b="1"/>
              <a:t>Credit Cards</a:t>
            </a:r>
          </a:p>
        </p:txBody>
      </p:sp>
      <p:sp>
        <p:nvSpPr>
          <p:cNvPr id="130051" name="Rectangle 3">
            <a:extLst>
              <a:ext uri="{FF2B5EF4-FFF2-40B4-BE49-F238E27FC236}">
                <a16:creationId xmlns:a16="http://schemas.microsoft.com/office/drawing/2014/main" id="{D3DF4496-15E0-4DD3-8239-06945DCD1FDA}"/>
              </a:ext>
            </a:extLst>
          </p:cNvPr>
          <p:cNvSpPr>
            <a:spLocks noGrp="1" noChangeArrowheads="1"/>
          </p:cNvSpPr>
          <p:nvPr>
            <p:ph type="body" idx="1"/>
          </p:nvPr>
        </p:nvSpPr>
        <p:spPr>
          <a:xfrm>
            <a:off x="685800" y="1524000"/>
            <a:ext cx="7772400" cy="4114800"/>
          </a:xfrm>
        </p:spPr>
        <p:txBody>
          <a:bodyPr/>
          <a:lstStyle/>
          <a:p>
            <a:pPr eaLnBrk="1" hangingPunct="1"/>
            <a:r>
              <a:rPr lang="en-US" altLang="en-US"/>
              <a:t>Diners’ Club for the Jet Set</a:t>
            </a:r>
          </a:p>
          <a:p>
            <a:pPr eaLnBrk="1" hangingPunct="1"/>
            <a:r>
              <a:rPr lang="en-US" altLang="en-US"/>
              <a:t>Sears cards for the rest of us   </a:t>
            </a:r>
          </a:p>
        </p:txBody>
      </p:sp>
      <p:pic>
        <p:nvPicPr>
          <p:cNvPr id="130052" name="Picture 4" descr="firstcard">
            <a:extLst>
              <a:ext uri="{FF2B5EF4-FFF2-40B4-BE49-F238E27FC236}">
                <a16:creationId xmlns:a16="http://schemas.microsoft.com/office/drawing/2014/main" id="{F39E46A2-C378-421C-94F5-F7B69C6D9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76600"/>
            <a:ext cx="4918075"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DE71730C-F3D9-4748-886D-457A93E0043E}"/>
              </a:ext>
            </a:extLst>
          </p:cNvPr>
          <p:cNvSpPr>
            <a:spLocks noGrp="1" noChangeArrowheads="1"/>
          </p:cNvSpPr>
          <p:nvPr>
            <p:ph type="title"/>
          </p:nvPr>
        </p:nvSpPr>
        <p:spPr>
          <a:xfrm>
            <a:off x="685800" y="0"/>
            <a:ext cx="7772400" cy="1143000"/>
          </a:xfrm>
        </p:spPr>
        <p:txBody>
          <a:bodyPr/>
          <a:lstStyle/>
          <a:p>
            <a:r>
              <a:rPr lang="en-US" altLang="en-US"/>
              <a:t>The Future Will be Fantastic!*</a:t>
            </a:r>
          </a:p>
        </p:txBody>
      </p:sp>
      <p:pic>
        <p:nvPicPr>
          <p:cNvPr id="132099" name="Picture 5" descr="1950s futurism.jpg">
            <a:extLst>
              <a:ext uri="{FF2B5EF4-FFF2-40B4-BE49-F238E27FC236}">
                <a16:creationId xmlns:a16="http://schemas.microsoft.com/office/drawing/2014/main" id="{94B4014A-B730-4947-8778-5C1C9116E3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490537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2" descr="1950s futurism 3.jpg">
            <a:extLst>
              <a:ext uri="{FF2B5EF4-FFF2-40B4-BE49-F238E27FC236}">
                <a16:creationId xmlns:a16="http://schemas.microsoft.com/office/drawing/2014/main" id="{9DD1A0C6-E166-46C7-AF2B-2E99F8877C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409575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4" descr="1950s futurism 2.jpg">
            <a:extLst>
              <a:ext uri="{FF2B5EF4-FFF2-40B4-BE49-F238E27FC236}">
                <a16:creationId xmlns:a16="http://schemas.microsoft.com/office/drawing/2014/main" id="{C0696E03-49BB-48F5-9CEB-C85674AAB9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95400"/>
            <a:ext cx="27432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Box 5">
            <a:extLst>
              <a:ext uri="{FF2B5EF4-FFF2-40B4-BE49-F238E27FC236}">
                <a16:creationId xmlns:a16="http://schemas.microsoft.com/office/drawing/2014/main" id="{06764FAD-C2F4-409F-B7B4-5F0850259C7F}"/>
              </a:ext>
            </a:extLst>
          </p:cNvPr>
          <p:cNvSpPr txBox="1">
            <a:spLocks noChangeArrowheads="1"/>
          </p:cNvSpPr>
          <p:nvPr/>
        </p:nvSpPr>
        <p:spPr bwMode="auto">
          <a:xfrm>
            <a:off x="381000" y="4876800"/>
            <a:ext cx="266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a:t>*If we don’t blow each other up</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2">
            <a:extLst>
              <a:ext uri="{FF2B5EF4-FFF2-40B4-BE49-F238E27FC236}">
                <a16:creationId xmlns:a16="http://schemas.microsoft.com/office/drawing/2014/main" id="{D706CD7D-2EED-4C2F-97FB-2900987ED252}"/>
              </a:ext>
            </a:extLst>
          </p:cNvPr>
          <p:cNvSpPr>
            <a:spLocks noGrp="1" noChangeArrowheads="1"/>
          </p:cNvSpPr>
          <p:nvPr>
            <p:ph type="title"/>
          </p:nvPr>
        </p:nvSpPr>
        <p:spPr/>
        <p:txBody>
          <a:bodyPr/>
          <a:lstStyle/>
          <a:p>
            <a:pPr eaLnBrk="1" hangingPunct="1"/>
            <a:r>
              <a:rPr lang="en-US" altLang="en-US"/>
              <a:t>New Business Models to Serve the Leisure Market</a:t>
            </a:r>
          </a:p>
        </p:txBody>
      </p:sp>
      <p:pic>
        <p:nvPicPr>
          <p:cNvPr id="134147" name="Picture 4" descr="mcdonalds">
            <a:extLst>
              <a:ext uri="{FF2B5EF4-FFF2-40B4-BE49-F238E27FC236}">
                <a16:creationId xmlns:a16="http://schemas.microsoft.com/office/drawing/2014/main" id="{7EE5A095-DBF6-46AE-B7DA-F85E810E6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44958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Rectangle 5">
            <a:extLst>
              <a:ext uri="{FF2B5EF4-FFF2-40B4-BE49-F238E27FC236}">
                <a16:creationId xmlns:a16="http://schemas.microsoft.com/office/drawing/2014/main" id="{03EA8B5D-9443-48A6-972D-2C4C184FA57B}"/>
              </a:ext>
            </a:extLst>
          </p:cNvPr>
          <p:cNvSpPr>
            <a:spLocks noChangeArrowheads="1"/>
          </p:cNvSpPr>
          <p:nvPr/>
        </p:nvSpPr>
        <p:spPr bwMode="auto">
          <a:xfrm>
            <a:off x="0" y="1122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nvGrpSpPr>
          <p:cNvPr id="134149" name="Group 11">
            <a:extLst>
              <a:ext uri="{FF2B5EF4-FFF2-40B4-BE49-F238E27FC236}">
                <a16:creationId xmlns:a16="http://schemas.microsoft.com/office/drawing/2014/main" id="{EA82B26A-4422-4D42-ADBA-51AACE7F3E9B}"/>
              </a:ext>
            </a:extLst>
          </p:cNvPr>
          <p:cNvGrpSpPr>
            <a:grpSpLocks/>
          </p:cNvGrpSpPr>
          <p:nvPr/>
        </p:nvGrpSpPr>
        <p:grpSpPr bwMode="auto">
          <a:xfrm>
            <a:off x="-533400" y="6858000"/>
            <a:ext cx="9153525" cy="4491038"/>
            <a:chOff x="-3" y="-3"/>
            <a:chExt cx="5766" cy="2829"/>
          </a:xfrm>
        </p:grpSpPr>
        <p:grpSp>
          <p:nvGrpSpPr>
            <p:cNvPr id="134151" name="Group 9">
              <a:extLst>
                <a:ext uri="{FF2B5EF4-FFF2-40B4-BE49-F238E27FC236}">
                  <a16:creationId xmlns:a16="http://schemas.microsoft.com/office/drawing/2014/main" id="{5884FE82-88B1-404C-8477-84FA0259D06A}"/>
                </a:ext>
              </a:extLst>
            </p:cNvPr>
            <p:cNvGrpSpPr>
              <a:grpSpLocks/>
            </p:cNvGrpSpPr>
            <p:nvPr/>
          </p:nvGrpSpPr>
          <p:grpSpPr bwMode="auto">
            <a:xfrm>
              <a:off x="0" y="0"/>
              <a:ext cx="5760" cy="2823"/>
              <a:chOff x="0" y="0"/>
              <a:chExt cx="5760" cy="2823"/>
            </a:xfrm>
          </p:grpSpPr>
          <p:sp>
            <p:nvSpPr>
              <p:cNvPr id="134153" name="Rectangle 6">
                <a:extLst>
                  <a:ext uri="{FF2B5EF4-FFF2-40B4-BE49-F238E27FC236}">
                    <a16:creationId xmlns:a16="http://schemas.microsoft.com/office/drawing/2014/main" id="{6F2F9A75-4169-4118-97FD-54A9787EDC60}"/>
                  </a:ext>
                </a:extLst>
              </p:cNvPr>
              <p:cNvSpPr>
                <a:spLocks noChangeArrowheads="1"/>
              </p:cNvSpPr>
              <p:nvPr/>
            </p:nvSpPr>
            <p:spPr bwMode="auto">
              <a:xfrm>
                <a:off x="0" y="0"/>
                <a:ext cx="5760" cy="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i="0"/>
                  <a:t>  </a:t>
                </a:r>
                <a:r>
                  <a:rPr lang="en-US" altLang="en-US" sz="28800" i="0"/>
                  <a:t> </a:t>
                </a:r>
                <a:r>
                  <a:rPr lang="en-US" altLang="en-US" sz="2400" i="0"/>
                  <a:t>                                                </a:t>
                </a:r>
              </a:p>
            </p:txBody>
          </p:sp>
          <p:sp>
            <p:nvSpPr>
              <p:cNvPr id="134154" name="Rectangle 8">
                <a:extLst>
                  <a:ext uri="{FF2B5EF4-FFF2-40B4-BE49-F238E27FC236}">
                    <a16:creationId xmlns:a16="http://schemas.microsoft.com/office/drawing/2014/main" id="{801CD0B6-E200-462C-8784-E651CF807E66}"/>
                  </a:ext>
                </a:extLst>
              </p:cNvPr>
              <p:cNvSpPr>
                <a:spLocks noChangeArrowheads="1"/>
              </p:cNvSpPr>
              <p:nvPr/>
            </p:nvSpPr>
            <p:spPr bwMode="auto">
              <a:xfrm>
                <a:off x="0" y="0"/>
                <a:ext cx="5760" cy="282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134152" name="Rectangle 10">
              <a:extLst>
                <a:ext uri="{FF2B5EF4-FFF2-40B4-BE49-F238E27FC236}">
                  <a16:creationId xmlns:a16="http://schemas.microsoft.com/office/drawing/2014/main" id="{C83AC0D4-0CBA-4F5B-B232-7B9368A91881}"/>
                </a:ext>
              </a:extLst>
            </p:cNvPr>
            <p:cNvSpPr>
              <a:spLocks noChangeArrowheads="1"/>
            </p:cNvSpPr>
            <p:nvPr/>
          </p:nvSpPr>
          <p:spPr bwMode="auto">
            <a:xfrm>
              <a:off x="-3" y="-3"/>
              <a:ext cx="5766" cy="2829"/>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pic>
        <p:nvPicPr>
          <p:cNvPr id="134150" name="Picture 7" descr="greatsign_57_day">
            <a:extLst>
              <a:ext uri="{FF2B5EF4-FFF2-40B4-BE49-F238E27FC236}">
                <a16:creationId xmlns:a16="http://schemas.microsoft.com/office/drawing/2014/main" id="{B54E6358-2D28-4D53-A9F9-744F985F1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3657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37A20F2-5C3B-446F-8F9B-0F85E143E5E4}"/>
              </a:ext>
            </a:extLst>
          </p:cNvPr>
          <p:cNvSpPr>
            <a:spLocks noGrp="1" noChangeArrowheads="1"/>
          </p:cNvSpPr>
          <p:nvPr>
            <p:ph type="title"/>
          </p:nvPr>
        </p:nvSpPr>
        <p:spPr>
          <a:xfrm>
            <a:off x="533400" y="228600"/>
            <a:ext cx="7772400" cy="1143000"/>
          </a:xfrm>
        </p:spPr>
        <p:txBody>
          <a:bodyPr/>
          <a:lstStyle/>
          <a:p>
            <a:pPr eaLnBrk="1" hangingPunct="1"/>
            <a:r>
              <a:rPr lang="en-US" altLang="en-US"/>
              <a:t>New Industries</a:t>
            </a:r>
          </a:p>
        </p:txBody>
      </p:sp>
      <p:pic>
        <p:nvPicPr>
          <p:cNvPr id="135171" name="Picture 5" descr="C:\Documents and Settings\Neil Thompson\My Documents\My Pictures\FIDM\univac.jpg">
            <a:extLst>
              <a:ext uri="{FF2B5EF4-FFF2-40B4-BE49-F238E27FC236}">
                <a16:creationId xmlns:a16="http://schemas.microsoft.com/office/drawing/2014/main" id="{A701AD96-7BF1-4A60-BF85-50DCDEA38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40528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6" descr="C:\Documents and Settings\Neil Thompson\My Documents\My Pictures\FIDM\plastics.jpg">
            <a:extLst>
              <a:ext uri="{FF2B5EF4-FFF2-40B4-BE49-F238E27FC236}">
                <a16:creationId xmlns:a16="http://schemas.microsoft.com/office/drawing/2014/main" id="{7B64913B-DAD8-40FF-9FC4-E27DD43D2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743200"/>
            <a:ext cx="3627438"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7" descr="C:\Documents and Settings\Neil Thompson\My Documents\My Pictures\FIDM\atomic energy.jpg">
            <a:extLst>
              <a:ext uri="{FF2B5EF4-FFF2-40B4-BE49-F238E27FC236}">
                <a16:creationId xmlns:a16="http://schemas.microsoft.com/office/drawing/2014/main" id="{30748178-6C73-438D-9AC9-E0DD96623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1676400"/>
            <a:ext cx="2351087"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4" descr="C:\Documents and Settings\Neil Thompson\My Documents\My Pictures\FIDM\chemicals.jpg">
            <a:extLst>
              <a:ext uri="{FF2B5EF4-FFF2-40B4-BE49-F238E27FC236}">
                <a16:creationId xmlns:a16="http://schemas.microsoft.com/office/drawing/2014/main" id="{A02FB356-7ADD-4A76-A161-8A14B4A8CE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371600"/>
            <a:ext cx="248443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677E8203-46ED-459E-BCCB-0BA731B49ACE}"/>
              </a:ext>
            </a:extLst>
          </p:cNvPr>
          <p:cNvSpPr>
            <a:spLocks noGrp="1" noChangeArrowheads="1"/>
          </p:cNvSpPr>
          <p:nvPr>
            <p:ph type="title"/>
          </p:nvPr>
        </p:nvSpPr>
        <p:spPr>
          <a:xfrm>
            <a:off x="685800" y="471488"/>
            <a:ext cx="7772400" cy="1143000"/>
          </a:xfrm>
        </p:spPr>
        <p:txBody>
          <a:bodyPr/>
          <a:lstStyle/>
          <a:p>
            <a:pPr eaLnBrk="1" hangingPunct="1"/>
            <a:r>
              <a:rPr lang="en-US" altLang="en-US"/>
              <a:t>The Organization Men</a:t>
            </a:r>
          </a:p>
        </p:txBody>
      </p:sp>
      <p:sp>
        <p:nvSpPr>
          <p:cNvPr id="137219" name="Rectangle 3">
            <a:extLst>
              <a:ext uri="{FF2B5EF4-FFF2-40B4-BE49-F238E27FC236}">
                <a16:creationId xmlns:a16="http://schemas.microsoft.com/office/drawing/2014/main" id="{D057B99C-E547-4E82-B759-F9A48C3EDC62}"/>
              </a:ext>
            </a:extLst>
          </p:cNvPr>
          <p:cNvSpPr>
            <a:spLocks noGrp="1" noChangeArrowheads="1"/>
          </p:cNvSpPr>
          <p:nvPr>
            <p:ph idx="1"/>
          </p:nvPr>
        </p:nvSpPr>
        <p:spPr>
          <a:xfrm>
            <a:off x="1508125" y="5192713"/>
            <a:ext cx="9667875" cy="4860925"/>
          </a:xfrm>
        </p:spPr>
        <p:txBody>
          <a:bodyPr/>
          <a:lstStyle/>
          <a:p>
            <a:pPr eaLnBrk="1" hangingPunct="1"/>
            <a:endParaRPr lang="en-US" altLang="en-US" b="1"/>
          </a:p>
          <a:p>
            <a:pPr eaLnBrk="1" hangingPunct="1">
              <a:buFontTx/>
              <a:buNone/>
            </a:pPr>
            <a:endParaRPr lang="en-US" altLang="en-US" b="1"/>
          </a:p>
          <a:p>
            <a:pPr eaLnBrk="1" hangingPunct="1">
              <a:buFontTx/>
              <a:buNone/>
            </a:pPr>
            <a:r>
              <a:rPr lang="en-US" altLang="en-US" b="1"/>
              <a:t>	</a:t>
            </a:r>
            <a:endParaRPr lang="en-US" altLang="en-US"/>
          </a:p>
        </p:txBody>
      </p:sp>
      <p:sp>
        <p:nvSpPr>
          <p:cNvPr id="137220" name="TextBox 6">
            <a:extLst>
              <a:ext uri="{FF2B5EF4-FFF2-40B4-BE49-F238E27FC236}">
                <a16:creationId xmlns:a16="http://schemas.microsoft.com/office/drawing/2014/main" id="{D2A73417-8179-41BA-9DB5-E64F081ADEB6}"/>
              </a:ext>
            </a:extLst>
          </p:cNvPr>
          <p:cNvSpPr txBox="1">
            <a:spLocks noChangeArrowheads="1"/>
          </p:cNvSpPr>
          <p:nvPr/>
        </p:nvSpPr>
        <p:spPr bwMode="auto">
          <a:xfrm>
            <a:off x="1371600" y="5257800"/>
            <a:ext cx="655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a:t>Irony:  What about Individualism?</a:t>
            </a:r>
            <a:endParaRPr lang="en-US" altLang="en-US" sz="5400"/>
          </a:p>
        </p:txBody>
      </p:sp>
      <p:pic>
        <p:nvPicPr>
          <p:cNvPr id="137221" name="Picture 7" descr="https://secure.static.tumblr.com/0005ac9bf0d5db12bc3b1d5c1aa64af4/dxrdwok/VgTnksycw/tumblr_static_75xss96np7wogo4c8c0c0ksww_640_v2.jpg">
            <a:extLst>
              <a:ext uri="{FF2B5EF4-FFF2-40B4-BE49-F238E27FC236}">
                <a16:creationId xmlns:a16="http://schemas.microsoft.com/office/drawing/2014/main" id="{7DC719E1-E218-4BB5-8F5C-0E13688E2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72437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11F79FA4-A52E-4D5E-8F78-28651F7A2D53}"/>
              </a:ext>
            </a:extLst>
          </p:cNvPr>
          <p:cNvSpPr>
            <a:spLocks noGrp="1" noChangeArrowheads="1"/>
          </p:cNvSpPr>
          <p:nvPr>
            <p:ph type="title"/>
          </p:nvPr>
        </p:nvSpPr>
        <p:spPr>
          <a:xfrm>
            <a:off x="609600" y="2590800"/>
            <a:ext cx="7772400" cy="1143000"/>
          </a:xfrm>
        </p:spPr>
        <p:txBody>
          <a:bodyPr/>
          <a:lstStyle/>
          <a:p>
            <a:pPr eaLnBrk="1" hangingPunct="1"/>
            <a:r>
              <a:rPr lang="en-US" altLang="en-US"/>
              <a:t>Fifties prosperity is delivering the highest standard of living in the world… </a:t>
            </a:r>
            <a:br>
              <a:rPr lang="en-US" altLang="en-US"/>
            </a:br>
            <a:br>
              <a:rPr lang="en-US" altLang="en-US"/>
            </a:br>
            <a:r>
              <a:rPr lang="en-US" altLang="en-US"/>
              <a:t>Who Could be Unhappy?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3DD18462-9BE4-4267-94A9-1250CB193874}"/>
              </a:ext>
            </a:extLst>
          </p:cNvPr>
          <p:cNvSpPr>
            <a:spLocks noGrp="1" noChangeArrowheads="1"/>
          </p:cNvSpPr>
          <p:nvPr>
            <p:ph type="title"/>
          </p:nvPr>
        </p:nvSpPr>
        <p:spPr/>
        <p:txBody>
          <a:bodyPr/>
          <a:lstStyle/>
          <a:p>
            <a:pPr eaLnBrk="1" hangingPunct="1"/>
            <a:r>
              <a:rPr lang="en-US" altLang="en-US" sz="6000">
                <a:latin typeface="Comic Sans MS" panose="030F0702030302020204" pitchFamily="66" charset="0"/>
              </a:rPr>
              <a:t>ALIENATION</a:t>
            </a:r>
          </a:p>
        </p:txBody>
      </p:sp>
      <p:pic>
        <p:nvPicPr>
          <p:cNvPr id="141315" name="Picture 3" descr="C:\Documents and Settings\Neil Thompson\My Documents\My Pictures\FIDM\scream.jpg">
            <a:extLst>
              <a:ext uri="{FF2B5EF4-FFF2-40B4-BE49-F238E27FC236}">
                <a16:creationId xmlns:a16="http://schemas.microsoft.com/office/drawing/2014/main" id="{AA1D8C99-C94B-4FD7-9BB0-5E9F67D1DB0D}"/>
              </a:ext>
            </a:extLst>
          </p:cNvPr>
          <p:cNvPicPr>
            <a:picLocks noChangeAspect="1" noChangeArrowheads="1"/>
          </p:cNvPicPr>
          <p:nvPr/>
        </p:nvPicPr>
        <p:blipFill>
          <a:blip r:embed="rId3">
            <a:lum bright="16000" contrast="40000"/>
            <a:extLst>
              <a:ext uri="{28A0092B-C50C-407E-A947-70E740481C1C}">
                <a14:useLocalDpi xmlns:a14="http://schemas.microsoft.com/office/drawing/2010/main" val="0"/>
              </a:ext>
            </a:extLst>
          </a:blip>
          <a:srcRect/>
          <a:stretch>
            <a:fillRect/>
          </a:stretch>
        </p:blipFill>
        <p:spPr bwMode="auto">
          <a:xfrm>
            <a:off x="2628900" y="1676400"/>
            <a:ext cx="38862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96B3057C-2857-4C58-B653-7E03EBC0E27B}"/>
              </a:ext>
            </a:extLst>
          </p:cNvPr>
          <p:cNvSpPr>
            <a:spLocks noGrp="1" noChangeArrowheads="1"/>
          </p:cNvSpPr>
          <p:nvPr>
            <p:ph type="title"/>
          </p:nvPr>
        </p:nvSpPr>
        <p:spPr>
          <a:xfrm>
            <a:off x="685800" y="-15875"/>
            <a:ext cx="7772400" cy="1143000"/>
          </a:xfrm>
        </p:spPr>
        <p:txBody>
          <a:bodyPr/>
          <a:lstStyle/>
          <a:p>
            <a:r>
              <a:rPr lang="en-US" altLang="en-US"/>
              <a:t>Alienation due to Exclusion</a:t>
            </a:r>
          </a:p>
        </p:txBody>
      </p:sp>
      <p:pic>
        <p:nvPicPr>
          <p:cNvPr id="143363" name="Picture 4" descr="http://4.bp.blogspot.com/_VSjdKAQpeMw/SqWzEZjjwJI/AAAAAAAAGSA/tDMmQbvez8g/s400/poor-black-children.jpg">
            <a:extLst>
              <a:ext uri="{FF2B5EF4-FFF2-40B4-BE49-F238E27FC236}">
                <a16:creationId xmlns:a16="http://schemas.microsoft.com/office/drawing/2014/main" id="{6500F175-C0E5-4AE7-AC35-3D7FC2C02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17650"/>
            <a:ext cx="4419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Content Placeholder 4">
            <a:extLst>
              <a:ext uri="{FF2B5EF4-FFF2-40B4-BE49-F238E27FC236}">
                <a16:creationId xmlns:a16="http://schemas.microsoft.com/office/drawing/2014/main" id="{565903F5-B570-40BE-8228-22EA4595A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3" y="990600"/>
            <a:ext cx="78978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1D01B834-44DD-45AE-AE0D-BFE8F3A07D8C}"/>
              </a:ext>
            </a:extLst>
          </p:cNvPr>
          <p:cNvSpPr>
            <a:spLocks noGrp="1" noChangeArrowheads="1"/>
          </p:cNvSpPr>
          <p:nvPr>
            <p:ph type="title"/>
          </p:nvPr>
        </p:nvSpPr>
        <p:spPr>
          <a:xfrm>
            <a:off x="685800" y="304800"/>
            <a:ext cx="7772400" cy="1143000"/>
          </a:xfrm>
        </p:spPr>
        <p:txBody>
          <a:bodyPr/>
          <a:lstStyle/>
          <a:p>
            <a:pPr eaLnBrk="1" hangingPunct="1"/>
            <a:r>
              <a:rPr lang="en-US" altLang="en-US" b="1"/>
              <a:t>Most African Americans Live Second Class Lives</a:t>
            </a:r>
          </a:p>
        </p:txBody>
      </p:sp>
      <p:sp>
        <p:nvSpPr>
          <p:cNvPr id="145411" name="Rectangle 3">
            <a:extLst>
              <a:ext uri="{FF2B5EF4-FFF2-40B4-BE49-F238E27FC236}">
                <a16:creationId xmlns:a16="http://schemas.microsoft.com/office/drawing/2014/main" id="{6CEA46C1-2CBD-46D8-9B1C-82E2611870C3}"/>
              </a:ext>
            </a:extLst>
          </p:cNvPr>
          <p:cNvSpPr>
            <a:spLocks noGrp="1" noChangeArrowheads="1"/>
          </p:cNvSpPr>
          <p:nvPr>
            <p:ph type="body" idx="1"/>
          </p:nvPr>
        </p:nvSpPr>
        <p:spPr>
          <a:xfrm>
            <a:off x="228600" y="1219200"/>
            <a:ext cx="8153400" cy="4114800"/>
          </a:xfrm>
        </p:spPr>
        <p:txBody>
          <a:bodyPr/>
          <a:lstStyle/>
          <a:p>
            <a:pPr lvl="1" eaLnBrk="1" hangingPunct="1">
              <a:buFontTx/>
              <a:buNone/>
            </a:pPr>
            <a:endParaRPr lang="en-US" altLang="en-US"/>
          </a:p>
        </p:txBody>
      </p:sp>
      <p:pic>
        <p:nvPicPr>
          <p:cNvPr id="145412" name="Picture 4" descr="C:\Documents and Settings\Neil Thompson\My Documents\My Pictures\FIDM\segregation.jpg">
            <a:extLst>
              <a:ext uri="{FF2B5EF4-FFF2-40B4-BE49-F238E27FC236}">
                <a16:creationId xmlns:a16="http://schemas.microsoft.com/office/drawing/2014/main" id="{A2DAF577-FC70-448A-9FCA-2F35768A9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762" b="27522"/>
          <a:stretch>
            <a:fillRect/>
          </a:stretch>
        </p:blipFill>
        <p:spPr bwMode="auto">
          <a:xfrm>
            <a:off x="1371600" y="1752600"/>
            <a:ext cx="6705600"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 Box 5">
            <a:extLst>
              <a:ext uri="{FF2B5EF4-FFF2-40B4-BE49-F238E27FC236}">
                <a16:creationId xmlns:a16="http://schemas.microsoft.com/office/drawing/2014/main" id="{348B4E00-B169-4E07-B687-D9D73A889D07}"/>
              </a:ext>
            </a:extLst>
          </p:cNvPr>
          <p:cNvSpPr txBox="1">
            <a:spLocks noChangeArrowheads="1"/>
          </p:cNvSpPr>
          <p:nvPr/>
        </p:nvSpPr>
        <p:spPr bwMode="auto">
          <a:xfrm>
            <a:off x="1219200" y="6034088"/>
            <a:ext cx="6940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De Jure or De Facto, It Still Spells Segregation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a:extLst>
              <a:ext uri="{FF2B5EF4-FFF2-40B4-BE49-F238E27FC236}">
                <a16:creationId xmlns:a16="http://schemas.microsoft.com/office/drawing/2014/main" id="{7341D29C-CDD2-4825-B9CF-B84B2CAB09A0}"/>
              </a:ext>
            </a:extLst>
          </p:cNvPr>
          <p:cNvSpPr>
            <a:spLocks noGrp="1" noChangeArrowheads="1"/>
          </p:cNvSpPr>
          <p:nvPr>
            <p:ph type="title"/>
          </p:nvPr>
        </p:nvSpPr>
        <p:spPr>
          <a:xfrm>
            <a:off x="685800" y="228600"/>
            <a:ext cx="7772400" cy="1143000"/>
          </a:xfrm>
        </p:spPr>
        <p:txBody>
          <a:bodyPr/>
          <a:lstStyle/>
          <a:p>
            <a:pPr eaLnBrk="1" hangingPunct="1"/>
            <a:r>
              <a:rPr lang="en-US" altLang="en-US"/>
              <a:t>Hiroshima, August 7, 1945</a:t>
            </a:r>
          </a:p>
        </p:txBody>
      </p:sp>
      <p:pic>
        <p:nvPicPr>
          <p:cNvPr id="18435" name="Picture 1027" descr="C:\Documents and Settings\Neil Thompson\My Documents\My Pictures\FIDM\hiroshima.jpg">
            <a:extLst>
              <a:ext uri="{FF2B5EF4-FFF2-40B4-BE49-F238E27FC236}">
                <a16:creationId xmlns:a16="http://schemas.microsoft.com/office/drawing/2014/main" id="{9DBB73F2-C803-49E2-BF91-E0B74F688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4013"/>
            <a:ext cx="80772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942F07CC-07FC-4D7F-8F0E-4A4F74312CA2}"/>
              </a:ext>
            </a:extLst>
          </p:cNvPr>
          <p:cNvSpPr>
            <a:spLocks noGrp="1" noChangeArrowheads="1"/>
          </p:cNvSpPr>
          <p:nvPr>
            <p:ph type="title"/>
          </p:nvPr>
        </p:nvSpPr>
        <p:spPr/>
        <p:txBody>
          <a:bodyPr/>
          <a:lstStyle/>
          <a:p>
            <a:endParaRPr lang="en-US" altLang="en-US"/>
          </a:p>
        </p:txBody>
      </p:sp>
      <p:pic>
        <p:nvPicPr>
          <p:cNvPr id="147459" name="Content Placeholder 4">
            <a:extLst>
              <a:ext uri="{FF2B5EF4-FFF2-40B4-BE49-F238E27FC236}">
                <a16:creationId xmlns:a16="http://schemas.microsoft.com/office/drawing/2014/main" id="{D11B6DED-3EDA-48BE-BD5A-6BB3537367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22" r="2222"/>
          <a:stretch>
            <a:fillRect/>
          </a:stretch>
        </p:blipFill>
        <p:spPr>
          <a:xfrm>
            <a:off x="2255838" y="2667000"/>
            <a:ext cx="6553200" cy="3857625"/>
          </a:xfrm>
        </p:spPr>
      </p:pic>
      <p:pic>
        <p:nvPicPr>
          <p:cNvPr id="147460" name="Picture 6">
            <a:extLst>
              <a:ext uri="{FF2B5EF4-FFF2-40B4-BE49-F238E27FC236}">
                <a16:creationId xmlns:a16="http://schemas.microsoft.com/office/drawing/2014/main" id="{F62B99E7-936A-4816-BDC0-DA9163F89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40386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E54ACF80-74CB-4F9D-917C-CB83C862760C}"/>
              </a:ext>
            </a:extLst>
          </p:cNvPr>
          <p:cNvSpPr>
            <a:spLocks noGrp="1" noChangeArrowheads="1"/>
          </p:cNvSpPr>
          <p:nvPr>
            <p:ph type="title"/>
          </p:nvPr>
        </p:nvSpPr>
        <p:spPr>
          <a:xfrm>
            <a:off x="685800" y="152400"/>
            <a:ext cx="7772400" cy="1143000"/>
          </a:xfrm>
        </p:spPr>
        <p:txBody>
          <a:bodyPr/>
          <a:lstStyle/>
          <a:p>
            <a:r>
              <a:rPr lang="en-US" altLang="en-US"/>
              <a:t>Sgt. Isaac Woodard</a:t>
            </a:r>
          </a:p>
        </p:txBody>
      </p:sp>
      <p:pic>
        <p:nvPicPr>
          <p:cNvPr id="148483" name="Content Placeholder 4">
            <a:extLst>
              <a:ext uri="{FF2B5EF4-FFF2-40B4-BE49-F238E27FC236}">
                <a16:creationId xmlns:a16="http://schemas.microsoft.com/office/drawing/2014/main" id="{D0C95626-0A6A-426E-8437-CB52F4D62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6588" y="1219200"/>
            <a:ext cx="3776662" cy="4754563"/>
          </a:xfrm>
        </p:spPr>
      </p:pic>
      <p:pic>
        <p:nvPicPr>
          <p:cNvPr id="148484" name="Picture 7">
            <a:extLst>
              <a:ext uri="{FF2B5EF4-FFF2-40B4-BE49-F238E27FC236}">
                <a16:creationId xmlns:a16="http://schemas.microsoft.com/office/drawing/2014/main" id="{75316395-A365-4F76-B5E8-08CB70D77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1432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A88643D7-8872-4AFC-81FD-6C09714CEF86}"/>
              </a:ext>
            </a:extLst>
          </p:cNvPr>
          <p:cNvSpPr>
            <a:spLocks noGrp="1" noChangeArrowheads="1"/>
          </p:cNvSpPr>
          <p:nvPr>
            <p:ph type="title"/>
          </p:nvPr>
        </p:nvSpPr>
        <p:spPr>
          <a:xfrm>
            <a:off x="685800" y="381000"/>
            <a:ext cx="7772400" cy="1143000"/>
          </a:xfrm>
        </p:spPr>
        <p:txBody>
          <a:bodyPr/>
          <a:lstStyle/>
          <a:p>
            <a:pPr eaLnBrk="1" hangingPunct="1"/>
            <a:r>
              <a:rPr lang="en-US" altLang="en-US"/>
              <a:t> Suburban American Dream?</a:t>
            </a:r>
          </a:p>
        </p:txBody>
      </p:sp>
      <p:pic>
        <p:nvPicPr>
          <p:cNvPr id="149507" name="Picture 4" descr="C:\Documents and Settings\Neil Thompson\My Documents\My Pictures\FIDM\father Knows Best.jpg">
            <a:extLst>
              <a:ext uri="{FF2B5EF4-FFF2-40B4-BE49-F238E27FC236}">
                <a16:creationId xmlns:a16="http://schemas.microsoft.com/office/drawing/2014/main" id="{4C819692-550F-48C9-8E47-93B2E9D60694}"/>
              </a:ext>
            </a:extLst>
          </p:cNvPr>
          <p:cNvPicPr>
            <a:picLocks noChangeAspect="1" noChangeArrowheads="1"/>
          </p:cNvPicPr>
          <p:nvPr/>
        </p:nvPicPr>
        <p:blipFill>
          <a:blip r:embed="rId3">
            <a:lum bright="4000" contrast="26000"/>
            <a:extLst>
              <a:ext uri="{28A0092B-C50C-407E-A947-70E740481C1C}">
                <a14:useLocalDpi xmlns:a14="http://schemas.microsoft.com/office/drawing/2010/main" val="0"/>
              </a:ext>
            </a:extLst>
          </a:blip>
          <a:srcRect/>
          <a:stretch>
            <a:fillRect/>
          </a:stretch>
        </p:blipFill>
        <p:spPr bwMode="auto">
          <a:xfrm>
            <a:off x="5862638" y="1524000"/>
            <a:ext cx="32051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6" descr="http://upload.wikimedia.org/wikipedia/en/0/0e/TheNelsonfamily.jpg">
            <a:extLst>
              <a:ext uri="{FF2B5EF4-FFF2-40B4-BE49-F238E27FC236}">
                <a16:creationId xmlns:a16="http://schemas.microsoft.com/office/drawing/2014/main" id="{D22E02E6-BE36-48FE-8418-B72CFF088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44638"/>
            <a:ext cx="3438525"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8" descr="http://2.bp.blogspot.com/_lNhiw_VEFMM/R-oOLk47SLI/AAAAAAAAAIQ/1QNjcLwrOAE/s400/beaver.jpg">
            <a:extLst>
              <a:ext uri="{FF2B5EF4-FFF2-40B4-BE49-F238E27FC236}">
                <a16:creationId xmlns:a16="http://schemas.microsoft.com/office/drawing/2014/main" id="{44E352A9-92A3-4616-B189-3FC5E3ABF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133600"/>
            <a:ext cx="28575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B90CBE09-646D-424B-84BD-3ADB7ED8C75C}"/>
              </a:ext>
            </a:extLst>
          </p:cNvPr>
          <p:cNvSpPr>
            <a:spLocks noGrp="1" noChangeArrowheads="1"/>
          </p:cNvSpPr>
          <p:nvPr>
            <p:ph type="title"/>
          </p:nvPr>
        </p:nvSpPr>
        <p:spPr/>
        <p:txBody>
          <a:bodyPr/>
          <a:lstStyle/>
          <a:p>
            <a:endParaRPr lang="en-US" altLang="en-US"/>
          </a:p>
        </p:txBody>
      </p:sp>
      <p:pic>
        <p:nvPicPr>
          <p:cNvPr id="151555" name="Content Placeholder 4">
            <a:extLst>
              <a:ext uri="{FF2B5EF4-FFF2-40B4-BE49-F238E27FC236}">
                <a16:creationId xmlns:a16="http://schemas.microsoft.com/office/drawing/2014/main" id="{F04DAFD7-C6DB-4954-B40E-8907FB7909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376" t="1852" r="1315" b="11111"/>
          <a:stretch>
            <a:fillRect/>
          </a:stretch>
        </p:blipFill>
        <p:spPr>
          <a:xfrm>
            <a:off x="488950" y="407988"/>
            <a:ext cx="3429000" cy="3581400"/>
          </a:xfrm>
        </p:spPr>
      </p:pic>
      <p:pic>
        <p:nvPicPr>
          <p:cNvPr id="151556" name="Picture 6">
            <a:extLst>
              <a:ext uri="{FF2B5EF4-FFF2-40B4-BE49-F238E27FC236}">
                <a16:creationId xmlns:a16="http://schemas.microsoft.com/office/drawing/2014/main" id="{46B0EC44-ECAD-40C7-8FC8-3AF8F7E42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3810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8">
            <a:extLst>
              <a:ext uri="{FF2B5EF4-FFF2-40B4-BE49-F238E27FC236}">
                <a16:creationId xmlns:a16="http://schemas.microsoft.com/office/drawing/2014/main" id="{E3307E60-E6CC-4F7E-A13A-405B98D5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84" r="7115"/>
          <a:stretch>
            <a:fillRect/>
          </a:stretch>
        </p:blipFill>
        <p:spPr bwMode="auto">
          <a:xfrm>
            <a:off x="2743200" y="4176713"/>
            <a:ext cx="3429000"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47EB869-EFC3-4579-9A0F-9AAE021E2F6B}"/>
              </a:ext>
            </a:extLst>
          </p:cNvPr>
          <p:cNvSpPr>
            <a:spLocks noGrp="1" noChangeArrowheads="1"/>
          </p:cNvSpPr>
          <p:nvPr>
            <p:ph type="title"/>
          </p:nvPr>
        </p:nvSpPr>
        <p:spPr>
          <a:xfrm>
            <a:off x="685800" y="152400"/>
            <a:ext cx="7772400" cy="1143000"/>
          </a:xfrm>
        </p:spPr>
        <p:txBody>
          <a:bodyPr/>
          <a:lstStyle/>
          <a:p>
            <a:pPr eaLnBrk="1" hangingPunct="1"/>
            <a:r>
              <a:rPr lang="en-US" altLang="en-US"/>
              <a:t>The Warren Court</a:t>
            </a:r>
          </a:p>
        </p:txBody>
      </p:sp>
      <p:pic>
        <p:nvPicPr>
          <p:cNvPr id="152579" name="Picture 4" descr="C:\Documents and Settings\Neil Thompson\My Documents\My Pictures\FIDM\warren_court.jpg">
            <a:extLst>
              <a:ext uri="{FF2B5EF4-FFF2-40B4-BE49-F238E27FC236}">
                <a16:creationId xmlns:a16="http://schemas.microsoft.com/office/drawing/2014/main" id="{68DAAD1D-35F1-4D8F-8F83-04F3B1067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4977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5">
            <a:extLst>
              <a:ext uri="{FF2B5EF4-FFF2-40B4-BE49-F238E27FC236}">
                <a16:creationId xmlns:a16="http://schemas.microsoft.com/office/drawing/2014/main" id="{63687788-DD34-48A7-8A99-8CC6252DB3E4}"/>
              </a:ext>
            </a:extLst>
          </p:cNvPr>
          <p:cNvSpPr txBox="1">
            <a:spLocks noChangeArrowheads="1"/>
          </p:cNvSpPr>
          <p:nvPr/>
        </p:nvSpPr>
        <p:spPr bwMode="auto">
          <a:xfrm>
            <a:off x="2333625" y="6172200"/>
            <a:ext cx="444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Brown v Board of Education, 1954</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a:extLst>
              <a:ext uri="{FF2B5EF4-FFF2-40B4-BE49-F238E27FC236}">
                <a16:creationId xmlns:a16="http://schemas.microsoft.com/office/drawing/2014/main" id="{DC78D257-CEC4-4314-8D35-024C7A1CF984}"/>
              </a:ext>
            </a:extLst>
          </p:cNvPr>
          <p:cNvSpPr>
            <a:spLocks noGrp="1" noChangeArrowheads="1"/>
          </p:cNvSpPr>
          <p:nvPr>
            <p:ph type="title"/>
          </p:nvPr>
        </p:nvSpPr>
        <p:spPr>
          <a:xfrm>
            <a:off x="533400" y="0"/>
            <a:ext cx="7772400" cy="1143000"/>
          </a:xfrm>
        </p:spPr>
        <p:txBody>
          <a:bodyPr/>
          <a:lstStyle/>
          <a:p>
            <a:pPr eaLnBrk="1" hangingPunct="1"/>
            <a:r>
              <a:rPr lang="en-US" altLang="en-US" sz="4800"/>
              <a:t>School Integration</a:t>
            </a:r>
          </a:p>
        </p:txBody>
      </p:sp>
      <p:sp>
        <p:nvSpPr>
          <p:cNvPr id="154627" name="TextBox 6">
            <a:extLst>
              <a:ext uri="{FF2B5EF4-FFF2-40B4-BE49-F238E27FC236}">
                <a16:creationId xmlns:a16="http://schemas.microsoft.com/office/drawing/2014/main" id="{22B5B4FA-061A-4D3E-9E2A-E15AEB252452}"/>
              </a:ext>
            </a:extLst>
          </p:cNvPr>
          <p:cNvSpPr txBox="1">
            <a:spLocks noChangeArrowheads="1"/>
          </p:cNvSpPr>
          <p:nvPr/>
        </p:nvSpPr>
        <p:spPr bwMode="auto">
          <a:xfrm>
            <a:off x="228600" y="4876800"/>
            <a:ext cx="3379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a:t>Little Rock, 1957</a:t>
            </a:r>
          </a:p>
        </p:txBody>
      </p:sp>
      <p:pic>
        <p:nvPicPr>
          <p:cNvPr id="154628" name="Picture 7" descr="Little rock.jpg">
            <a:extLst>
              <a:ext uri="{FF2B5EF4-FFF2-40B4-BE49-F238E27FC236}">
                <a16:creationId xmlns:a16="http://schemas.microsoft.com/office/drawing/2014/main" id="{38AE3EA4-5F42-447A-99B3-632F12D1E6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1816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7" descr="http://lcweb.loc.gov/loc/kidslc/images/kllilroc.jpg">
            <a:extLst>
              <a:ext uri="{FF2B5EF4-FFF2-40B4-BE49-F238E27FC236}">
                <a16:creationId xmlns:a16="http://schemas.microsoft.com/office/drawing/2014/main" id="{111B264D-F404-4064-B7FE-9CAC50351B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47" r="6250" b="13145"/>
          <a:stretch>
            <a:fillRect/>
          </a:stretch>
        </p:blipFill>
        <p:spPr bwMode="auto">
          <a:xfrm>
            <a:off x="3505200" y="3352800"/>
            <a:ext cx="5715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333DEBEA-DA7A-47BB-B183-77E9A87EB498}"/>
              </a:ext>
            </a:extLst>
          </p:cNvPr>
          <p:cNvSpPr>
            <a:spLocks noGrp="1" noChangeArrowheads="1"/>
          </p:cNvSpPr>
          <p:nvPr>
            <p:ph type="title"/>
          </p:nvPr>
        </p:nvSpPr>
        <p:spPr>
          <a:xfrm>
            <a:off x="457200" y="0"/>
            <a:ext cx="8229600" cy="1143000"/>
          </a:xfrm>
        </p:spPr>
        <p:txBody>
          <a:bodyPr/>
          <a:lstStyle/>
          <a:p>
            <a:pPr eaLnBrk="1" hangingPunct="1"/>
            <a:r>
              <a:rPr lang="en-US" altLang="en-US"/>
              <a:t>Public Accommodations and Jobs</a:t>
            </a:r>
          </a:p>
        </p:txBody>
      </p:sp>
      <p:sp>
        <p:nvSpPr>
          <p:cNvPr id="156675" name="Rectangle 3">
            <a:extLst>
              <a:ext uri="{FF2B5EF4-FFF2-40B4-BE49-F238E27FC236}">
                <a16:creationId xmlns:a16="http://schemas.microsoft.com/office/drawing/2014/main" id="{9550184B-6CB6-40A7-8649-9893F5B374F8}"/>
              </a:ext>
            </a:extLst>
          </p:cNvPr>
          <p:cNvSpPr>
            <a:spLocks noGrp="1" noChangeArrowheads="1"/>
          </p:cNvSpPr>
          <p:nvPr>
            <p:ph type="body" idx="1"/>
          </p:nvPr>
        </p:nvSpPr>
        <p:spPr>
          <a:xfrm>
            <a:off x="211138" y="990600"/>
            <a:ext cx="9237662" cy="4525963"/>
          </a:xfrm>
        </p:spPr>
        <p:txBody>
          <a:bodyPr/>
          <a:lstStyle/>
          <a:p>
            <a:pPr marL="0" indent="0" eaLnBrk="1" hangingPunct="1">
              <a:buFontTx/>
              <a:buNone/>
            </a:pPr>
            <a:r>
              <a:rPr lang="en-US" altLang="en-US" u="sng"/>
              <a:t>Economic Justice</a:t>
            </a:r>
            <a:r>
              <a:rPr lang="en-US" altLang="en-US"/>
              <a:t> No Less Important than Integration</a:t>
            </a:r>
          </a:p>
          <a:p>
            <a:pPr marL="0" indent="0" eaLnBrk="1" hangingPunct="1">
              <a:buFontTx/>
              <a:buNone/>
            </a:pPr>
            <a:r>
              <a:rPr lang="en-US" altLang="en-US"/>
              <a:t>Grass-roots activists persist in a prolonged struggle</a:t>
            </a:r>
          </a:p>
        </p:txBody>
      </p:sp>
      <p:pic>
        <p:nvPicPr>
          <p:cNvPr id="156676" name="Picture 4" descr="Rosa_Parks_1956">
            <a:extLst>
              <a:ext uri="{FF2B5EF4-FFF2-40B4-BE49-F238E27FC236}">
                <a16:creationId xmlns:a16="http://schemas.microsoft.com/office/drawing/2014/main" id="{E56AF3AB-76C4-4108-AD75-20641DCEB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6" t="3018" r="5714" b="9056"/>
          <a:stretch>
            <a:fillRect/>
          </a:stretch>
        </p:blipFill>
        <p:spPr bwMode="auto">
          <a:xfrm>
            <a:off x="211138" y="2436813"/>
            <a:ext cx="393382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2">
            <a:extLst>
              <a:ext uri="{FF2B5EF4-FFF2-40B4-BE49-F238E27FC236}">
                <a16:creationId xmlns:a16="http://schemas.microsoft.com/office/drawing/2014/main" id="{97ADEB9E-569C-4E59-9542-9A33D1742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0225" y="2436813"/>
            <a:ext cx="4592638"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C546CE83-3CB8-4EF2-8EA5-19AFA5492ABF}"/>
              </a:ext>
            </a:extLst>
          </p:cNvPr>
          <p:cNvSpPr>
            <a:spLocks noGrp="1" noChangeArrowheads="1"/>
          </p:cNvSpPr>
          <p:nvPr>
            <p:ph type="title"/>
          </p:nvPr>
        </p:nvSpPr>
        <p:spPr>
          <a:xfrm>
            <a:off x="641350" y="609600"/>
            <a:ext cx="7772400" cy="1143000"/>
          </a:xfrm>
        </p:spPr>
        <p:txBody>
          <a:bodyPr/>
          <a:lstStyle/>
          <a:p>
            <a:r>
              <a:rPr lang="en-US" altLang="en-US"/>
              <a:t>The Alienation from Affluence:</a:t>
            </a:r>
            <a:br>
              <a:rPr lang="en-US" altLang="en-US"/>
            </a:br>
            <a:r>
              <a:rPr lang="en-US" altLang="en-US" sz="2800"/>
              <a:t>Chaos, Spontaneity, Noncomformity</a:t>
            </a:r>
            <a:endParaRPr lang="en-US" altLang="en-US"/>
          </a:p>
        </p:txBody>
      </p:sp>
      <p:pic>
        <p:nvPicPr>
          <p:cNvPr id="158723" name="Content Placeholder 3">
            <a:extLst>
              <a:ext uri="{FF2B5EF4-FFF2-40B4-BE49-F238E27FC236}">
                <a16:creationId xmlns:a16="http://schemas.microsoft.com/office/drawing/2014/main" id="{B1248953-F518-4941-B951-A3308E386F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05000"/>
            <a:ext cx="7532688" cy="409575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90DFA343-BA52-435D-BC50-3040E009DE0C}"/>
              </a:ext>
            </a:extLst>
          </p:cNvPr>
          <p:cNvSpPr>
            <a:spLocks noGrp="1" noChangeArrowheads="1"/>
          </p:cNvSpPr>
          <p:nvPr>
            <p:ph type="title"/>
          </p:nvPr>
        </p:nvSpPr>
        <p:spPr>
          <a:xfrm>
            <a:off x="685800" y="152400"/>
            <a:ext cx="7772400" cy="1143000"/>
          </a:xfrm>
        </p:spPr>
        <p:txBody>
          <a:bodyPr/>
          <a:lstStyle/>
          <a:p>
            <a:pPr eaLnBrk="1" hangingPunct="1"/>
            <a:r>
              <a:rPr lang="en-US" altLang="en-US" b="1"/>
              <a:t>Abstract Expressionism</a:t>
            </a:r>
          </a:p>
        </p:txBody>
      </p:sp>
      <p:pic>
        <p:nvPicPr>
          <p:cNvPr id="159747" name="Picture 3" descr="C:\Documents and Settings\Neil Thompson\My Documents\My Pictures\FIDM\pollock.gif">
            <a:extLst>
              <a:ext uri="{FF2B5EF4-FFF2-40B4-BE49-F238E27FC236}">
                <a16:creationId xmlns:a16="http://schemas.microsoft.com/office/drawing/2014/main" id="{E7FE2075-8F9F-437D-9799-F2EC7456E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724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4" descr="C:\Documents and Settings\Neil Thompson\My Documents\My Pictures\FIDM\pollock Galaxy.jpg">
            <a:extLst>
              <a:ext uri="{FF2B5EF4-FFF2-40B4-BE49-F238E27FC236}">
                <a16:creationId xmlns:a16="http://schemas.microsoft.com/office/drawing/2014/main" id="{394CEA77-A949-4A8A-B5A4-E2742922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3898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9" name="Text Box 5">
            <a:extLst>
              <a:ext uri="{FF2B5EF4-FFF2-40B4-BE49-F238E27FC236}">
                <a16:creationId xmlns:a16="http://schemas.microsoft.com/office/drawing/2014/main" id="{F8DF7E9E-2B42-45E5-95FD-EEB487B3C9D5}"/>
              </a:ext>
            </a:extLst>
          </p:cNvPr>
          <p:cNvSpPr txBox="1">
            <a:spLocks noChangeArrowheads="1"/>
          </p:cNvSpPr>
          <p:nvPr/>
        </p:nvSpPr>
        <p:spPr bwMode="auto">
          <a:xfrm>
            <a:off x="5526088" y="6019800"/>
            <a:ext cx="2170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Jackson Pollock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F146EC77-1615-4215-B433-97D5164EDB91}"/>
              </a:ext>
            </a:extLst>
          </p:cNvPr>
          <p:cNvSpPr>
            <a:spLocks noGrp="1" noChangeArrowheads="1"/>
          </p:cNvSpPr>
          <p:nvPr>
            <p:ph type="title"/>
          </p:nvPr>
        </p:nvSpPr>
        <p:spPr>
          <a:xfrm>
            <a:off x="685800" y="152400"/>
            <a:ext cx="7772400" cy="1143000"/>
          </a:xfrm>
        </p:spPr>
        <p:txBody>
          <a:bodyPr/>
          <a:lstStyle/>
          <a:p>
            <a:pPr eaLnBrk="1" hangingPunct="1"/>
            <a:r>
              <a:rPr lang="en-US" altLang="en-US" b="1"/>
              <a:t>Literature</a:t>
            </a:r>
          </a:p>
        </p:txBody>
      </p:sp>
      <p:pic>
        <p:nvPicPr>
          <p:cNvPr id="161795" name="Picture 3" descr="C:\Documents and Settings\Neil Thompson\My Documents\My Pictures\FIDM\beats.bmp">
            <a:extLst>
              <a:ext uri="{FF2B5EF4-FFF2-40B4-BE49-F238E27FC236}">
                <a16:creationId xmlns:a16="http://schemas.microsoft.com/office/drawing/2014/main" id="{C6F1DB83-AE17-418C-A357-3C641E8A3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86"/>
          <a:stretch>
            <a:fillRect/>
          </a:stretch>
        </p:blipFill>
        <p:spPr bwMode="auto">
          <a:xfrm>
            <a:off x="4724400" y="1524000"/>
            <a:ext cx="3697288"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4">
            <a:extLst>
              <a:ext uri="{FF2B5EF4-FFF2-40B4-BE49-F238E27FC236}">
                <a16:creationId xmlns:a16="http://schemas.microsoft.com/office/drawing/2014/main" id="{C1CCEEFF-D302-457D-8E47-F13CCDF608FA}"/>
              </a:ext>
            </a:extLst>
          </p:cNvPr>
          <p:cNvSpPr txBox="1">
            <a:spLocks noChangeArrowheads="1"/>
          </p:cNvSpPr>
          <p:nvPr/>
        </p:nvSpPr>
        <p:spPr bwMode="auto">
          <a:xfrm>
            <a:off x="4691063" y="6172200"/>
            <a:ext cx="3995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Burroughs, Ginsburg, Kerouac</a:t>
            </a:r>
          </a:p>
        </p:txBody>
      </p:sp>
      <p:pic>
        <p:nvPicPr>
          <p:cNvPr id="161797" name="Picture 5" descr="Image:Rye catcher.jpg">
            <a:extLst>
              <a:ext uri="{FF2B5EF4-FFF2-40B4-BE49-F238E27FC236}">
                <a16:creationId xmlns:a16="http://schemas.microsoft.com/office/drawing/2014/main" id="{1D240425-569F-4278-A8B8-045A338A9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0"/>
            <a:ext cx="3394075"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Text Box 6">
            <a:extLst>
              <a:ext uri="{FF2B5EF4-FFF2-40B4-BE49-F238E27FC236}">
                <a16:creationId xmlns:a16="http://schemas.microsoft.com/office/drawing/2014/main" id="{FDA4C20C-A211-4EC7-BC87-EEA69484273E}"/>
              </a:ext>
            </a:extLst>
          </p:cNvPr>
          <p:cNvSpPr txBox="1">
            <a:spLocks noChangeArrowheads="1"/>
          </p:cNvSpPr>
          <p:nvPr/>
        </p:nvSpPr>
        <p:spPr bwMode="auto">
          <a:xfrm>
            <a:off x="5927725" y="5756275"/>
            <a:ext cx="1597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a:t>The BEATS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E761F74-7BD3-4E1E-9347-39BBCC19962B}"/>
              </a:ext>
            </a:extLst>
          </p:cNvPr>
          <p:cNvSpPr>
            <a:spLocks noGrp="1" noChangeArrowheads="1"/>
          </p:cNvSpPr>
          <p:nvPr>
            <p:ph type="title"/>
          </p:nvPr>
        </p:nvSpPr>
        <p:spPr>
          <a:xfrm>
            <a:off x="685800" y="228600"/>
            <a:ext cx="7772400" cy="1143000"/>
          </a:xfrm>
        </p:spPr>
        <p:txBody>
          <a:bodyPr/>
          <a:lstStyle/>
          <a:p>
            <a:pPr eaLnBrk="1" hangingPunct="1"/>
            <a:r>
              <a:rPr lang="en-US" altLang="en-US"/>
              <a:t>The Russian Bomb, ‘49</a:t>
            </a:r>
          </a:p>
        </p:txBody>
      </p:sp>
      <p:pic>
        <p:nvPicPr>
          <p:cNvPr id="20483" name="Picture 3" descr="C:\Documents and Settings\Neil Thompson\My Documents\My Pictures\FIDM\atom bomb1.jpg">
            <a:extLst>
              <a:ext uri="{FF2B5EF4-FFF2-40B4-BE49-F238E27FC236}">
                <a16:creationId xmlns:a16="http://schemas.microsoft.com/office/drawing/2014/main" id="{42ED3362-0E48-4645-8164-D984C1575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24000"/>
            <a:ext cx="4327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5EA4B69B-335E-4A46-94F5-CC061BF1DEBC}"/>
              </a:ext>
            </a:extLst>
          </p:cNvPr>
          <p:cNvSpPr>
            <a:spLocks noGrp="1" noChangeArrowheads="1"/>
          </p:cNvSpPr>
          <p:nvPr>
            <p:ph type="title"/>
          </p:nvPr>
        </p:nvSpPr>
        <p:spPr>
          <a:xfrm>
            <a:off x="685800" y="304800"/>
            <a:ext cx="7772400" cy="1143000"/>
          </a:xfrm>
        </p:spPr>
        <p:txBody>
          <a:bodyPr/>
          <a:lstStyle/>
          <a:p>
            <a:pPr eaLnBrk="1" hangingPunct="1"/>
            <a:r>
              <a:rPr lang="en-US" altLang="en-US" b="1"/>
              <a:t>Extreme Comics</a:t>
            </a:r>
          </a:p>
        </p:txBody>
      </p:sp>
      <p:pic>
        <p:nvPicPr>
          <p:cNvPr id="163843" name="Picture 6" descr="C:\Documents and Settings\Neil Thompson\My Documents\My Pictures\FIDM\comic weird fantasy.jpg">
            <a:extLst>
              <a:ext uri="{FF2B5EF4-FFF2-40B4-BE49-F238E27FC236}">
                <a16:creationId xmlns:a16="http://schemas.microsoft.com/office/drawing/2014/main" id="{0D3C3F78-3270-4272-9A39-C40756B31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3429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7" descr="C:\Documents and Settings\Neil Thompson\My Documents\My Pictures\comic death.jpg">
            <a:extLst>
              <a:ext uri="{FF2B5EF4-FFF2-40B4-BE49-F238E27FC236}">
                <a16:creationId xmlns:a16="http://schemas.microsoft.com/office/drawing/2014/main" id="{A83DC95B-C493-4D74-B06B-FDE2DCD44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1676400"/>
            <a:ext cx="32400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5" descr="C:\Documents and Settings\Neil Thompson\My Documents\My Pictures\FIDM\comic shockstories.jpg">
            <a:extLst>
              <a:ext uri="{FF2B5EF4-FFF2-40B4-BE49-F238E27FC236}">
                <a16:creationId xmlns:a16="http://schemas.microsoft.com/office/drawing/2014/main" id="{E371C57C-B0FD-4F92-B242-324B53332A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213" y="3505200"/>
            <a:ext cx="2441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2E5DDCB-663D-40AB-8495-3F25140FFDEA}"/>
              </a:ext>
            </a:extLst>
          </p:cNvPr>
          <p:cNvSpPr>
            <a:spLocks noGrp="1" noChangeArrowheads="1"/>
          </p:cNvSpPr>
          <p:nvPr>
            <p:ph type="title"/>
          </p:nvPr>
        </p:nvSpPr>
        <p:spPr>
          <a:xfrm>
            <a:off x="685800" y="0"/>
            <a:ext cx="7772400" cy="1143000"/>
          </a:xfrm>
        </p:spPr>
        <p:txBody>
          <a:bodyPr/>
          <a:lstStyle/>
          <a:p>
            <a:pPr eaLnBrk="1" hangingPunct="1"/>
            <a:r>
              <a:rPr lang="en-US" altLang="en-US" b="1"/>
              <a:t>Sex</a:t>
            </a:r>
            <a:endParaRPr lang="en-US" altLang="en-US">
              <a:sym typeface="Wingdings" panose="05000000000000000000" pitchFamily="2" charset="2"/>
            </a:endParaRPr>
          </a:p>
        </p:txBody>
      </p:sp>
      <p:sp>
        <p:nvSpPr>
          <p:cNvPr id="165891" name="Rectangle 3">
            <a:extLst>
              <a:ext uri="{FF2B5EF4-FFF2-40B4-BE49-F238E27FC236}">
                <a16:creationId xmlns:a16="http://schemas.microsoft.com/office/drawing/2014/main" id="{682B2A8C-FD05-4530-8031-705B7C006F73}"/>
              </a:ext>
            </a:extLst>
          </p:cNvPr>
          <p:cNvSpPr>
            <a:spLocks noGrp="1" noChangeArrowheads="1"/>
          </p:cNvSpPr>
          <p:nvPr>
            <p:ph type="body" idx="1"/>
          </p:nvPr>
        </p:nvSpPr>
        <p:spPr>
          <a:xfrm>
            <a:off x="533400" y="914400"/>
            <a:ext cx="7772400" cy="4114800"/>
          </a:xfrm>
        </p:spPr>
        <p:txBody>
          <a:bodyPr/>
          <a:lstStyle/>
          <a:p>
            <a:pPr eaLnBrk="1" hangingPunct="1"/>
            <a:r>
              <a:rPr lang="en-US" altLang="en-US"/>
              <a:t>Which View Represented the ‘50s?</a:t>
            </a:r>
          </a:p>
          <a:p>
            <a:pPr eaLnBrk="1" hangingPunct="1"/>
            <a:endParaRPr lang="en-US" altLang="en-US"/>
          </a:p>
          <a:p>
            <a:pPr eaLnBrk="1" hangingPunct="1"/>
            <a:endParaRPr lang="en-US" altLang="en-US"/>
          </a:p>
        </p:txBody>
      </p:sp>
      <p:pic>
        <p:nvPicPr>
          <p:cNvPr id="165892" name="Picture 4" descr="playboy">
            <a:extLst>
              <a:ext uri="{FF2B5EF4-FFF2-40B4-BE49-F238E27FC236}">
                <a16:creationId xmlns:a16="http://schemas.microsoft.com/office/drawing/2014/main" id="{32CC6839-5244-4AD5-A138-6A97C13D6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828800"/>
            <a:ext cx="34242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5" descr="50's corset">
            <a:extLst>
              <a:ext uri="{FF2B5EF4-FFF2-40B4-BE49-F238E27FC236}">
                <a16:creationId xmlns:a16="http://schemas.microsoft.com/office/drawing/2014/main" id="{71E7776D-1221-473F-8797-36F21A6BF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21748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Text Box 6">
            <a:extLst>
              <a:ext uri="{FF2B5EF4-FFF2-40B4-BE49-F238E27FC236}">
                <a16:creationId xmlns:a16="http://schemas.microsoft.com/office/drawing/2014/main" id="{5A2F1D2E-9701-43CA-B2D8-0BD8F934EA56}"/>
              </a:ext>
            </a:extLst>
          </p:cNvPr>
          <p:cNvSpPr txBox="1">
            <a:spLocks noChangeArrowheads="1"/>
          </p:cNvSpPr>
          <p:nvPr/>
        </p:nvSpPr>
        <p:spPr bwMode="auto">
          <a:xfrm>
            <a:off x="3886200" y="3962400"/>
            <a:ext cx="14366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800"/>
              <a:t>Playboy </a:t>
            </a:r>
          </a:p>
          <a:p>
            <a:pPr algn="ctr" eaLnBrk="1" hangingPunct="1">
              <a:spcBef>
                <a:spcPct val="0"/>
              </a:spcBef>
              <a:buFontTx/>
              <a:buNone/>
            </a:pPr>
            <a:r>
              <a:rPr lang="en-US" altLang="en-US" sz="2800"/>
              <a:t>1953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02FE7B60-7D0E-4984-B5FE-1D7116A3A1BA}"/>
              </a:ext>
            </a:extLst>
          </p:cNvPr>
          <p:cNvSpPr>
            <a:spLocks noGrp="1" noChangeArrowheads="1"/>
          </p:cNvSpPr>
          <p:nvPr>
            <p:ph type="title"/>
          </p:nvPr>
        </p:nvSpPr>
        <p:spPr>
          <a:xfrm>
            <a:off x="2438400" y="381000"/>
            <a:ext cx="8229600" cy="1143000"/>
          </a:xfrm>
        </p:spPr>
        <p:txBody>
          <a:bodyPr/>
          <a:lstStyle/>
          <a:p>
            <a:pPr eaLnBrk="1" hangingPunct="1"/>
            <a:r>
              <a:rPr lang="en-US" altLang="en-US" b="1"/>
              <a:t>Youth culture and </a:t>
            </a:r>
            <a:br>
              <a:rPr lang="en-US" altLang="en-US" b="1"/>
            </a:br>
            <a:r>
              <a:rPr lang="en-US" altLang="en-US" b="1"/>
              <a:t>rebellion</a:t>
            </a:r>
          </a:p>
        </p:txBody>
      </p:sp>
      <p:sp>
        <p:nvSpPr>
          <p:cNvPr id="166915" name="Rectangle 3">
            <a:extLst>
              <a:ext uri="{FF2B5EF4-FFF2-40B4-BE49-F238E27FC236}">
                <a16:creationId xmlns:a16="http://schemas.microsoft.com/office/drawing/2014/main" id="{63D58AB3-711D-4E36-9B06-F685145F3E06}"/>
              </a:ext>
            </a:extLst>
          </p:cNvPr>
          <p:cNvSpPr>
            <a:spLocks noGrp="1" noChangeArrowheads="1"/>
          </p:cNvSpPr>
          <p:nvPr>
            <p:ph type="body" idx="1"/>
          </p:nvPr>
        </p:nvSpPr>
        <p:spPr>
          <a:xfrm>
            <a:off x="228600" y="381000"/>
            <a:ext cx="4038600" cy="4525963"/>
          </a:xfrm>
        </p:spPr>
        <p:txBody>
          <a:bodyPr/>
          <a:lstStyle/>
          <a:p>
            <a:pPr eaLnBrk="1" hangingPunct="1"/>
            <a:r>
              <a:rPr lang="en-US" altLang="en-US" sz="2800"/>
              <a:t>Anti-Materialism </a:t>
            </a:r>
          </a:p>
          <a:p>
            <a:pPr eaLnBrk="1" hangingPunct="1"/>
            <a:r>
              <a:rPr lang="en-US" altLang="en-US" sz="2800"/>
              <a:t>Anti-Conformity</a:t>
            </a:r>
          </a:p>
          <a:p>
            <a:pPr eaLnBrk="1" hangingPunct="1"/>
            <a:r>
              <a:rPr lang="en-US" altLang="en-US" sz="2800"/>
              <a:t>Marlon Brando</a:t>
            </a:r>
          </a:p>
          <a:p>
            <a:pPr eaLnBrk="1" hangingPunct="1"/>
            <a:r>
              <a:rPr lang="en-US" altLang="en-US" sz="2800"/>
              <a:t>James Dean</a:t>
            </a:r>
          </a:p>
          <a:p>
            <a:pPr eaLnBrk="1" hangingPunct="1"/>
            <a:endParaRPr lang="en-US" altLang="en-US" sz="2800"/>
          </a:p>
        </p:txBody>
      </p:sp>
      <p:pic>
        <p:nvPicPr>
          <p:cNvPr id="166916" name="Picture 4" descr="wildone">
            <a:extLst>
              <a:ext uri="{FF2B5EF4-FFF2-40B4-BE49-F238E27FC236}">
                <a16:creationId xmlns:a16="http://schemas.microsoft.com/office/drawing/2014/main" id="{EEFF1123-AAD2-4594-B362-B11C5226E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34877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C:\Documents and Settings\Neil Thompson\My Documents\My Pictures\FIDM\james Dean.jpg">
            <a:extLst>
              <a:ext uri="{FF2B5EF4-FFF2-40B4-BE49-F238E27FC236}">
                <a16:creationId xmlns:a16="http://schemas.microsoft.com/office/drawing/2014/main" id="{F2DBF951-C2EF-4C03-B0E0-05B01EC1A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56" t="10001" r="2364" b="5000"/>
          <a:stretch>
            <a:fillRect/>
          </a:stretch>
        </p:blipFill>
        <p:spPr bwMode="auto">
          <a:xfrm>
            <a:off x="5081588" y="1981200"/>
            <a:ext cx="3376612"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1462801-C5A1-4139-AA5E-1285CC04F2E6}"/>
              </a:ext>
            </a:extLst>
          </p:cNvPr>
          <p:cNvSpPr>
            <a:spLocks noGrp="1" noChangeArrowheads="1"/>
          </p:cNvSpPr>
          <p:nvPr>
            <p:ph type="title"/>
          </p:nvPr>
        </p:nvSpPr>
        <p:spPr>
          <a:xfrm>
            <a:off x="609600" y="0"/>
            <a:ext cx="7772400" cy="1143000"/>
          </a:xfrm>
        </p:spPr>
        <p:txBody>
          <a:bodyPr/>
          <a:lstStyle/>
          <a:p>
            <a:pPr eaLnBrk="1" hangingPunct="1"/>
            <a:r>
              <a:rPr lang="en-US" altLang="en-US" b="1"/>
              <a:t>Rock – Rebellion or Racket?</a:t>
            </a:r>
          </a:p>
        </p:txBody>
      </p:sp>
      <p:sp>
        <p:nvSpPr>
          <p:cNvPr id="168963" name="Rectangle 3">
            <a:extLst>
              <a:ext uri="{FF2B5EF4-FFF2-40B4-BE49-F238E27FC236}">
                <a16:creationId xmlns:a16="http://schemas.microsoft.com/office/drawing/2014/main" id="{E8FD773B-F295-40E0-82D5-A3CD708D8129}"/>
              </a:ext>
            </a:extLst>
          </p:cNvPr>
          <p:cNvSpPr>
            <a:spLocks noGrp="1" noChangeArrowheads="1"/>
          </p:cNvSpPr>
          <p:nvPr>
            <p:ph type="body" idx="1"/>
          </p:nvPr>
        </p:nvSpPr>
        <p:spPr>
          <a:xfrm>
            <a:off x="533400" y="1066800"/>
            <a:ext cx="3962400" cy="5562600"/>
          </a:xfrm>
        </p:spPr>
        <p:txBody>
          <a:bodyPr/>
          <a:lstStyle/>
          <a:p>
            <a:pPr eaLnBrk="1" hangingPunct="1"/>
            <a:r>
              <a:rPr lang="en-US" altLang="en-US" sz="3600"/>
              <a:t>First Teen Market</a:t>
            </a:r>
          </a:p>
          <a:p>
            <a:pPr eaLnBrk="1" hangingPunct="1"/>
            <a:endParaRPr lang="en-US" altLang="en-US" sz="3600"/>
          </a:p>
          <a:p>
            <a:pPr eaLnBrk="1" hangingPunct="1"/>
            <a:r>
              <a:rPr lang="en-US" altLang="en-US" sz="3600"/>
              <a:t>New “technology”</a:t>
            </a:r>
          </a:p>
          <a:p>
            <a:pPr lvl="1" eaLnBrk="1" hangingPunct="1"/>
            <a:r>
              <a:rPr lang="en-US" altLang="en-US"/>
              <a:t> </a:t>
            </a:r>
            <a:r>
              <a:rPr lang="en-US" altLang="en-US" sz="2400"/>
              <a:t>45s and Transistor Radios </a:t>
            </a:r>
          </a:p>
          <a:p>
            <a:pPr lvl="1" eaLnBrk="1" hangingPunct="1"/>
            <a:endParaRPr lang="en-US" altLang="en-US" sz="3600"/>
          </a:p>
          <a:p>
            <a:pPr eaLnBrk="1" hangingPunct="1"/>
            <a:r>
              <a:rPr lang="en-US" altLang="en-US" sz="3600"/>
              <a:t>Elvis Presley changes</a:t>
            </a:r>
          </a:p>
          <a:p>
            <a:pPr eaLnBrk="1" hangingPunct="1">
              <a:buFontTx/>
              <a:buNone/>
            </a:pPr>
            <a:r>
              <a:rPr lang="en-US" altLang="en-US" sz="3600"/>
              <a:t>	everything</a:t>
            </a:r>
          </a:p>
        </p:txBody>
      </p:sp>
      <p:pic>
        <p:nvPicPr>
          <p:cNvPr id="168964" name="Picture 2" descr="Image result for early elvis presley">
            <a:extLst>
              <a:ext uri="{FF2B5EF4-FFF2-40B4-BE49-F238E27FC236}">
                <a16:creationId xmlns:a16="http://schemas.microsoft.com/office/drawing/2014/main" id="{44350362-F0BA-4259-AC58-E12603A25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39719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90DFCD4C-0F99-4D61-9628-B7333BFAAFBE}"/>
              </a:ext>
            </a:extLst>
          </p:cNvPr>
          <p:cNvSpPr>
            <a:spLocks noGrp="1" noChangeArrowheads="1"/>
          </p:cNvSpPr>
          <p:nvPr>
            <p:ph type="title"/>
          </p:nvPr>
        </p:nvSpPr>
        <p:spPr>
          <a:xfrm>
            <a:off x="685800" y="0"/>
            <a:ext cx="7772400" cy="1143000"/>
          </a:xfrm>
        </p:spPr>
        <p:txBody>
          <a:bodyPr/>
          <a:lstStyle/>
          <a:p>
            <a:r>
              <a:rPr lang="en-US" altLang="en-US" b="1"/>
              <a:t>The “threat” of Elvis Presley</a:t>
            </a:r>
          </a:p>
        </p:txBody>
      </p:sp>
      <p:sp>
        <p:nvSpPr>
          <p:cNvPr id="171011" name="Content Placeholder 2">
            <a:extLst>
              <a:ext uri="{FF2B5EF4-FFF2-40B4-BE49-F238E27FC236}">
                <a16:creationId xmlns:a16="http://schemas.microsoft.com/office/drawing/2014/main" id="{1B956A37-B1FB-4C49-9076-E79340EE2BEA}"/>
              </a:ext>
            </a:extLst>
          </p:cNvPr>
          <p:cNvSpPr>
            <a:spLocks noGrp="1" noChangeArrowheads="1"/>
          </p:cNvSpPr>
          <p:nvPr>
            <p:ph idx="1"/>
          </p:nvPr>
        </p:nvSpPr>
        <p:spPr>
          <a:xfrm>
            <a:off x="685800" y="1066800"/>
            <a:ext cx="3352800" cy="4114800"/>
          </a:xfrm>
        </p:spPr>
        <p:txBody>
          <a:bodyPr/>
          <a:lstStyle/>
          <a:p>
            <a:r>
              <a:rPr lang="en-US" altLang="en-US"/>
              <a:t>Race</a:t>
            </a:r>
          </a:p>
          <a:p>
            <a:r>
              <a:rPr lang="en-US" altLang="en-US"/>
              <a:t>Sex</a:t>
            </a:r>
          </a:p>
          <a:p>
            <a:r>
              <a:rPr lang="en-US" altLang="en-US"/>
              <a:t>Protestant Work Ethic</a:t>
            </a:r>
          </a:p>
        </p:txBody>
      </p:sp>
      <p:pic>
        <p:nvPicPr>
          <p:cNvPr id="171012" name="Picture 3">
            <a:extLst>
              <a:ext uri="{FF2B5EF4-FFF2-40B4-BE49-F238E27FC236}">
                <a16:creationId xmlns:a16="http://schemas.microsoft.com/office/drawing/2014/main" id="{5D7D8DF4-5D0A-48CC-9990-13EF339BE6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2291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Picture 1">
            <a:extLst>
              <a:ext uri="{FF2B5EF4-FFF2-40B4-BE49-F238E27FC236}">
                <a16:creationId xmlns:a16="http://schemas.microsoft.com/office/drawing/2014/main" id="{EDE1DCAB-3546-43E5-B075-F82EC1BAD3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9000"/>
            <a:ext cx="28511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a:extLst>
              <a:ext uri="{FF2B5EF4-FFF2-40B4-BE49-F238E27FC236}">
                <a16:creationId xmlns:a16="http://schemas.microsoft.com/office/drawing/2014/main" id="{9ECF37D1-1D01-4F86-9E26-3F49106006A7}"/>
              </a:ext>
            </a:extLst>
          </p:cNvPr>
          <p:cNvSpPr>
            <a:spLocks noGrp="1" noChangeArrowheads="1"/>
          </p:cNvSpPr>
          <p:nvPr>
            <p:ph type="ctrTitle"/>
          </p:nvPr>
        </p:nvSpPr>
        <p:spPr/>
        <p:txBody>
          <a:bodyPr/>
          <a:lstStyle/>
          <a:p>
            <a:r>
              <a:rPr lang="en-US" altLang="en-US"/>
              <a:t>A 5th “A”??</a:t>
            </a:r>
          </a:p>
        </p:txBody>
      </p:sp>
      <p:sp>
        <p:nvSpPr>
          <p:cNvPr id="173059" name="Subtitle 2">
            <a:extLst>
              <a:ext uri="{FF2B5EF4-FFF2-40B4-BE49-F238E27FC236}">
                <a16:creationId xmlns:a16="http://schemas.microsoft.com/office/drawing/2014/main" id="{58B6FD0D-3AEA-4A01-9AFC-766A440D877D}"/>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19FB20C6-63E6-429C-AEF3-3C928D6BEA11}"/>
              </a:ext>
            </a:extLst>
          </p:cNvPr>
          <p:cNvSpPr>
            <a:spLocks noGrp="1" noChangeArrowheads="1"/>
          </p:cNvSpPr>
          <p:nvPr>
            <p:ph type="title"/>
          </p:nvPr>
        </p:nvSpPr>
        <p:spPr/>
        <p:txBody>
          <a:bodyPr/>
          <a:lstStyle/>
          <a:p>
            <a:r>
              <a:rPr lang="en-US" altLang="en-US"/>
              <a:t>Anticipation</a:t>
            </a:r>
          </a:p>
        </p:txBody>
      </p:sp>
      <p:pic>
        <p:nvPicPr>
          <p:cNvPr id="174083" name="Picture 2">
            <a:extLst>
              <a:ext uri="{FF2B5EF4-FFF2-40B4-BE49-F238E27FC236}">
                <a16:creationId xmlns:a16="http://schemas.microsoft.com/office/drawing/2014/main" id="{2D7CAEC9-78CD-4996-92E6-ED9AACC51F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7010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99B387C-324E-42EC-9691-56704AF0DD68}"/>
              </a:ext>
            </a:extLst>
          </p:cNvPr>
          <p:cNvSpPr>
            <a:spLocks noGrp="1" noChangeArrowheads="1"/>
          </p:cNvSpPr>
          <p:nvPr>
            <p:ph type="ctrTitle"/>
          </p:nvPr>
        </p:nvSpPr>
        <p:spPr>
          <a:xfrm>
            <a:off x="685800" y="1447800"/>
            <a:ext cx="7772400" cy="1143000"/>
          </a:xfrm>
        </p:spPr>
        <p:txBody>
          <a:bodyPr/>
          <a:lstStyle/>
          <a:p>
            <a:pPr eaLnBrk="1" hangingPunct="1"/>
            <a:r>
              <a:rPr lang="en-US" altLang="en-US" sz="5400"/>
              <a:t>The Fifties – The Four A’s</a:t>
            </a:r>
          </a:p>
        </p:txBody>
      </p:sp>
      <p:sp>
        <p:nvSpPr>
          <p:cNvPr id="175107" name="Rectangle 3">
            <a:extLst>
              <a:ext uri="{FF2B5EF4-FFF2-40B4-BE49-F238E27FC236}">
                <a16:creationId xmlns:a16="http://schemas.microsoft.com/office/drawing/2014/main" id="{5D9DD8AB-89A1-4E3B-8577-A5E0242022C5}"/>
              </a:ext>
            </a:extLst>
          </p:cNvPr>
          <p:cNvSpPr>
            <a:spLocks noGrp="1" noChangeArrowheads="1"/>
          </p:cNvSpPr>
          <p:nvPr>
            <p:ph type="subTitle" idx="1"/>
          </p:nvPr>
        </p:nvSpPr>
        <p:spPr>
          <a:xfrm>
            <a:off x="762000" y="3124200"/>
            <a:ext cx="7696200" cy="1752600"/>
          </a:xfrm>
        </p:spPr>
        <p:txBody>
          <a:bodyPr/>
          <a:lstStyle/>
          <a:p>
            <a:pPr eaLnBrk="1" hangingPunct="1"/>
            <a:r>
              <a:rPr lang="en-US" altLang="en-US" sz="3600">
                <a:latin typeface="Comic Sans MS" panose="030F0702030302020204" pitchFamily="66" charset="0"/>
              </a:rPr>
              <a:t>ANXIETY, ANTI-COMMUNISM, AFFLUENCE, ALIENATION</a:t>
            </a:r>
          </a:p>
        </p:txBody>
      </p:sp>
    </p:spTree>
  </p:cSld>
  <p:clrMapOvr>
    <a:masterClrMapping/>
  </p:clrMapOvr>
</p:sld>
</file>

<file path=ppt/theme/theme1.xml><?xml version="1.0" encoding="utf-8"?>
<a:theme xmlns:a="http://schemas.openxmlformats.org/drawingml/2006/main" name="Ribbons">
  <a:themeElements>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12314</TotalTime>
  <Words>1231</Words>
  <Application>Microsoft Office PowerPoint</Application>
  <PresentationFormat>On-screen Show (4:3)</PresentationFormat>
  <Paragraphs>240</Paragraphs>
  <Slides>97</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Comic Sans MS</vt:lpstr>
      <vt:lpstr>Times New Roman</vt:lpstr>
      <vt:lpstr>Verdana</vt:lpstr>
      <vt:lpstr>Ribbons</vt:lpstr>
      <vt:lpstr>The Fifties – The Four A’s</vt:lpstr>
      <vt:lpstr>ANXIETY</vt:lpstr>
      <vt:lpstr>Inflation, not Unemployment</vt:lpstr>
      <vt:lpstr>PowerPoint Presentation</vt:lpstr>
      <vt:lpstr>Postwar Europe - Split</vt:lpstr>
      <vt:lpstr>PowerPoint Presentation</vt:lpstr>
      <vt:lpstr>PowerPoint Presentation</vt:lpstr>
      <vt:lpstr>Hiroshima, August 7, 1945</vt:lpstr>
      <vt:lpstr>The Russian Bomb, ‘49</vt:lpstr>
      <vt:lpstr>CD = Civil Defense</vt:lpstr>
      <vt:lpstr>CD = Cognitive Dissonance</vt:lpstr>
      <vt:lpstr>PowerPoint Presentation</vt:lpstr>
      <vt:lpstr>Our H-Bomb, ‘52</vt:lpstr>
      <vt:lpstr>Their H-bomb, ‘53</vt:lpstr>
      <vt:lpstr>“New Look”  Mutual Assured Destruction</vt:lpstr>
      <vt:lpstr>This is Only A Test… https://www.youtube.com/watch?v=jzuTEPN8OlE </vt:lpstr>
      <vt:lpstr>Fallout</vt:lpstr>
      <vt:lpstr>PowerPoint Presentation</vt:lpstr>
      <vt:lpstr>Communism SPREADING!</vt:lpstr>
      <vt:lpstr>October 4, 1957 - Sputnik</vt:lpstr>
      <vt:lpstr>No Need to Worry</vt:lpstr>
      <vt:lpstr>There Wouldn’t Be Such Anxiety if it wasn’t for those Godless Communists!</vt:lpstr>
      <vt:lpstr>ANTI-COMMUNISM</vt:lpstr>
      <vt:lpstr>“Projecting” Anti-Communism at Home</vt:lpstr>
      <vt:lpstr>Anticommunism in American Politics and Culture</vt:lpstr>
      <vt:lpstr>The “Hollywood Ten”</vt:lpstr>
      <vt:lpstr>The Blacklist -- Why? </vt:lpstr>
      <vt:lpstr>Who was Alger Hiss?</vt:lpstr>
      <vt:lpstr>Who You Can Trust? </vt:lpstr>
      <vt:lpstr>The Reds Could Be Hiding Under Your Bed!</vt:lpstr>
      <vt:lpstr>You Could Bowl with One on Tuesdays </vt:lpstr>
      <vt:lpstr>Red Scare or Red Menace? </vt:lpstr>
      <vt:lpstr>Conformist Society: Don’t Stand Out in  A Crowd</vt:lpstr>
      <vt:lpstr>“Cultural Containment”</vt:lpstr>
      <vt:lpstr>Whatever Communists Like,  We Don’t Like All-Powerful State vs. “Nuclear” Family</vt:lpstr>
      <vt:lpstr>Soviet Collective Farms</vt:lpstr>
      <vt:lpstr>American Family Farms</vt:lpstr>
      <vt:lpstr>PowerPoint Presentation</vt:lpstr>
      <vt:lpstr>Soviet “Big Boxes”</vt:lpstr>
      <vt:lpstr>American“Little Boxes”</vt:lpstr>
      <vt:lpstr>Soviet Athiesm</vt:lpstr>
      <vt:lpstr>American Religious Fervor</vt:lpstr>
      <vt:lpstr>“Under God…”</vt:lpstr>
      <vt:lpstr>PowerPoint Presentation</vt:lpstr>
      <vt:lpstr>A Woman’s Place…</vt:lpstr>
      <vt:lpstr>Rigid Gender Roles </vt:lpstr>
      <vt:lpstr>Domestic Containment: Everyone is Getting Married</vt:lpstr>
      <vt:lpstr>Even in the Comics</vt:lpstr>
      <vt:lpstr>Postwar Baby Boom</vt:lpstr>
      <vt:lpstr>PowerPoint Presentation</vt:lpstr>
      <vt:lpstr>Our Television Families</vt:lpstr>
      <vt:lpstr>PowerPoint Presentation</vt:lpstr>
      <vt:lpstr>PowerPoint Presentation</vt:lpstr>
      <vt:lpstr>“No one would believe it…”</vt:lpstr>
      <vt:lpstr>Heroes or Villians…  “It’s Us or Them”</vt:lpstr>
      <vt:lpstr>Return of the “Full-Figured Girl”</vt:lpstr>
      <vt:lpstr>And the 100% Red-Blooded American Man</vt:lpstr>
      <vt:lpstr>Family, Religion, Gender Roles  Separate Us from the Communists  But, being Anti-Communist is not enough…</vt:lpstr>
      <vt:lpstr>Biggest Difference:  We’re Wealthier!  </vt:lpstr>
      <vt:lpstr>AFFLUENCE</vt:lpstr>
      <vt:lpstr>Why U.S. Economic Dominance After World War II?</vt:lpstr>
      <vt:lpstr>G.I. Bill</vt:lpstr>
      <vt:lpstr>Marshall Plan, 1947</vt:lpstr>
      <vt:lpstr>Business and Labor Harmony</vt:lpstr>
      <vt:lpstr>Suburban Housing Boom</vt:lpstr>
      <vt:lpstr>Levittown</vt:lpstr>
      <vt:lpstr>Interstate Highway System</vt:lpstr>
      <vt:lpstr>Consumption Skyrockets!</vt:lpstr>
      <vt:lpstr>Retailing</vt:lpstr>
      <vt:lpstr>PowerPoint Presentation</vt:lpstr>
      <vt:lpstr>Credit Cards</vt:lpstr>
      <vt:lpstr>The Future Will be Fantastic!*</vt:lpstr>
      <vt:lpstr>New Business Models to Serve the Leisure Market</vt:lpstr>
      <vt:lpstr>New Industries</vt:lpstr>
      <vt:lpstr>The Organization Men</vt:lpstr>
      <vt:lpstr>Fifties prosperity is delivering the highest standard of living in the world…   Who Could be Unhappy?</vt:lpstr>
      <vt:lpstr>ALIENATION</vt:lpstr>
      <vt:lpstr>Alienation due to Exclusion</vt:lpstr>
      <vt:lpstr>Most African Americans Live Second Class Lives</vt:lpstr>
      <vt:lpstr>PowerPoint Presentation</vt:lpstr>
      <vt:lpstr>Sgt. Isaac Woodard</vt:lpstr>
      <vt:lpstr> Suburban American Dream?</vt:lpstr>
      <vt:lpstr>PowerPoint Presentation</vt:lpstr>
      <vt:lpstr>The Warren Court</vt:lpstr>
      <vt:lpstr>School Integration</vt:lpstr>
      <vt:lpstr>Public Accommodations and Jobs</vt:lpstr>
      <vt:lpstr>The Alienation from Affluence: Chaos, Spontaneity, Noncomformity</vt:lpstr>
      <vt:lpstr>Abstract Expressionism</vt:lpstr>
      <vt:lpstr>Literature</vt:lpstr>
      <vt:lpstr>Extreme Comics</vt:lpstr>
      <vt:lpstr>Sex</vt:lpstr>
      <vt:lpstr>Youth culture and  rebellion</vt:lpstr>
      <vt:lpstr>Rock – Rebellion or Racket?</vt:lpstr>
      <vt:lpstr>The “threat” of Elvis Presley</vt:lpstr>
      <vt:lpstr>A 5th “A”??</vt:lpstr>
      <vt:lpstr>Anticipation</vt:lpstr>
      <vt:lpstr>The Fifties – The Four 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 "A"s</dc:title>
  <dc:creator>Neil Thompson</dc:creator>
  <cp:lastModifiedBy>Devine, Thomas W</cp:lastModifiedBy>
  <cp:revision>130</cp:revision>
  <dcterms:created xsi:type="dcterms:W3CDTF">2007-01-28T03:24:19Z</dcterms:created>
  <dcterms:modified xsi:type="dcterms:W3CDTF">2023-11-27T21:48:10Z</dcterms:modified>
</cp:coreProperties>
</file>