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0" r:id="rId3"/>
    <p:sldId id="311" r:id="rId4"/>
    <p:sldId id="308" r:id="rId5"/>
    <p:sldId id="287" r:id="rId6"/>
    <p:sldId id="300" r:id="rId7"/>
    <p:sldId id="295" r:id="rId8"/>
    <p:sldId id="296" r:id="rId9"/>
    <p:sldId id="298" r:id="rId10"/>
    <p:sldId id="304" r:id="rId11"/>
    <p:sldId id="290" r:id="rId12"/>
    <p:sldId id="299" r:id="rId13"/>
    <p:sldId id="301" r:id="rId14"/>
    <p:sldId id="291" r:id="rId15"/>
    <p:sldId id="302" r:id="rId16"/>
    <p:sldId id="289" r:id="rId17"/>
    <p:sldId id="312" r:id="rId18"/>
    <p:sldId id="292" r:id="rId19"/>
    <p:sldId id="303" r:id="rId20"/>
    <p:sldId id="305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7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FBD8E1-7490-4D65-A1C4-F0646B208E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20833"/>
          </a:xfrm>
        </p:spPr>
        <p:txBody>
          <a:bodyPr/>
          <a:lstStyle/>
          <a:p>
            <a:pPr algn="ctr"/>
            <a:r>
              <a:rPr lang="en-US" sz="4800" dirty="0"/>
              <a:t>The War to Save the Union?</a:t>
            </a: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r>
              <a:rPr lang="en-US" sz="4800" dirty="0"/>
              <a:t>The War to End Slavery?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1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“Treason must be made odious, and traitors must </a:t>
            </a:r>
            <a:r>
              <a:rPr lang="en-US" sz="6600"/>
              <a:t>be impoverished</a:t>
            </a:r>
            <a:r>
              <a:rPr lang="en-US" sz="6600" dirty="0"/>
              <a:t>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pPr lvl="1"/>
            <a:r>
              <a:rPr lang="en-US" sz="3600" dirty="0"/>
              <a:t>-- Andrew Johnson</a:t>
            </a:r>
          </a:p>
        </p:txBody>
      </p:sp>
    </p:spTree>
    <p:extLst>
      <p:ext uri="{BB962C8B-B14F-4D97-AF65-F5344CB8AC3E}">
        <p14:creationId xmlns:p14="http://schemas.microsoft.com/office/powerpoint/2010/main" val="164221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“Reconstruction” </a:t>
            </a:r>
            <a:br>
              <a:rPr lang="en-US" sz="6000" dirty="0"/>
            </a:br>
            <a:r>
              <a:rPr lang="en-US" sz="6000" dirty="0"/>
              <a:t>or</a:t>
            </a:r>
            <a:br>
              <a:rPr lang="en-US" sz="6000" dirty="0"/>
            </a:br>
            <a:r>
              <a:rPr lang="en-US" sz="6000" dirty="0"/>
              <a:t> “Restoration”?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14" y="118763"/>
            <a:ext cx="9404723" cy="1400530"/>
          </a:xfrm>
        </p:spPr>
        <p:txBody>
          <a:bodyPr/>
          <a:lstStyle/>
          <a:p>
            <a:r>
              <a:rPr lang="en-US" sz="5400" dirty="0"/>
              <a:t>Johnson and “Restoration”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			</a:t>
            </a:r>
            <a:r>
              <a:rPr lang="en-US" sz="3600" dirty="0"/>
              <a:t>							-- “black codes”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rampant violence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planters in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921313" y="1366461"/>
            <a:ext cx="3579567" cy="5125779"/>
          </a:xfrm>
        </p:spPr>
      </p:pic>
    </p:spTree>
    <p:extLst>
      <p:ext uri="{BB962C8B-B14F-4D97-AF65-F5344CB8AC3E}">
        <p14:creationId xmlns:p14="http://schemas.microsoft.com/office/powerpoint/2010/main" val="56249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Radicals and “Reconstruction”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509" y="1819273"/>
            <a:ext cx="9225431" cy="4654826"/>
          </a:xfrm>
        </p:spPr>
        <p:txBody>
          <a:bodyPr/>
          <a:lstStyle/>
          <a:p>
            <a:r>
              <a:rPr lang="en-US" dirty="0"/>
              <a:t>(L to R: Thaddeus Stevens, Charles Sumner, George Julian)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524771"/>
            <a:ext cx="2807421" cy="42188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3" y="1476375"/>
            <a:ext cx="3367602" cy="42138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11249"/>
          <a:stretch/>
        </p:blipFill>
        <p:spPr>
          <a:xfrm>
            <a:off x="3495675" y="1819273"/>
            <a:ext cx="29337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37037"/>
            <a:ext cx="10167703" cy="22919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Why is “Radical Reconstruction” </a:t>
            </a:r>
            <a:r>
              <a:rPr lang="en-US" i="1" dirty="0"/>
              <a:t>radical?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“The whole fabric of southern society </a:t>
            </a:r>
            <a:r>
              <a:rPr lang="en-US" sz="4800" i="1" u="sng" dirty="0"/>
              <a:t>must</a:t>
            </a:r>
            <a:r>
              <a:rPr lang="en-US" sz="4800" dirty="0"/>
              <a:t> be changed, and never can it be done if this opportunity is lost.”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--Thaddeus Stevens</a:t>
            </a:r>
          </a:p>
        </p:txBody>
      </p:sp>
    </p:spTree>
    <p:extLst>
      <p:ext uri="{BB962C8B-B14F-4D97-AF65-F5344CB8AC3E}">
        <p14:creationId xmlns:p14="http://schemas.microsoft.com/office/powerpoint/2010/main" val="296277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define</a:t>
            </a:r>
            <a:r>
              <a:rPr lang="en-US" dirty="0"/>
              <a:t> “freedom”?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enforce</a:t>
            </a:r>
            <a:r>
              <a:rPr lang="en-US" dirty="0"/>
              <a:t> “freedom”?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Radical Reconstruction in Practice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  <a:br>
              <a:rPr lang="en-US" dirty="0"/>
            </a:br>
            <a:r>
              <a:rPr lang="en-US" dirty="0"/>
              <a:t>		Reconstruction Act of 1867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reaction to “Radical Reconstruction”?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-- Johnson?</a:t>
            </a:r>
            <a:br>
              <a:rPr lang="en-US" dirty="0"/>
            </a:br>
            <a:r>
              <a:rPr lang="en-US" dirty="0"/>
              <a:t>	-- Congress?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238499"/>
            <a:ext cx="8825657" cy="2088243"/>
          </a:xfrm>
        </p:spPr>
        <p:txBody>
          <a:bodyPr/>
          <a:lstStyle/>
          <a:p>
            <a:r>
              <a:rPr lang="en-US" sz="5000" dirty="0"/>
              <a:t>Moderates and Pragmatists:</a:t>
            </a:r>
            <a:br>
              <a:rPr lang="en-US" sz="5000" dirty="0"/>
            </a:br>
            <a:br>
              <a:rPr lang="en-US" dirty="0"/>
            </a:br>
            <a:r>
              <a:rPr lang="en-US" dirty="0"/>
              <a:t>Were Radicals’ policies </a:t>
            </a:r>
            <a:r>
              <a:rPr lang="en-US" i="1" dirty="0"/>
              <a:t>enforceable?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constitutional?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4BAD-A604-4173-8499-400DD940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4" y="2861733"/>
            <a:ext cx="10683550" cy="3529736"/>
          </a:xfrm>
        </p:spPr>
        <p:txBody>
          <a:bodyPr/>
          <a:lstStyle/>
          <a:p>
            <a:pPr algn="ctr"/>
            <a:r>
              <a:rPr lang="en-US" sz="5400" dirty="0"/>
              <a:t>“The Union As It Was, The Constitution As It Is, and The Negroes Where They Are”</a:t>
            </a:r>
            <a:br>
              <a:rPr lang="en-US" sz="5400" dirty="0"/>
            </a:br>
            <a:br>
              <a:rPr lang="en-US" sz="5400" dirty="0"/>
            </a:br>
            <a:r>
              <a:rPr lang="en-US" sz="2800" dirty="0"/>
              <a:t>--Democratic Party Slogan, 1861</a:t>
            </a:r>
            <a:br>
              <a:rPr lang="en-US" sz="5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7D02-F039-4258-864A-2AD3D69DB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7048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70" y="1422400"/>
            <a:ext cx="8825657" cy="2249714"/>
          </a:xfrm>
        </p:spPr>
        <p:txBody>
          <a:bodyPr/>
          <a:lstStyle/>
          <a:p>
            <a:r>
              <a:rPr lang="en-US" sz="6000" dirty="0"/>
              <a:t>Were Radicals’ policies Popular?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6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10112044" cy="19812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6000" dirty="0"/>
              <a:t>Legacy of Reconstruction?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1A63-A38F-4113-A226-705959FF6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760" y="3178630"/>
            <a:ext cx="10450285" cy="2293776"/>
          </a:xfrm>
        </p:spPr>
        <p:txBody>
          <a:bodyPr/>
          <a:lstStyle/>
          <a:p>
            <a:br>
              <a:rPr lang="en-US" sz="5400" u="sng" dirty="0"/>
            </a:br>
            <a:br>
              <a:rPr lang="en-US" sz="5400" u="sng" dirty="0"/>
            </a:br>
            <a:br>
              <a:rPr lang="en-US" sz="5400" u="sng" dirty="0"/>
            </a:br>
            <a:r>
              <a:rPr lang="en-US" sz="4000" u="sng" dirty="0"/>
              <a:t>The Emancipation Proclamation</a:t>
            </a:r>
            <a:br>
              <a:rPr lang="en-US" sz="5400" u="sng" dirty="0"/>
            </a:br>
            <a:br>
              <a:rPr lang="en-US" sz="5400" u="sng" dirty="0"/>
            </a:br>
            <a:r>
              <a:rPr lang="en-US" sz="5400" u="sng" dirty="0"/>
              <a:t>What</a:t>
            </a:r>
            <a:r>
              <a:rPr lang="en-US" sz="5400" dirty="0"/>
              <a:t> did it do?</a:t>
            </a:r>
            <a:br>
              <a:rPr lang="en-US" sz="5400" dirty="0"/>
            </a:br>
            <a:br>
              <a:rPr lang="en-US" sz="5400" dirty="0"/>
            </a:br>
            <a:r>
              <a:rPr lang="en-US" sz="5400" u="sng" dirty="0"/>
              <a:t>Why</a:t>
            </a:r>
            <a:r>
              <a:rPr lang="en-US" sz="5400" dirty="0"/>
              <a:t> did Lincoln issue it?</a:t>
            </a:r>
            <a:endParaRPr lang="en-US" sz="54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41C1D-C678-438D-B429-471D74FD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-413467"/>
            <a:ext cx="9404723" cy="30612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208598"/>
            <a:ext cx="4396338" cy="4929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03" y="845116"/>
            <a:ext cx="8392100" cy="51677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1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34851"/>
            <a:ext cx="8825659" cy="3855485"/>
          </a:xfrm>
        </p:spPr>
        <p:txBody>
          <a:bodyPr/>
          <a:lstStyle/>
          <a:p>
            <a:r>
              <a:rPr lang="en-US" sz="5100" dirty="0"/>
              <a:t>Reconstructing the Nation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would the seceded states return to the union?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--Who gets to decide?</a:t>
            </a:r>
          </a:p>
          <a:p>
            <a:r>
              <a:rPr lang="en-US" sz="3200" dirty="0"/>
              <a:t>--How harsh/lenient will the process be?</a:t>
            </a:r>
          </a:p>
          <a:p>
            <a:r>
              <a:rPr lang="en-US" sz="3200"/>
              <a:t>--What </a:t>
            </a:r>
            <a:r>
              <a:rPr lang="en-US" sz="3200" dirty="0"/>
              <a:t>is the </a:t>
            </a:r>
            <a:r>
              <a:rPr lang="en-US" sz="3200" i="1" u="sng" dirty="0"/>
              <a:t>purpose</a:t>
            </a:r>
            <a:r>
              <a:rPr lang="en-US" sz="3200" dirty="0"/>
              <a:t> of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296193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89397"/>
            <a:ext cx="8825658" cy="4391695"/>
          </a:xfrm>
        </p:spPr>
        <p:txBody>
          <a:bodyPr/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6000" dirty="0"/>
              <a:t>President vs Congress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	Lincoln – 10% plan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/>
              <a:t>	Congress – Wade-Davis Bill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452718"/>
            <a:ext cx="8714630" cy="6116127"/>
          </a:xfrm>
        </p:spPr>
      </p:pic>
    </p:spTree>
    <p:extLst>
      <p:ext uri="{BB962C8B-B14F-4D97-AF65-F5344CB8AC3E}">
        <p14:creationId xmlns:p14="http://schemas.microsoft.com/office/powerpoint/2010/main" val="154765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7" y="548639"/>
            <a:ext cx="8457877" cy="5736526"/>
          </a:xfrm>
        </p:spPr>
      </p:pic>
    </p:spTree>
    <p:extLst>
      <p:ext uri="{BB962C8B-B14F-4D97-AF65-F5344CB8AC3E}">
        <p14:creationId xmlns:p14="http://schemas.microsoft.com/office/powerpoint/2010/main" val="202074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0" y="452718"/>
            <a:ext cx="4482480" cy="59766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9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413</TotalTime>
  <Words>359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The War to Save the Union? or  The War to End Slavery?</vt:lpstr>
      <vt:lpstr>“The Union As It Was, The Constitution As It Is, and The Negroes Where They Are”  --Democratic Party Slogan, 1861  </vt:lpstr>
      <vt:lpstr>   The Emancipation Proclamation  What did it do?  Why did Lincoln issue it?</vt:lpstr>
      <vt:lpstr>   </vt:lpstr>
      <vt:lpstr>Reconstructing the Nation  How would the seceded states return to the union?</vt:lpstr>
      <vt:lpstr>  President vs Congress   Lincoln – 10% plan    Congress – Wade-Davis Bill</vt:lpstr>
      <vt:lpstr>PowerPoint Presentation</vt:lpstr>
      <vt:lpstr>PowerPoint Presentation</vt:lpstr>
      <vt:lpstr>PowerPoint Presentation</vt:lpstr>
      <vt:lpstr>“Treason must be made odious, and traitors must be impoverished.”</vt:lpstr>
      <vt:lpstr>“Reconstruction”  or  “Restoration”?</vt:lpstr>
      <vt:lpstr>Johnson and “Restoration”            -- “black codes”            --  rampant violence            --  planters in control</vt:lpstr>
      <vt:lpstr>The Radicals and “Reconstruction”</vt:lpstr>
      <vt:lpstr>  Why is “Radical Reconstruction” radical?</vt:lpstr>
      <vt:lpstr>“The whole fabric of southern society must be changed, and never can it be done if this opportunity is lost.”</vt:lpstr>
      <vt:lpstr> How to define “freedom”?  How to enforce “freedom”?</vt:lpstr>
      <vt:lpstr>  Radical Reconstruction in Practice    14th Amendment   Reconstruction Act of 1867</vt:lpstr>
      <vt:lpstr>What is the reaction to “Radical Reconstruction”?   -- Johnson?  -- Congress?</vt:lpstr>
      <vt:lpstr>Moderates and Pragmatists:  Were Radicals’ policies enforceable?  Were Radicals’ policies constitutional?</vt:lpstr>
      <vt:lpstr>Were Radicals’ policies Popular?</vt:lpstr>
      <vt:lpstr>  Legacy of Reconstruction?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Devine, Thomas W</dc:creator>
  <cp:lastModifiedBy>Devine, Thomas W</cp:lastModifiedBy>
  <cp:revision>58</cp:revision>
  <dcterms:created xsi:type="dcterms:W3CDTF">2015-01-20T09:09:37Z</dcterms:created>
  <dcterms:modified xsi:type="dcterms:W3CDTF">2020-01-30T20:00:48Z</dcterms:modified>
</cp:coreProperties>
</file>