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8" r:id="rId3"/>
    <p:sldId id="289" r:id="rId4"/>
    <p:sldId id="260" r:id="rId5"/>
    <p:sldId id="265" r:id="rId6"/>
    <p:sldId id="259" r:id="rId7"/>
    <p:sldId id="271" r:id="rId8"/>
    <p:sldId id="269" r:id="rId9"/>
    <p:sldId id="270" r:id="rId10"/>
    <p:sldId id="272" r:id="rId11"/>
    <p:sldId id="273" r:id="rId12"/>
    <p:sldId id="274" r:id="rId13"/>
    <p:sldId id="275" r:id="rId14"/>
    <p:sldId id="276" r:id="rId15"/>
    <p:sldId id="277" r:id="rId16"/>
    <p:sldId id="307" r:id="rId17"/>
    <p:sldId id="278" r:id="rId18"/>
    <p:sldId id="279" r:id="rId19"/>
    <p:sldId id="280" r:id="rId20"/>
    <p:sldId id="281" r:id="rId21"/>
    <p:sldId id="282" r:id="rId22"/>
    <p:sldId id="283" r:id="rId23"/>
    <p:sldId id="284" r:id="rId24"/>
    <p:sldId id="285" r:id="rId25"/>
    <p:sldId id="286" r:id="rId26"/>
    <p:sldId id="28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69" autoAdjust="0"/>
    <p:restoredTop sz="94660"/>
  </p:normalViewPr>
  <p:slideViewPr>
    <p:cSldViewPr snapToGrid="0">
      <p:cViewPr varScale="1">
        <p:scale>
          <a:sx n="120" d="100"/>
          <a:sy n="120" d="100"/>
        </p:scale>
        <p:origin x="120" y="3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2466247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FBD8E1-7490-4D65-A1C4-F0646B208EC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236042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2185388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5037098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803143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005352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2422050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6462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672582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223062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00452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FBD8E1-7490-4D65-A1C4-F0646B208EC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18996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FBD8E1-7490-4D65-A1C4-F0646B208EC7}"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286170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468661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1831353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6FBD8E1-7490-4D65-A1C4-F0646B208EC7}" type="datetimeFigureOut">
              <a:rPr lang="en-US" smtClean="0"/>
              <a:t>1/28/2020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3950099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FBD8E1-7490-4D65-A1C4-F0646B208EC7}"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26C09E-D5CA-4347-A23B-6E406FEF8B95}" type="slidenum">
              <a:rPr lang="en-US" smtClean="0"/>
              <a:t>‹#›</a:t>
            </a:fld>
            <a:endParaRPr lang="en-US"/>
          </a:p>
        </p:txBody>
      </p:sp>
    </p:spTree>
    <p:extLst>
      <p:ext uri="{BB962C8B-B14F-4D97-AF65-F5344CB8AC3E}">
        <p14:creationId xmlns:p14="http://schemas.microsoft.com/office/powerpoint/2010/main" val="302799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6FBD8E1-7490-4D65-A1C4-F0646B208EC7}" type="datetimeFigureOut">
              <a:rPr lang="en-US" smtClean="0"/>
              <a:t>1/28/2020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3626C09E-D5CA-4347-A23B-6E406FEF8B95}" type="slidenum">
              <a:rPr lang="en-US" smtClean="0"/>
              <a:t>‹#›</a:t>
            </a:fld>
            <a:endParaRPr lang="en-US"/>
          </a:p>
        </p:txBody>
      </p:sp>
    </p:spTree>
    <p:extLst>
      <p:ext uri="{BB962C8B-B14F-4D97-AF65-F5344CB8AC3E}">
        <p14:creationId xmlns:p14="http://schemas.microsoft.com/office/powerpoint/2010/main" val="229761572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hyperlink" Target="http://www.csun.edu/~twd61312/271%20Spring%202020/271sylsp2020tuth.htm"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amazon.com/b?node=668781011&amp;ref_=as_spkl&amp;ref=sxts_snpl_1_0_3435672262&amp;qid=1516903899&amp;pf_rd_m=ATVPDKIKX0DER&amp;pf_rd_p=3435672262&amp;pf_rd_r=0CK17D0GQX8A34MXFESC&amp;pd_rd_wg=28igi&amp;pf_rd_s=desktop-signpost&amp;pf_rd_t=301&amp;pd_rd_w=Lj8ti&amp;pf_rd_i=amazon+student&amp;pd_rd_r=843ffaff-b0f6-4e3f-b4ec-60d5ab19ce7d" TargetMode="External"/><Relationship Id="rId2" Type="http://schemas.openxmlformats.org/officeDocument/2006/relationships/hyperlink" Target="http://www.bookfinder.com/" TargetMode="Externa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 271</a:t>
            </a:r>
            <a:br>
              <a:rPr lang="en-US" dirty="0"/>
            </a:br>
            <a:r>
              <a:rPr lang="en-US" dirty="0"/>
              <a:t>Spring 2020</a:t>
            </a:r>
            <a:br>
              <a:rPr lang="en-US" dirty="0"/>
            </a:br>
            <a:r>
              <a:rPr lang="en-US" dirty="0"/>
              <a:t>Dr. Devine</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814753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723569"/>
            <a:ext cx="8825659" cy="2705431"/>
          </a:xfrm>
        </p:spPr>
        <p:txBody>
          <a:bodyPr/>
          <a:lstStyle/>
          <a:p>
            <a:r>
              <a:rPr lang="en-US" dirty="0"/>
              <a:t>The Civil War –</a:t>
            </a:r>
            <a:br>
              <a:rPr lang="en-US" dirty="0"/>
            </a:br>
            <a:br>
              <a:rPr lang="en-US" dirty="0"/>
            </a:br>
            <a:r>
              <a:rPr lang="en-US" dirty="0"/>
              <a:t>Who fought?</a:t>
            </a:r>
            <a:br>
              <a:rPr lang="en-US" dirty="0"/>
            </a:br>
            <a:r>
              <a:rPr lang="en-US" dirty="0"/>
              <a:t>Who won?</a:t>
            </a:r>
            <a:br>
              <a:rPr lang="en-US" dirty="0"/>
            </a:br>
            <a:r>
              <a:rPr lang="en-US" dirty="0"/>
              <a:t>What changed?</a:t>
            </a:r>
            <a:br>
              <a:rPr lang="en-US" dirty="0"/>
            </a:br>
            <a:r>
              <a:rPr lang="en-US" dirty="0"/>
              <a:t>What stayed the same?</a:t>
            </a:r>
            <a:br>
              <a:rPr lang="en-US" dirty="0"/>
            </a:br>
            <a:r>
              <a:rPr lang="en-US" dirty="0"/>
              <a:t>Why does it matter?</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070456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white, southern plantation owners </a:t>
            </a:r>
            <a:r>
              <a:rPr lang="en-US" b="1" u="sng" dirty="0"/>
              <a:t>lose</a:t>
            </a:r>
            <a:r>
              <a:rPr lang="en-US" dirty="0"/>
              <a:t>?</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587570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were southern planters in such bad financial shape after the Civil War?</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997987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the freedmen </a:t>
            </a:r>
            <a:r>
              <a:rPr lang="en-US" b="1" u="sng" dirty="0"/>
              <a:t>win</a:t>
            </a:r>
            <a:r>
              <a:rPr lang="en-US" dirty="0"/>
              <a:t>?</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409706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9030667" cy="1981200"/>
          </a:xfrm>
        </p:spPr>
        <p:txBody>
          <a:bodyPr/>
          <a:lstStyle/>
          <a:p>
            <a:r>
              <a:rPr lang="en-US" dirty="0"/>
              <a:t>What did the freedmen </a:t>
            </a:r>
            <a:r>
              <a:rPr lang="en-US" b="1" u="sng" dirty="0"/>
              <a:t>lose</a:t>
            </a:r>
            <a:r>
              <a:rPr lang="en-US" dirty="0"/>
              <a:t>?</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253599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Why could “freedom” be both a blessing and a curse for African Americans right after the Civil War?</a:t>
            </a:r>
            <a:br>
              <a:rPr lang="en-US" dirty="0"/>
            </a:br>
            <a:endParaRPr lang="en-US" dirty="0"/>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27161102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800" dirty="0"/>
              <a:t>“Rehearsal for Reconstruction”</a:t>
            </a:r>
            <a:br>
              <a:rPr lang="en-US" dirty="0"/>
            </a:br>
            <a:r>
              <a:rPr lang="en-US" dirty="0"/>
              <a:t>The Port Royal Experiment</a:t>
            </a:r>
          </a:p>
        </p:txBody>
      </p:sp>
      <p:pic>
        <p:nvPicPr>
          <p:cNvPr id="6" name="Content Placeholder 5"/>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36937" t="31101" r="3728" b="13091"/>
          <a:stretch/>
        </p:blipFill>
        <p:spPr>
          <a:xfrm>
            <a:off x="8091583" y="4511734"/>
            <a:ext cx="2656121" cy="1948069"/>
          </a:xfrm>
        </p:spPr>
      </p:pic>
      <p:sp>
        <p:nvSpPr>
          <p:cNvPr id="3" name="AutoShape 2" descr="Image result for port royal experi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3312" y="2060575"/>
            <a:ext cx="6252155" cy="4195763"/>
          </a:xfrm>
          <a:prstGeom prst="rect">
            <a:avLst/>
          </a:prstGeom>
        </p:spPr>
      </p:pic>
      <p:sp>
        <p:nvSpPr>
          <p:cNvPr id="8" name="Content Placeholder 7"/>
          <p:cNvSpPr>
            <a:spLocks noGrp="1"/>
          </p:cNvSpPr>
          <p:nvPr>
            <p:ph sz="half" idx="1"/>
          </p:nvPr>
        </p:nvSpPr>
        <p:spPr/>
        <p:txBody>
          <a:bodyPr/>
          <a:lstStyle/>
          <a:p>
            <a:endParaRPr lang="en-US" dirty="0"/>
          </a:p>
        </p:txBody>
      </p:sp>
      <p:pic>
        <p:nvPicPr>
          <p:cNvPr id="9" name="Picture 8"/>
          <p:cNvPicPr>
            <a:picLocks noChangeAspect="1"/>
          </p:cNvPicPr>
          <p:nvPr/>
        </p:nvPicPr>
        <p:blipFill>
          <a:blip r:embed="rId4"/>
          <a:stretch>
            <a:fillRect/>
          </a:stretch>
        </p:blipFill>
        <p:spPr>
          <a:xfrm>
            <a:off x="7729165" y="2060576"/>
            <a:ext cx="3347002" cy="2243830"/>
          </a:xfrm>
          <a:prstGeom prst="rect">
            <a:avLst/>
          </a:prstGeom>
        </p:spPr>
      </p:pic>
    </p:spTree>
    <p:extLst>
      <p:ext uri="{BB962C8B-B14F-4D97-AF65-F5344CB8AC3E}">
        <p14:creationId xmlns:p14="http://schemas.microsoft.com/office/powerpoint/2010/main" val="3512627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non-planter white southerners </a:t>
            </a:r>
            <a:r>
              <a:rPr lang="en-US" b="1" u="sng" dirty="0"/>
              <a:t>lose</a:t>
            </a:r>
            <a:r>
              <a:rPr lang="en-US" dirty="0"/>
              <a:t>?</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3163502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did northerners </a:t>
            </a:r>
            <a:r>
              <a:rPr lang="en-US" b="1" u="sng" dirty="0"/>
              <a:t>win</a:t>
            </a:r>
            <a:r>
              <a:rPr lang="en-US" dirty="0"/>
              <a:t>?</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1967542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How did the North’s victory in the Civil War change the United States?</a:t>
            </a:r>
          </a:p>
        </p:txBody>
      </p:sp>
      <p:sp>
        <p:nvSpPr>
          <p:cNvPr id="3" name="Text Placeholder 2"/>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1722243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1"/>
            <a:ext cx="8825658" cy="2162092"/>
          </a:xfrm>
        </p:spPr>
        <p:txBody>
          <a:bodyPr/>
          <a:lstStyle/>
          <a:p>
            <a:r>
              <a:rPr lang="en-US" sz="4000" dirty="0"/>
              <a:t>There is NO Canvas page for this class.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803128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1034332"/>
            <a:ext cx="8825659" cy="1981200"/>
          </a:xfrm>
        </p:spPr>
        <p:txBody>
          <a:bodyPr/>
          <a:lstStyle/>
          <a:p>
            <a:br>
              <a:rPr lang="en-US" dirty="0"/>
            </a:br>
            <a:r>
              <a:rPr lang="en-US" dirty="0"/>
              <a:t>How did the North’s victory in the Civil War change the United States?</a:t>
            </a:r>
          </a:p>
        </p:txBody>
      </p:sp>
      <p:sp>
        <p:nvSpPr>
          <p:cNvPr id="3" name="Text Placeholder 2"/>
          <p:cNvSpPr>
            <a:spLocks noGrp="1"/>
          </p:cNvSpPr>
          <p:nvPr>
            <p:ph type="body" sz="half" idx="2"/>
          </p:nvPr>
        </p:nvSpPr>
        <p:spPr/>
        <p:txBody>
          <a:bodyPr/>
          <a:lstStyle/>
          <a:p>
            <a:r>
              <a:rPr lang="en-US" dirty="0"/>
              <a:t>-- </a:t>
            </a:r>
            <a:r>
              <a:rPr lang="en-US" sz="3600" dirty="0"/>
              <a:t>politically?</a:t>
            </a:r>
            <a:endParaRPr lang="en-US" dirty="0"/>
          </a:p>
        </p:txBody>
      </p:sp>
    </p:spTree>
    <p:extLst>
      <p:ext uri="{BB962C8B-B14F-4D97-AF65-F5344CB8AC3E}">
        <p14:creationId xmlns:p14="http://schemas.microsoft.com/office/powerpoint/2010/main" val="4264943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does the North </a:t>
            </a:r>
            <a:r>
              <a:rPr lang="en-US" u="sng" dirty="0"/>
              <a:t>gain</a:t>
            </a:r>
            <a:r>
              <a:rPr lang="en-US" dirty="0"/>
              <a:t> political power?</a:t>
            </a:r>
            <a:br>
              <a:rPr lang="en-US" dirty="0"/>
            </a:br>
            <a:br>
              <a:rPr lang="en-US" dirty="0"/>
            </a:br>
            <a:r>
              <a:rPr lang="en-US" dirty="0"/>
              <a:t>What does the North </a:t>
            </a:r>
            <a:r>
              <a:rPr lang="en-US" u="sng" dirty="0"/>
              <a:t>do</a:t>
            </a:r>
            <a:r>
              <a:rPr lang="en-US" dirty="0"/>
              <a:t> with its political power?</a:t>
            </a:r>
          </a:p>
        </p:txBody>
      </p:sp>
      <p:sp>
        <p:nvSpPr>
          <p:cNvPr id="3" name="Text Placeholder 2"/>
          <p:cNvSpPr>
            <a:spLocks noGrp="1"/>
          </p:cNvSpPr>
          <p:nvPr>
            <p:ph type="body" sz="half" idx="2"/>
          </p:nvPr>
        </p:nvSpPr>
        <p:spPr/>
        <p:txBody>
          <a:bodyPr/>
          <a:lstStyle/>
          <a:p>
            <a:r>
              <a:rPr lang="en-US" dirty="0"/>
              <a:t> </a:t>
            </a:r>
          </a:p>
        </p:txBody>
      </p:sp>
    </p:spTree>
    <p:extLst>
      <p:ext uri="{BB962C8B-B14F-4D97-AF65-F5344CB8AC3E}">
        <p14:creationId xmlns:p14="http://schemas.microsoft.com/office/powerpoint/2010/main" val="4047398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did the North’s victory in the Civil War change the United States?</a:t>
            </a:r>
            <a:br>
              <a:rPr lang="en-US" dirty="0"/>
            </a:br>
            <a:br>
              <a:rPr lang="en-US" sz="3600" dirty="0"/>
            </a:br>
            <a:r>
              <a:rPr lang="en-US" sz="3600" dirty="0"/>
              <a:t>-- politically?</a:t>
            </a:r>
            <a:br>
              <a:rPr lang="en-US" sz="3600" dirty="0"/>
            </a:br>
            <a:r>
              <a:rPr lang="en-US" sz="3600" dirty="0"/>
              <a:t>-- economically?</a:t>
            </a:r>
            <a:endParaRPr lang="en-US" dirty="0"/>
          </a:p>
        </p:txBody>
      </p:sp>
      <p:sp>
        <p:nvSpPr>
          <p:cNvPr id="3" name="Text Placeholder 2"/>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1816572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699715"/>
            <a:ext cx="8825659" cy="5383033"/>
          </a:xfrm>
        </p:spPr>
        <p:txBody>
          <a:bodyPr/>
          <a:lstStyle/>
          <a:p>
            <a:r>
              <a:rPr lang="en-US" sz="4400" dirty="0">
                <a:latin typeface="+mn-lt"/>
                <a:cs typeface="Arial" panose="020B0604020202020204" pitchFamily="34" charset="0"/>
              </a:rPr>
              <a:t>Why did many (factory owners and workers) in the North support a high tariff on imports?</a:t>
            </a:r>
            <a:br>
              <a:rPr lang="en-US" sz="4400" dirty="0">
                <a:latin typeface="+mn-lt"/>
                <a:cs typeface="Arial" panose="020B0604020202020204" pitchFamily="34" charset="0"/>
              </a:rPr>
            </a:br>
            <a:r>
              <a:rPr lang="en-US" sz="4400" dirty="0">
                <a:latin typeface="+mn-lt"/>
                <a:cs typeface="Arial" panose="020B0604020202020204" pitchFamily="34" charset="0"/>
              </a:rPr>
              <a:t> </a:t>
            </a:r>
            <a:br>
              <a:rPr lang="en-US" sz="4400" dirty="0">
                <a:latin typeface="+mn-lt"/>
                <a:cs typeface="Arial" panose="020B0604020202020204" pitchFamily="34" charset="0"/>
              </a:rPr>
            </a:br>
            <a:r>
              <a:rPr lang="en-US" sz="4400" dirty="0">
                <a:latin typeface="+mn-lt"/>
                <a:cs typeface="Arial" panose="020B0604020202020204" pitchFamily="34" charset="0"/>
              </a:rPr>
              <a:t>Why had southerners opposed raising tariffs before the Civil War?</a:t>
            </a:r>
            <a:r>
              <a:rPr lang="en-US" sz="4400" dirty="0">
                <a:latin typeface="Arial" panose="020B0604020202020204" pitchFamily="34" charset="0"/>
                <a:cs typeface="Arial" panose="020B0604020202020204" pitchFamily="34" charset="0"/>
              </a:rPr>
              <a:t> </a:t>
            </a:r>
          </a:p>
        </p:txBody>
      </p:sp>
      <p:sp>
        <p:nvSpPr>
          <p:cNvPr id="3" name="Text Placeholder 2"/>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1024275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588397"/>
            <a:ext cx="8825659" cy="2840603"/>
          </a:xfrm>
        </p:spPr>
        <p:txBody>
          <a:bodyPr/>
          <a:lstStyle/>
          <a:p>
            <a:br>
              <a:rPr lang="en-US" dirty="0"/>
            </a:br>
            <a:r>
              <a:rPr lang="en-US" dirty="0"/>
              <a:t>How did the North’s victory in the Civil War change the United States?</a:t>
            </a:r>
          </a:p>
        </p:txBody>
      </p:sp>
      <p:sp>
        <p:nvSpPr>
          <p:cNvPr id="3" name="Text Placeholder 2"/>
          <p:cNvSpPr>
            <a:spLocks noGrp="1"/>
          </p:cNvSpPr>
          <p:nvPr>
            <p:ph type="body" sz="half" idx="2"/>
          </p:nvPr>
        </p:nvSpPr>
        <p:spPr/>
        <p:txBody>
          <a:bodyPr>
            <a:normAutofit/>
          </a:bodyPr>
          <a:lstStyle/>
          <a:p>
            <a:r>
              <a:rPr lang="en-US" sz="3600" dirty="0"/>
              <a:t>-- politically</a:t>
            </a:r>
          </a:p>
          <a:p>
            <a:r>
              <a:rPr lang="en-US" sz="3600" dirty="0"/>
              <a:t>-- economically</a:t>
            </a:r>
          </a:p>
          <a:p>
            <a:r>
              <a:rPr lang="en-US" sz="3600" dirty="0"/>
              <a:t>-- psychologically</a:t>
            </a:r>
          </a:p>
        </p:txBody>
      </p:sp>
    </p:spTree>
    <p:extLst>
      <p:ext uri="{BB962C8B-B14F-4D97-AF65-F5344CB8AC3E}">
        <p14:creationId xmlns:p14="http://schemas.microsoft.com/office/powerpoint/2010/main" val="21404950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How did Americans think about their country differently after the war?</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99654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2130950"/>
            <a:ext cx="8825659" cy="1298050"/>
          </a:xfrm>
        </p:spPr>
        <p:txBody>
          <a:bodyPr/>
          <a:lstStyle/>
          <a:p>
            <a:r>
              <a:rPr lang="en-US" dirty="0"/>
              <a:t>Before Reconstruction can begin, what problems must the federal government address?</a:t>
            </a:r>
          </a:p>
        </p:txBody>
      </p:sp>
      <p:sp>
        <p:nvSpPr>
          <p:cNvPr id="3" name="Text Placeholder 2"/>
          <p:cNvSpPr>
            <a:spLocks noGrp="1"/>
          </p:cNvSpPr>
          <p:nvPr>
            <p:ph type="body" sz="half" idx="2"/>
          </p:nvPr>
        </p:nvSpPr>
        <p:spPr/>
        <p:txBody>
          <a:bodyPr/>
          <a:lstStyle/>
          <a:p>
            <a:endParaRPr lang="en-US"/>
          </a:p>
        </p:txBody>
      </p:sp>
    </p:spTree>
    <p:extLst>
      <p:ext uri="{BB962C8B-B14F-4D97-AF65-F5344CB8AC3E}">
        <p14:creationId xmlns:p14="http://schemas.microsoft.com/office/powerpoint/2010/main" val="478055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078F2-8176-4509-BF27-AE09BB304E56}"/>
              </a:ext>
            </a:extLst>
          </p:cNvPr>
          <p:cNvSpPr>
            <a:spLocks noGrp="1"/>
          </p:cNvSpPr>
          <p:nvPr>
            <p:ph type="title"/>
          </p:nvPr>
        </p:nvSpPr>
        <p:spPr>
          <a:xfrm>
            <a:off x="435430" y="2861734"/>
            <a:ext cx="10080170" cy="1915647"/>
          </a:xfrm>
        </p:spPr>
        <p:txBody>
          <a:bodyPr/>
          <a:lstStyle/>
          <a:p>
            <a:r>
              <a:rPr lang="en-US" dirty="0"/>
              <a:t>Course Web Page</a:t>
            </a:r>
            <a:br>
              <a:rPr lang="en-US" dirty="0"/>
            </a:br>
            <a:br>
              <a:rPr lang="en-US" dirty="0"/>
            </a:br>
            <a:r>
              <a:rPr lang="en-US" sz="2000" dirty="0">
                <a:hlinkClick r:id="rId2"/>
              </a:rPr>
              <a:t>http://www.csun.edu/~twd61312/271%20Spring%202020/271sylsp2020tuth.htm</a:t>
            </a:r>
            <a:endParaRPr lang="en-US" sz="2000" dirty="0"/>
          </a:p>
        </p:txBody>
      </p:sp>
      <p:sp>
        <p:nvSpPr>
          <p:cNvPr id="3" name="Text Placeholder 2">
            <a:extLst>
              <a:ext uri="{FF2B5EF4-FFF2-40B4-BE49-F238E27FC236}">
                <a16:creationId xmlns:a16="http://schemas.microsoft.com/office/drawing/2014/main" id="{2516C1E4-17B0-44AA-B362-5B143C4A31F9}"/>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98723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198783"/>
            <a:ext cx="8825659" cy="3230217"/>
          </a:xfrm>
        </p:spPr>
        <p:txBody>
          <a:bodyPr/>
          <a:lstStyle/>
          <a:p>
            <a:r>
              <a:rPr lang="en-US" dirty="0"/>
              <a:t>Buying your books</a:t>
            </a:r>
          </a:p>
        </p:txBody>
      </p:sp>
      <p:sp>
        <p:nvSpPr>
          <p:cNvPr id="3" name="Text Placeholder 2"/>
          <p:cNvSpPr>
            <a:spLocks noGrp="1"/>
          </p:cNvSpPr>
          <p:nvPr>
            <p:ph type="body" sz="half" idx="2"/>
          </p:nvPr>
        </p:nvSpPr>
        <p:spPr>
          <a:xfrm>
            <a:off x="1154954" y="2266122"/>
            <a:ext cx="8825659" cy="3753678"/>
          </a:xfrm>
        </p:spPr>
        <p:txBody>
          <a:bodyPr>
            <a:noAutofit/>
          </a:bodyPr>
          <a:lstStyle/>
          <a:p>
            <a:r>
              <a:rPr lang="en-US" sz="2800" dirty="0"/>
              <a:t>-- DON’T overpay at the Matador Bookstore</a:t>
            </a:r>
          </a:p>
          <a:p>
            <a:endParaRPr lang="en-US" sz="2800" dirty="0"/>
          </a:p>
          <a:p>
            <a:r>
              <a:rPr lang="en-US" sz="2800" dirty="0"/>
              <a:t>-- Buy on line at </a:t>
            </a:r>
            <a:r>
              <a:rPr lang="en-US" sz="2800" dirty="0">
                <a:hlinkClick r:id="rId2"/>
              </a:rPr>
              <a:t>www.bookfinder.com</a:t>
            </a:r>
            <a:endParaRPr lang="en-US" sz="2800" dirty="0"/>
          </a:p>
          <a:p>
            <a:endParaRPr lang="en-US" sz="2800" dirty="0"/>
          </a:p>
          <a:p>
            <a:r>
              <a:rPr lang="en-US" sz="2800" dirty="0"/>
              <a:t>-- Join </a:t>
            </a:r>
            <a:r>
              <a:rPr lang="en-US" sz="2800" dirty="0">
                <a:hlinkClick r:id="rId3"/>
              </a:rPr>
              <a:t>Amazon Student</a:t>
            </a:r>
            <a:endParaRPr lang="en-US" sz="2800" dirty="0"/>
          </a:p>
          <a:p>
            <a:endParaRPr lang="en-US" sz="2800" dirty="0"/>
          </a:p>
        </p:txBody>
      </p:sp>
    </p:spTree>
    <p:extLst>
      <p:ext uri="{BB962C8B-B14F-4D97-AF65-F5344CB8AC3E}">
        <p14:creationId xmlns:p14="http://schemas.microsoft.com/office/powerpoint/2010/main" val="3220188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441" y="2154804"/>
            <a:ext cx="8825659" cy="2824701"/>
          </a:xfrm>
        </p:spPr>
        <p:txBody>
          <a:bodyPr/>
          <a:lstStyle/>
          <a:p>
            <a:r>
              <a:rPr lang="en-US" dirty="0"/>
              <a:t>	</a:t>
            </a:r>
          </a:p>
        </p:txBody>
      </p:sp>
      <p:sp>
        <p:nvSpPr>
          <p:cNvPr id="3" name="Text Placeholder 2"/>
          <p:cNvSpPr>
            <a:spLocks noGrp="1"/>
          </p:cNvSpPr>
          <p:nvPr>
            <p:ph type="body" sz="half" idx="2"/>
          </p:nvPr>
        </p:nvSpPr>
        <p:spPr>
          <a:xfrm>
            <a:off x="1226516" y="2154804"/>
            <a:ext cx="8825659" cy="3332259"/>
          </a:xfrm>
        </p:spPr>
        <p:txBody>
          <a:bodyPr>
            <a:normAutofit fontScale="92500" lnSpcReduction="10000"/>
          </a:bodyPr>
          <a:lstStyle/>
          <a:p>
            <a:r>
              <a:rPr lang="en-US" sz="3600" dirty="0"/>
              <a:t>ANY edition of the books is fine.  </a:t>
            </a:r>
          </a:p>
          <a:p>
            <a:r>
              <a:rPr lang="en-US" sz="3600" dirty="0"/>
              <a:t>(That means buy the cheapest one available.)</a:t>
            </a:r>
          </a:p>
          <a:p>
            <a:endParaRPr lang="en-US" sz="3600" dirty="0"/>
          </a:p>
          <a:p>
            <a:r>
              <a:rPr lang="en-US" sz="3600" dirty="0"/>
              <a:t>You can search by the ISBN numbers given on the syllabus.</a:t>
            </a:r>
          </a:p>
          <a:p>
            <a:endParaRPr lang="en-US" sz="3600" dirty="0"/>
          </a:p>
        </p:txBody>
      </p:sp>
    </p:spTree>
    <p:extLst>
      <p:ext uri="{BB962C8B-B14F-4D97-AF65-F5344CB8AC3E}">
        <p14:creationId xmlns:p14="http://schemas.microsoft.com/office/powerpoint/2010/main" val="3332102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a:t>Course Password to access reading:</a:t>
            </a:r>
            <a:br>
              <a:rPr lang="en-US" sz="4800" dirty="0"/>
            </a:br>
            <a:endParaRPr lang="en-US" sz="4800" dirty="0"/>
          </a:p>
        </p:txBody>
      </p:sp>
      <p:sp>
        <p:nvSpPr>
          <p:cNvPr id="3" name="Subtitle 2"/>
          <p:cNvSpPr>
            <a:spLocks noGrp="1"/>
          </p:cNvSpPr>
          <p:nvPr>
            <p:ph type="subTitle" idx="1"/>
          </p:nvPr>
        </p:nvSpPr>
        <p:spPr/>
        <p:txBody>
          <a:bodyPr>
            <a:noAutofit/>
          </a:bodyPr>
          <a:lstStyle/>
          <a:p>
            <a:r>
              <a:rPr lang="en-US" sz="6000" dirty="0"/>
              <a:t>271</a:t>
            </a:r>
          </a:p>
        </p:txBody>
      </p:sp>
    </p:spTree>
    <p:extLst>
      <p:ext uri="{BB962C8B-B14F-4D97-AF65-F5344CB8AC3E}">
        <p14:creationId xmlns:p14="http://schemas.microsoft.com/office/powerpoint/2010/main" val="198702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592124"/>
            <a:ext cx="9404723" cy="2043485"/>
          </a:xfrm>
        </p:spPr>
        <p:txBody>
          <a:bodyPr/>
          <a:lstStyle/>
          <a:p>
            <a:r>
              <a:rPr lang="en-US" dirty="0"/>
              <a:t>					Two Ground Rules…</a:t>
            </a: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9860899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636" y="3476376"/>
            <a:ext cx="8825658" cy="4324847"/>
          </a:xfrm>
        </p:spPr>
        <p:txBody>
          <a:bodyPr/>
          <a:lstStyle/>
          <a:p>
            <a:r>
              <a:rPr lang="en-US" sz="2800" b="1" u="sng" dirty="0"/>
              <a:t>Attendance</a:t>
            </a:r>
            <a:br>
              <a:rPr lang="en-US" sz="2800" b="1" u="sng" dirty="0"/>
            </a:br>
            <a:br>
              <a:rPr lang="en-US" sz="2800" dirty="0"/>
            </a:br>
            <a:r>
              <a:rPr lang="en-US" sz="2800" dirty="0" err="1"/>
              <a:t>Attendance</a:t>
            </a:r>
            <a:r>
              <a:rPr lang="en-US" sz="2800" dirty="0"/>
              <a:t> is </a:t>
            </a:r>
            <a:r>
              <a:rPr lang="en-US" sz="2800" b="1" u="sng" dirty="0"/>
              <a:t>NOT</a:t>
            </a:r>
            <a:r>
              <a:rPr lang="en-US" sz="2800" dirty="0"/>
              <a:t> required. In fact, if you are the kind of person who just sits in the back of the room (or the front of the room) and plays with your phone and talks to your friends, </a:t>
            </a:r>
            <a:r>
              <a:rPr lang="en-US" sz="2800" b="1" u="sng" dirty="0"/>
              <a:t>I</a:t>
            </a:r>
            <a:r>
              <a:rPr lang="en-US" sz="2800" u="sng" dirty="0"/>
              <a:t> </a:t>
            </a:r>
            <a:r>
              <a:rPr lang="en-US" sz="2800" b="1" u="sng" dirty="0"/>
              <a:t>STRONGLY ENCOURAGE YOU NOT TO ATTEND CLASS</a:t>
            </a:r>
            <a:r>
              <a:rPr lang="en-US" sz="2800" b="1" dirty="0"/>
              <a:t>. </a:t>
            </a:r>
            <a:r>
              <a:rPr lang="en-US" sz="2800" dirty="0"/>
              <a:t>There is absolutely no reason for you to be here wasting your time, my time, and your classmates’ time. It is perfectly acceptable to appear only for the quizzes and exams. </a:t>
            </a:r>
            <a:br>
              <a:rPr lang="en-US" sz="2800" dirty="0"/>
            </a:br>
            <a:br>
              <a:rPr lang="en-US" sz="2800" dirty="0"/>
            </a:br>
            <a:br>
              <a:rPr lang="en-US" sz="2800" dirty="0"/>
            </a:br>
            <a:br>
              <a:rPr lang="en-US" sz="3600" dirty="0"/>
            </a:br>
            <a:r>
              <a:rPr lang="en-US" sz="3600" dirty="0"/>
              <a:t> </a:t>
            </a:r>
            <a:br>
              <a:rPr lang="en-US" sz="3600" dirty="0"/>
            </a:br>
            <a:endParaRPr lang="en-US" sz="3600" dirty="0"/>
          </a:p>
        </p:txBody>
      </p:sp>
      <p:sp>
        <p:nvSpPr>
          <p:cNvPr id="3" name="Subtitle 2"/>
          <p:cNvSpPr>
            <a:spLocks noGrp="1"/>
          </p:cNvSpPr>
          <p:nvPr>
            <p:ph type="subTitle" idx="1"/>
          </p:nvPr>
        </p:nvSpPr>
        <p:spPr>
          <a:xfrm>
            <a:off x="1154955" y="3562184"/>
            <a:ext cx="8825658" cy="914400"/>
          </a:xfrm>
        </p:spPr>
        <p:txBody>
          <a:bodyPr/>
          <a:lstStyle/>
          <a:p>
            <a:endParaRPr lang="en-US" dirty="0"/>
          </a:p>
        </p:txBody>
      </p:sp>
    </p:spTree>
    <p:extLst>
      <p:ext uri="{BB962C8B-B14F-4D97-AF65-F5344CB8AC3E}">
        <p14:creationId xmlns:p14="http://schemas.microsoft.com/office/powerpoint/2010/main" val="2994027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idx="1"/>
          </p:nvPr>
        </p:nvSpPr>
        <p:spPr/>
        <p:txBody>
          <a:bodyPr/>
          <a:lstStyle/>
          <a:p>
            <a:endParaRPr lang="en-US"/>
          </a:p>
        </p:txBody>
      </p:sp>
      <p:sp>
        <p:nvSpPr>
          <p:cNvPr id="9" name="Rectangle 4"/>
          <p:cNvSpPr>
            <a:spLocks noGrp="1" noChangeArrowheads="1"/>
          </p:cNvSpPr>
          <p:nvPr>
            <p:ph type="title"/>
          </p:nvPr>
        </p:nvSpPr>
        <p:spPr bwMode="auto">
          <a:xfrm>
            <a:off x="1057523" y="1182393"/>
            <a:ext cx="9223873"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800" b="1" i="0" u="sng" strike="noStrike" cap="none" normalizeH="0" baseline="0" dirty="0">
                <a:ln>
                  <a:noFill/>
                </a:ln>
                <a:effectLst/>
                <a:latin typeface="+mj-lt"/>
                <a:cs typeface="Arial" panose="020B0604020202020204" pitchFamily="34" charset="0"/>
              </a:rPr>
              <a:t>No Laptops or Tablets</a:t>
            </a:r>
            <a:br>
              <a:rPr kumimoji="0" lang="en-US" altLang="en-US" sz="2800" b="1" i="0" u="sng" strike="noStrike" cap="none" normalizeH="0" baseline="0" dirty="0">
                <a:ln>
                  <a:noFill/>
                </a:ln>
                <a:effectLst/>
                <a:latin typeface="+mj-lt"/>
                <a:cs typeface="Arial" panose="020B0604020202020204" pitchFamily="34" charset="0"/>
              </a:rPr>
            </a:br>
            <a:endParaRPr kumimoji="0" lang="en-US" altLang="en-US" sz="2800" b="0" i="0" u="none" strike="noStrike" cap="none" normalizeH="0" baseline="0" dirty="0">
              <a:ln>
                <a:noFill/>
              </a:ln>
              <a:effectLst/>
              <a:latin typeface="+mj-lt"/>
            </a:endParaRPr>
          </a:p>
          <a:p>
            <a:pPr lvl="0" defTabSz="914400"/>
            <a:r>
              <a:rPr kumimoji="0" lang="en-US" altLang="en-US" sz="2800" b="0" i="0" u="none" strike="noStrike" cap="none" normalizeH="0" baseline="0" dirty="0">
                <a:ln>
                  <a:noFill/>
                </a:ln>
                <a:effectLst/>
                <a:latin typeface="+mj-lt"/>
                <a:cs typeface="Arial" panose="020B0604020202020204" pitchFamily="34" charset="0"/>
              </a:rPr>
              <a:t>I do not allow you to use a laptop or a tablet in my </a:t>
            </a:r>
            <a:br>
              <a:rPr kumimoji="0" lang="en-US" altLang="en-US" sz="2800" b="0" i="0" u="none" strike="noStrike" cap="none" normalizeH="0" baseline="0" dirty="0">
                <a:ln>
                  <a:noFill/>
                </a:ln>
                <a:effectLst/>
                <a:latin typeface="+mj-lt"/>
                <a:cs typeface="Arial" panose="020B0604020202020204" pitchFamily="34" charset="0"/>
              </a:rPr>
            </a:br>
            <a:r>
              <a:rPr kumimoji="0" lang="en-US" altLang="en-US" sz="2800" b="0" i="0" u="none" strike="noStrike" cap="none" normalizeH="0" baseline="0" dirty="0">
                <a:ln>
                  <a:noFill/>
                </a:ln>
                <a:effectLst/>
                <a:latin typeface="+mj-lt"/>
                <a:cs typeface="Arial" panose="020B0604020202020204" pitchFamily="34" charset="0"/>
              </a:rPr>
              <a:t>classroom unless you have a medical note stating that you must have one.</a:t>
            </a:r>
            <a:br>
              <a:rPr kumimoji="0" lang="en-US" altLang="en-US" sz="2800" b="0" i="0" u="none" strike="noStrike" cap="none" normalizeH="0" baseline="0" dirty="0">
                <a:ln>
                  <a:noFill/>
                </a:ln>
                <a:effectLst/>
                <a:latin typeface="+mj-lt"/>
                <a:cs typeface="Arial" panose="020B0604020202020204" pitchFamily="34" charset="0"/>
              </a:rPr>
            </a:br>
            <a:r>
              <a:rPr lang="en-US" sz="2800" dirty="0">
                <a:latin typeface="+mj-lt"/>
              </a:rPr>
              <a:t> </a:t>
            </a:r>
            <a:br>
              <a:rPr lang="en-US" sz="2800" dirty="0">
                <a:latin typeface="+mj-lt"/>
              </a:rPr>
            </a:br>
            <a:r>
              <a:rPr lang="en-US" sz="2800" dirty="0">
                <a:latin typeface="+mj-lt"/>
              </a:rPr>
              <a:t>If you cannot stay off your computer or your phone for 75 minutes, you have the option </a:t>
            </a:r>
            <a:r>
              <a:rPr lang="en-US" sz="2800" b="1" u="sng" dirty="0">
                <a:latin typeface="+mj-lt"/>
              </a:rPr>
              <a:t>not</a:t>
            </a:r>
            <a:r>
              <a:rPr lang="en-US" sz="2800" dirty="0">
                <a:latin typeface="+mj-lt"/>
              </a:rPr>
              <a:t> to attend class – and you should exercise it.</a:t>
            </a:r>
            <a:endParaRPr kumimoji="0" lang="en-US" altLang="en-US" sz="2800" b="0" i="0" u="none" strike="noStrike" cap="none" normalizeH="0" baseline="0" dirty="0">
              <a:ln>
                <a:noFill/>
              </a:ln>
              <a:effectLst/>
              <a:latin typeface="+mj-lt"/>
            </a:endParaRPr>
          </a:p>
        </p:txBody>
      </p:sp>
    </p:spTree>
    <p:extLst>
      <p:ext uri="{BB962C8B-B14F-4D97-AF65-F5344CB8AC3E}">
        <p14:creationId xmlns:p14="http://schemas.microsoft.com/office/powerpoint/2010/main" val="20056346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267</TotalTime>
  <Words>536</Words>
  <Application>Microsoft Office PowerPoint</Application>
  <PresentationFormat>Widescreen</PresentationFormat>
  <Paragraphs>42</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Century Gothic</vt:lpstr>
      <vt:lpstr>Wingdings 3</vt:lpstr>
      <vt:lpstr>Ion</vt:lpstr>
      <vt:lpstr>History 271 Spring 2020 Dr. Devine</vt:lpstr>
      <vt:lpstr>There is NO Canvas page for this class.</vt:lpstr>
      <vt:lpstr>Course Web Page  http://www.csun.edu/~twd61312/271%20Spring%202020/271sylsp2020tuth.htm</vt:lpstr>
      <vt:lpstr>Buying your books</vt:lpstr>
      <vt:lpstr> </vt:lpstr>
      <vt:lpstr>Course Password to access reading: </vt:lpstr>
      <vt:lpstr>     Two Ground Rules…</vt:lpstr>
      <vt:lpstr>Attendance  Attendance is NOT required. In fact, if you are the kind of person who just sits in the back of the room (or the front of the room) and plays with your phone and talks to your friends, I STRONGLY ENCOURAGE YOU NOT TO ATTEND CLASS. There is absolutely no reason for you to be here wasting your time, my time, and your classmates’ time. It is perfectly acceptable to appear only for the quizzes and exams.       </vt:lpstr>
      <vt:lpstr>No Laptops or Tablets  I do not allow you to use a laptop or a tablet in my  classroom unless you have a medical note stating that you must have one.   If you cannot stay off your computer or your phone for 75 minutes, you have the option not to attend class – and you should exercise it.</vt:lpstr>
      <vt:lpstr>The Civil War –  Who fought? Who won? What changed? What stayed the same? Why does it matter?</vt:lpstr>
      <vt:lpstr>What did white, southern plantation owners lose?</vt:lpstr>
      <vt:lpstr>Why were southern planters in such bad financial shape after the Civil War?</vt:lpstr>
      <vt:lpstr>What did the freedmen win?</vt:lpstr>
      <vt:lpstr>What did the freedmen lose?</vt:lpstr>
      <vt:lpstr> Why could “freedom” be both a blessing and a curse for African Americans right after the Civil War? </vt:lpstr>
      <vt:lpstr>“Rehearsal for Reconstruction” The Port Royal Experiment</vt:lpstr>
      <vt:lpstr>What did non-planter white southerners lose?</vt:lpstr>
      <vt:lpstr>What did northerners win?</vt:lpstr>
      <vt:lpstr> How did the North’s victory in the Civil War change the United States?</vt:lpstr>
      <vt:lpstr> How did the North’s victory in the Civil War change the United States?</vt:lpstr>
      <vt:lpstr>Why does the North gain political power?  What does the North do with its political power?</vt:lpstr>
      <vt:lpstr>How did the North’s victory in the Civil War change the United States?  -- politically? -- economically?</vt:lpstr>
      <vt:lpstr>Why did many (factory owners and workers) in the North support a high tariff on imports?   Why had southerners opposed raising tariffs before the Civil War? </vt:lpstr>
      <vt:lpstr> How did the North’s victory in the Civil War change the United States?</vt:lpstr>
      <vt:lpstr>How did Americans think about their country differently after the war?</vt:lpstr>
      <vt:lpstr>Before Reconstruction can begin, what problems must the federal government address?</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day</dc:title>
  <dc:creator>Devine, Thomas W</dc:creator>
  <cp:lastModifiedBy>Devine, Thomas W</cp:lastModifiedBy>
  <cp:revision>41</cp:revision>
  <dcterms:created xsi:type="dcterms:W3CDTF">2015-01-20T09:09:37Z</dcterms:created>
  <dcterms:modified xsi:type="dcterms:W3CDTF">2020-01-28T19:13:31Z</dcterms:modified>
</cp:coreProperties>
</file>